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39"/>
  </p:notesMasterIdLst>
  <p:handoutMasterIdLst>
    <p:handoutMasterId r:id="rId40"/>
  </p:handoutMasterIdLst>
  <p:sldIdLst>
    <p:sldId id="274" r:id="rId3"/>
    <p:sldId id="446" r:id="rId4"/>
    <p:sldId id="276" r:id="rId5"/>
    <p:sldId id="471" r:id="rId6"/>
    <p:sldId id="419" r:id="rId7"/>
    <p:sldId id="420" r:id="rId8"/>
    <p:sldId id="501" r:id="rId9"/>
    <p:sldId id="502" r:id="rId10"/>
    <p:sldId id="505" r:id="rId11"/>
    <p:sldId id="504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31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274"/>
            <p14:sldId id="446"/>
            <p14:sldId id="276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05"/>
            <p14:sldId id="504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  <p14:sldId id="519"/>
            <p14:sldId id="531"/>
            <p14:sldId id="520"/>
            <p14:sldId id="521"/>
            <p14:sldId id="522"/>
            <p14:sldId id="523"/>
            <p14:sldId id="524"/>
          </p14:sldIdLst>
        </p14:section>
        <p14:section name="Обобщение" id="{E8E89E94-E30E-41AC-AE57-78FE94567DF2}">
          <p14:sldIdLst>
            <p14:sldId id="525"/>
            <p14:sldId id="526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39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9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3660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434674" y="2565772"/>
            <a:ext cx="2812373" cy="2229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56140-9E18-4106-983D-8BDE481A81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81" y="1905000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575" y="978361"/>
            <a:ext cx="10033549" cy="5350141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dirty="0">
                <a:solidFill>
                  <a:schemeClr val="bg1"/>
                </a:solidFill>
              </a:rPr>
              <a:t>а</a:t>
            </a:r>
            <a:r>
              <a:rPr lang="ru-RU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46812" y="1133082"/>
            <a:ext cx="386412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print(num)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2971268"/>
            <a:ext cx="3886200" cy="1295400"/>
          </a:xfrm>
          <a:prstGeom prst="wedgeRoundRectCallout">
            <a:avLst>
              <a:gd name="adj1" fmla="val -62112"/>
              <a:gd name="adj2" fmla="val 55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GB" sz="26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  <a:r>
              <a:rPr lang="en-GB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преобразува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текстовата стойност в числена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5812" y="4387148"/>
            <a:ext cx="4953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int(input('a = '))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area = 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print('Square = ', area)</a:t>
            </a:r>
          </a:p>
        </p:txBody>
      </p:sp>
      <p:grpSp>
        <p:nvGrpSpPr>
          <p:cNvPr id="11" name="Group 9"/>
          <p:cNvGrpSpPr/>
          <p:nvPr/>
        </p:nvGrpSpPr>
        <p:grpSpPr>
          <a:xfrm rot="5400000">
            <a:off x="9336193" y="3291821"/>
            <a:ext cx="540150" cy="3704914"/>
            <a:chOff x="2639842" y="2953399"/>
            <a:chExt cx="767699" cy="3454774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 rot="16200000">
              <a:off x="2704835" y="5705470"/>
              <a:ext cx="637710" cy="7676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 rot="16200000">
              <a:off x="2897076" y="5289526"/>
              <a:ext cx="253228" cy="388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 rot="16200000">
              <a:off x="1901944" y="3691300"/>
              <a:ext cx="2243497" cy="7676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Square = 16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3065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6212" y="790976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5812" y="3053206"/>
            <a:ext cx="6323196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 = float(input(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'Inches = '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centimeters = inches * 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print('Centimeters = ', centimeters)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5812" y="1440614"/>
            <a:ext cx="4191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 = float(input())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65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https://judge.softuni.bg/Contests/Compete/Index/1011#1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1740" y="4605800"/>
            <a:ext cx="3227614" cy="14108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1" name="Bent-Up Arrow 14">
            <a:extLst>
              <a:ext uri="{FF2B5EF4-FFF2-40B4-BE49-F238E27FC236}">
                <a16:creationId xmlns:a16="http://schemas.microsoft.com/office/drawing/2014/main" id="{C5BAC1D8-B535-4B28-AB0E-87559C8D8342}"/>
              </a:ext>
            </a:extLst>
          </p:cNvPr>
          <p:cNvSpPr/>
          <p:nvPr/>
        </p:nvSpPr>
        <p:spPr>
          <a:xfrm rot="5400000">
            <a:off x="7536540" y="4769312"/>
            <a:ext cx="586816" cy="4969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текст и числа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266" y="1435870"/>
            <a:ext cx="5638800" cy="1998597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print('Hello, ', end = 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print(name, end = '!')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9066" y="62937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https://judge.softuni.bg/Contests/Compete/Index/1011#2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38846" y="2277150"/>
            <a:ext cx="3657600" cy="1052531"/>
          </a:xfrm>
          <a:prstGeom prst="wedgeRoundRectCallout">
            <a:avLst>
              <a:gd name="adj1" fmla="val -62168"/>
              <a:gd name="adj2" fmla="val -3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30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36353" y="3657089"/>
            <a:ext cx="3124200" cy="1052531"/>
          </a:xfrm>
          <a:prstGeom prst="wedgeRoundRectCallout">
            <a:avLst>
              <a:gd name="adj1" fmla="val 65510"/>
              <a:gd name="adj2" fmla="val -62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Печатането завършва с </a:t>
            </a:r>
            <a:r>
              <a:rPr lang="en-US" sz="3200" b="1" dirty="0">
                <a:solidFill>
                  <a:srgbClr val="FFFFFF"/>
                </a:solidFill>
              </a:rPr>
              <a:t>'</a:t>
            </a: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  <a:r>
              <a:rPr lang="en-US" sz="3200" b="1" dirty="0">
                <a:solidFill>
                  <a:schemeClr val="bg2"/>
                </a:solidFill>
              </a:rPr>
              <a:t>'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rot="5400000">
            <a:off x="5475942" y="3999926"/>
            <a:ext cx="608448" cy="685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4001441"/>
            <a:ext cx="5388053" cy="124397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43" y="983404"/>
            <a:ext cx="9927138" cy="5276048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615287"/>
            <a:ext cx="8915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firstName = 'Maria’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lastName = 'Ivanova’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str = firstName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@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827532"/>
            <a:ext cx="8915400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sum = 'The sum is: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865812" y="3092614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865812" y="5957974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96527" y="3704038"/>
            <a:ext cx="4124872" cy="932403"/>
          </a:xfrm>
          <a:prstGeom prst="wedgeRoundRectCallout">
            <a:avLst>
              <a:gd name="adj1" fmla="val 56273"/>
              <a:gd name="adj2" fmla="val -52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51140" y="4615789"/>
            <a:ext cx="4124872" cy="932403"/>
          </a:xfrm>
          <a:prstGeom prst="wedgeRoundRectCallout">
            <a:avLst>
              <a:gd name="adj1" fmla="val -58261"/>
              <a:gd name="adj2" fmla="val 5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999497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4"/>
                </a:solidFill>
              </a:rPr>
              <a:t> </a:t>
            </a:r>
            <a:r>
              <a:rPr lang="bg-BG" sz="2800" b="1" dirty="0">
                <a:solidFill>
                  <a:schemeClr val="accent4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623111" y="3019067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, /,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//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317056"/>
            <a:ext cx="901858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0875" y="2601432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4"/>
                </a:solidFill>
              </a:rPr>
              <a:t> </a:t>
            </a:r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0875" y="5030567"/>
            <a:ext cx="5926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/>
              <a:t>#  </a:t>
            </a:r>
            <a:r>
              <a:rPr lang="bg-BG" noProof="1"/>
              <a:t>6 </a:t>
            </a:r>
            <a:r>
              <a:rPr lang="en-US" noProof="1"/>
              <a:t>-</a:t>
            </a:r>
            <a:r>
              <a:rPr lang="bg-BG" noProof="1"/>
              <a:t> целочислено деление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0875" y="5420104"/>
            <a:ext cx="49355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/>
              <a:t>#  </a:t>
            </a:r>
            <a:r>
              <a:rPr lang="bg-BG" noProof="1"/>
              <a:t>Грешка: деление на 0</a:t>
            </a:r>
            <a:endParaRPr lang="en-US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0874" y="4624832"/>
            <a:ext cx="6029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4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4"/>
                </a:solidFill>
                <a:latin typeface="Consolas" panose="020B0609020204030204" pitchFamily="49" charset="0"/>
              </a:rPr>
              <a:t>.25 – </a:t>
            </a:r>
            <a:r>
              <a:rPr lang="bg-BG" sz="2500" b="1" dirty="0">
                <a:solidFill>
                  <a:schemeClr val="accent4"/>
                </a:solidFill>
                <a:latin typeface="Consolas" pitchFamily="49" charset="0"/>
              </a:rPr>
              <a:t>дробната част се отрязва</a:t>
            </a:r>
            <a:endParaRPr lang="en-US" sz="25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388551" y="1995152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231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5612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4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4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612" y="4863584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/>
              <a:t>#  1 </a:t>
            </a:r>
            <a:r>
              <a:rPr lang="bg-BG" noProof="1"/>
              <a:t>–</a:t>
            </a:r>
            <a:r>
              <a:rPr lang="en-US" noProof="1"/>
              <a:t> </a:t>
            </a:r>
            <a:r>
              <a:rPr lang="bg-BG" noProof="1"/>
              <a:t>числото</a:t>
            </a:r>
            <a:r>
              <a:rPr lang="en-US" noProof="1"/>
              <a:t> 3</a:t>
            </a:r>
            <a:r>
              <a:rPr lang="bg-BG" noProof="1"/>
              <a:t> е нечетно</a:t>
            </a:r>
            <a:r>
              <a:rPr lang="en-US" noProof="1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5612" y="5277796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/>
              <a:t>#  </a:t>
            </a:r>
            <a:r>
              <a:rPr lang="bg-BG" noProof="1"/>
              <a:t>0 – числото</a:t>
            </a:r>
            <a:r>
              <a:rPr lang="en-US" noProof="1"/>
              <a:t> 4</a:t>
            </a:r>
            <a:r>
              <a:rPr lang="bg-BG" noProof="1"/>
              <a:t> е четно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5612" y="5687265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/>
              <a:t>#  </a:t>
            </a:r>
            <a:r>
              <a:rPr lang="bg-BG" noProof="1"/>
              <a:t>Грешка: деление на 0</a:t>
            </a:r>
            <a:endParaRPr lang="nn-NO" noProof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Резултата зависи от оператора </a:t>
            </a:r>
            <a:r>
              <a:rPr lang="bg-BG" dirty="0">
                <a:solidFill>
                  <a:schemeClr val="bg1"/>
                </a:solidFill>
              </a:rPr>
              <a:t>/, //: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Python 3.0:</a:t>
            </a:r>
            <a:endParaRPr lang="bg-BG" dirty="0"/>
          </a:p>
          <a:p>
            <a:pPr lvl="1"/>
            <a:endParaRPr lang="bg-BG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При по-старите версии: </a:t>
            </a:r>
            <a:r>
              <a:rPr lang="en-US" dirty="0">
                <a:solidFill>
                  <a:schemeClr val="bg1"/>
                </a:solidFill>
              </a:rPr>
              <a:t>from __future__ import division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7442" y="2571479"/>
            <a:ext cx="72429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0)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endParaRPr lang="nn-NO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7442" y="5260579"/>
            <a:ext cx="693817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// 2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4189412" y="2941530"/>
            <a:ext cx="563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Дробен резултат:6</a:t>
            </a:r>
            <a:r>
              <a:rPr lang="en-US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Целочислен резултат:6</a:t>
            </a:r>
            <a:endParaRPr lang="en-US" b="1" noProof="1">
              <a:solidFill>
                <a:schemeClr val="accent4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Грешка: деление на 0</a:t>
            </a:r>
            <a:endParaRPr lang="en-US" b="1" noProof="1">
              <a:solidFill>
                <a:schemeClr val="accent4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4189412" y="5628471"/>
            <a:ext cx="5238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Дробен резултат: 7.5</a:t>
            </a:r>
            <a:endParaRPr lang="en-US" b="1" noProof="1">
              <a:solidFill>
                <a:schemeClr val="accent4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Резултат: </a:t>
            </a:r>
            <a:r>
              <a:rPr lang="en-US" b="1" noProof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rPr>
              <a:t>7.0</a:t>
            </a:r>
            <a:endParaRPr lang="en-US" b="1" i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 #</a:t>
            </a:r>
            <a:r>
              <a:rPr lang="en-US" sz="11500" b="1" noProof="1"/>
              <a:t>pb-oct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49530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05581"/>
            <a:ext cx="78486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a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area = (a + b) * h 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print('Trapezoid area = ' + str(area))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https://judge.softuni.bg/Contests/Compete/Index/1011#4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dirty="0">
                <a:solidFill>
                  <a:schemeClr val="bg1"/>
                </a:solidFill>
              </a:rPr>
              <a:t>шаблони</a:t>
            </a:r>
            <a:r>
              <a:rPr lang="en-US" sz="3200" dirty="0"/>
              <a:t> </a:t>
            </a:r>
            <a:r>
              <a:rPr lang="en-US" sz="3200" b="1" dirty="0"/>
              <a:t>%s, %d, %f, …</a:t>
            </a: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534071"/>
            <a:ext cx="10744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age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print('You are %s %s, a %d-years old person from %s.'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% (firstName,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age,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town))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https://judge.softuni.bg/Contests/Compete/Index/1011#3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97961" y="5050976"/>
            <a:ext cx="4124872" cy="932403"/>
          </a:xfrm>
          <a:prstGeom prst="wedgeRoundRectCallout">
            <a:avLst>
              <a:gd name="adj1" fmla="val -70830"/>
              <a:gd name="adj2" fmla="val 13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</a:t>
            </a:r>
          </a:p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за шаблоните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92" y="4413896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3886200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45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10191"/>
            <a:ext cx="7162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print("%.2f" % 123.456)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123.46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715000"/>
            <a:ext cx="3810000" cy="1066800"/>
          </a:xfrm>
          <a:prstGeom prst="wedgeRoundRectCallout">
            <a:avLst>
              <a:gd name="adj1" fmla="val -58905"/>
              <a:gd name="adj2" fmla="val -52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35916" y="3936515"/>
            <a:ext cx="7502089" cy="971035"/>
            <a:chOff x="982303" y="4800599"/>
            <a:chExt cx="7502089" cy="97103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12.5663706143592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12.5663706143592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35916" y="5235091"/>
            <a:ext cx="7502089" cy="954107"/>
            <a:chOff x="982303" y="4800599"/>
            <a:chExt cx="7502089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1" y="4800599"/>
              <a:ext cx="5958811" cy="1040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452.38934211693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75.398223686155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2162276" y="5679829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9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436439"/>
            <a:ext cx="92964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math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r = float(input('Enter circle radius =&gt; r = '))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print('Area =' + str(math.pi * r * r))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print('Perimeter =' + str(2 * math.pi * r))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2" y="61918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https://judge.softuni.bg/Contests/Compete/Index/1011#5</a:t>
            </a:r>
            <a:endParaRPr lang="en-US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3706662" y="3684500"/>
            <a:ext cx="736899" cy="685800"/>
          </a:xfrm>
          <a:prstGeom prst="bentUpArrow">
            <a:avLst>
              <a:gd name="adj1" fmla="val 25000"/>
              <a:gd name="adj2" fmla="val 2693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3414" y="3810000"/>
            <a:ext cx="6094800" cy="19515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63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C8D0-1FD9-4F73-9908-ED7FA519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564320"/>
            <a:ext cx="2957400" cy="2581459"/>
          </a:xfrm>
          <a:prstGeom prst="roundRect">
            <a:avLst>
              <a:gd name="adj" fmla="val 1388"/>
            </a:avLst>
          </a:prstGeom>
          <a:ln>
            <a:solidFill>
              <a:schemeClr val="accent6">
                <a:lumMod val="75000"/>
              </a:schemeClr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1298236" y="4145779"/>
            <a:ext cx="4317679" cy="1815882"/>
            <a:chOff x="523939" y="4830183"/>
            <a:chExt cx="6684255" cy="18158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23939" y="4830183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82944" y="5317664"/>
              <a:ext cx="4425250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18212" y="4228499"/>
            <a:ext cx="4582878" cy="1815882"/>
            <a:chOff x="430443" y="4909900"/>
            <a:chExt cx="7094813" cy="181588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0443" y="4909900"/>
              <a:ext cx="1243228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20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-40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32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64004" y="5723663"/>
              <a:ext cx="492182" cy="291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689448" y="5305813"/>
              <a:ext cx="4835808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Area = 240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Perimeter = 64</a:t>
              </a:r>
            </a:p>
          </p:txBody>
        </p:sp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7668199F-7A05-49CE-83F2-DD32DAA4771D}"/>
              </a:ext>
            </a:extLst>
          </p:cNvPr>
          <p:cNvSpPr/>
          <p:nvPr/>
        </p:nvSpPr>
        <p:spPr>
          <a:xfrm>
            <a:off x="2251971" y="4955597"/>
            <a:ext cx="302337" cy="291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6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44780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потребителски вход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операции</a:t>
            </a:r>
          </a:p>
          <a:p>
            <a:pPr marL="819096" lvl="1" indent="-514350"/>
            <a:r>
              <a:rPr lang="bg-BG" dirty="0"/>
              <a:t>Работа с текст</a:t>
            </a:r>
          </a:p>
          <a:p>
            <a:pPr marL="819096" lvl="1" indent="-514350"/>
            <a:r>
              <a:rPr lang="bg-BG" dirty="0"/>
              <a:t>Работа с числа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екрана</a:t>
            </a:r>
            <a:endParaRPr lang="en-US" dirty="0"/>
          </a:p>
          <a:p>
            <a:pPr lvl="1"/>
            <a:r>
              <a:rPr lang="bg-BG" dirty="0"/>
              <a:t>Форматиране на изход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700" dirty="0"/>
              <a:t>Лице на правоъгълник в равнината – решение</a:t>
            </a:r>
            <a:endParaRPr lang="en-US" sz="3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7899" y="1565829"/>
            <a:ext cx="7453200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x1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y1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x2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y2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width = max(x1, x2) - min(x1, x2)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height = max(y1, y2) - min(y1, y2)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print('Area =', width * height)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print('Perimeter =', 2 * (width + height))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912" y="608640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05014-A6B9-4EDF-B054-ED28FD2FD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Въвеждане на текст</a:t>
            </a:r>
            <a:endParaRPr lang="en-US" sz="3600" dirty="0"/>
          </a:p>
          <a:p>
            <a:endParaRPr lang="bg-BG" sz="3600" dirty="0"/>
          </a:p>
          <a:p>
            <a:r>
              <a:rPr lang="bg-BG" sz="3600" dirty="0"/>
              <a:t>Четене на число</a:t>
            </a:r>
          </a:p>
          <a:p>
            <a:endParaRPr lang="en-US" sz="3600" dirty="0"/>
          </a:p>
          <a:p>
            <a:r>
              <a:rPr lang="bg-BG" sz="3600" dirty="0"/>
              <a:t>Пресмятания с числа: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600" dirty="0"/>
              <a:t>, </a:t>
            </a:r>
            <a:r>
              <a:rPr lang="en-US" sz="3600" b="1" dirty="0">
                <a:latin typeface="Consolas" pitchFamily="49" charset="0"/>
              </a:rPr>
              <a:t>//</a:t>
            </a:r>
            <a:r>
              <a:rPr lang="en-US" sz="3600" dirty="0">
                <a:latin typeface="+mj-lt"/>
              </a:rPr>
              <a:t>,</a:t>
            </a:r>
            <a:r>
              <a:rPr lang="en-US" sz="3600" b="1" dirty="0">
                <a:latin typeface="Consolas" pitchFamily="49" charset="0"/>
              </a:rPr>
              <a:t> %</a:t>
            </a:r>
            <a:r>
              <a:rPr lang="en-US" sz="3600" dirty="0">
                <a:latin typeface="+mj-lt"/>
              </a:rPr>
              <a:t>,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600" dirty="0"/>
          </a:p>
          <a:p>
            <a:r>
              <a:rPr lang="bg-BG" sz="3600" dirty="0"/>
              <a:t>Извеждане на текст по шаблон</a:t>
            </a:r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8824" y="1947268"/>
            <a:ext cx="2820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430247"/>
            <a:ext cx="365918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>
                <a:latin typeface="Consolas" pitchFamily="49" charset="0"/>
                <a:cs typeface="Consolas" pitchFamily="49" charset="0"/>
              </a:rPr>
              <a:t>num = int(input())</a:t>
            </a:r>
            <a:endParaRPr lang="en-US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901942"/>
            <a:ext cx="25161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sum </a:t>
            </a:r>
            <a:r>
              <a:rPr lang="nn-NO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5 + 3</a:t>
            </a:r>
            <a:endParaRPr lang="en-US" sz="2700" b="1" noProof="1">
              <a:latin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6172200"/>
            <a:ext cx="1074578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print(str(3) + ' + ' + str(5) + ' = ' + str(3 + 5))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812" y="1720555"/>
            <a:ext cx="3332516" cy="285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00744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1400319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066" y="260249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23" y="4509831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6" y="127026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4669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2004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2058" y="4496669"/>
            <a:ext cx="2499954" cy="636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175668" y="3966333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789612" y="5029200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символи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</a:rPr>
              <a:t>'a'</a:t>
            </a:r>
            <a:r>
              <a:rPr lang="en-US" dirty="0">
                <a:latin typeface="+mj-lt"/>
              </a:rPr>
              <a:t>,</a:t>
            </a:r>
            <a:r>
              <a:rPr lang="en-US" b="1" dirty="0">
                <a:latin typeface="Consolas" pitchFamily="49" charset="0"/>
              </a:rPr>
              <a:t> '</a:t>
            </a:r>
            <a:r>
              <a:rPr lang="bg-BG" b="1" dirty="0">
                <a:latin typeface="Consolas" pitchFamily="49" charset="0"/>
              </a:rPr>
              <a:t>Здрасти'</a:t>
            </a:r>
            <a:r>
              <a:rPr lang="bg-BG" dirty="0">
                <a:latin typeface="+mj-lt"/>
              </a:rPr>
              <a:t>,</a:t>
            </a:r>
            <a:r>
              <a:rPr lang="bg-BG" b="1" dirty="0">
                <a:latin typeface="Consolas" pitchFamily="49" charset="0"/>
              </a:rPr>
              <a:t>'</a:t>
            </a:r>
            <a:r>
              <a:rPr lang="en-US" b="1" dirty="0">
                <a:latin typeface="Consolas" pitchFamily="49" charset="0"/>
              </a:rPr>
              <a:t>Hi'…</a:t>
            </a:r>
            <a:endParaRPr lang="bg-BG" b="1" dirty="0">
              <a:latin typeface="Consolas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datetime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01-07-2017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06/06/1997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ru-RU" dirty="0">
                <a:latin typeface="+mj-lt"/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ru-RU" dirty="0">
                <a:latin typeface="+mj-lt"/>
                <a:cs typeface="Consolas" pitchFamily="49" charset="0"/>
              </a:rPr>
              <a:t>присвоява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374" y="1347002"/>
            <a:ext cx="9927138" cy="527604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br>
              <a:rPr lang="en-US" sz="3200" dirty="0"/>
            </a:br>
            <a:r>
              <a:rPr lang="bg-BG" sz="3200" dirty="0"/>
              <a:t>идва под формата на 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  <a:r>
              <a:rPr lang="en-US" sz="3200" dirty="0">
                <a:solidFill>
                  <a:schemeClr val="bg1"/>
                </a:solidFill>
              </a:rPr>
              <a:t>​</a:t>
            </a:r>
          </a:p>
          <a:p>
            <a:pPr lvl="1" fontAlgn="base"/>
            <a:r>
              <a:rPr lang="bg-BG" sz="3000" dirty="0"/>
              <a:t>Всичко, което 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 на конзолата, се </a:t>
            </a:r>
            <a:r>
              <a:rPr lang="bg-BG" sz="3000" dirty="0">
                <a:solidFill>
                  <a:schemeClr val="bg1"/>
                </a:solidFill>
              </a:rPr>
              <a:t>преобразува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в текст</a:t>
            </a:r>
            <a:r>
              <a:rPr lang="en-US" sz="30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</a:p>
          <a:p>
            <a:pPr lvl="1" fontAlgn="base"/>
            <a:r>
              <a:rPr lang="bg-BG" sz="3000" dirty="0"/>
              <a:t>Връща ни текстът, въведен от потребителя</a:t>
            </a:r>
            <a:r>
              <a:rPr lang="en-US" sz="30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7812" y="4993874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6651" y="1143000"/>
            <a:ext cx="10033549" cy="5276048"/>
          </a:xfrm>
        </p:spPr>
        <p:txBody>
          <a:bodyPr>
            <a:normAutofit/>
          </a:bodyPr>
          <a:lstStyle/>
          <a:p>
            <a:r>
              <a:rPr lang="ru-RU" sz="3200" dirty="0"/>
              <a:t>Четене на текст (низ) от конзолата: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000" dirty="0"/>
              <a:t>Пример: 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60612" y="1828800"/>
            <a:ext cx="5562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ome text…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60612" y="3760509"/>
            <a:ext cx="6781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input(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'Enter your name: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print(name)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9201" y="4967654"/>
            <a:ext cx="5115547" cy="133804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5" name="Bent-Up Arrow 14"/>
          <p:cNvSpPr/>
          <p:nvPr/>
        </p:nvSpPr>
        <p:spPr>
          <a:xfrm rot="5400000">
            <a:off x="5338440" y="5113433"/>
            <a:ext cx="510618" cy="5300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2164</Words>
  <Application>Microsoft Office PowerPoint</Application>
  <PresentationFormat>Custom</PresentationFormat>
  <Paragraphs>394</Paragraphs>
  <Slides>36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, /, //</vt:lpstr>
      <vt:lpstr>Аритметични операции: %</vt:lpstr>
      <vt:lpstr>Особености при деление на числа</vt:lpstr>
      <vt:lpstr>Числени изрази</vt:lpstr>
      <vt:lpstr>PowerPoint Presentation</vt:lpstr>
      <vt:lpstr>PowerPoint Presentation</vt:lpstr>
      <vt:lpstr>Съединяване на текст и числа</vt:lpstr>
      <vt:lpstr>Зареждане на библиотеки (import)</vt:lpstr>
      <vt:lpstr>Закръгляне на числа</vt:lpstr>
      <vt:lpstr>PowerPoint Presentation</vt:lpstr>
      <vt:lpstr>Периметър и лице на кръг – пример</vt:lpstr>
      <vt:lpstr>Периметър и лице на кръг – решение</vt:lpstr>
      <vt:lpstr>Лице на правоъгълник в равнината – пример</vt:lpstr>
      <vt:lpstr>Лице на правоъгълник в равнината – решение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2018-10-12T18:42:19Z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