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2"/>
  </p:notesMasterIdLst>
  <p:handoutMasterIdLst>
    <p:handoutMasterId r:id="rId43"/>
  </p:handoutMasterIdLst>
  <p:sldIdLst>
    <p:sldId id="274" r:id="rId4"/>
    <p:sldId id="488" r:id="rId5"/>
    <p:sldId id="276" r:id="rId6"/>
    <p:sldId id="470" r:id="rId7"/>
    <p:sldId id="451" r:id="rId8"/>
    <p:sldId id="449" r:id="rId9"/>
    <p:sldId id="476" r:id="rId10"/>
    <p:sldId id="473" r:id="rId11"/>
    <p:sldId id="395" r:id="rId12"/>
    <p:sldId id="477" r:id="rId13"/>
    <p:sldId id="478" r:id="rId14"/>
    <p:sldId id="481" r:id="rId15"/>
    <p:sldId id="495" r:id="rId16"/>
    <p:sldId id="494" r:id="rId17"/>
    <p:sldId id="475" r:id="rId18"/>
    <p:sldId id="479" r:id="rId19"/>
    <p:sldId id="445" r:id="rId20"/>
    <p:sldId id="480" r:id="rId21"/>
    <p:sldId id="496" r:id="rId22"/>
    <p:sldId id="460" r:id="rId23"/>
    <p:sldId id="485" r:id="rId24"/>
    <p:sldId id="483" r:id="rId25"/>
    <p:sldId id="482" r:id="rId26"/>
    <p:sldId id="464" r:id="rId27"/>
    <p:sldId id="465" r:id="rId28"/>
    <p:sldId id="459" r:id="rId29"/>
    <p:sldId id="498" r:id="rId30"/>
    <p:sldId id="499" r:id="rId31"/>
    <p:sldId id="466" r:id="rId32"/>
    <p:sldId id="467" r:id="rId33"/>
    <p:sldId id="468" r:id="rId34"/>
    <p:sldId id="497" r:id="rId35"/>
    <p:sldId id="349" r:id="rId36"/>
    <p:sldId id="489" r:id="rId37"/>
    <p:sldId id="490" r:id="rId38"/>
    <p:sldId id="491" r:id="rId39"/>
    <p:sldId id="413" r:id="rId40"/>
    <p:sldId id="492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59"/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97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5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2#7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745596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5785606"/>
            <a:ext cx="2306225" cy="523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943575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46439" y="5048072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4965224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51847" y="5854613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511" y="1732347"/>
            <a:ext cx="4876800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grade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if grade &gt;= 5.50: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print('Excellent!')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1758762" y="3971294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BB95F-FEBB-40BB-824E-1797E79E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4165054"/>
            <a:ext cx="5441283" cy="164849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29C9F81C-2A07-4AA6-9036-C592F05937F8}"/>
              </a:ext>
            </a:extLst>
          </p:cNvPr>
          <p:cNvSpPr/>
          <p:nvPr/>
        </p:nvSpPr>
        <p:spPr bwMode="auto">
          <a:xfrm flipV="1">
            <a:off x="6094412" y="2895600"/>
            <a:ext cx="838199" cy="758400"/>
          </a:xfrm>
          <a:prstGeom prst="bentUpArrow">
            <a:avLst>
              <a:gd name="adj1" fmla="val 17044"/>
              <a:gd name="adj2" fmla="val 25000"/>
              <a:gd name="adj3" fmla="val 22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43000"/>
            <a:ext cx="9927138" cy="5276048"/>
          </a:xfrm>
        </p:spPr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2833521"/>
            <a:ext cx="4876800" cy="18950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+ 2 &lt; 0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print('3 &lt; 0')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print('3 &gt; 0')</a:t>
            </a:r>
            <a:endParaRPr lang="en-US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694612" y="3200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bg1"/>
                </a:solidFill>
              </a:rPr>
              <a:t>блок от код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5" y="3083549"/>
            <a:ext cx="4179336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print('Yellow‘)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println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7770812" y="3200399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"Red"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72" y="4358527"/>
            <a:ext cx="5189136" cy="1390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414946"/>
            <a:ext cx="4132714" cy="3048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('bye')</a:t>
            </a:r>
            <a:endParaRPr lang="it-IT" sz="27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79412" y="1276173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Без табулации ще се изпълнява и </a:t>
            </a:r>
            <a:r>
              <a:rPr lang="bg-BG" sz="3200" dirty="0">
                <a:solidFill>
                  <a:schemeClr val="bg1"/>
                </a:solidFill>
              </a:rPr>
              <a:t>последният</a:t>
            </a:r>
            <a:r>
              <a:rPr lang="bg-BG" sz="3200" dirty="0"/>
              <a:t> ред</a:t>
            </a:r>
            <a:endParaRPr lang="en-US" sz="3200" dirty="0"/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2812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0008" y="5725300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1" y="4724929"/>
            <a:ext cx="4437918" cy="13818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412" y="2144288"/>
            <a:ext cx="3962400" cy="3029524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num </a:t>
            </a:r>
            <a:r>
              <a:rPr lang="en-US" sz="2700" dirty="0">
                <a:solidFill>
                  <a:schemeClr val="tx1"/>
                </a:solidFill>
              </a:rPr>
              <a:t>% 2 ==</a:t>
            </a:r>
            <a:r>
              <a:rPr lang="it-IT" sz="2700" dirty="0">
                <a:solidFill>
                  <a:schemeClr val="tx1"/>
                </a:solidFill>
              </a:rPr>
              <a:t>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 print('even')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55" y="1997199"/>
            <a:ext cx="4836400" cy="15729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55" y="3907796"/>
            <a:ext cx="4836400" cy="15463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4"/>
            <a:ext cx="4589068" cy="1077219"/>
            <a:chOff x="1141412" y="4738550"/>
            <a:chExt cx="3932583" cy="704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041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8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0900" y="497016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334" y="4929375"/>
              <a:ext cx="381000" cy="3224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8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678" y="4738550"/>
              <a:ext cx="381000" cy="7041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7</a:t>
              </a:r>
              <a:endParaRPr lang="bg-BG" sz="32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3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114911" y="4967981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995" y="4921046"/>
              <a:ext cx="381000" cy="3224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7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4830" y="1526377"/>
            <a:ext cx="8535988" cy="380524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num1</a:t>
            </a:r>
            <a:r>
              <a:rPr lang="it-IT" sz="2800" dirty="0">
                <a:solidFill>
                  <a:schemeClr val="tx1"/>
                </a:solidFill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num2</a:t>
            </a:r>
            <a:r>
              <a:rPr lang="it-IT" sz="2800" dirty="0">
                <a:solidFill>
                  <a:schemeClr val="tx1"/>
                </a:solidFill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if </a:t>
            </a:r>
            <a:r>
              <a:rPr lang="it-IT" sz="2800" dirty="0">
                <a:solidFill>
                  <a:schemeClr val="bg1"/>
                </a:solidFill>
              </a:rPr>
              <a:t>num1</a:t>
            </a:r>
            <a:r>
              <a:rPr lang="it-IT" sz="2800" dirty="0">
                <a:solidFill>
                  <a:schemeClr val="tx1"/>
                </a:solidFill>
              </a:rPr>
              <a:t> &gt; </a:t>
            </a:r>
            <a:r>
              <a:rPr lang="it-IT" sz="2800" dirty="0">
                <a:solidFill>
                  <a:schemeClr val="bg1"/>
                </a:solidFill>
              </a:rPr>
              <a:t>num2</a:t>
            </a:r>
            <a:r>
              <a:rPr lang="it-IT" sz="2800" dirty="0">
                <a:solidFill>
                  <a:schemeClr val="tx1"/>
                </a:solidFill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  print("Greater number: " + str(</a:t>
            </a:r>
            <a:r>
              <a:rPr lang="it-IT" sz="2800" dirty="0">
                <a:solidFill>
                  <a:schemeClr val="bg1"/>
                </a:solidFill>
              </a:rPr>
              <a:t>num1</a:t>
            </a:r>
            <a:r>
              <a:rPr lang="it-IT" sz="2800" dirty="0">
                <a:solidFill>
                  <a:schemeClr val="tx1"/>
                </a:solidFill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  print("Greater number: " + str(</a:t>
            </a:r>
            <a:r>
              <a:rPr lang="it-IT" sz="2800" dirty="0">
                <a:solidFill>
                  <a:schemeClr val="bg1"/>
                </a:solidFill>
              </a:rPr>
              <a:t>num2</a:t>
            </a:r>
            <a:r>
              <a:rPr lang="it-IT" sz="28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9583" y="98340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Конструкцията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2800" dirty="0"/>
              <a:t> </a:t>
            </a:r>
            <a:r>
              <a:rPr lang="bg-BG" sz="2800" dirty="0"/>
              <a:t>може да е в серия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При истинност на едно условие, </a:t>
            </a:r>
            <a:r>
              <a:rPr lang="bg-BG" sz="2800" dirty="0">
                <a:solidFill>
                  <a:schemeClr val="bg1"/>
                </a:solidFill>
              </a:rPr>
              <a:t>не се продължава </a:t>
            </a:r>
            <a:r>
              <a:rPr lang="bg-BG" sz="2800" dirty="0"/>
              <a:t>към </a:t>
            </a:r>
            <a:br>
              <a:rPr lang="en-US" sz="2800" dirty="0"/>
            </a:br>
            <a:r>
              <a:rPr lang="bg-BG" sz="28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355" y="2146591"/>
            <a:ext cx="3743061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# </a:t>
            </a:r>
            <a:r>
              <a:rPr lang="bg-BG" sz="2350" b="1" noProof="1">
                <a:solidFill>
                  <a:schemeClr val="accent4"/>
                </a:solidFill>
              </a:rPr>
              <a:t>код</a:t>
            </a:r>
            <a:r>
              <a:rPr lang="en-US" sz="2350" b="1" noProof="1">
                <a:solidFill>
                  <a:schemeClr val="accent4"/>
                </a:solidFill>
              </a:rPr>
              <a:t> </a:t>
            </a:r>
            <a:r>
              <a:rPr lang="bg-BG" sz="2350" b="1" noProof="1">
                <a:solidFill>
                  <a:schemeClr val="accent4"/>
                </a:solidFill>
              </a:rPr>
              <a:t>за изпълнение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</a:t>
            </a: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lif</a:t>
            </a:r>
            <a:r>
              <a:rPr lang="bg-BG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(...)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# </a:t>
            </a:r>
            <a:r>
              <a:rPr lang="bg-BG" sz="2350" b="1" noProof="1">
                <a:solidFill>
                  <a:schemeClr val="accent4"/>
                </a:solidFill>
              </a:rPr>
              <a:t>код</a:t>
            </a:r>
            <a:r>
              <a:rPr lang="en-US" sz="2350" b="1" noProof="1">
                <a:solidFill>
                  <a:schemeClr val="accent4"/>
                </a:solidFill>
              </a:rPr>
              <a:t> </a:t>
            </a:r>
            <a:r>
              <a:rPr lang="bg-BG" sz="2350" b="1" noProof="1">
                <a:solidFill>
                  <a:schemeClr val="accent4"/>
                </a:solidFill>
              </a:rPr>
              <a:t>за изпълнение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</a:t>
            </a: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lif</a:t>
            </a:r>
            <a:r>
              <a:rPr lang="bg-BG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(...)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# </a:t>
            </a:r>
            <a:r>
              <a:rPr lang="bg-BG" sz="2350" b="1" noProof="1">
                <a:solidFill>
                  <a:schemeClr val="accent4"/>
                </a:solidFill>
              </a:rPr>
              <a:t>код</a:t>
            </a:r>
            <a:r>
              <a:rPr lang="en-US" sz="2350" b="1" noProof="1">
                <a:solidFill>
                  <a:schemeClr val="accent4"/>
                </a:solidFill>
              </a:rPr>
              <a:t> </a:t>
            </a:r>
            <a:r>
              <a:rPr lang="bg-BG" sz="2350" b="1" noProof="1">
                <a:solidFill>
                  <a:schemeClr val="accent4"/>
                </a:solidFill>
              </a:rPr>
              <a:t>за изпълнение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bg-BG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# </a:t>
            </a:r>
            <a:r>
              <a:rPr lang="bg-BG" sz="2350" b="1" noProof="1">
                <a:solidFill>
                  <a:schemeClr val="accent4"/>
                </a:solidFill>
              </a:rPr>
              <a:t>код</a:t>
            </a:r>
            <a:r>
              <a:rPr lang="en-US" sz="2350" b="1" noProof="1">
                <a:solidFill>
                  <a:schemeClr val="accent4"/>
                </a:solidFill>
              </a:rPr>
              <a:t> </a:t>
            </a:r>
            <a:r>
              <a:rPr lang="bg-BG" sz="2350" b="1" noProof="1">
                <a:solidFill>
                  <a:schemeClr val="accent4"/>
                </a:solidFill>
              </a:rPr>
              <a:t>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451596"/>
            <a:ext cx="4953000" cy="3274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2907859"/>
            <a:ext cx="3314699" cy="1181063"/>
          </a:xfrm>
          <a:prstGeom prst="wedgeRoundRectCallout">
            <a:avLst>
              <a:gd name="adj1" fmla="val -22421"/>
              <a:gd name="adj2" fmla="val 7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131752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457087"/>
            <a:ext cx="4784673" cy="12691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86" y="518659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518160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106622" y="530917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09" y="5187961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214793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242656" y="5310181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696" y="1380517"/>
            <a:ext cx="5208588" cy="491170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500" dirty="0"/>
              <a:t>num = int(input())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500" dirty="0"/>
              <a:t>if num </a:t>
            </a:r>
            <a:r>
              <a:rPr lang="en-US" sz="2500" dirty="0"/>
              <a:t>==</a:t>
            </a:r>
            <a:r>
              <a:rPr lang="it-IT" sz="2500" dirty="0"/>
              <a:t> 1: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500" dirty="0"/>
              <a:t>   </a:t>
            </a:r>
            <a:r>
              <a:rPr lang="en-US" sz="2500" dirty="0"/>
              <a:t> </a:t>
            </a:r>
            <a:r>
              <a:rPr lang="it-IT" sz="2500" dirty="0"/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500" dirty="0"/>
              <a:t>el</a:t>
            </a:r>
            <a:r>
              <a:rPr lang="it-IT" sz="2500" dirty="0"/>
              <a:t>if num</a:t>
            </a:r>
            <a:r>
              <a:rPr lang="en-US" sz="2500" dirty="0"/>
              <a:t> ==</a:t>
            </a:r>
            <a:r>
              <a:rPr lang="it-IT" sz="2500" dirty="0"/>
              <a:t> 2: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500" dirty="0"/>
              <a:t>   </a:t>
            </a:r>
            <a:r>
              <a:rPr lang="en-US" sz="2500" dirty="0"/>
              <a:t> </a:t>
            </a:r>
            <a:r>
              <a:rPr lang="it-IT" sz="2500" dirty="0"/>
              <a:t>print('two')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500" dirty="0"/>
              <a:t>el</a:t>
            </a:r>
            <a:r>
              <a:rPr lang="it-IT" sz="2500" dirty="0"/>
              <a:t>if num</a:t>
            </a:r>
            <a:r>
              <a:rPr lang="en-US" sz="2500" dirty="0"/>
              <a:t> ==</a:t>
            </a:r>
            <a:r>
              <a:rPr lang="it-IT" sz="2500" dirty="0"/>
              <a:t> 3:</a:t>
            </a:r>
            <a:endParaRPr lang="en-US" sz="25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500" dirty="0"/>
              <a:t>   </a:t>
            </a:r>
            <a:r>
              <a:rPr lang="en-US" sz="2500" dirty="0"/>
              <a:t> </a:t>
            </a:r>
            <a:r>
              <a:rPr lang="it-IT" sz="2500" dirty="0"/>
              <a:t>print('three’)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500" dirty="0">
                <a:solidFill>
                  <a:schemeClr val="accent4"/>
                </a:solidFill>
              </a:rPr>
              <a:t>#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en-US" sz="2500" dirty="0">
                <a:solidFill>
                  <a:schemeClr val="accent4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500" dirty="0"/>
              <a:t>print('number too big')</a:t>
            </a:r>
            <a:endParaRPr lang="en-US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FB39C-A4C7-4E2D-8A46-657889E617A5}"/>
              </a:ext>
            </a:extLst>
          </p:cNvPr>
          <p:cNvSpPr/>
          <p:nvPr/>
        </p:nvSpPr>
        <p:spPr>
          <a:xfrm>
            <a:off x="6361748" y="1466354"/>
            <a:ext cx="4773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Примерен вход и изход: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37570-400C-4A46-86C8-23759262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230085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DE8A76FE-2170-472A-A400-ADC9E5B7C41F}"/>
              </a:ext>
            </a:extLst>
          </p:cNvPr>
          <p:cNvSpPr/>
          <p:nvPr/>
        </p:nvSpPr>
        <p:spPr>
          <a:xfrm>
            <a:off x="8439649" y="244816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356B-6EEF-43F8-B4D1-1387695B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041" y="230085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two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BDDCE-EE1F-43D5-9FC3-A6D9AF02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33836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5B868DB3-8D99-4C0B-A61C-2956A280735E}"/>
              </a:ext>
            </a:extLst>
          </p:cNvPr>
          <p:cNvSpPr/>
          <p:nvPr/>
        </p:nvSpPr>
        <p:spPr>
          <a:xfrm>
            <a:off x="8439649" y="3468748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4A8E-ACC0-455C-9C8C-C3A7E248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36" y="3341526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196126"/>
            <a:ext cx="1161906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000" dirty="0"/>
              <a:t>Обхват, в който може да бъде използвана</a:t>
            </a:r>
            <a:endParaRPr lang="en-US" sz="3000" dirty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2800" dirty="0"/>
              <a:t>Пример</a:t>
            </a:r>
            <a:r>
              <a:rPr lang="en-US" sz="2800" dirty="0"/>
              <a:t>: </a:t>
            </a:r>
            <a:r>
              <a:rPr lang="bg-BG" sz="2800" dirty="0"/>
              <a:t>променливата </a:t>
            </a:r>
            <a:r>
              <a:rPr lang="en-US" sz="2800" b="1" dirty="0"/>
              <a:t>num2</a:t>
            </a:r>
            <a:r>
              <a:rPr lang="en-US" sz="2800" dirty="0"/>
              <a:t> </a:t>
            </a:r>
            <a:r>
              <a:rPr lang="bg-BG" sz="2800" dirty="0"/>
              <a:t>съществува </a:t>
            </a:r>
            <a:r>
              <a:rPr lang="bg-BG" sz="2800" b="1" dirty="0">
                <a:solidFill>
                  <a:schemeClr val="bg1"/>
                </a:solidFill>
              </a:rPr>
              <a:t>само</a:t>
            </a:r>
            <a:r>
              <a:rPr lang="bg-BG" sz="2800" dirty="0"/>
              <a:t> в блока от код на </a:t>
            </a:r>
            <a:r>
              <a:rPr lang="en-US" sz="2800" b="1" dirty="0"/>
              <a:t>if</a:t>
            </a:r>
            <a:r>
              <a:rPr lang="bg-BG" sz="2800" b="1" dirty="0"/>
              <a:t>-конструкцията</a:t>
            </a:r>
            <a:endParaRPr lang="en-US" sz="2800" b="1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1736" y="2471493"/>
            <a:ext cx="5468924" cy="4122980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currentDay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print('Please enter a number:')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if currentDay == 'Monday':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    num1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    num2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print(num1)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print(num2)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7085012" y="6041836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chemeClr val="accent4"/>
                </a:solidFill>
                <a:latin typeface="Consolas" panose="020B0609020204030204" pitchFamily="49" charset="0"/>
              </a:rPr>
              <a:t>#</a:t>
            </a:r>
            <a:r>
              <a:rPr lang="bg-BG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3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E72071A-54B7-42DD-81AB-15BD4FB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94" y="2904102"/>
            <a:ext cx="3076308" cy="882654"/>
          </a:xfrm>
          <a:prstGeom prst="wedgeRoundRectCallout">
            <a:avLst>
              <a:gd name="adj1" fmla="val 66110"/>
              <a:gd name="adj2" fmla="val -43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Въвежда се </a:t>
            </a:r>
          </a:p>
          <a:p>
            <a:pPr algn="ctr"/>
            <a:r>
              <a:rPr lang="en-US" sz="2700" b="1" dirty="0">
                <a:solidFill>
                  <a:srgbClr val="FFFFFF"/>
                </a:solidFill>
              </a:rPr>
              <a:t>"Monday</a:t>
            </a:r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25E3F68-1F5F-4706-B96D-5E07F3D3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67" y="5620847"/>
            <a:ext cx="2847708" cy="882654"/>
          </a:xfrm>
          <a:prstGeom prst="wedgeRoundRectCallout">
            <a:avLst>
              <a:gd name="adj1" fmla="val 64250"/>
              <a:gd name="adj2" fmla="val 3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Не извежда резултат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7612" y="1371600"/>
            <a:ext cx="5237018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shape = input()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area = 0.0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shape == "square":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side = float(input())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elif</a:t>
            </a:r>
            <a:r>
              <a:rPr lang="en-US" sz="2400" dirty="0">
                <a:solidFill>
                  <a:schemeClr val="tx1"/>
                </a:solidFill>
              </a:rPr>
              <a:t> shape == "rectangle":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sideA = float(input())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sideB = input(input())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#TODO: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print(area)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34" name="Picture 10" descr="Ð ÐµÐ·ÑÐ»ÑÐ°Ñ Ñ Ð¸Ð·Ð¾Ð±ÑÐ°Ð¶ÐµÐ½Ð¸Ðµ Ð·Ð° rectangle png transparent">
            <a:extLst>
              <a:ext uri="{FF2B5EF4-FFF2-40B4-BE49-F238E27FC236}">
                <a16:creationId xmlns:a16="http://schemas.microsoft.com/office/drawing/2014/main" id="{8D881E9A-4918-49E4-B947-D89DD70B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6695">
            <a:off x="9482575" y="4566920"/>
            <a:ext cx="2209800" cy="12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Ð°Ñ Ñ Ð¸Ð·Ð¾Ð±ÑÐ°Ð¶ÐµÐ½Ð¸Ðµ Ð·Ð° square png transparent">
            <a:extLst>
              <a:ext uri="{FF2B5EF4-FFF2-40B4-BE49-F238E27FC236}">
                <a16:creationId xmlns:a16="http://schemas.microsoft.com/office/drawing/2014/main" id="{22E4C952-5629-4A17-ABBF-3F67A1D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44">
            <a:off x="9306060" y="2119271"/>
            <a:ext cx="1330964" cy="1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 ÐµÐ·ÑÐ»ÑÐ°Ñ Ñ Ð¸Ð·Ð¾Ð±ÑÐ°Ð¶ÐµÐ½Ð¸Ðµ Ð·Ð° trapezoid png transparent">
            <a:extLst>
              <a:ext uri="{FF2B5EF4-FFF2-40B4-BE49-F238E27FC236}">
                <a16:creationId xmlns:a16="http://schemas.microsoft.com/office/drawing/2014/main" id="{6295C6A3-DF57-4949-84A6-BAE00822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719953"/>
            <a:ext cx="2686049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6002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89" y="3200400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</a:p>
          <a:p>
            <a:pPr marL="0" indent="0">
              <a:buNone/>
            </a:pPr>
            <a:r>
              <a:rPr lang="bg-BG" dirty="0"/>
              <a:t>    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76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262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900" dirty="0"/>
              <a:t>Натискане на </a:t>
            </a:r>
            <a:r>
              <a:rPr lang="en-US" sz="2900" dirty="0">
                <a:solidFill>
                  <a:schemeClr val="bg1"/>
                </a:solidFill>
              </a:rPr>
              <a:t>[Shift + F9]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ще стартира програмата в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2900" dirty="0"/>
              <a:t> </a:t>
            </a:r>
            <a:br>
              <a:rPr lang="en-US" sz="2900" dirty="0"/>
            </a:br>
            <a:r>
              <a:rPr lang="bg-BG" sz="29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преминем към следващата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900" dirty="0"/>
              <a:t> с </a:t>
            </a:r>
            <a:r>
              <a:rPr lang="en-US" sz="2900" dirty="0">
                <a:solidFill>
                  <a:schemeClr val="bg1"/>
                </a:solidFill>
              </a:rPr>
              <a:t>[</a:t>
            </a:r>
            <a:r>
              <a:rPr lang="bg-BG" sz="2900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създаваме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bg1"/>
                </a:solidFill>
              </a:rPr>
              <a:t>[Ctrl + F8]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стопери –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До тях можем директно да стигнем използвайки </a:t>
            </a:r>
            <a:r>
              <a:rPr lang="en-US" sz="2900" dirty="0">
                <a:solidFill>
                  <a:schemeClr val="bg1"/>
                </a:solidFill>
              </a:rPr>
              <a:t>[F</a:t>
            </a:r>
            <a:r>
              <a:rPr lang="bg-BG" sz="2900" dirty="0">
                <a:solidFill>
                  <a:schemeClr val="bg1"/>
                </a:solidFill>
              </a:rPr>
              <a:t>9</a:t>
            </a:r>
            <a:r>
              <a:rPr lang="en-US" sz="2900" dirty="0">
                <a:solidFill>
                  <a:schemeClr val="bg1"/>
                </a:solidFill>
              </a:rPr>
              <a:t>]</a:t>
            </a:r>
            <a:endParaRPr lang="bg-BG" sz="29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59" y="3768463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80477" y="2149546"/>
            <a:ext cx="4038601" cy="36290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085012" y="3276600"/>
            <a:ext cx="2819401" cy="3051300"/>
          </a:xfrm>
          <a:prstGeom prst="rect">
            <a:avLst/>
          </a:prstGeom>
        </p:spPr>
      </p:pic>
      <p:pic>
        <p:nvPicPr>
          <p:cNvPr id="8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0FD344-F190-40FA-BFD6-6460A3DF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19" y="16690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602554"/>
            <a:ext cx="7000264" cy="411892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a = 5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b = 10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b)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0) 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println(a &gt; 100)    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a)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&lt;= 5)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057148" y="36825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#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057148" y="419142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070467" y="517063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057148" y="4697131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2824" y="5678871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89394" y="6155092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3" y="2015884"/>
            <a:ext cx="5486398" cy="172621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</a:t>
            </a:r>
            <a:r>
              <a:rPr lang="bg-BG" sz="2600" dirty="0"/>
              <a:t> </a:t>
            </a:r>
            <a:r>
              <a:rPr lang="en-US" sz="2600" dirty="0"/>
              <a:t>'Exampl</a:t>
            </a:r>
            <a:r>
              <a:rPr lang="bg-BG" sz="2600" dirty="0"/>
              <a:t>е</a:t>
            </a:r>
            <a:r>
              <a:rPr lang="en-US" sz="2600" dirty="0"/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2647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#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7643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#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35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bg1"/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627" y="3557189"/>
            <a:ext cx="4866922" cy="10141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1 + 2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print('3 &gt; 0')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039127" y="2488619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327" y="31242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1438</Words>
  <Application>Microsoft Office PowerPoint</Application>
  <PresentationFormat>Custom</PresentationFormat>
  <Paragraphs>351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PyCharm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2018-10-19T17:56:18Z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