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0"/>
  </p:notesMasterIdLst>
  <p:handoutMasterIdLst>
    <p:handoutMasterId r:id="rId41"/>
  </p:handoutMasterIdLst>
  <p:sldIdLst>
    <p:sldId id="274" r:id="rId3"/>
    <p:sldId id="459" r:id="rId4"/>
    <p:sldId id="276" r:id="rId5"/>
    <p:sldId id="420" r:id="rId6"/>
    <p:sldId id="504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349" r:id="rId34"/>
    <p:sldId id="498" r:id="rId35"/>
    <p:sldId id="502" r:id="rId36"/>
    <p:sldId id="503" r:id="rId37"/>
    <p:sldId id="413" r:id="rId38"/>
    <p:sldId id="501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B4646D63-E83B-470A-A934-5AC260B1B0A5}">
          <p14:sldIdLst>
            <p14:sldId id="349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37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0" y="1884823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453025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9947" y="2463061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9412" y="2458367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4554" y="2458367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3762" y="2995091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8042" y="2996326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1456926"/>
            <a:ext cx="92583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town = input().toLower()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town ==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sofia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product == "coffee":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print(0.50 * quantity)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TODO: continue checking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town == "varna"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town == "plovdiv"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# TODO: check other towns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</a:t>
            </a:r>
            <a:r>
              <a:rPr lang="bg-BG" dirty="0">
                <a:solidFill>
                  <a:schemeClr val="bg1"/>
                </a:solidFill>
              </a:rPr>
              <a:t>няколко</a:t>
            </a:r>
            <a:r>
              <a:rPr lang="bg-BG" dirty="0"/>
              <a:t> условия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 от 5 и </a:t>
            </a:r>
            <a:r>
              <a:rPr lang="bg-BG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456612" y="2743200"/>
            <a:ext cx="37640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6854" y="1524000"/>
            <a:ext cx="8870571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x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</a:rPr>
              <a:t>#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print("Inside")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print("Outside")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78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71A93-B766-46BC-9203-034297AC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8" y="3936517"/>
            <a:ext cx="4234823" cy="219624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C336BD87-2348-4960-917E-433F93B5F9A4}"/>
              </a:ext>
            </a:extLst>
          </p:cNvPr>
          <p:cNvSpPr/>
          <p:nvPr/>
        </p:nvSpPr>
        <p:spPr bwMode="auto">
          <a:xfrm flipV="1">
            <a:off x="9627289" y="2846741"/>
            <a:ext cx="833081" cy="866236"/>
          </a:xfrm>
          <a:prstGeom prst="bentUpArrow">
            <a:avLst>
              <a:gd name="adj1" fmla="val 17185"/>
              <a:gd name="adj2" fmla="val 25973"/>
              <a:gd name="adj3" fmla="val 2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33243" y="2286000"/>
            <a:ext cx="28506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endParaRPr lang="en-US" sz="15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F0BF4DC-E295-4289-AD96-1CC1C82E5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6" y="3886200"/>
            <a:ext cx="2182842" cy="16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9503571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"apple"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Check other fruits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"cucumber"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Check other vegetables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5C286-E3CC-4F21-AE74-7E31A7C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0" y="4834235"/>
            <a:ext cx="5622291" cy="14478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18AA0997-65DE-44CF-9F8B-A8A3B6BB7A1D}"/>
              </a:ext>
            </a:extLst>
          </p:cNvPr>
          <p:cNvSpPr/>
          <p:nvPr/>
        </p:nvSpPr>
        <p:spPr bwMode="auto">
          <a:xfrm rot="16200000" flipH="1" flipV="1">
            <a:off x="5463180" y="5431829"/>
            <a:ext cx="533401" cy="490143"/>
          </a:xfrm>
          <a:prstGeom prst="bentUpArrow">
            <a:avLst>
              <a:gd name="adj1" fmla="val 17185"/>
              <a:gd name="adj2" fmla="val 27878"/>
              <a:gd name="adj3" fmla="val 2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#pb-oct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427" y="4267200"/>
            <a:ext cx="692228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and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or a ==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print("In range")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(number &gt; 10) and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685212" y="4642130"/>
            <a:ext cx="38760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dirty="0"/>
              <a:t>Решаване на задачи в клас(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0214" y="4527550"/>
            <a:ext cx="4986924" cy="88265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Inside / 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4180" y="4292168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-1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27467" y="5099914"/>
            <a:ext cx="1676400" cy="75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Inside / Outside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64631" y="5323219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8625" y="4292168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78507" y="5190584"/>
            <a:ext cx="1409779" cy="576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Border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288610" y="5355659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Точка лежи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32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800" dirty="0"/>
              <a:t> или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Точка върху страна на правоъгълник - решение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3011702"/>
            <a:ext cx="1051559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(((x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(y &gt;= y1) and (y &lt;= y2))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((y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(x &gt;= x1) and (x &lt;= x2))):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print('Inside / Outside')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D88E-FAD6-4361-8B91-53EB7D83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105313"/>
            <a:ext cx="3593998" cy="27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0625" y="1878531"/>
            <a:ext cx="9472563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onLeftSide = (x == x1)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onRightSide = (x == x2)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onUpSide = (y == y1) and (x &gt;= x1) and (x &lt;= 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onDownSide = (y == y2) and (x &gt;= x1) and (x &lt;= x2)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(onLeftSide or onRightSide or </a:t>
            </a:r>
            <a:br>
              <a:rPr lang="bg-BG" sz="2600" b="1" noProof="1"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onUpSide or onDownSide):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print(Inside/Outside)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907" y="629537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2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elif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elif (day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and sales &lt;= 500):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elif (sales &gt; 500 and sales &lt;= 1000):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#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(town == "Varna"):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(town == "Plovdiv"):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print("%.2f", % sales * commission)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97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1" y="1749898"/>
            <a:ext cx="368719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((x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print('Point on the left or right side.')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</a:t>
            </a:r>
            <a:r>
              <a:rPr lang="bg-BG" sz="3200" dirty="0">
                <a:solidFill>
                  <a:schemeClr val="bg1"/>
                </a:solidFill>
              </a:rPr>
              <a:t>първото</a:t>
            </a:r>
            <a:r>
              <a:rPr lang="bg-BG" sz="3200" dirty="0"/>
              <a:t> условие се </a:t>
            </a:r>
            <a:r>
              <a:rPr lang="bg-BG" sz="3200" dirty="0">
                <a:solidFill>
                  <a:schemeClr val="bg1"/>
                </a:solidFill>
              </a:rPr>
              <a:t>преминава</a:t>
            </a:r>
            <a:r>
              <a:rPr lang="bg-BG" sz="3200" dirty="0"/>
              <a:t> към вложената проверка</a:t>
            </a:r>
            <a:r>
              <a:rPr lang="en-US" sz="32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58" y="2814646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if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if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3052920"/>
            <a:ext cx="4303976" cy="607189"/>
          </a:xfrm>
          <a:prstGeom prst="wedgeRoundRectCallout">
            <a:avLst>
              <a:gd name="adj1" fmla="val -24875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684212" y="3898383"/>
            <a:ext cx="7162800" cy="21603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https://judge.softuni.bg/Contests/Compete/Index/1013#0</a:t>
            </a:r>
            <a:endParaRPr 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06B4DB-C457-4132-B84B-EB1A04FA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1358561"/>
            <a:ext cx="3879695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(gender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"f"):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print("Miss")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print("Ms.")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print("Master")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print("Mr.")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D882A-4FCB-48DB-9C0D-62C4FF35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0" y="4239914"/>
            <a:ext cx="5088063" cy="17315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27B3AD3-FCB3-4FE9-A11B-E1741A47653F}"/>
              </a:ext>
            </a:extLst>
          </p:cNvPr>
          <p:cNvSpPr/>
          <p:nvPr/>
        </p:nvSpPr>
        <p:spPr bwMode="auto">
          <a:xfrm flipV="1">
            <a:off x="5713412" y="2708163"/>
            <a:ext cx="1478011" cy="1215602"/>
          </a:xfrm>
          <a:prstGeom prst="bentUpArrow">
            <a:avLst>
              <a:gd name="adj1" fmla="val 11593"/>
              <a:gd name="adj2" fmla="val 25000"/>
              <a:gd name="adj3" fmla="val 2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1924</Words>
  <Application>Microsoft Office PowerPoint</Application>
  <PresentationFormat>Custom</PresentationFormat>
  <Paragraphs>458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2018-10-26T08:48:42Z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