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7"/>
  </p:notesMasterIdLst>
  <p:handoutMasterIdLst>
    <p:handoutMasterId r:id="rId38"/>
  </p:handoutMasterIdLst>
  <p:sldIdLst>
    <p:sldId id="274" r:id="rId3"/>
    <p:sldId id="508" r:id="rId4"/>
    <p:sldId id="276" r:id="rId5"/>
    <p:sldId id="434" r:id="rId6"/>
    <p:sldId id="415" r:id="rId7"/>
    <p:sldId id="500" r:id="rId8"/>
    <p:sldId id="478" r:id="rId9"/>
    <p:sldId id="431" r:id="rId10"/>
    <p:sldId id="479" r:id="rId11"/>
    <p:sldId id="509" r:id="rId12"/>
    <p:sldId id="480" r:id="rId13"/>
    <p:sldId id="506" r:id="rId14"/>
    <p:sldId id="446" r:id="rId15"/>
    <p:sldId id="486" r:id="rId16"/>
    <p:sldId id="450" r:id="rId17"/>
    <p:sldId id="488" r:id="rId18"/>
    <p:sldId id="510" r:id="rId19"/>
    <p:sldId id="516" r:id="rId20"/>
    <p:sldId id="511" r:id="rId21"/>
    <p:sldId id="512" r:id="rId22"/>
    <p:sldId id="513" r:id="rId23"/>
    <p:sldId id="514" r:id="rId24"/>
    <p:sldId id="484" r:id="rId25"/>
    <p:sldId id="501" r:id="rId26"/>
    <p:sldId id="502" r:id="rId27"/>
    <p:sldId id="503" r:id="rId28"/>
    <p:sldId id="504" r:id="rId29"/>
    <p:sldId id="427" r:id="rId30"/>
    <p:sldId id="507" r:id="rId31"/>
    <p:sldId id="467" r:id="rId32"/>
    <p:sldId id="517" r:id="rId33"/>
    <p:sldId id="518" r:id="rId34"/>
    <p:sldId id="519" r:id="rId35"/>
    <p:sldId id="52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508"/>
            <p14:sldId id="276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506"/>
            <p14:sldId id="446"/>
            <p14:sldId id="486"/>
            <p14:sldId id="450"/>
            <p14:sldId id="488"/>
            <p14:sldId id="510"/>
            <p14:sldId id="516"/>
            <p14:sldId id="511"/>
            <p14:sldId id="512"/>
            <p14:sldId id="513"/>
            <p14:sldId id="514"/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427"/>
            <p14:sldId id="507"/>
            <p14:sldId id="467"/>
            <p14:sldId id="517"/>
            <p14:sldId id="518"/>
            <p14:sldId id="519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22699-D3B1-4243-8452-B9B7FFD913EC}" v="110" dt="2018-08-10T21:22:20.144"/>
    <p1510:client id="{8DAA2B15-5891-49A4-B6BB-4D7275C684D8}" v="5" dt="2018-08-12T19:35:05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  <a:endParaRPr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/>
              <a:t>Click to Edit Section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>
                <a:solidFill>
                  <a:srgbClr val="F3BE60"/>
                </a:solidFill>
              </a:rPr>
              <a:t>Questions?</a:t>
            </a:r>
            <a:endParaRPr lang="en-US" sz="6600" b="1" spc="15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>
                <a:solidFill>
                  <a:srgbClr val="F3BE60"/>
                </a:solidFill>
              </a:rPr>
              <a:t>Въпроси</a:t>
            </a:r>
            <a:r>
              <a:rPr lang="en-US" sz="6600" b="1">
                <a:solidFill>
                  <a:srgbClr val="F3BE60"/>
                </a:solidFill>
              </a:rPr>
              <a:t>?</a:t>
            </a:r>
            <a:endParaRPr lang="en-US" sz="6600" b="1" spc="15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Level`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/>
              <a:t>Slide Title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  <a:endParaRPr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>
                <a:solidFill>
                  <a:srgbClr val="F3BE60"/>
                </a:solidFill>
              </a:rPr>
              <a:t>Въпроси</a:t>
            </a:r>
            <a:r>
              <a:rPr lang="en-US" sz="6600" b="1">
                <a:solidFill>
                  <a:srgbClr val="F3BE60"/>
                </a:solidFill>
              </a:rPr>
              <a:t>?</a:t>
            </a:r>
            <a:endParaRPr lang="en-US" sz="6600" b="1" spc="15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78#1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78#10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 b="1">
                <a:latin typeface="Consolas" pitchFamily="49" charset="0"/>
                <a:cs typeface="Consolas" pitchFamily="49" charset="0"/>
              </a:rPr>
              <a:t>while</a:t>
            </a:r>
            <a:r>
              <a:rPr lang="en-US"/>
              <a:t>-</a:t>
            </a:r>
            <a:r>
              <a:rPr lang="bg-BG"/>
              <a:t>цикъл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Повторения (цикли)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894252" y="6158350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917" y="4819564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7" y="5334670"/>
            <a:ext cx="3553963" cy="475762"/>
          </a:xfrm>
        </p:spPr>
        <p:txBody>
          <a:bodyPr/>
          <a:lstStyle/>
          <a:p>
            <a:r>
              <a:rPr lang="bg-BG" sz="2600" noProof="1"/>
              <a:t>Преподавателски</a:t>
            </a:r>
            <a:r>
              <a:rPr lang="bg-BG" sz="2600" dirty="0"/>
              <a:t> екип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Примерен вход и изход: </a:t>
            </a:r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</a:t>
            </a:r>
            <a:r>
              <a:rPr lang="en-US"/>
              <a:t>-</a:t>
            </a:r>
            <a:r>
              <a:rPr lang="bg-BG"/>
              <a:t> условие</a:t>
            </a:r>
            <a:r>
              <a:rPr lang="en-US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Ani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5.32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5.43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4.55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5.56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74973" y="1470733"/>
            <a:ext cx="9832157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sum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while grades&lt;=12: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  if grade &gt;=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    sum+=grade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    grades+=1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average = sum /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print("{0} graduated. Average grade: {1:.2f}".format(name,average))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40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411881" y="1197515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Прекъсване чрез оператор </a:t>
            </a:r>
            <a:r>
              <a:rPr lang="en-US" b="1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24879" y="3959553"/>
            <a:ext cx="565497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print("Infinite loop")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7354" y="3137535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условие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команди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вярно</a:t>
            </a:r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Оператор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– </a:t>
            </a:r>
            <a:r>
              <a:rPr lang="bg-BG"/>
              <a:t>прекъсва цикъла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1353" y="2005531"/>
            <a:ext cx="713077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05138" y="3092929"/>
            <a:ext cx="4294496" cy="990600"/>
          </a:xfrm>
          <a:prstGeom prst="wedgeRoundRectCallout">
            <a:avLst>
              <a:gd name="adj1" fmla="val -65048"/>
              <a:gd name="adj2" fmla="val -257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026" name="Picture 2" descr="Ð ÐµÐ·ÑÐ»ÑÐ°Ñ Ñ Ð¸Ð·Ð¾Ð±ÑÐ°Ð¶ÐµÐ½Ð¸Ðµ Ð·Ð° break  png">
            <a:extLst>
              <a:ext uri="{FF2B5EF4-FFF2-40B4-BE49-F238E27FC236}">
                <a16:creationId xmlns:a16="http://schemas.microsoft.com/office/drawing/2014/main" id="{7E06E7F0-3538-43FE-BED6-3358F92A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83" y="4615372"/>
            <a:ext cx="3564717" cy="14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- условие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4504A8A4-923C-4107-B07C-1DA2CE5E2D4A}"/>
              </a:ext>
            </a:extLst>
          </p:cNvPr>
          <p:cNvSpPr/>
          <p:nvPr/>
        </p:nvSpPr>
        <p:spPr>
          <a:xfrm>
            <a:off x="9903464" y="2360952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A36D8250-8AEC-4496-88E4-5F52E47C67B4}"/>
              </a:ext>
            </a:extLst>
          </p:cNvPr>
          <p:cNvSpPr/>
          <p:nvPr/>
        </p:nvSpPr>
        <p:spPr>
          <a:xfrm>
            <a:off x="8287810" y="2872606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2221F1F-833D-4568-9D1F-1651EF7B0AE2}"/>
              </a:ext>
            </a:extLst>
          </p:cNvPr>
          <p:cNvCxnSpPr/>
          <p:nvPr/>
        </p:nvCxnSpPr>
        <p:spPr>
          <a:xfrm rot="16200000" flipH="1">
            <a:off x="9152519" y="2755142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:a16="http://schemas.microsoft.com/office/drawing/2014/main" id="{7B290AE0-72F1-4F28-914D-6E3961F1C5F2}"/>
              </a:ext>
            </a:extLst>
          </p:cNvPr>
          <p:cNvCxnSpPr>
            <a:cxnSpLocks/>
          </p:cNvCxnSpPr>
          <p:nvPr/>
        </p:nvCxnSpPr>
        <p:spPr>
          <a:xfrm rot="5400000" flipH="1">
            <a:off x="7692120" y="2539309"/>
            <a:ext cx="1975172" cy="837604"/>
          </a:xfrm>
          <a:prstGeom prst="bentConnector4">
            <a:avLst>
              <a:gd name="adj1" fmla="val -26059"/>
              <a:gd name="adj2" fmla="val 1790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A5D55-02D8-4B3E-B37F-7D13F9BA97A1}"/>
              </a:ext>
            </a:extLst>
          </p:cNvPr>
          <p:cNvSpPr/>
          <p:nvPr/>
        </p:nvSpPr>
        <p:spPr>
          <a:xfrm>
            <a:off x="8255696" y="1497649"/>
            <a:ext cx="1750828" cy="88668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4A55A-157F-464F-A58E-253D55FFAE47}"/>
              </a:ext>
            </a:extLst>
          </p:cNvPr>
          <p:cNvSpPr txBox="1"/>
          <p:nvPr/>
        </p:nvSpPr>
        <p:spPr>
          <a:xfrm>
            <a:off x="8481562" y="3235561"/>
            <a:ext cx="128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нечетно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EAA7A-C0B9-4C0E-A531-1A559F1CC3ED}"/>
              </a:ext>
            </a:extLst>
          </p:cNvPr>
          <p:cNvCxnSpPr>
            <a:cxnSpLocks/>
          </p:cNvCxnSpPr>
          <p:nvPr/>
        </p:nvCxnSpPr>
        <p:spPr>
          <a:xfrm>
            <a:off x="9098508" y="2342381"/>
            <a:ext cx="0" cy="530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AF4626-1027-41C1-9372-A3D4C097E3A8}"/>
              </a:ext>
            </a:extLst>
          </p:cNvPr>
          <p:cNvGrpSpPr/>
          <p:nvPr/>
        </p:nvGrpSpPr>
        <p:grpSpPr>
          <a:xfrm>
            <a:off x="9699466" y="4321111"/>
            <a:ext cx="2104762" cy="845976"/>
            <a:chOff x="8342315" y="3780528"/>
            <a:chExt cx="1424097" cy="627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21ED5-882B-4BEC-89F5-AC1DF809BC0C}"/>
                </a:ext>
              </a:extLst>
            </p:cNvPr>
            <p:cNvSpPr/>
            <p:nvPr/>
          </p:nvSpPr>
          <p:spPr>
            <a:xfrm>
              <a:off x="8342315" y="3780528"/>
              <a:ext cx="1424097" cy="62739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>
                <a:solidFill>
                  <a:schemeClr val="bg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8ABEA0-57A6-47B9-BAFA-DCE24F41459C}"/>
                </a:ext>
              </a:extLst>
            </p:cNvPr>
            <p:cNvSpPr txBox="1"/>
            <p:nvPr/>
          </p:nvSpPr>
          <p:spPr>
            <a:xfrm>
              <a:off x="8421954" y="3780528"/>
              <a:ext cx="1264818" cy="60932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bg2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400"/>
                <a:t>Принтиране на числото</a:t>
              </a:r>
              <a:endParaRPr lang="en-US" sz="24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EFC50B-8110-4826-9C47-DCD3BCF8E29A}"/>
              </a:ext>
            </a:extLst>
          </p:cNvPr>
          <p:cNvSpPr txBox="1"/>
          <p:nvPr/>
        </p:nvSpPr>
        <p:spPr>
          <a:xfrm>
            <a:off x="10279986" y="2713327"/>
            <a:ext cx="94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>
                <a:solidFill>
                  <a:schemeClr val="bg2"/>
                </a:solidFill>
              </a:rPr>
              <a:t>четно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B04-3E20-4702-B709-8C673CFAE4EF}"/>
              </a:ext>
            </a:extLst>
          </p:cNvPr>
          <p:cNvSpPr txBox="1"/>
          <p:nvPr/>
        </p:nvSpPr>
        <p:spPr>
          <a:xfrm>
            <a:off x="8310227" y="1497649"/>
            <a:ext cx="16962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Прочитане </a:t>
            </a:r>
            <a:br>
              <a:rPr lang="bg-BG" b="1">
                <a:solidFill>
                  <a:schemeClr val="bg2"/>
                </a:solidFill>
              </a:rPr>
            </a:br>
            <a:r>
              <a:rPr lang="bg-BG" b="1">
                <a:solidFill>
                  <a:schemeClr val="bg2"/>
                </a:solidFill>
              </a:rPr>
              <a:t>на число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370012" y="4321112"/>
            <a:ext cx="914399" cy="2233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GB" b="1">
                <a:latin typeface="Consolas" pitchFamily="49" charset="0"/>
                <a:cs typeface="Consolas" pitchFamily="49" charset="0"/>
              </a:rPr>
              <a:t>10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20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304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50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END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/>
          <p:cNvSpPr/>
          <p:nvPr/>
        </p:nvSpPr>
        <p:spPr>
          <a:xfrm>
            <a:off x="2479790" y="5285333"/>
            <a:ext cx="3380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991087" y="5002493"/>
            <a:ext cx="2895600" cy="870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>
                <a:latin typeface="Consolas" pitchFamily="49" charset="0"/>
                <a:cs typeface="Consolas" pitchFamily="49" charset="0"/>
              </a:rPr>
              <a:t>Max number: 304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Min number: 0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29" grpId="0" animBg="1"/>
      <p:bldP spid="31" grpId="0"/>
      <p:bldP spid="19" grpId="0"/>
      <p:bldP spid="12" grpId="0"/>
      <p:bldP spid="18" grpId="0" animBg="1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-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6759" y="1230417"/>
            <a:ext cx="1050454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smallest = 10000000000000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biggest = -10000000000000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command = input()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if command == "END":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   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num = int(command)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if num &lt; smallest: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   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if num &gt; biggest: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    biggest = num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print("Max number: " + str(biggest))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print("Min number: " + str(smallest))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2" y="6295585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buNone/>
            </a:pP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Your account balance was increased by: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- условие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 balance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- условие</a:t>
            </a:r>
            <a:r>
              <a:rPr lang="en-US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79" y="4180395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/>
              <a:t>Примерен вход и изход:</a:t>
            </a:r>
          </a:p>
          <a:p>
            <a:pPr lvl="1"/>
            <a:endParaRPr lang="en-US" sz="3000"/>
          </a:p>
          <a:p>
            <a:pPr marL="377887" lvl="1" indent="0">
              <a:buNone/>
            </a:pPr>
            <a:endParaRPr lang="bg-BG" sz="3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</a:t>
            </a:r>
            <a:r>
              <a:rPr lang="en-US"/>
              <a:t>-</a:t>
            </a:r>
            <a:r>
              <a:rPr lang="bg-BG"/>
              <a:t> условие</a:t>
            </a:r>
            <a:r>
              <a:rPr lang="en-US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30011" y="1998276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15617" y="2614471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06682" y="2019013"/>
            <a:ext cx="7686065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>
                <a:latin typeface="Consolas" pitchFamily="49" charset="0"/>
                <a:cs typeface="Consolas" pitchFamily="49" charset="0"/>
              </a:rPr>
              <a:t>Your account balance was increased by: 5.51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Your account balance was increased by: 69.42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Your account balance was increased by: 100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Total balance: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8903" y="4109017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596332" y="4830399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306682" y="4109017"/>
            <a:ext cx="7705238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>
                <a:latin typeface="Consolas" pitchFamily="49" charset="0"/>
                <a:cs typeface="Consolas" pitchFamily="49" charset="0"/>
              </a:rPr>
              <a:t>Your account balance was increased by: 120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Your account balance was increased by: 45.55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Total balance: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endParaRPr lang="bg-BG" sz="4000" b="1" dirty="0"/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9600" b="1" dirty="0">
                <a:solidFill>
                  <a:schemeClr val="bg1"/>
                </a:solidFill>
              </a:rPr>
              <a:t>sli.do</a:t>
            </a:r>
            <a:endParaRPr lang="bg-BG" sz="9600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</a:t>
            </a:r>
            <a:r>
              <a:rPr lang="en-US"/>
              <a:t>-</a:t>
            </a:r>
            <a:r>
              <a:rPr lang="bg-BG"/>
              <a:t>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6659" y="1524806"/>
            <a:ext cx="11311440" cy="417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counter = 0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counter &lt; n: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  amount = float(input())</a:t>
            </a:r>
          </a:p>
          <a:p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amount &lt; 0: </a:t>
            </a:r>
            <a:b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# TODO: Print output and exit the loop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dirty="0"/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  print("Your account balance was increased by: {0:.2f}".format(amount))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  counter +=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print("Total balance: {0:.2f}".format(balance))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196715" y="6244375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HP\Desktop\money-flat-money-png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38" y="1639395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1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числа 2</a:t>
            </a:r>
            <a:r>
              <a:rPr lang="en-US"/>
              <a:t>k</a:t>
            </a:r>
            <a:r>
              <a:rPr lang="bg-BG"/>
              <a:t>+1 - условие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86321" y="4191000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числа 2</a:t>
            </a:r>
            <a:r>
              <a:rPr lang="en-US"/>
              <a:t>k</a:t>
            </a:r>
            <a:r>
              <a:rPr lang="bg-BG"/>
              <a:t>+1 -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2189" y="1539443"/>
            <a:ext cx="803990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 = int(input())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k = 1</a:t>
            </a:r>
            <a:endParaRPr lang="pt-BR" b="1" noProof="1">
              <a:solidFill>
                <a:srgbClr val="234465"/>
              </a:solidFill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 k &lt;= n</a:t>
            </a:r>
            <a:r>
              <a:rPr lang="pt-BR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rgbClr val="234465"/>
              </a:solidFill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   print(k)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pt-BR" b="1" noProof="1">
                <a:solidFill>
                  <a:srgbClr val="234465"/>
                </a:solidFill>
                <a:latin typeface="Consolas" pitchFamily="49" charset="0"/>
              </a:rPr>
              <a:t> </a:t>
            </a:r>
            <a:r>
              <a:rPr lang="pt-BR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k = 2 * k + 1</a:t>
            </a:r>
            <a:endParaRPr lang="pt-BR" b="1" dirty="0">
              <a:solidFill>
                <a:srgbClr val="234465"/>
              </a:solidFill>
              <a:latin typeface="Consolas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60812" y="2393656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≤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>
                <a:latin typeface="+mj-lt"/>
              </a:rPr>
              <a:t>Ако помещението </a:t>
            </a:r>
            <a:r>
              <a:rPr lang="bg-BG" sz="280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>
                <a:latin typeface="+mj-lt"/>
              </a:rPr>
              <a:t>да събере кашоните, трябва да се </a:t>
            </a:r>
            <a:br>
              <a:rPr lang="en-US" sz="2800">
                <a:latin typeface="+mj-lt"/>
              </a:rPr>
            </a:br>
            <a:r>
              <a:rPr lang="bg-BG" sz="280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>
                <a:latin typeface="Consolas" panose="020B0609020204030204" pitchFamily="49" charset="0"/>
              </a:rPr>
              <a:t>"No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more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free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space!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You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need</a:t>
            </a:r>
            <a:r>
              <a:rPr lang="bg-BG" sz="2800" b="1">
                <a:latin typeface="+mj-lt"/>
              </a:rPr>
              <a:t> </a:t>
            </a:r>
            <a:r>
              <a:rPr lang="bg-BG" sz="2800" b="1"/>
              <a:t>{брой недостигащи куб. метри}</a:t>
            </a:r>
            <a:r>
              <a:rPr lang="bg-BG" sz="2800" b="1">
                <a:latin typeface="+mj-lt"/>
              </a:rPr>
              <a:t> </a:t>
            </a:r>
            <a:br>
              <a:rPr lang="en-US" sz="2800" b="1">
                <a:latin typeface="+mj-lt"/>
              </a:rPr>
            </a:br>
            <a:r>
              <a:rPr lang="en-US" sz="2800" b="1">
                <a:latin typeface="Consolas" panose="020B0609020204030204" pitchFamily="49" charset="0"/>
              </a:rPr>
              <a:t>Cubic meters</a:t>
            </a:r>
            <a:r>
              <a:rPr lang="en-US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more</a:t>
            </a:r>
            <a:r>
              <a:rPr lang="bg-BG" sz="2800" b="1">
                <a:latin typeface="Consolas" panose="020B0609020204030204" pitchFamily="49" charset="0"/>
              </a:rPr>
              <a:t>."</a:t>
            </a:r>
            <a:endParaRPr lang="en-US" sz="2800" b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>
                <a:latin typeface="+mj-lt"/>
              </a:rPr>
              <a:t>При получаване на </a:t>
            </a:r>
            <a:r>
              <a:rPr lang="bg-BG" sz="2800" b="1">
                <a:latin typeface="Consolas" panose="020B0609020204030204" pitchFamily="49" charset="0"/>
              </a:rPr>
              <a:t>команда</a:t>
            </a:r>
            <a:r>
              <a:rPr lang="bg-BG" sz="3000">
                <a:latin typeface="+mj-lt"/>
              </a:rPr>
              <a:t> </a:t>
            </a:r>
            <a:r>
              <a:rPr lang="en-US" sz="3000">
                <a:latin typeface="Consolas" panose="020B0609020204030204" pitchFamily="49" charset="0"/>
              </a:rPr>
              <a:t>"</a:t>
            </a:r>
            <a:r>
              <a:rPr lang="en-US" sz="3000" b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>
                <a:latin typeface="+mj-lt"/>
              </a:rPr>
              <a:t>" </a:t>
            </a:r>
            <a:r>
              <a:rPr lang="bg-BG" sz="3000">
                <a:latin typeface="+mj-lt"/>
              </a:rPr>
              <a:t>и налично свободно място</a:t>
            </a:r>
            <a:r>
              <a:rPr lang="en-US" sz="300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/>
              <a:t>"</a:t>
            </a:r>
            <a:r>
              <a:rPr lang="bg-BG" sz="2800" b="1">
                <a:latin typeface="Consolas" panose="020B0609020204030204" pitchFamily="49" charset="0"/>
              </a:rPr>
              <a:t>{</a:t>
            </a:r>
            <a:r>
              <a:rPr lang="bg-BG" sz="2800" b="1"/>
              <a:t>брой свободни куб. метри</a:t>
            </a:r>
            <a:r>
              <a:rPr lang="bg-BG" sz="2800" b="1">
                <a:latin typeface="Consolas" panose="020B0609020204030204" pitchFamily="49" charset="0"/>
              </a:rPr>
              <a:t>}</a:t>
            </a:r>
            <a:r>
              <a:rPr lang="en-US" sz="2800" b="1">
                <a:latin typeface="+mj-lt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Cubic</a:t>
            </a:r>
            <a:r>
              <a:rPr lang="en-US" sz="2800" b="1">
                <a:latin typeface="+mj-lt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meters</a:t>
            </a:r>
            <a:r>
              <a:rPr lang="en-US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left</a:t>
            </a:r>
            <a:r>
              <a:rPr lang="bg-BG" sz="2800" b="1">
                <a:latin typeface="Consolas" panose="020B0609020204030204" pitchFamily="49" charset="0"/>
              </a:rPr>
              <a:t>.</a:t>
            </a:r>
            <a:r>
              <a:rPr lang="bg-BG" sz="2800" b="1"/>
              <a:t>"</a:t>
            </a:r>
            <a:endParaRPr lang="bg-BG" sz="280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</a:t>
            </a:r>
            <a:r>
              <a:rPr lang="en-US"/>
              <a:t>-</a:t>
            </a:r>
            <a:r>
              <a:rPr lang="bg-BG"/>
              <a:t> условие </a:t>
            </a:r>
            <a:r>
              <a:rPr lang="en-US"/>
              <a:t>(2)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</a:t>
            </a:r>
            <a:r>
              <a:rPr lang="en-US"/>
              <a:t>-</a:t>
            </a:r>
            <a:r>
              <a:rPr lang="bg-BG"/>
              <a:t> условие </a:t>
            </a:r>
            <a:r>
              <a:rPr lang="en-US"/>
              <a:t>(3)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Consolas" panose="020B0609020204030204" pitchFamily="49" charset="0"/>
              </a:rPr>
              <a:t>10</a:t>
            </a:r>
            <a:endParaRPr lang="bg-BG" b="1">
              <a:latin typeface="Consolas" panose="020B0609020204030204" pitchFamily="49" charset="0"/>
            </a:endParaRPr>
          </a:p>
          <a:p>
            <a:pPr algn="ctr"/>
            <a:r>
              <a:rPr lang="en-GB" b="1">
                <a:latin typeface="Consolas" panose="020B0609020204030204" pitchFamily="49" charset="0"/>
              </a:rPr>
              <a:t>1</a:t>
            </a:r>
            <a:endParaRPr lang="bg-BG" b="1">
              <a:latin typeface="Consolas" panose="020B0609020204030204" pitchFamily="49" charset="0"/>
            </a:endParaRPr>
          </a:p>
          <a:p>
            <a:pPr algn="ctr"/>
            <a:r>
              <a:rPr lang="en-GB" b="1">
                <a:latin typeface="Consolas" panose="020B0609020204030204" pitchFamily="49" charset="0"/>
              </a:rPr>
              <a:t>2</a:t>
            </a:r>
            <a:endParaRPr lang="bg-BG" b="1">
              <a:latin typeface="Consolas" panose="020B0609020204030204" pitchFamily="49" charset="0"/>
            </a:endParaRPr>
          </a:p>
          <a:p>
            <a:pPr algn="ctr"/>
            <a:r>
              <a:rPr lang="en-GB" b="1">
                <a:latin typeface="Consolas" panose="020B0609020204030204" pitchFamily="49" charset="0"/>
              </a:rPr>
              <a:t>4</a:t>
            </a:r>
            <a:endParaRPr lang="bg-BG" b="1">
              <a:latin typeface="Consolas" panose="020B0609020204030204" pitchFamily="49" charset="0"/>
            </a:endParaRPr>
          </a:p>
          <a:p>
            <a:pPr algn="ctr"/>
            <a:r>
              <a:rPr lang="en-GB" b="1">
                <a:latin typeface="Consolas" panose="020B0609020204030204" pitchFamily="49" charset="0"/>
              </a:rPr>
              <a:t>6</a:t>
            </a:r>
            <a:endParaRPr lang="bg-BG" b="1">
              <a:latin typeface="Consolas" panose="020B0609020204030204" pitchFamily="49" charset="0"/>
            </a:endParaRPr>
          </a:p>
          <a:p>
            <a:pPr algn="ctr"/>
            <a:r>
              <a:rPr lang="en-GB" b="1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99" y="2050240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-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4766" y="1731660"/>
            <a:ext cx="7379292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width = int(input())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 TODO: Read the length and height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volume = width * length * height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hasVolume = True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command = input()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command != "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box = int(command)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volume -= box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/>
              <a:t>Тестване на решението:</a:t>
            </a:r>
            <a:r>
              <a:rPr lang="en-US"/>
              <a:t> </a:t>
            </a:r>
            <a:r>
              <a:rPr lang="en-US">
                <a:hlinkClick r:id="rId2"/>
              </a:rPr>
              <a:t>https://judge.softuni.bg/Contests/Practice/Index/978#10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</a:t>
            </a:r>
            <a:r>
              <a:rPr lang="en-US"/>
              <a:t>-</a:t>
            </a:r>
            <a:r>
              <a:rPr lang="bg-BG"/>
              <a:t> решение </a:t>
            </a:r>
            <a:r>
              <a:rPr lang="en-US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5613" y="1260676"/>
            <a:ext cx="95775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 if volume &lt; 0: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     hasVolume = False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break</a:t>
            </a: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command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input()</a:t>
            </a: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hasVolume: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print("{0} Cubic meters left.".format(volume))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else: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print("No more free space! You need {0} Cubic meters more.".format(abs(volume)))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3535814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646" y="2422985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8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/>
              <a:t>Тестване на решението:</a:t>
            </a:r>
            <a:r>
              <a:rPr lang="en-US"/>
              <a:t> </a:t>
            </a:r>
            <a:r>
              <a:rPr lang="en-US">
                <a:hlinkClick r:id="rId2"/>
              </a:rPr>
              <a:t>https://judge.softuni.bg/Contests/Practice/Index/978#10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>
                <a:latin typeface="+mj-lt"/>
              </a:rPr>
              <a:t>Използваме</a:t>
            </a:r>
            <a:r>
              <a:rPr lang="en-US" sz="3200">
                <a:latin typeface="+mj-lt"/>
              </a:rPr>
              <a:t> </a:t>
            </a:r>
            <a:r>
              <a:rPr lang="bg-BG" sz="3200">
                <a:latin typeface="+mj-lt"/>
              </a:rPr>
              <a:t> 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/>
              <a:t>  </a:t>
            </a:r>
            <a:r>
              <a:rPr lang="en-US" sz="3200">
                <a:latin typeface="+mj-lt"/>
              </a:rPr>
              <a:t>-</a:t>
            </a:r>
            <a:r>
              <a:rPr lang="en-US" sz="3200"/>
              <a:t> </a:t>
            </a:r>
            <a:r>
              <a:rPr lang="bg-BG" sz="3200"/>
              <a:t>цикли, за да повтаряме действие</a:t>
            </a:r>
            <a:r>
              <a:rPr lang="en-US" sz="3200"/>
              <a:t>,</a:t>
            </a:r>
            <a:r>
              <a:rPr lang="bg-BG" sz="3200"/>
              <a:t> докато е в сила дадено условие:</a:t>
            </a:r>
            <a:endParaRPr lang="en-US" sz="3200" b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09012" y="1934586"/>
            <a:ext cx="2078938" cy="1539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772998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8" y="2931965"/>
            <a:ext cx="6889613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5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a &lt;= 10: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a += 1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09467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 </a:t>
            </a:r>
            <a:r>
              <a:rPr lang="en-US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15" y="2252700"/>
            <a:ext cx="7767574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if … : </a:t>
            </a:r>
            <a:endParaRPr lang="en-US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   break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   …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551" y="3928908"/>
            <a:ext cx="4294496" cy="990600"/>
          </a:xfrm>
          <a:prstGeom prst="wedgeRoundRectCallout">
            <a:avLst>
              <a:gd name="adj1" fmla="val -61331"/>
              <a:gd name="adj2" fmla="val -369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3021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4" y="3810000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8683" y="1481542"/>
            <a:ext cx="8630044" cy="499471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buSzPct val="100000"/>
            </a:pPr>
            <a:r>
              <a:rPr lang="bg-BG" sz="3350" dirty="0">
                <a:cs typeface="Calibri"/>
              </a:rPr>
              <a:t>Повторения </a:t>
            </a:r>
            <a:r>
              <a:rPr lang="en-US" sz="3350" dirty="0">
                <a:cs typeface="Calibri"/>
              </a:rPr>
              <a:t>(</a:t>
            </a:r>
            <a:r>
              <a:rPr lang="bg-BG" sz="3350" dirty="0">
                <a:cs typeface="Calibri"/>
              </a:rPr>
              <a:t>цикли</a:t>
            </a:r>
            <a:r>
              <a:rPr lang="en-US" sz="3350" dirty="0">
                <a:cs typeface="Calibri"/>
              </a:rPr>
              <a:t>)</a:t>
            </a:r>
            <a:endParaRPr lang="bg-BG" sz="3600" dirty="0">
              <a:cs typeface="Calibri"/>
            </a:endParaRPr>
          </a:p>
          <a:p>
            <a:pPr marL="818515" lvl="1" indent="-514350"/>
            <a:r>
              <a:rPr lang="en-US" sz="3150" b="1" dirty="0">
                <a:solidFill>
                  <a:srgbClr val="1A334C"/>
                </a:solidFill>
                <a:latin typeface="Consolas"/>
                <a:cs typeface="Calibri"/>
              </a:rPr>
              <a:t>while</a:t>
            </a:r>
            <a:r>
              <a:rPr lang="en-US" sz="3150" dirty="0">
                <a:latin typeface="Consolas"/>
                <a:cs typeface="Calibri"/>
              </a:rPr>
              <a:t>-</a:t>
            </a:r>
            <a:r>
              <a:rPr lang="bg-BG" sz="3150" dirty="0">
                <a:cs typeface="Calibri"/>
              </a:rPr>
              <a:t>цикъл – конструкция</a:t>
            </a:r>
          </a:p>
          <a:p>
            <a:pPr marL="514350" indent="-514350"/>
            <a:r>
              <a:rPr lang="bg-BG" sz="3350" dirty="0">
                <a:cs typeface="Calibri"/>
              </a:rPr>
              <a:t>Безкрайни цикли  </a:t>
            </a:r>
          </a:p>
          <a:p>
            <a:pPr marL="818515" lvl="1" indent="-514350"/>
            <a:r>
              <a:rPr lang="bg-BG" sz="3150" dirty="0"/>
              <a:t>Прекъсване на цикли чрез оператора </a:t>
            </a:r>
            <a:br>
              <a:rPr lang="bg-BG" sz="3150" dirty="0">
                <a:cs typeface="Calibri"/>
              </a:rPr>
            </a:br>
            <a:r>
              <a:rPr lang="en-US" sz="315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15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165" lvl="1" indent="0">
              <a:buNone/>
            </a:pPr>
            <a:endParaRPr lang="en-US" sz="3150" b="1" dirty="0">
              <a:solidFill>
                <a:srgbClr val="1A334C"/>
              </a:solidFill>
              <a:latin typeface="Consolas"/>
              <a:cs typeface="Calibri"/>
            </a:endParaRPr>
          </a:p>
          <a:p>
            <a:pPr marL="514350" indent="-514350">
              <a:buFont typeface="Calibri"/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Font typeface="Calibri"/>
              <a:buAutoNum type="arabicPeriod"/>
            </a:pPr>
            <a:endParaRPr lang="bg-BG" dirty="0">
              <a:cs typeface="Calibri"/>
            </a:endParaRPr>
          </a:p>
          <a:p>
            <a:pPr marL="304746" lvl="1" indent="0">
              <a:buNone/>
            </a:pPr>
            <a:endParaRPr lang="bg-BG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60119" y="6419654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>
                <a:solidFill>
                  <a:schemeClr val="bg2"/>
                </a:solidFill>
              </a:rPr>
              <a:t>СофтУни диамантени партньори</a:t>
            </a:r>
            <a:endParaRPr lang="bg-BG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03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Лиценз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/>
              <a:t>Software University – High-Quality Education, </a:t>
            </a:r>
            <a:br>
              <a:rPr lang="bg-BG" sz="3200"/>
            </a:br>
            <a:r>
              <a:rPr lang="en-US" sz="320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/>
              <a:t>Software University @ Facebook</a:t>
            </a:r>
            <a:endParaRPr lang="bg-BG" sz="320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>
                <a:hlinkClick r:id="rId5"/>
              </a:rPr>
              <a:t>forum.softuni.bg</a:t>
            </a:r>
            <a:endParaRPr lang="en-US" sz="2800" noProof="1"/>
          </a:p>
          <a:p>
            <a:endParaRPr lang="bg-BG" sz="3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1684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</a:t>
            </a:r>
            <a:r>
              <a:rPr lang="en-US"/>
              <a:t>-</a:t>
            </a:r>
            <a:r>
              <a:rPr lang="bg-BG"/>
              <a:t>цикъл</a:t>
            </a:r>
            <a:endParaRPr lang="en-US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/>
              <a:t>Повторение докато е вярно дадено условие</a:t>
            </a:r>
            <a:endParaRPr lang="en-US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/>
              <a:t>В програмирането често се налага да изпълним блок с команди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За целта използваме </a:t>
            </a:r>
            <a:r>
              <a:rPr lang="bg-BG" sz="3000" b="1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>
                <a:latin typeface="Consolas" panose="020B0609020204030204" pitchFamily="49" charset="0"/>
              </a:rPr>
              <a:t>while</a:t>
            </a:r>
            <a:r>
              <a:rPr lang="bg-BG"/>
              <a:t>-цикъл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168" y="4143788"/>
            <a:ext cx="3211077" cy="107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 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36" y="3496454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892" y="5318045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chemeClr val="bg2"/>
                </a:solidFill>
              </a:rPr>
              <a:t>Код за изпълнение </a:t>
            </a:r>
            <a:r>
              <a:rPr lang="en-US" sz="2800" b="1">
                <a:solidFill>
                  <a:schemeClr val="bg2"/>
                </a:solidFill>
              </a:rPr>
              <a:t>(</a:t>
            </a:r>
            <a:r>
              <a:rPr lang="bg-BG" sz="2800" b="1">
                <a:solidFill>
                  <a:schemeClr val="bg2"/>
                </a:solidFill>
              </a:rPr>
              <a:t>повторение</a:t>
            </a:r>
            <a:r>
              <a:rPr lang="en-US" sz="2800" b="1">
                <a:solidFill>
                  <a:schemeClr val="bg2"/>
                </a:solidFill>
              </a:rPr>
              <a:t>)</a:t>
            </a:r>
            <a:endParaRPr lang="bg-BG" sz="2800" b="1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2794174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1956570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163929" y="379176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условие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4174" y="468699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1956570" y="522272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101476" y="535731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команди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7786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2723914" y="485310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2884342" y="465724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вярно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3564788" y="357487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невярно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</a:t>
            </a:r>
            <a:r>
              <a:rPr lang="en-US"/>
              <a:t>-</a:t>
            </a:r>
            <a:r>
              <a:rPr lang="bg-BG"/>
              <a:t>цикъл </a:t>
            </a:r>
            <a:r>
              <a:rPr lang="en-US"/>
              <a:t>– </a:t>
            </a:r>
            <a:r>
              <a:rPr lang="bg-BG"/>
              <a:t>пример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455" y="1660838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459998" y="4623334"/>
            <a:ext cx="771089" cy="7837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A63D4-A14F-41D3-BA82-1E97417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10" y="3791241"/>
            <a:ext cx="4381500" cy="24479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/>
              <a:t>Напишете програма, която:</a:t>
            </a:r>
          </a:p>
          <a:p>
            <a:pPr lvl="1"/>
            <a:r>
              <a:rPr lang="bg-BG"/>
              <a:t>Прочита цяло число</a:t>
            </a:r>
          </a:p>
          <a:p>
            <a:pPr lvl="1"/>
            <a:r>
              <a:rPr lang="bg-BG"/>
              <a:t>Проверява дали е в диапазона</a:t>
            </a:r>
            <a:br>
              <a:rPr lang="en-US"/>
            </a:br>
            <a:r>
              <a:rPr lang="en-US"/>
              <a:t>[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/>
              <a:t>…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/>
              <a:t>]</a:t>
            </a:r>
            <a:endParaRPr lang="bg-BG"/>
          </a:p>
          <a:p>
            <a:pPr lvl="1"/>
            <a:r>
              <a:rPr lang="bg-BG"/>
              <a:t>При</a:t>
            </a:r>
            <a:r>
              <a:rPr lang="en-US"/>
              <a:t>:</a:t>
            </a:r>
            <a:endParaRPr lang="bg-BG"/>
          </a:p>
          <a:p>
            <a:pPr lvl="2"/>
            <a:r>
              <a:rPr lang="bg-BG"/>
              <a:t>Намиране на число в диапазона,</a:t>
            </a:r>
            <a:r>
              <a:rPr lang="en-US"/>
              <a:t> </a:t>
            </a:r>
            <a:r>
              <a:rPr lang="bg-BG"/>
              <a:t> </a:t>
            </a:r>
            <a:br>
              <a:rPr lang="en-US"/>
            </a:br>
            <a:r>
              <a:rPr lang="bg-BG"/>
              <a:t>прекратява изпълнение</a:t>
            </a:r>
            <a:endParaRPr lang="en-US"/>
          </a:p>
          <a:p>
            <a:pPr lvl="2"/>
            <a:r>
              <a:rPr lang="bg-BG"/>
              <a:t>Невалидно число, прочита</a:t>
            </a:r>
            <a:r>
              <a:rPr lang="en-US"/>
              <a:t> </a:t>
            </a:r>
            <a:r>
              <a:rPr lang="bg-BG"/>
              <a:t>ново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диапазона </a:t>
            </a:r>
            <a:r>
              <a:rPr lang="en-US"/>
              <a:t>[1…100]</a:t>
            </a:r>
            <a:r>
              <a:rPr lang="bg-BG"/>
              <a:t> - условие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>
                  <a:solidFill>
                    <a:schemeClr val="bg2"/>
                  </a:solidFill>
                </a:rPr>
                <a:t>Прочитане </a:t>
              </a:r>
              <a:br>
                <a:rPr lang="bg-BG" b="1">
                  <a:solidFill>
                    <a:schemeClr val="bg2"/>
                  </a:solidFill>
                </a:rPr>
              </a:br>
              <a:r>
                <a:rPr lang="bg-BG" b="1">
                  <a:solidFill>
                    <a:schemeClr val="bg2"/>
                  </a:solidFill>
                </a:rPr>
                <a:t>на число </a:t>
              </a:r>
              <a:r>
                <a:rPr lang="en-US" b="1">
                  <a:solidFill>
                    <a:schemeClr val="bg2"/>
                  </a:solidFill>
                </a:rPr>
                <a:t>(</a:t>
              </a:r>
              <a:r>
                <a:rPr lang="en-US" b="1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>
                  <a:solidFill>
                    <a:schemeClr val="bg2"/>
                  </a:solidFill>
                </a:rPr>
                <a:t>Принтиране</a:t>
              </a:r>
              <a:endParaRPr lang="en-US" sz="2200" b="1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>
                <a:solidFill>
                  <a:schemeClr val="bg2"/>
                </a:solidFill>
              </a:rPr>
              <a:t> &lt; 1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||</a:t>
            </a:r>
            <a:r>
              <a:rPr lang="bg-BG" sz="2000" b="1">
                <a:solidFill>
                  <a:schemeClr val="bg2"/>
                </a:solidFill>
              </a:rPr>
              <a:t>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1 &lt;= n</a:t>
            </a:r>
            <a:r>
              <a:rPr lang="en-US" sz="2000" b="1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диапазона </a:t>
            </a:r>
            <a:r>
              <a:rPr lang="en-US"/>
              <a:t>[1…100]</a:t>
            </a:r>
            <a:r>
              <a:rPr lang="bg-BG"/>
              <a:t> -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559963"/>
            <a:ext cx="7388704" cy="2831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num &lt; 1 or num &gt; 100: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      print("Invalid number!")</a:t>
            </a:r>
            <a:endParaRPr lang="pt-BR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      num = int(input())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print("The number is: " + str(num))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повтаря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</a:t>
            </a:r>
            <a:r>
              <a:rPr lang="en-US"/>
              <a:t>-</a:t>
            </a:r>
            <a:r>
              <a:rPr lang="bg-BG"/>
              <a:t> условие</a:t>
            </a: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Microsoft Office PowerPoint</Application>
  <PresentationFormat>Custom</PresentationFormat>
  <Paragraphs>326</Paragraphs>
  <Slides>34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Завършване - условие </vt:lpstr>
      <vt:lpstr>Завършване - условие (2)</vt:lpstr>
      <vt:lpstr>Завършване - решение </vt:lpstr>
      <vt:lpstr>PowerPoint Presentation</vt:lpstr>
      <vt:lpstr>Безкраен цикъл</vt:lpstr>
      <vt:lpstr>Прекратяване на цикъл</vt:lpstr>
      <vt:lpstr>Редица цели числа - условие</vt:lpstr>
      <vt:lpstr>Редица цели числа - решение</vt:lpstr>
      <vt:lpstr>Баланс на сметка - условие</vt:lpstr>
      <vt:lpstr>Баланс на сметка - условие (2)</vt:lpstr>
      <vt:lpstr>Баланс на сметка - условие(3)</vt:lpstr>
      <vt:lpstr>Баланс на сметка - решение</vt:lpstr>
      <vt:lpstr>Редица числа 2k+1 - условие</vt:lpstr>
      <vt:lpstr>Редица числа 2k+1 - решение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creator/>
  <cp:keywords>Sofware University, SoftUni, programming, coding, software development, education, training, course, курс, програмиране, кодене, кодиране, СофтУни</cp:keywords>
  <cp:revision>270</cp:revision>
  <dcterms:modified xsi:type="dcterms:W3CDTF">2018-10-30T15:33:15Z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