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274" r:id="rId3"/>
    <p:sldId id="485" r:id="rId4"/>
    <p:sldId id="276" r:id="rId5"/>
    <p:sldId id="420" r:id="rId6"/>
    <p:sldId id="415" r:id="rId7"/>
    <p:sldId id="418" r:id="rId8"/>
    <p:sldId id="453" r:id="rId9"/>
    <p:sldId id="478" r:id="rId10"/>
    <p:sldId id="428" r:id="rId11"/>
    <p:sldId id="434" r:id="rId12"/>
    <p:sldId id="435" r:id="rId13"/>
    <p:sldId id="436" r:id="rId14"/>
    <p:sldId id="437" r:id="rId15"/>
    <p:sldId id="438" r:id="rId16"/>
    <p:sldId id="454" r:id="rId17"/>
    <p:sldId id="439" r:id="rId18"/>
    <p:sldId id="441" r:id="rId19"/>
    <p:sldId id="440" r:id="rId20"/>
    <p:sldId id="455" r:id="rId21"/>
    <p:sldId id="442" r:id="rId22"/>
    <p:sldId id="443" r:id="rId23"/>
    <p:sldId id="456" r:id="rId24"/>
    <p:sldId id="444" r:id="rId25"/>
    <p:sldId id="445" r:id="rId26"/>
    <p:sldId id="450" r:id="rId27"/>
    <p:sldId id="448" r:id="rId28"/>
    <p:sldId id="479" r:id="rId29"/>
    <p:sldId id="484" r:id="rId30"/>
    <p:sldId id="480" r:id="rId31"/>
    <p:sldId id="481" r:id="rId32"/>
    <p:sldId id="482" r:id="rId33"/>
    <p:sldId id="413" r:id="rId34"/>
    <p:sldId id="48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418"/>
            <p14:sldId id="453"/>
            <p14:sldId id="478"/>
            <p14:sldId id="428"/>
            <p14:sldId id="434"/>
            <p14:sldId id="435"/>
            <p14:sldId id="436"/>
            <p14:sldId id="437"/>
            <p14:sldId id="438"/>
            <p14:sldId id="454"/>
            <p14:sldId id="439"/>
            <p14:sldId id="441"/>
            <p14:sldId id="440"/>
            <p14:sldId id="455"/>
            <p14:sldId id="442"/>
            <p14:sldId id="443"/>
            <p14:sldId id="456"/>
            <p14:sldId id="444"/>
            <p14:sldId id="445"/>
            <p14:sldId id="450"/>
            <p14:sldId id="448"/>
            <p14:sldId id="479"/>
            <p14:sldId id="484"/>
            <p14:sldId id="480"/>
            <p14:sldId id="481"/>
            <p14:sldId id="482"/>
            <p14:sldId id="413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C827D-29A1-743D-7660-5A18A5BC9321}" v="47" dt="2018-08-08T22:23:29.484"/>
    <p1510:client id="{80D59A34-2280-4CD6-BE00-3B3D27E96EA9}" v="83" dt="2018-08-09T21:32:17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533" autoAdjust="0"/>
  </p:normalViewPr>
  <p:slideViewPr>
    <p:cSldViewPr>
      <p:cViewPr varScale="1">
        <p:scale>
          <a:sx n="86" d="100"/>
          <a:sy n="86" d="100"/>
        </p:scale>
        <p:origin x="408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3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9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4422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77822" y="422162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40973" y="5066915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8622" y="1521164"/>
            <a:ext cx="10363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int(input())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  <a:endParaRPr lang="en-US" sz="2600" b="1" dirty="0">
              <a:latin typeface="Consolas"/>
              <a:cs typeface="Calibri"/>
            </a:endParaRPr>
          </a:p>
          <a:p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 in range (0,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):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</a:rPr>
              <a:t>    currentNum = int(input())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sum = sum + currentNum</a:t>
            </a:r>
            <a:endParaRPr lang="en-US" sz="2600" b="1" dirty="0">
              <a:latin typeface="Consolas"/>
              <a:cs typeface="Calibri"/>
            </a:endParaRPr>
          </a:p>
          <a:p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("sum = " + str(sum))</a:t>
            </a:r>
            <a:endParaRPr lang="en-US" sz="2600" b="1" dirty="0">
              <a:latin typeface="Consolas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https://judge.softuni.bg/Contests/Compete/Index/1015#2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1573348"/>
            <a:ext cx="4258813" cy="1594420"/>
          </a:xfrm>
          <a:prstGeom prst="wedgeRoundRectCallout">
            <a:avLst>
              <a:gd name="adj1" fmla="val -58010"/>
              <a:gd name="adj2" fmla="val 3929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четем данни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в</a:t>
            </a:r>
            <a:r>
              <a:rPr lang="en-US" sz="2800" b="1" noProof="1">
                <a:solidFill>
                  <a:schemeClr val="bg2"/>
                </a:solidFill>
                <a:latin typeface="Consolas"/>
              </a:rPr>
              <a:t> конструкцията на for-цикъл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01831" y="4591730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0412" y="4603114"/>
            <a:ext cx="914399" cy="1802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95662" y="1582340"/>
            <a:ext cx="69975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int(input('n = '))</a:t>
            </a:r>
            <a:endParaRPr lang="en-US" sz="2600" b="1" dirty="0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max = -10000000000000</a:t>
            </a:r>
            <a:endParaRPr lang="en-US" sz="2600" b="1" dirty="0">
              <a:latin typeface="Consolas"/>
            </a:endParaRPr>
          </a:p>
          <a:p>
            <a:endParaRPr lang="en-US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):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</a:rPr>
              <a:t>    num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if num &gt; max: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/>
              </a:rPr>
              <a:t>  </a:t>
            </a:r>
            <a:r>
              <a:rPr lang="en-US" sz="2600" b="1" noProof="1">
                <a:latin typeface="Consolas" pitchFamily="49" charset="0"/>
              </a:rPr>
              <a:t>     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max = num</a:t>
            </a:r>
            <a:endParaRPr lang="en-US" sz="2600" b="1" dirty="0">
              <a:latin typeface="Consolas"/>
              <a:cs typeface="Calibri"/>
            </a:endParaRPr>
          </a:p>
          <a:p>
            <a:endParaRPr lang="en-US" sz="2600" b="1" dirty="0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print('max = ' + str(max))</a:t>
            </a:r>
            <a:endParaRPr lang="en-US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10363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9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int(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input('n = '))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10000000000000;</a:t>
            </a:r>
          </a:p>
          <a:p>
            <a:br>
              <a:rPr lang="en-US" sz="2900" b="1" noProof="1">
                <a:latin typeface="Consolas" pitchFamily="49" charset="0"/>
                <a:cs typeface="Consolas" pitchFamily="49" charset="0"/>
              </a:rPr>
            </a:br>
            <a:r>
              <a:rPr lang="en-US" sz="29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 i in </a:t>
            </a:r>
            <a:r>
              <a:rPr lang="en-US" sz="29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(n) </a:t>
            </a:r>
          </a:p>
          <a:p>
            <a:r>
              <a:rPr lang="en-US" sz="2800" b="1" noProof="1">
                <a:solidFill>
                  <a:srgbClr val="7030A0"/>
                </a:solidFill>
                <a:latin typeface="Consolas"/>
              </a:rPr>
              <a:t>   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endParaRPr lang="en-US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161574"/>
            <a:ext cx="1066800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marL="989965" lvl="1" indent="-380365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първите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брой числа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 </a:t>
            </a:r>
            <a:b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сумата на вторите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брой 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сумата, в противен случай -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изчислена като положително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0640" y="2331167"/>
            <a:ext cx="849425" cy="21671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37188" y="3186345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956864" y="329979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16141" y="2322652"/>
            <a:ext cx="851410" cy="2212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525245" y="3191271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25530" y="329979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083214" y="2836888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87455" y="3671002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200" y="418156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2589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pb-oct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0370" y="1205461"/>
            <a:ext cx="1054808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import math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int(input())</a:t>
            </a:r>
            <a:endParaRPr lang="en-US" sz="2600" b="1" dirty="0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leftSum = 0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rightSum =</a:t>
            </a:r>
            <a:r>
              <a:rPr lang="en-US" sz="2600" b="1" noProof="1">
                <a:latin typeface="Consolas" pitchFamily="49" charset="0"/>
              </a:rPr>
              <a:t> 0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range(0, n):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numbersForLeftSide = float(input())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leftSum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+= numbersForLeftSide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//TODO: Read the right part of the numbers and sum them</a:t>
            </a:r>
            <a:endParaRPr lang="en-US" sz="2600" b="1" dirty="0">
              <a:solidFill>
                <a:srgbClr val="7030A0"/>
              </a:solidFill>
              <a:latin typeface="Consolas"/>
              <a:cs typeface="Calibri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(leftSum == rightSum):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print("Yes, sum = %d" % leftSum)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print("No, diff = %d" % math.fabs(rightSum - leftSum))</a:t>
            </a:r>
            <a:endParaRPr lang="en-US" sz="2600" b="1" dirty="0">
              <a:latin typeface="Consolas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064" y="6272337"/>
            <a:ext cx="1066800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marL="989965" lvl="1" indent="-380365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solidFill>
                  <a:srgbClr val="1A33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 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350551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0649" y="1452457"/>
            <a:ext cx="8599678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 = int(input())</a:t>
            </a:r>
            <a:endParaRPr lang="en-US" sz="2600" b="1" dirty="0">
              <a:latin typeface="Consolas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evenSum = 0</a:t>
            </a:r>
            <a:endParaRPr lang="en-US" sz="2600" b="1" dirty="0">
              <a:latin typeface="Consolas"/>
            </a:endParaRPr>
          </a:p>
          <a:p>
            <a:r>
              <a:rPr lang="en-US" sz="2600" b="1" noProof="1">
                <a:latin typeface="Consolas"/>
              </a:rPr>
              <a:t>oddSum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0</a:t>
            </a:r>
            <a:endParaRPr lang="en-US" sz="2600" b="1" dirty="0">
              <a:latin typeface="Consolas"/>
            </a:endParaRPr>
          </a:p>
          <a:p>
            <a:endParaRPr lang="en-US" sz="2600" b="1" dirty="0">
              <a:latin typeface="Consolas"/>
            </a:endParaRPr>
          </a:p>
          <a:p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i in range(1, n+1):</a:t>
            </a:r>
            <a:endParaRPr lang="en-US" sz="2600" b="1" dirty="0">
              <a:latin typeface="Consolas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    num = int(</a:t>
            </a:r>
            <a:r>
              <a:rPr lang="en-US" sz="2600" b="1" noProof="1">
                <a:latin typeface="Consolas"/>
              </a:rPr>
              <a:t>input())</a:t>
            </a:r>
            <a:endParaRPr lang="en-US" sz="2600" b="1" dirty="0">
              <a:latin typeface="Consolas"/>
            </a:endParaRPr>
          </a:p>
          <a:p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   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i % 2 ==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dirty="0">
              <a:latin typeface="Consolas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       evenSum += num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    else</a:t>
            </a:r>
            <a:r>
              <a:rPr lang="en-US" sz="2600" b="1" noProof="1">
                <a:latin typeface="Consolas"/>
              </a:rPr>
              <a:t>:</a:t>
            </a:r>
            <a:endParaRPr lang="en-US" sz="2600" b="1" dirty="0">
              <a:latin typeface="Consolas"/>
            </a:endParaRPr>
          </a:p>
          <a:p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       oddSum += </a:t>
            </a:r>
            <a:r>
              <a:rPr lang="en-US" sz="2600" b="1" noProof="1">
                <a:latin typeface="Consolas"/>
              </a:rPr>
              <a:t>num</a:t>
            </a:r>
            <a:endParaRPr lang="en-US" dirty="0">
              <a:cs typeface="Calibri"/>
            </a:endParaRPr>
          </a:p>
          <a:p>
            <a:endParaRPr lang="en-US"/>
          </a:p>
          <a:p>
            <a:r>
              <a:rPr lang="en-US" sz="2600" b="1" noProof="1">
                <a:solidFill>
                  <a:srgbClr val="7030A0"/>
                </a:solidFill>
                <a:latin typeface="Consolas"/>
              </a:rPr>
              <a:t>//TODO: Print sum / difference</a:t>
            </a:r>
            <a:endParaRPr lang="en-US" sz="2600" b="1" noProof="1">
              <a:solidFill>
                <a:srgbClr val="7030A0"/>
              </a:solidFill>
              <a:latin typeface="Consolas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396335"/>
            <a:ext cx="1066800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265140"/>
            <a:ext cx="8795639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str = input().lower</a:t>
            </a:r>
            <a:r>
              <a:rPr lang="en-US" sz="2600" b="1" noProof="1">
                <a:latin typeface="Consolas"/>
                <a:cs typeface="Calibri"/>
              </a:rPr>
              <a:t>()</a:t>
            </a:r>
            <a:endParaRPr lang="en-US" sz="2600" b="1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  <a:endParaRPr lang="en-US" sz="2600" b="1" noProof="1">
              <a:latin typeface="Consolas"/>
            </a:endParaRP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for c in str:</a:t>
            </a:r>
            <a:endParaRPr lang="en-US" sz="2600" b="1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if c == 'a':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   sum += 1</a:t>
            </a:r>
            <a:endParaRPr lang="en-US" sz="2600" b="1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elif c == 'e':</a:t>
            </a:r>
            <a:endParaRPr lang="en-US" sz="2600" b="1" noProof="1">
              <a:latin typeface="Consolas"/>
              <a:cs typeface="Calibri"/>
            </a:endParaRPr>
          </a:p>
          <a:p>
            <a:r>
              <a:rPr lang="en-US" sz="2600" b="1" noProof="1">
                <a:latin typeface="Consolas"/>
                <a:cs typeface="Calibri"/>
              </a:rPr>
              <a:t>       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sum += 2</a:t>
            </a:r>
            <a:endParaRPr lang="en-US" sz="2600" b="1" noProof="1">
              <a:latin typeface="Consolas"/>
            </a:endParaRPr>
          </a:p>
          <a:p>
            <a:endParaRPr lang="en-US" noProof="1">
              <a:solidFill>
                <a:srgbClr val="234465"/>
              </a:solidFill>
              <a:latin typeface="Consolas"/>
            </a:endParaRPr>
          </a:p>
          <a:p>
            <a:r>
              <a:rPr lang="en-US" sz="2600" b="1" noProof="1">
                <a:solidFill>
                  <a:srgbClr val="7030A0"/>
                </a:solidFill>
                <a:latin typeface="Consolas"/>
              </a:rPr>
              <a:t>//TODO: Add conditions for other vowels</a:t>
            </a:r>
          </a:p>
          <a:p>
            <a:endParaRPr lang="en-US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2" y="6396335"/>
            <a:ext cx="1066800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r>
              <a:rPr lang="en-US" dirty="0"/>
              <a:t> 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711" y="1382056"/>
            <a:ext cx="4019304" cy="1225008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обхождаме текста</a:t>
            </a:r>
            <a:r>
              <a:rPr lang="bg-BG" sz="2800" b="1" dirty="0">
                <a:solidFill>
                  <a:schemeClr val="bg2"/>
                </a:solidFill>
                <a:cs typeface="Calibri"/>
              </a:rPr>
              <a:t> символ</a:t>
            </a:r>
            <a:r>
              <a:rPr lang="bg-BG" sz="2800" b="1" dirty="0">
                <a:solidFill>
                  <a:srgbClr val="FFFFFF"/>
                </a:solidFill>
                <a:cs typeface="Calibri"/>
              </a:rPr>
              <a:t> по символ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преобразуваме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типове от данни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endParaRPr lang="bg-BG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Символите могат да се репрезентират като числа: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1828800"/>
            <a:ext cx="6477000" cy="119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int(5.66)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   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US" sz="3000" b="1" noProof="1">
                <a:latin typeface="Consolas" pitchFamily="49" charset="0"/>
              </a:rPr>
              <a:t>int(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5.44)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   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789806"/>
            <a:ext cx="6477000" cy="116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en-US" sz="3000" b="1" noProof="1">
                <a:latin typeface="Consolas" pitchFamily="49" charset="0"/>
              </a:rPr>
              <a:t>char(97)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 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'a'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hashtag = ord('#')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35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42275" y="3429000"/>
            <a:ext cx="2892948" cy="31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четем поредица от </a:t>
            </a:r>
            <a:r>
              <a:rPr lang="bg-BG" sz="2800" dirty="0">
                <a:cs typeface="Calibri"/>
              </a:rPr>
              <a:t>n числа от конзолата: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800" dirty="0"/>
          </a:p>
          <a:p>
            <a:pPr marL="0" indent="0">
              <a:lnSpc>
                <a:spcPct val="100000"/>
              </a:lnSpc>
              <a:buNone/>
            </a:pPr>
            <a:endParaRPr lang="bg-BG" sz="800" dirty="0"/>
          </a:p>
          <a:p>
            <a:pPr marL="456565" indent="-456565">
              <a:lnSpc>
                <a:spcPct val="100000"/>
              </a:lnSpc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повтаряме блок код с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99469" y="3657600"/>
            <a:ext cx="5821722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 i in range(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):</a:t>
            </a:r>
            <a:r>
              <a:rPr lang="en-US" sz="2800" b="1" noProof="1">
                <a:latin typeface="Consolas"/>
              </a:rPr>
              <a:t> </a:t>
            </a:r>
            <a:endParaRPr lang="en-US" sz="2800" noProof="1">
              <a:latin typeface="Consolas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</a:rPr>
              <a:t>    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("i = " + str(i));</a:t>
            </a:r>
            <a:endParaRPr lang="en-US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99469" y="1783799"/>
            <a:ext cx="5821722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/>
                <a:cs typeface="Calibri"/>
              </a:rPr>
              <a:t>for</a:t>
            </a:r>
            <a:r>
              <a:rPr lang="en-US" sz="2800" b="1" noProof="1">
                <a:latin typeface="Consolas"/>
                <a:cs typeface="Calibri"/>
              </a:rPr>
              <a:t> i in range(</a:t>
            </a:r>
            <a:r>
              <a:rPr lang="en-US" sz="2800" b="1" noProof="1">
                <a:solidFill>
                  <a:srgbClr val="FFA000"/>
                </a:solidFill>
                <a:latin typeface="Consolas"/>
                <a:cs typeface="Calibri"/>
              </a:rPr>
              <a:t>n</a:t>
            </a:r>
            <a:r>
              <a:rPr lang="en-US" sz="2800" b="1" noProof="1">
                <a:latin typeface="Consolas"/>
                <a:cs typeface="Calibri"/>
              </a:rPr>
              <a:t>):</a:t>
            </a:r>
            <a:endParaRPr lang="en-US" sz="28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alibri"/>
              </a:rPr>
              <a:t>    num = int(input())</a:t>
            </a:r>
            <a:endParaRPr lang="en-US" sz="2800" b="1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2743200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/>
              <a:t>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3200" dirty="0"/>
              <a:t>for-</a:t>
            </a:r>
            <a:r>
              <a:rPr lang="bg-BG" sz="3200" dirty="0"/>
              <a:t>цикли</a:t>
            </a: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89680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" y="1600200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847012" y="260377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80" y="4484245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32" y="144263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5478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8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13386" y="3467878"/>
            <a:ext cx="6400800" cy="1372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10):</a:t>
            </a:r>
            <a:endParaRPr lang="en-US" sz="26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print('i = ' + str(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))</a:t>
            </a:r>
            <a:endParaRPr lang="en-US" sz="2600" b="1" dirty="0">
              <a:latin typeface="Consolas"/>
              <a:cs typeface="Calibri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6698" y="2507666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flipH="1">
            <a:off x="3390213" y="2162609"/>
            <a:ext cx="2263930" cy="1005643"/>
          </a:xfrm>
          <a:prstGeom prst="wedgeRoundRectCallout">
            <a:avLst>
              <a:gd name="adj1" fmla="val -20961"/>
              <a:gd name="adj2" fmla="val 7298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18212" y="2550340"/>
            <a:ext cx="1981200" cy="878660"/>
          </a:xfrm>
          <a:prstGeom prst="wedgeRoundRectCallout">
            <a:avLst>
              <a:gd name="adj1" fmla="val -61363"/>
              <a:gd name="adj2" fmla="val 4735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4976990"/>
            <a:ext cx="5663639" cy="926029"/>
          </a:xfrm>
          <a:prstGeom prst="wedgeRoundRectCallout">
            <a:avLst>
              <a:gd name="adj1" fmla="val -35472"/>
              <a:gd name="adj2" fmla="val -888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717405" y="3931515"/>
            <a:ext cx="4443807" cy="41188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bg-BG" sz="2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5500798" cy="122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for i in range(1, 101):</a:t>
            </a:r>
            <a:endParaRPr lang="en-US" sz="2600" b="1" dirty="0">
              <a:latin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    print('i = ' + str(i))</a:t>
            </a:r>
            <a:endParaRPr lang="en-US" sz="2600" b="1" dirty="0"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>
              <a:solidFill>
                <a:srgbClr val="F7C86D"/>
              </a:solidFill>
            </a:endParaRPr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2" y="376079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613" y="4276259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212" y="4276259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300319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37303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3691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9224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18" y="343691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02349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програмирането можем да сменяме типа на данните чрез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операцията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495801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int(5.66) 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  <a:endParaRPr lang="en-US" dirty="0">
              <a:solidFill>
                <a:srgbClr val="234465"/>
              </a:solidFill>
              <a:latin typeface="Calibri"/>
              <a:cs typeface="Calibri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int(5.44) 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dirty="0">
              <a:cs typeface="Calibri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495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chr(67)  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 = ord('#') </a:t>
            </a:r>
            <a:r>
              <a:rPr lang="en-US" sz="2800" b="1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817" y="5428636"/>
            <a:ext cx="4760707" cy="1089529"/>
          </a:xfrm>
          <a:prstGeom prst="wedgeRoundRectCallout">
            <a:avLst>
              <a:gd name="adj1" fmla="val -55102"/>
              <a:gd name="adj2" fmla="val 344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</a:rPr>
              <a:t>int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4" y="2817720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4370102" y="6048371"/>
            <a:ext cx="505110" cy="5484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2" y="3249708"/>
            <a:ext cx="9601200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range(ord('a'), ord('z') + 1):</a:t>
            </a:r>
            <a:endParaRPr lang="en-US" sz="26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    print(chr(i))</a:t>
            </a:r>
            <a:endParaRPr lang="en-US" sz="2600" b="1" dirty="0"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67232"/>
            <a:ext cx="1066800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https://judge.softuni.bg/Contests/Compete/Index/1015#1</a:t>
            </a:r>
            <a:endParaRPr lang="en-US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26E0D1-4947-4D52-831F-F197D65EE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186" y="2571329"/>
            <a:ext cx="4712981" cy="857671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dirty="0">
                <a:solidFill>
                  <a:schemeClr val="bg2"/>
                </a:solidFill>
                <a:cs typeface="Calibri"/>
              </a:rPr>
              <a:t>Функцията ord ни дава числова стойност на знака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01F6412-5D66-4A4F-9B1C-0D0B73EE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2" y="4687957"/>
            <a:ext cx="4897404" cy="926029"/>
          </a:xfrm>
          <a:prstGeom prst="wedgeRoundRectCallout">
            <a:avLst>
              <a:gd name="adj1" fmla="val -34625"/>
              <a:gd name="adj2" fmla="val -8306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cs typeface="Calibri"/>
              </a:rPr>
              <a:t>Функцията </a:t>
            </a:r>
            <a:r>
              <a:rPr lang="bg-BG" sz="2800" b="1" dirty="0" err="1">
                <a:solidFill>
                  <a:schemeClr val="bg2"/>
                </a:solidFill>
                <a:cs typeface="Calibri"/>
              </a:rPr>
              <a:t>chr</a:t>
            </a:r>
            <a:r>
              <a:rPr lang="bg-BG" sz="2800" b="1" dirty="0">
                <a:solidFill>
                  <a:schemeClr val="bg2"/>
                </a:solidFill>
                <a:cs typeface="Calibri"/>
              </a:rPr>
              <a:t> ни дава знак от числова стойност</a:t>
            </a:r>
            <a:endParaRPr lang="bg-BG" sz="2800" b="1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9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1820</Words>
  <Application>Microsoft Office PowerPoint</Application>
  <PresentationFormat>Custom</PresentationFormat>
  <Paragraphs>440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PowerPoint Presentation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 (2)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108</cp:revision>
  <dcterms:created xsi:type="dcterms:W3CDTF">2014-01-02T17:00:34Z</dcterms:created>
  <dcterms:modified xsi:type="dcterms:W3CDTF">2018-11-10T12:53:16Z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