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0"/>
  </p:notesMasterIdLst>
  <p:handoutMasterIdLst>
    <p:handoutMasterId r:id="rId51"/>
  </p:handoutMasterIdLst>
  <p:sldIdLst>
    <p:sldId id="402" r:id="rId3"/>
    <p:sldId id="478" r:id="rId4"/>
    <p:sldId id="404" r:id="rId5"/>
    <p:sldId id="479" r:id="rId6"/>
    <p:sldId id="480" r:id="rId7"/>
    <p:sldId id="481" r:id="rId8"/>
    <p:sldId id="482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22" r:id="rId17"/>
    <p:sldId id="523" r:id="rId18"/>
    <p:sldId id="524" r:id="rId19"/>
    <p:sldId id="525" r:id="rId20"/>
    <p:sldId id="526" r:id="rId21"/>
    <p:sldId id="527" r:id="rId22"/>
    <p:sldId id="528" r:id="rId23"/>
    <p:sldId id="529" r:id="rId24"/>
    <p:sldId id="530" r:id="rId25"/>
    <p:sldId id="531" r:id="rId26"/>
    <p:sldId id="532" r:id="rId27"/>
    <p:sldId id="533" r:id="rId28"/>
    <p:sldId id="534" r:id="rId29"/>
    <p:sldId id="535" r:id="rId30"/>
    <p:sldId id="536" r:id="rId31"/>
    <p:sldId id="537" r:id="rId32"/>
    <p:sldId id="538" r:id="rId33"/>
    <p:sldId id="539" r:id="rId34"/>
    <p:sldId id="540" r:id="rId35"/>
    <p:sldId id="541" r:id="rId36"/>
    <p:sldId id="542" r:id="rId37"/>
    <p:sldId id="543" r:id="rId38"/>
    <p:sldId id="544" r:id="rId39"/>
    <p:sldId id="545" r:id="rId40"/>
    <p:sldId id="546" r:id="rId41"/>
    <p:sldId id="547" r:id="rId42"/>
    <p:sldId id="548" r:id="rId43"/>
    <p:sldId id="549" r:id="rId44"/>
    <p:sldId id="550" r:id="rId45"/>
    <p:sldId id="441" r:id="rId46"/>
    <p:sldId id="416" r:id="rId47"/>
    <p:sldId id="400" r:id="rId48"/>
    <p:sldId id="399" r:id="rId4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78"/>
            <p14:sldId id="404"/>
          </p14:sldIdLst>
        </p14:section>
        <p14:section name="HTML Forms" id="{BC4A3995-4CED-4320-A673-95328C9C809D}">
          <p14:sldIdLst>
            <p14:sldId id="479"/>
          </p14:sldIdLst>
        </p14:section>
        <p14:section name="HTML Form" id="{A0D5FDD3-E304-4821-84B6-16D891ADEFDF}">
          <p14:sldIdLst>
            <p14:sldId id="480"/>
            <p14:sldId id="481"/>
            <p14:sldId id="482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Conclusion" id="{10E03AB1-9AA8-4E86-9A64-D741901E50A2}">
          <p14:sldIdLst>
            <p14:sldId id="441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8" autoAdjust="0"/>
    <p:restoredTop sz="94533" autoAdjust="0"/>
  </p:normalViewPr>
  <p:slideViewPr>
    <p:cSldViewPr>
      <p:cViewPr varScale="1">
        <p:scale>
          <a:sx n="88" d="100"/>
          <a:sy n="88" d="100"/>
        </p:scale>
        <p:origin x="547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984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24300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409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judge.softuni.bg/Contests/409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judge.softuni.bg/Contests/409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4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7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8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web-fundamentals-html5" TargetMode="External"/><Relationship Id="rId7" Type="http://schemas.openxmlformats.org/officeDocument/2006/relationships/image" Target="../media/image7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79.png"/><Relationship Id="rId5" Type="http://schemas.openxmlformats.org/officeDocument/2006/relationships/image" Target="../media/image76.png"/><Relationship Id="rId15" Type="http://schemas.openxmlformats.org/officeDocument/2006/relationships/image" Target="../media/image8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8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78.png"/><Relationship Id="rId14" Type="http://schemas.openxmlformats.org/officeDocument/2006/relationships/hyperlink" Target="http://www.telenor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4.png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8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docs/Learn/HTML/Forms/Sending_and_retrieving_from_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judge.softuni.bg/Contests/409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199254"/>
          </a:xfrm>
        </p:spPr>
        <p:txBody>
          <a:bodyPr>
            <a:normAutofit/>
          </a:bodyPr>
          <a:lstStyle/>
          <a:p>
            <a:r>
              <a:rPr lang="en-US" dirty="0"/>
              <a:t>HTML Forms and Styling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15016" y="1702774"/>
            <a:ext cx="8115463" cy="11928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Forms, Controls, Fields, Inputs, Submission, Validation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619" y="3940553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525253">
            <a:off x="4423329" y="3410758"/>
            <a:ext cx="2362185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Forms</a:t>
            </a:r>
            <a:r>
              <a:rPr lang="bg-BG" sz="3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/>
            </a:r>
            <a:br>
              <a:rPr lang="bg-BG" sz="3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sz="3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and Styling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408545">
            <a:off x="6572151" y="3496205"/>
            <a:ext cx="3264436" cy="2527899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/>
          <a:srcRect l="3056" t="3056" r="14792" b="3603"/>
          <a:stretch/>
        </p:blipFill>
        <p:spPr>
          <a:xfrm>
            <a:off x="10171855" y="5014468"/>
            <a:ext cx="1027957" cy="1167958"/>
          </a:xfrm>
          <a:prstGeom prst="rect">
            <a:avLst/>
          </a:prstGeom>
        </p:spPr>
      </p:pic>
      <p:pic>
        <p:nvPicPr>
          <p:cNvPr id="18" name="Picture 4" descr="http://www.dos.uci.edu/bso/financial_functions_procedures/forms_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729" y="3519164"/>
            <a:ext cx="1192083" cy="122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(HTML</a:t>
            </a:r>
            <a:r>
              <a:rPr lang="en-US" dirty="0" smtClean="0"/>
              <a:t>)</a:t>
            </a:r>
            <a:r>
              <a:rPr lang="bg-BG" dirty="0" smtClean="0"/>
              <a:t> (2)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7658" y="1338620"/>
            <a:ext cx="10820400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form-field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src="img/pass.png" alt="pass"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type="password" class="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placeholder="*******"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class="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&gt;&amp;copy; 2016 Flat…&lt;/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915" y="2660920"/>
            <a:ext cx="2792683" cy="292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9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(CSS)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612" y="1087584"/>
            <a:ext cx="11277600" cy="539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@import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url('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https://fonts.googleapis.com/css?family=Oxygen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#927057;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font-family: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'Oxygen',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sans-serif;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#ffffff; 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.image-container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text-align: center;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margin-top: 50px;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.image-container &gt; img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border: 5px solid #d5c395;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height: 123px;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2084656"/>
            <a:ext cx="4404177" cy="417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1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(CSS</a:t>
            </a:r>
            <a:r>
              <a:rPr lang="en-US" dirty="0" smtClean="0"/>
              <a:t>)</a:t>
            </a:r>
            <a:r>
              <a:rPr lang="bg-BG" dirty="0" smtClean="0"/>
              <a:t> (2)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295400"/>
            <a:ext cx="4961483" cy="50875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position: relative;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width: 470px;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margin: 50px auto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padding: 50px 60px 70px;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background: #d5c395;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footer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font-size: 1em;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color: #EFE1C4;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text-align: center;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8213" y="1295399"/>
            <a:ext cx="5410199" cy="50875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form::before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position: 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absolute;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top: -30px;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left: 259px;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height: 35px;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width: 68px;</a:t>
            </a:r>
          </a:p>
          <a:p>
            <a:pPr marL="720725" indent="-720725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background: url(img/3.png) no-repeat 0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content: '';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468" y="225061"/>
            <a:ext cx="3081320" cy="32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3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(CSS</a:t>
            </a:r>
            <a:r>
              <a:rPr lang="en-US" dirty="0" smtClean="0"/>
              <a:t>)</a:t>
            </a:r>
            <a:r>
              <a:rPr lang="bg-BG" dirty="0" smtClean="0"/>
              <a:t> (3)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1812" y="1143000"/>
            <a:ext cx="5562600" cy="5382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.name, .pass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outline: none;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none;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#efe1c4;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10px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10px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10px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85%;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1.1em;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#927057;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margin-bottom: 30px;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99212" y="1143000"/>
            <a:ext cx="5243400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.submit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outline: none;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none;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width: 100%;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10px;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max-width: 500px;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#927057;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#d5c395;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1.5em;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font-weight: 900;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cursor: pointer;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5px;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473" y="198580"/>
            <a:ext cx="2398998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8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(CSS</a:t>
            </a:r>
            <a:r>
              <a:rPr lang="en-US" dirty="0" smtClean="0"/>
              <a:t>)</a:t>
            </a:r>
            <a:r>
              <a:rPr lang="bg-BG" dirty="0" smtClean="0"/>
              <a:t> (4)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2" y="1143000"/>
            <a:ext cx="6019800" cy="524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.submit:hover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#fae7b0;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box-shadow: 0px 0px 3px #fff;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.form-field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relative; 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.form-field &gt; img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absolute;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top: 11px; left: 12px;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20px; height: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none;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1151121"/>
            <a:ext cx="4524697" cy="523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0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Create Login Form like the screenshot below</a:t>
            </a:r>
          </a:p>
          <a:p>
            <a:pPr lvl="1"/>
            <a:r>
              <a:rPr lang="en-US" smtClean="0"/>
              <a:t>Use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Font Awesome</a:t>
            </a:r>
            <a:r>
              <a:rPr lang="en-US" smtClean="0"/>
              <a:t> for the form fields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icons</a:t>
            </a:r>
          </a:p>
          <a:p>
            <a:endParaRPr lang="en-GB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Login Form (Font Awesome)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76" y="2667000"/>
            <a:ext cx="6235404" cy="32424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9422" y="6135256"/>
            <a:ext cx="110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https://judge.softuni.bg/Contests/409/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3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(HTML)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989" y="1066800"/>
            <a:ext cx="11202223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 action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="#"&gt;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form-field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placeholder="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class="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 fa-user</a:t>
            </a:r>
            <a:r>
              <a:rPr lang="it-IT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aria-hidden</a:t>
            </a:r>
            <a:r>
              <a:rPr lang="it-IT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it-IT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GB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form-field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GB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type="password"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placeholder="*******"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 fa-unlock-alt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aria-hidden=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type="submit" class="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12" y="217051"/>
            <a:ext cx="2486397" cy="256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7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(CSS)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3812" y="990600"/>
            <a:ext cx="4629127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.form-field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relative;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.fa-user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30px;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absolute;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top: 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left: 15px;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#927057;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.fa-unlock-alt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30px;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absolute;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812" y="990600"/>
            <a:ext cx="4457797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top: 7px;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left: 15px;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#927057;}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78" y="2489093"/>
            <a:ext cx="3591464" cy="413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5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413" y="1151121"/>
            <a:ext cx="11789151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Create Login Form like the screenshot below</a:t>
            </a:r>
          </a:p>
          <a:p>
            <a:pPr lvl="1"/>
            <a:r>
              <a:rPr lang="en-US" smtClean="0"/>
              <a:t>Use background images for the icons</a:t>
            </a:r>
          </a:p>
          <a:p>
            <a:pPr lvl="1"/>
            <a:r>
              <a:rPr lang="en-US" smtClean="0"/>
              <a:t>Use CSS from the previous </a:t>
            </a:r>
            <a:r>
              <a:rPr lang="en-GB" smtClean="0"/>
              <a:t>problem</a:t>
            </a:r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Login Form (Background Images)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667" t="6800" r="26667" b="10834"/>
          <a:stretch/>
        </p:blipFill>
        <p:spPr>
          <a:xfrm>
            <a:off x="7383829" y="2514600"/>
            <a:ext cx="414866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3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(HTML)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3234" y="1143000"/>
            <a:ext cx="10725178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 action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="#"&gt;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form-field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placeholder="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class="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form-field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type="password"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placeholder="*******"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type="submit" class="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4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2" cy="557035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200" dirty="0"/>
              <a:t>HTML Forms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200" dirty="0"/>
              <a:t>Text Fields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200" dirty="0"/>
              <a:t>Button</a:t>
            </a:r>
            <a:r>
              <a:rPr lang="bg-BG" sz="3200" dirty="0"/>
              <a:t>, </a:t>
            </a:r>
            <a:r>
              <a:rPr lang="en-US" sz="3200" dirty="0"/>
              <a:t>Checkboxes and Radio Buttons</a:t>
            </a:r>
            <a:endParaRPr lang="bg-BG" sz="3200" dirty="0"/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endParaRPr lang="en-US" sz="3200" dirty="0"/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200" dirty="0"/>
              <a:t>Select / Option Fields</a:t>
            </a:r>
          </a:p>
          <a:p>
            <a:pPr marL="819096" lvl="1" indent="-514350">
              <a:lnSpc>
                <a:spcPct val="95000"/>
              </a:lnSpc>
            </a:pPr>
            <a:r>
              <a:rPr lang="en-US" sz="3000" dirty="0"/>
              <a:t>Select / Optgroup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200" dirty="0"/>
              <a:t>Data List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200" dirty="0"/>
              <a:t>Range and Spinbox</a:t>
            </a:r>
            <a:endParaRPr lang="bg-BG" sz="3200" dirty="0"/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200" dirty="0"/>
              <a:t>Styling Forms with CSS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894012" y="1753945"/>
            <a:ext cx="3810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932612" y="1753946"/>
            <a:ext cx="4572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932612" y="1058459"/>
            <a:ext cx="4572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&lt;textarea&gt;&lt;/textarea&gt;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62432" y="3021028"/>
            <a:ext cx="4232272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951412" y="3021027"/>
            <a:ext cx="4572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checkbox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606" y="5479379"/>
            <a:ext cx="2152011" cy="543747"/>
          </a:xfrm>
          <a:prstGeom prst="roundRect">
            <a:avLst>
              <a:gd name="adj" fmla="val 7486"/>
            </a:avLst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918" y="5479379"/>
            <a:ext cx="1038225" cy="542925"/>
          </a:xfrm>
          <a:prstGeom prst="roundRect">
            <a:avLst>
              <a:gd name="adj" fmla="val 7486"/>
            </a:avLst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880" y="3867119"/>
            <a:ext cx="1128263" cy="1284737"/>
          </a:xfrm>
          <a:prstGeom prst="roundRect">
            <a:avLst>
              <a:gd name="adj" fmla="val 3167"/>
            </a:avLst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7074" y="3867119"/>
            <a:ext cx="1939226" cy="1284737"/>
          </a:xfrm>
          <a:prstGeom prst="roundRect">
            <a:avLst>
              <a:gd name="adj" fmla="val 3167"/>
            </a:avLst>
          </a:prstGeom>
        </p:spPr>
      </p:pic>
      <p:pic>
        <p:nvPicPr>
          <p:cNvPr id="23" name="Picture 2" descr="Резултат с изображение за form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459" y="3972123"/>
            <a:ext cx="944364" cy="94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26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(CSS)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50884" y="1447800"/>
            <a:ext cx="6153127" cy="4053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.pass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720725" indent="-720725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url(img/pass.png)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no-repeat 12px 10px #efe1c4;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url(img/user.png)</a:t>
            </a:r>
          </a:p>
          <a:p>
            <a:pPr marL="720725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no-repeat 12px 10px #efe1c4;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73" y="1180644"/>
            <a:ext cx="4516078" cy="521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5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0413" y="1114177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smtClean="0">
                <a:solidFill>
                  <a:schemeClr val="tx2">
                    <a:lumMod val="75000"/>
                  </a:schemeClr>
                </a:solidFill>
              </a:rPr>
              <a:t>Checkboxes</a:t>
            </a:r>
            <a:r>
              <a:rPr lang="en-US" sz="3200" smtClean="0"/>
              <a:t>:</a:t>
            </a:r>
            <a:endParaRPr lang="bg-BG" sz="3200" smtClean="0"/>
          </a:p>
          <a:p>
            <a:pPr>
              <a:defRPr/>
            </a:pPr>
            <a:endParaRPr lang="bg-BG" sz="320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bg-BG" sz="320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3200" smtClean="0">
                <a:solidFill>
                  <a:schemeClr val="tx2">
                    <a:lumMod val="75000"/>
                  </a:schemeClr>
                </a:solidFill>
              </a:rPr>
              <a:t>Radio buttons </a:t>
            </a:r>
            <a:r>
              <a:rPr lang="en-US" sz="3200" smtClean="0"/>
              <a:t>in a group named "</a:t>
            </a:r>
            <a:r>
              <a:rPr lang="en-US" sz="3200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en-US" sz="3200" smtClean="0"/>
              <a:t>":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Only radio button from the group can be selected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>
              <a:defRPr/>
            </a:pPr>
            <a:r>
              <a:rPr lang="en-US" dirty="0"/>
              <a:t>Checkboxes and Radio Buttons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96303" y="1813704"/>
            <a:ext cx="1094188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&lt;p&gt;&lt;input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checkbox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name="agree"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value="yes"&gt;I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agree&lt;/p&gt;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96303" y="3613721"/>
            <a:ext cx="10941884" cy="22929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value="1"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Sofia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value="2"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London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value="3"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Munich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value="4"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Madrid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value="5"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Rome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682" y="1953683"/>
            <a:ext cx="1631385" cy="586279"/>
          </a:xfrm>
          <a:prstGeom prst="roundRect">
            <a:avLst>
              <a:gd name="adj" fmla="val 6205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149" y="3379467"/>
            <a:ext cx="1317172" cy="1765190"/>
          </a:xfrm>
          <a:prstGeom prst="roundRect">
            <a:avLst>
              <a:gd name="adj" fmla="val 3167"/>
            </a:avLst>
          </a:prstGeom>
        </p:spPr>
      </p:pic>
    </p:spTree>
    <p:extLst>
      <p:ext uri="{BB962C8B-B14F-4D97-AF65-F5344CB8AC3E}">
        <p14:creationId xmlns:p14="http://schemas.microsoft.com/office/powerpoint/2010/main" val="6430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0413" y="990600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Drop-down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mtClean="0"/>
              <a:t>list:</a:t>
            </a:r>
          </a:p>
          <a:p>
            <a:pPr>
              <a:lnSpc>
                <a:spcPct val="100000"/>
              </a:lnSpc>
              <a:defRPr/>
            </a:pPr>
            <a:endParaRPr lang="en-US" smtClean="0"/>
          </a:p>
          <a:p>
            <a:pPr>
              <a:lnSpc>
                <a:spcPct val="100000"/>
              </a:lnSpc>
              <a:defRPr/>
            </a:pPr>
            <a:endParaRPr lang="en-US" smtClean="0"/>
          </a:p>
          <a:p>
            <a:pPr>
              <a:lnSpc>
                <a:spcPct val="100000"/>
              </a:lnSpc>
              <a:defRPr/>
            </a:pPr>
            <a:endParaRPr lang="en-US" smtClean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Multiple-select</a:t>
            </a:r>
            <a:r>
              <a:rPr lang="en-US" smtClean="0"/>
              <a:t> list</a:t>
            </a:r>
            <a:endParaRPr lang="en-US" sz="280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>
              <a:defRPr/>
            </a:pPr>
            <a:r>
              <a:rPr lang="en-US" dirty="0"/>
              <a:t>Select / Option Fields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775" y="1640919"/>
            <a:ext cx="11044237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value="Value 1"&gt;Male&lt;/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value="Value 2"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="selected"&gt;Female&lt;/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value="Value 3"&gt;Other&lt;/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4419600"/>
            <a:ext cx="11044237" cy="21929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name="products"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="multiple"&gt;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value="202"&gt;mouse&lt;/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value="171"&gt;sound speakers&lt;/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value="146"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="selected"&gt;keyboard&lt;/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12" y="539852"/>
            <a:ext cx="1545245" cy="1759549"/>
          </a:xfrm>
          <a:prstGeom prst="roundRect">
            <a:avLst>
              <a:gd name="adj" fmla="val 3167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212" y="4038600"/>
            <a:ext cx="2336643" cy="1548026"/>
          </a:xfrm>
          <a:prstGeom prst="roundRect">
            <a:avLst>
              <a:gd name="adj" fmla="val 3167"/>
            </a:avLst>
          </a:prstGeom>
        </p:spPr>
      </p:pic>
    </p:spTree>
    <p:extLst>
      <p:ext uri="{BB962C8B-B14F-4D97-AF65-F5344CB8AC3E}">
        <p14:creationId xmlns:p14="http://schemas.microsoft.com/office/powerpoint/2010/main" val="92075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Select / Optgroup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111" y="1371600"/>
            <a:ext cx="1079669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optgroup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label="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Swedish Cars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&lt;option value="volvo"&gt;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Volvo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&lt;option value="saab"&gt;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Saab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optgroup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optgroup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label="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German Cars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&lt;option value="mercedes"&gt;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Mercedes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&lt;option value="audi"&gt;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Audi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optgroup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210128"/>
            <a:ext cx="2785859" cy="329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54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Data List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1524000"/>
            <a:ext cx="10820398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list="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name="browser"&gt;</a:t>
            </a:r>
            <a:endParaRPr lang="bg-BG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datalist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value="Internet Explorer"&gt;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value="Firefox"&gt;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value="Chrome"&gt;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value="Opera"&gt;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value="Safari"&gt;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datalist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432" y="3645350"/>
            <a:ext cx="4837112" cy="1959524"/>
          </a:xfrm>
          <a:prstGeom prst="roundRect">
            <a:avLst>
              <a:gd name="adj" fmla="val 158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08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Labels </a:t>
            </a:r>
            <a:r>
              <a:rPr lang="en-US" smtClean="0"/>
              <a:t>are associate an explanatory text to a form field</a:t>
            </a:r>
          </a:p>
          <a:p>
            <a:pPr>
              <a:lnSpc>
                <a:spcPct val="100000"/>
              </a:lnSpc>
              <a:defRPr/>
            </a:pPr>
            <a:endParaRPr lang="en-US" smtClean="0"/>
          </a:p>
          <a:p>
            <a:pPr>
              <a:lnSpc>
                <a:spcPct val="100000"/>
              </a:lnSpc>
              <a:defRPr/>
            </a:pPr>
            <a:endParaRPr lang="en-US" smtClean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mtClean="0"/>
              <a:t>Labels are</a:t>
            </a:r>
            <a:r>
              <a:rPr lang="bg-BG" smtClean="0"/>
              <a:t> </a:t>
            </a:r>
            <a:r>
              <a:rPr lang="en-US" smtClean="0"/>
              <a:t>both a 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usability</a:t>
            </a:r>
            <a:r>
              <a:rPr lang="en-US" smtClean="0"/>
              <a:t> and 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  <a:r>
              <a:rPr lang="en-US" smtClean="0"/>
              <a:t> feature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>
              <a:defRPr/>
            </a:pPr>
            <a:r>
              <a:rPr lang="en-US" dirty="0"/>
              <a:t>Labels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2007715"/>
            <a:ext cx="10751328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for="fn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"&gt;First Name&lt;/label&gt;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id="fn"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placeholder="enter name" /&gt;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757" y="1858820"/>
            <a:ext cx="4020256" cy="533400"/>
          </a:xfrm>
          <a:prstGeom prst="roundRect">
            <a:avLst>
              <a:gd name="adj" fmla="val 6710"/>
            </a:avLst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4212" y="4112488"/>
            <a:ext cx="1075132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&lt;div&gt;Enter &lt;b&gt;last name&lt;/b&gt;:&lt;/div&gt;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type="text"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placeholder="last name"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091" y="3962400"/>
            <a:ext cx="3607922" cy="1505527"/>
          </a:xfrm>
          <a:prstGeom prst="roundRect">
            <a:avLst>
              <a:gd name="adj" fmla="val 2904"/>
            </a:avLst>
          </a:prstGeom>
        </p:spPr>
      </p:pic>
    </p:spTree>
    <p:extLst>
      <p:ext uri="{BB962C8B-B14F-4D97-AF65-F5344CB8AC3E}">
        <p14:creationId xmlns:p14="http://schemas.microsoft.com/office/powerpoint/2010/main" val="5632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0413" y="1048328"/>
            <a:ext cx="11804822" cy="601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bg-BG" sz="3200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fieldset&gt;</a:t>
            </a:r>
            <a:r>
              <a:rPr lang="en-US" sz="32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smtClean="0"/>
              <a:t>enclose a group of related form fields:</a:t>
            </a:r>
            <a:endParaRPr lang="en-US" sz="3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>
              <a:defRPr/>
            </a:pPr>
            <a:r>
              <a:rPr lang="en-US" dirty="0"/>
              <a:t>Fieldsets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6274" y="1682716"/>
            <a:ext cx="10828338" cy="48290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action="form.php"&gt;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&gt;Customer Details&lt;/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name="fName"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name="lName"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legend&gt;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Details&lt;/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name="quantity"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&lt;textarea name="remarks"&gt;&lt;/textarea&gt;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585" y="1847272"/>
            <a:ext cx="2574014" cy="3505200"/>
          </a:xfrm>
          <a:prstGeom prst="roundRect">
            <a:avLst>
              <a:gd name="adj" fmla="val 1197"/>
            </a:avLst>
          </a:prstGeom>
        </p:spPr>
      </p:pic>
    </p:spTree>
    <p:extLst>
      <p:ext uri="{BB962C8B-B14F-4D97-AF65-F5344CB8AC3E}">
        <p14:creationId xmlns:p14="http://schemas.microsoft.com/office/powerpoint/2010/main" val="217882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Contact Form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00842" y="6190672"/>
            <a:ext cx="110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https://judge.softuni.bg/Contests/409/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990600"/>
            <a:ext cx="11789151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Contact Form</a:t>
            </a:r>
            <a:r>
              <a:rPr lang="en-US" dirty="0"/>
              <a:t> like the screenshot below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14" y="1827716"/>
            <a:ext cx="4783007" cy="4153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021" y="1827716"/>
            <a:ext cx="4790504" cy="414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Contact Form (HTML)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140118"/>
            <a:ext cx="10820400" cy="5223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720725" indent="-72072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&gt;Contact Form&lt;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&gt;Please fill all the texts…&lt;/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&gt;Your Name:&lt;/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1081088" indent="-1081088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id="name" type="text" name="name" placeholder="Your Full Name" required/&gt;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&gt;Your Email:&lt;/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1081088" indent="-1081088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id="email" type="email" name="email" placeholder="Valid Email Address" required/&gt;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8975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Contact Form (HTML</a:t>
            </a:r>
            <a:r>
              <a:rPr lang="en-US" dirty="0" smtClean="0"/>
              <a:t>)</a:t>
            </a:r>
            <a:r>
              <a:rPr lang="bg-BG" dirty="0" smtClean="0"/>
              <a:t> (2)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095705"/>
            <a:ext cx="10820400" cy="54137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&gt;Message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="message"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="message"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placeholder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Your Message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&gt;Subject:&lt;/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selection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value="Job Inquiry"&gt;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Job Inquiry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value="General Question"&gt;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General Question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class="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578" y="104851"/>
            <a:ext cx="2932927" cy="198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#front-end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Contact Form (CSS)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1812" y="1118464"/>
            <a:ext cx="6019800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box-sizing:border-box; 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50px auto;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max-width: 500px;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#F7F7F7;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 15px 25px 10px;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12px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font-family: Georgia,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"Times New Roman",serif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#888;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text-shadow: 1px 1px 1px #FFF;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1px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solid #E4E4E4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80212" y="1118464"/>
            <a:ext cx="48480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25px;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 0 10px 40px;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block;</a:t>
            </a:r>
          </a:p>
          <a:p>
            <a:pPr marL="720725" indent="-72072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border-bottom:</a:t>
            </a:r>
          </a:p>
          <a:p>
            <a:pPr marL="720725" indent="-72072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1px solid #E4E4E4;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#888;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span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block;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11px;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block;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0; 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53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Contact Form (CSS</a:t>
            </a:r>
            <a:r>
              <a:rPr lang="en-US" dirty="0" smtClean="0"/>
              <a:t>)</a:t>
            </a:r>
            <a:r>
              <a:rPr lang="bg-BG" dirty="0" smtClean="0"/>
              <a:t> (2)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7228" y="1066800"/>
            <a:ext cx="5452920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 &gt; span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float: left;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86px;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right;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padding-right: 10px;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margin-top: 10px;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#888;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input[type="text"], #email, textarea, select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1px solid #DADADA;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#888;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30px;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5606" y="1066800"/>
            <a:ext cx="5200622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margin-bottom: 16px;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margin-right: 6px;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margin-top: 2px;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outline: 0 none;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3px 3px 3px 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323px;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12px;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line-height</a:t>
            </a:r>
            <a:r>
              <a:rPr lang="en-GB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15px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resize: none;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 3px 3px 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100px; } 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09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Contact Form (CSS</a:t>
            </a:r>
            <a:r>
              <a:rPr lang="en-US" dirty="0" smtClean="0"/>
              <a:t>)</a:t>
            </a:r>
            <a:r>
              <a:rPr lang="bg-BG" dirty="0" smtClean="0"/>
              <a:t> (3)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612" y="1179944"/>
            <a:ext cx="11277600" cy="521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height: 35px; }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.button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#E27575;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none;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10px 25px 10px 25px;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#FFF;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box-shadow: 1px 1px 5px #B6B6B6;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text-shadow: 1px 1px 1px #9E3F3F;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3px;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cursor: pointer;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 87px;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200px; 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620" y="1352767"/>
            <a:ext cx="4445933" cy="39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2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mtClean="0"/>
              <a:t>Range / number inputs restricts users to enter only numbers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Additional attributes 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smtClean="0"/>
              <a:t>, 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mtClean="0"/>
              <a:t>, 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en-US" smtClean="0"/>
              <a:t> and 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Can become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spinbox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mtClean="0"/>
              <a:t>or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slider</a:t>
            </a:r>
            <a:r>
              <a:rPr lang="en-US" smtClean="0"/>
              <a:t>, depending on the input type</a:t>
            </a:r>
          </a:p>
          <a:p>
            <a:pPr lvl="1">
              <a:lnSpc>
                <a:spcPct val="100000"/>
              </a:lnSpc>
            </a:pPr>
            <a:endParaRPr lang="en-US" smtClean="0"/>
          </a:p>
          <a:p>
            <a:pPr lvl="1">
              <a:lnSpc>
                <a:spcPct val="100000"/>
              </a:lnSpc>
            </a:pPr>
            <a:endParaRPr lang="en-US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mtClean="0"/>
              <a:t>May be displayed 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differently </a:t>
            </a:r>
            <a:r>
              <a:rPr lang="en-US" smtClean="0"/>
              <a:t>on 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browsers</a:t>
            </a:r>
          </a:p>
          <a:p>
            <a:pPr lvl="2">
              <a:lnSpc>
                <a:spcPct val="100000"/>
              </a:lnSpc>
            </a:pPr>
            <a:r>
              <a:rPr lang="en-US" smtClean="0"/>
              <a:t>May not work in some browsers</a:t>
            </a:r>
            <a:br>
              <a:rPr lang="en-US" smtClean="0"/>
            </a:br>
            <a:r>
              <a:rPr lang="en-US" smtClean="0"/>
              <a:t>(shown as normal text-boxes)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Range and Spinbox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1537" y="3218872"/>
            <a:ext cx="10442574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min="0" max="100" /&gt;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min="0" max="100" /&gt;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8454">
            <a:off x="9766412" y="5216058"/>
            <a:ext cx="1662000" cy="1139347"/>
          </a:xfrm>
          <a:prstGeom prst="roundRect">
            <a:avLst>
              <a:gd name="adj" fmla="val 2582"/>
            </a:avLst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791" y="3124200"/>
            <a:ext cx="2248821" cy="568208"/>
          </a:xfrm>
          <a:prstGeom prst="roundRect">
            <a:avLst>
              <a:gd name="adj" fmla="val 7486"/>
            </a:avLst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8454">
            <a:off x="7360448" y="5195736"/>
            <a:ext cx="1865621" cy="1119373"/>
          </a:xfrm>
          <a:prstGeom prst="roundRect">
            <a:avLst>
              <a:gd name="adj" fmla="val 2582"/>
            </a:avLst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413" y="3884172"/>
            <a:ext cx="1219200" cy="637563"/>
          </a:xfrm>
          <a:prstGeom prst="roundRect">
            <a:avLst>
              <a:gd name="adj" fmla="val 7486"/>
            </a:avLst>
          </a:prstGeom>
        </p:spPr>
      </p:pic>
    </p:spTree>
    <p:extLst>
      <p:ext uri="{BB962C8B-B14F-4D97-AF65-F5344CB8AC3E}">
        <p14:creationId xmlns:p14="http://schemas.microsoft.com/office/powerpoint/2010/main" val="174788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Color picker</a:t>
            </a:r>
          </a:p>
          <a:p>
            <a:pPr>
              <a:lnSpc>
                <a:spcPct val="100000"/>
              </a:lnSpc>
            </a:pPr>
            <a:endParaRPr lang="en-US" smtClean="0"/>
          </a:p>
          <a:p>
            <a:pPr>
              <a:lnSpc>
                <a:spcPct val="100000"/>
              </a:lnSpc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Date picker</a:t>
            </a:r>
          </a:p>
          <a:p>
            <a:pPr>
              <a:lnSpc>
                <a:spcPct val="100000"/>
              </a:lnSpc>
            </a:pPr>
            <a:endParaRPr lang="en-US" smtClean="0"/>
          </a:p>
          <a:p>
            <a:pPr>
              <a:lnSpc>
                <a:spcPct val="100000"/>
              </a:lnSpc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Time picker</a:t>
            </a:r>
          </a:p>
          <a:p>
            <a:pPr>
              <a:lnSpc>
                <a:spcPct val="100000"/>
              </a:lnSpc>
            </a:pPr>
            <a:endParaRPr lang="en-US" smtClean="0"/>
          </a:p>
          <a:p>
            <a:pPr>
              <a:lnSpc>
                <a:spcPct val="100000"/>
              </a:lnSpc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Date &amp; time picker </a:t>
            </a:r>
            <a:r>
              <a:rPr lang="en-US" smtClean="0"/>
              <a:t>(combined)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name="backgroundColor"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221764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name="startDate"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4558299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name="arrivalTime"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5939135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name="departure"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datetime-local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16889" y="-1513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Other Input Types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573" y="1005300"/>
            <a:ext cx="1076325" cy="704850"/>
          </a:xfrm>
          <a:prstGeom prst="roundRect">
            <a:avLst>
              <a:gd name="adj" fmla="val 4469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429" y="1011324"/>
            <a:ext cx="2011261" cy="14682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092" y="4364124"/>
            <a:ext cx="1721593" cy="708076"/>
          </a:xfrm>
          <a:prstGeom prst="roundRect">
            <a:avLst>
              <a:gd name="adj" fmla="val 4469"/>
            </a:avLst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1093" y="2622663"/>
            <a:ext cx="1721593" cy="1627000"/>
          </a:xfrm>
          <a:prstGeom prst="roundRect">
            <a:avLst>
              <a:gd name="adj" fmla="val 1429"/>
            </a:avLst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4800" y="5202324"/>
            <a:ext cx="4207885" cy="719226"/>
          </a:xfrm>
          <a:prstGeom prst="roundRect">
            <a:avLst>
              <a:gd name="adj" fmla="val 4469"/>
            </a:avLst>
          </a:prstGeom>
        </p:spPr>
      </p:pic>
    </p:spTree>
    <p:extLst>
      <p:ext uri="{BB962C8B-B14F-4D97-AF65-F5344CB8AC3E}">
        <p14:creationId xmlns:p14="http://schemas.microsoft.com/office/powerpoint/2010/main" val="40035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n-US" smtClean="0"/>
              <a:t>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smtClean="0"/>
              <a:t> year selection</a:t>
            </a:r>
          </a:p>
          <a:p>
            <a:endParaRPr lang="en-US" smtClean="0"/>
          </a:p>
          <a:p>
            <a:r>
              <a:rPr lang="en-US" smtClean="0"/>
              <a:t>Week of the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year</a:t>
            </a:r>
            <a:r>
              <a:rPr lang="en-US" smtClean="0"/>
              <a:t> selection</a:t>
            </a:r>
          </a:p>
          <a:p>
            <a:endParaRPr lang="en-US" smtClean="0"/>
          </a:p>
          <a:p>
            <a:pPr>
              <a:lnSpc>
                <a:spcPct val="100000"/>
              </a:lnSpc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mtClean="0"/>
              <a:t>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upload</a:t>
            </a:r>
          </a:p>
          <a:p>
            <a:pPr>
              <a:lnSpc>
                <a:spcPct val="100000"/>
              </a:lnSpc>
            </a:pPr>
            <a:endParaRPr lang="en-US" smtClean="0"/>
          </a:p>
          <a:p>
            <a:pPr>
              <a:lnSpc>
                <a:spcPct val="100000"/>
              </a:lnSpc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Search box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Other Input Types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1905000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name="logo"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8824" y="4667129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name="start"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270" y="510713"/>
            <a:ext cx="2487142" cy="1971948"/>
          </a:xfrm>
          <a:prstGeom prst="roundRect">
            <a:avLst>
              <a:gd name="adj" fmla="val 1369"/>
            </a:avLst>
          </a:prstGeom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0412" y="5999232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name="searchQuery"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812" y="5648602"/>
            <a:ext cx="3048000" cy="592324"/>
          </a:xfrm>
          <a:prstGeom prst="roundRect">
            <a:avLst>
              <a:gd name="adj" fmla="val 5894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270" y="4800600"/>
            <a:ext cx="4301542" cy="504876"/>
          </a:xfrm>
          <a:prstGeom prst="roundRect">
            <a:avLst>
              <a:gd name="adj" fmla="val 5894"/>
            </a:avLst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58824" y="3297095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name="start"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week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812" y="2673544"/>
            <a:ext cx="2286000" cy="1746056"/>
          </a:xfrm>
          <a:prstGeom prst="roundRect">
            <a:avLst>
              <a:gd name="adj" fmla="val 1369"/>
            </a:avLst>
          </a:prstGeom>
        </p:spPr>
      </p:pic>
    </p:spTree>
    <p:extLst>
      <p:ext uri="{BB962C8B-B14F-4D97-AF65-F5344CB8AC3E}">
        <p14:creationId xmlns:p14="http://schemas.microsoft.com/office/powerpoint/2010/main" val="33061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2055812" y="2698703"/>
            <a:ext cx="7924800" cy="1568497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HTML Forms</a:t>
            </a:r>
            <a:br>
              <a:rPr lang="en-US" sz="5400" dirty="0" smtClean="0"/>
            </a:br>
            <a:r>
              <a:rPr lang="en-US" sz="5400" dirty="0" smtClean="0"/>
              <a:t>Inputs Fields</a:t>
            </a:r>
            <a:endParaRPr lang="en-US" sz="5400" dirty="0"/>
          </a:p>
        </p:txBody>
      </p:sp>
      <p:pic>
        <p:nvPicPr>
          <p:cNvPr id="5" name="Picture 4" descr="input, keyboar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97787">
            <a:off x="2303804" y="4210391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devices, hardware, input, setting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68329">
            <a:off x="8007044" y="709243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devices, input, setting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7044" y="4149988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orm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391" y="5064388"/>
            <a:ext cx="1184012" cy="118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c.dryicons.com/images/icon_sets/wysiwyg_sapphire/png/128x128/for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402" y="1116362"/>
            <a:ext cx="13716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81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Autocomplete</a:t>
            </a:r>
          </a:p>
          <a:p>
            <a:pPr lvl="1"/>
            <a:r>
              <a:rPr lang="en-US" smtClean="0"/>
              <a:t>Keep the previously typed values</a:t>
            </a:r>
          </a:p>
          <a:p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mtClean="0"/>
              <a:t> – the field value cannot be changed</a:t>
            </a:r>
          </a:p>
          <a:p>
            <a:r>
              <a:rPr lang="en-US" sz="3200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Autofocus</a:t>
            </a:r>
          </a:p>
          <a:p>
            <a:pPr lvl="1"/>
            <a:r>
              <a:rPr lang="en-US" smtClean="0"/>
              <a:t>The field becomes on focus on page load</a:t>
            </a:r>
          </a:p>
          <a:p>
            <a:pPr lvl="1"/>
            <a:endParaRPr lang="en-US" smtClean="0"/>
          </a:p>
          <a:p>
            <a:pPr>
              <a:spcBef>
                <a:spcPts val="1800"/>
              </a:spcBef>
            </a:pPr>
            <a:r>
              <a:rPr lang="en-US" sz="3000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</a:p>
          <a:p>
            <a:pPr lvl="1"/>
            <a:r>
              <a:rPr lang="en-US" smtClean="0"/>
              <a:t>The field is required to be filled / selected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Field Attributes for All Field Types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572000"/>
            <a:ext cx="10577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autofocus="autofocus"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096" y="2637535"/>
            <a:ext cx="2635916" cy="943865"/>
          </a:xfrm>
          <a:prstGeom prst="roundRect">
            <a:avLst>
              <a:gd name="adj" fmla="val 2980"/>
            </a:avLst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999412" y="1143000"/>
            <a:ext cx="3643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name="fName"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autocomplete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="on" /&gt;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13012" y="5356136"/>
            <a:ext cx="650808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true"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836" y="5217036"/>
            <a:ext cx="2881200" cy="739864"/>
          </a:xfrm>
          <a:prstGeom prst="roundRect">
            <a:avLst>
              <a:gd name="adj" fmla="val 2980"/>
            </a:avLst>
          </a:prstGeom>
        </p:spPr>
      </p:pic>
    </p:spTree>
    <p:extLst>
      <p:ext uri="{BB962C8B-B14F-4D97-AF65-F5344CB8AC3E}">
        <p14:creationId xmlns:p14="http://schemas.microsoft.com/office/powerpoint/2010/main" val="1719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413" y="112985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Email </a:t>
            </a:r>
            <a:r>
              <a:rPr lang="en-US" smtClean="0"/>
              <a:t>– simple validation for emails</a:t>
            </a:r>
          </a:p>
          <a:p>
            <a:pPr marL="0" indent="0">
              <a:lnSpc>
                <a:spcPct val="95000"/>
              </a:lnSpc>
              <a:buFont typeface="Wingdings" panose="05000000000000000000" pitchFamily="2" charset="2"/>
              <a:buNone/>
            </a:pPr>
            <a:endParaRPr lang="en-US" smtClean="0"/>
          </a:p>
          <a:p>
            <a:pPr marL="0" indent="0">
              <a:lnSpc>
                <a:spcPct val="95000"/>
              </a:lnSpc>
              <a:buFont typeface="Wingdings" panose="05000000000000000000" pitchFamily="2" charset="2"/>
              <a:buNone/>
            </a:pPr>
            <a:endParaRPr lang="en-US" smtClean="0"/>
          </a:p>
          <a:p>
            <a:pPr>
              <a:lnSpc>
                <a:spcPct val="95000"/>
              </a:lnSpc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URL </a:t>
            </a:r>
            <a:r>
              <a:rPr lang="en-US" smtClean="0"/>
              <a:t>– validation for URL addresses</a:t>
            </a:r>
          </a:p>
          <a:p>
            <a:pPr marL="0" indent="0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Telephone</a:t>
            </a:r>
            <a:r>
              <a:rPr lang="en-US" smtClean="0"/>
              <a:t> – validation for phone numbers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Input Fields with Validation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010228"/>
            <a:ext cx="1053456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required="true" /&gt;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2624" y="3901475"/>
            <a:ext cx="1053456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required="true" /&gt;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8981" y="5715000"/>
            <a:ext cx="10518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required="true" /&gt;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12" y="1716896"/>
            <a:ext cx="3156632" cy="913141"/>
          </a:xfrm>
          <a:prstGeom prst="roundRect">
            <a:avLst>
              <a:gd name="adj" fmla="val 2980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560" y="3657513"/>
            <a:ext cx="3148484" cy="1077669"/>
          </a:xfrm>
          <a:prstGeom prst="roundRect">
            <a:avLst>
              <a:gd name="adj" fmla="val 2980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560" y="5454348"/>
            <a:ext cx="3148484" cy="607208"/>
          </a:xfrm>
          <a:prstGeom prst="roundRect">
            <a:avLst>
              <a:gd name="adj" fmla="val 2980"/>
            </a:avLst>
          </a:prstGeom>
        </p:spPr>
      </p:pic>
    </p:spTree>
    <p:extLst>
      <p:ext uri="{BB962C8B-B14F-4D97-AF65-F5344CB8AC3E}">
        <p14:creationId xmlns:p14="http://schemas.microsoft.com/office/powerpoint/2010/main" val="12837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90413" y="1114177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mtClean="0"/>
              <a:t>controls the order in which form fields and hyperlinks are focused when pressing the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[TAB] </a:t>
            </a:r>
            <a:r>
              <a:rPr lang="en-US" smtClean="0"/>
              <a:t>key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>
              <a:defRPr/>
            </a:pPr>
            <a:r>
              <a:rPr lang="en-US" dirty="0"/>
              <a:t>Tab Index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2812" y="2438400"/>
            <a:ext cx="9905998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name="second"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tabindex="10"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tabindex="5"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3690357"/>
            <a:ext cx="7349213" cy="2801988"/>
          </a:xfrm>
          <a:prstGeom prst="roundRect">
            <a:avLst>
              <a:gd name="adj" fmla="val 1718"/>
            </a:avLst>
          </a:prstGeom>
        </p:spPr>
      </p:pic>
    </p:spTree>
    <p:extLst>
      <p:ext uri="{BB962C8B-B14F-4D97-AF65-F5344CB8AC3E}">
        <p14:creationId xmlns:p14="http://schemas.microsoft.com/office/powerpoint/2010/main" val="330083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392" y="4888199"/>
            <a:ext cx="1022604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HTML Forms</a:t>
            </a:r>
          </a:p>
        </p:txBody>
      </p:sp>
      <p:sp>
        <p:nvSpPr>
          <p:cNvPr id="5" name="Subtitle 2"/>
          <p:cNvSpPr>
            <a:spLocks noGrp="1"/>
          </p:cNvSpPr>
          <p:nvPr>
            <p:ph type="body" idx="1"/>
          </p:nvPr>
        </p:nvSpPr>
        <p:spPr>
          <a:xfrm>
            <a:off x="981392" y="5707927"/>
            <a:ext cx="10226040" cy="719034"/>
          </a:xfrm>
        </p:spPr>
        <p:txBody>
          <a:bodyPr/>
          <a:lstStyle/>
          <a:p>
            <a:r>
              <a:rPr lang="en-US" dirty="0"/>
              <a:t>Entering User Data from a Web Page</a:t>
            </a:r>
          </a:p>
        </p:txBody>
      </p:sp>
      <p:pic>
        <p:nvPicPr>
          <p:cNvPr id="6" name="Picture 5" descr="Свързано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62" y="914400"/>
            <a:ext cx="6743700" cy="3662528"/>
          </a:xfrm>
          <a:prstGeom prst="roundRect">
            <a:avLst>
              <a:gd name="adj" fmla="val 77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Arranging the Widths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4212" y="6209144"/>
            <a:ext cx="110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https://judge.softuni.bg/Contests/409/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19" y="1180626"/>
            <a:ext cx="4201089" cy="48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Arranging the Widths (HTML)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1151121"/>
            <a:ext cx="10210800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action="#"&gt;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GB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&gt;Rent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Audi Vehicles&lt;/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for="name"&gt; Named&lt;/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type="text" value="Enter your name" id="name"&gt;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for="select"&gt;Select&lt;/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id="select"&gt;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&gt;Audi 80&lt;/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&gt;Audi 90&lt;/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&gt;Audi RS 6&lt;/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&gt;Audi S8&lt;/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661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Arranging the </a:t>
            </a:r>
            <a:r>
              <a:rPr lang="en-US" dirty="0" smtClean="0"/>
              <a:t>Widths (HTML) (2)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77084" y="1295400"/>
            <a:ext cx="10827528" cy="27330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for="text"&gt;Message:&lt;/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name="name" id="text"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cols="30" rows="10"&gt;&lt;/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995" y="2543071"/>
            <a:ext cx="4057971" cy="376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9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Arranging the Widths (CSS)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1295400"/>
            <a:ext cx="5645928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width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300px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input,textarea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box-sizing: border-box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input,select,textarea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200px;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vertical-align: middle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#2D2D2D;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15px;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word-wrap: break-word</a:t>
            </a:r>
            <a:r>
              <a:rPr lang="en-GB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GB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99212" y="1295400"/>
            <a:ext cx="5645928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input,textarea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box-sizing: border-box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653" y="3146081"/>
            <a:ext cx="2969512" cy="34146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86" y="2688882"/>
            <a:ext cx="3060976" cy="351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6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4202366"/>
            <a:ext cx="1315018" cy="8402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53654" y="4722047"/>
            <a:ext cx="1551168" cy="1678753"/>
          </a:xfrm>
          <a:prstGeom prst="rect">
            <a:avLst/>
          </a:prstGeom>
        </p:spPr>
      </p:pic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190412" y="1085272"/>
            <a:ext cx="11804822" cy="5570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600" dirty="0"/>
              <a:t>HTML Forms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Text Field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Buttons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Checkboxes and Radio Buttons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Select / Option Fields</a:t>
            </a: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577887" y="1927485"/>
            <a:ext cx="408859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856412" y="1927485"/>
            <a:ext cx="4572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577888" y="2707957"/>
            <a:ext cx="408859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868886" y="2707956"/>
            <a:ext cx="455952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4910" y="3533775"/>
            <a:ext cx="1417185" cy="509301"/>
          </a:xfrm>
          <a:prstGeom prst="roundRect">
            <a:avLst>
              <a:gd name="adj" fmla="val 6205"/>
            </a:avLst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7093" y="3533775"/>
            <a:ext cx="1400175" cy="1876425"/>
          </a:xfrm>
          <a:prstGeom prst="roundRect">
            <a:avLst>
              <a:gd name="adj" fmla="val 3167"/>
            </a:avLst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1412" y="4371210"/>
            <a:ext cx="1447800" cy="1648590"/>
          </a:xfrm>
          <a:prstGeom prst="roundRect">
            <a:avLst>
              <a:gd name="adj" fmla="val 3167"/>
            </a:avLst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6212" y="4886325"/>
            <a:ext cx="2286000" cy="1514475"/>
          </a:xfrm>
          <a:prstGeom prst="roundRect">
            <a:avLst>
              <a:gd name="adj" fmla="val 3167"/>
            </a:avLst>
          </a:prstGeom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263688" y="1178359"/>
            <a:ext cx="81647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method="POST" action="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60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Forms and Styling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https://softuni.bg/courses/web-fundamentals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>
              <a:latin typeface="Courier New" pitchFamily="49" charset="0"/>
            </a:endParaRPr>
          </a:p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90413" y="1066800"/>
            <a:ext cx="11804822" cy="69327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Create a form block with the </a:t>
            </a:r>
            <a:r>
              <a:rPr lang="en-US" sz="3000" b="1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</a:t>
            </a:r>
            <a:r>
              <a:rPr lang="en-US" sz="3000" b="1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mtClean="0"/>
              <a:t>tag</a:t>
            </a:r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HTML Forms: Overview</a:t>
            </a:r>
            <a:endParaRPr lang="en-GB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46012" y="3232619"/>
            <a:ext cx="106824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="post"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="path/to/some-script.php"&gt;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&lt;!--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form fields come here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type="…" name="…"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744239" y="3818234"/>
            <a:ext cx="3532982" cy="1066800"/>
          </a:xfrm>
          <a:prstGeom prst="wedgeRoundRectCallout">
            <a:avLst>
              <a:gd name="adj1" fmla="val -71582"/>
              <a:gd name="adj2" fmla="val -536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tells where to send the form data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3579812" y="1859249"/>
            <a:ext cx="4884738" cy="1144141"/>
          </a:xfrm>
          <a:prstGeom prst="wedgeRoundRectCallout">
            <a:avLst>
              <a:gd name="adj1" fmla="val -62743"/>
              <a:gd name="adj2" fmla="val 621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tells how to send form data: HTTP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or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request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3591" y="5461332"/>
            <a:ext cx="1180164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Learn how to send HTML forms: </a:t>
            </a:r>
            <a:r>
              <a:rPr lang="en-US" sz="3200" noProof="1">
                <a:solidFill>
                  <a:prstClr val="white"/>
                </a:solidFill>
                <a:hlinkClick r:id="rId2"/>
              </a:rPr>
              <a:t>https://developer.mozilla.org/</a:t>
            </a:r>
            <a:br>
              <a:rPr lang="en-US" sz="3200" noProof="1">
                <a:solidFill>
                  <a:prstClr val="white"/>
                </a:solidFill>
                <a:hlinkClick r:id="rId2"/>
              </a:rPr>
            </a:br>
            <a:r>
              <a:rPr lang="en-US" sz="3200" noProof="1" smtClean="0">
                <a:solidFill>
                  <a:prstClr val="white"/>
                </a:solidFill>
                <a:hlinkClick r:id="rId2"/>
              </a:rPr>
              <a:t>docs/Learn/HTML/Forms/Sending_and_retrieving_form_dat</a:t>
            </a:r>
            <a:r>
              <a:rPr lang="bg-BG" sz="3200" noProof="1" smtClean="0">
                <a:solidFill>
                  <a:prstClr val="white"/>
                </a:solidFill>
                <a:hlinkClick r:id="rId2"/>
              </a:rPr>
              <a:t>а</a:t>
            </a:r>
            <a:r>
              <a:rPr lang="en-US" sz="3200" noProof="1" smtClean="0">
                <a:solidFill>
                  <a:prstClr val="white"/>
                </a:solidFill>
                <a:hlinkClick r:id="rId2"/>
              </a:rPr>
              <a:t> </a:t>
            </a:r>
            <a:endParaRPr lang="en-US" sz="3200" noProof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0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Single-line</a:t>
            </a:r>
            <a:r>
              <a:rPr lang="en-US" smtClean="0"/>
              <a:t> text input fields:</a:t>
            </a:r>
            <a:endParaRPr lang="en-US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Multi-line</a:t>
            </a:r>
            <a:r>
              <a:rPr lang="en-US" smtClean="0"/>
              <a:t> text input fields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textarea</a:t>
            </a:r>
            <a:r>
              <a:rPr lang="en-US" smtClean="0"/>
              <a:t>):</a:t>
            </a: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endParaRPr lang="en-US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endParaRPr lang="en-US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Password</a:t>
            </a:r>
            <a:r>
              <a:rPr lang="en-US" smtClean="0"/>
              <a:t> input – masks the text with 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>
              <a:defRPr/>
            </a:pPr>
            <a:r>
              <a:rPr lang="en-US" dirty="0"/>
              <a:t>Text Fields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08012" y="1866030"/>
            <a:ext cx="11049000" cy="5693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name="firstName"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value="Nakov"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08012" y="3479074"/>
            <a:ext cx="11049000" cy="11458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name="comments"&gt;This is</a:t>
            </a:r>
            <a:b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multi-line text field&lt;/textarea&gt;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08013" y="5657011"/>
            <a:ext cx="110474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name="pass" /&gt;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345" y="1090043"/>
            <a:ext cx="4629316" cy="560450"/>
          </a:xfrm>
          <a:prstGeom prst="roundRect">
            <a:avLst>
              <a:gd name="adj" fmla="val 7736"/>
            </a:avLst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655" y="4888450"/>
            <a:ext cx="3970769" cy="505011"/>
          </a:xfrm>
          <a:prstGeom prst="roundRect">
            <a:avLst>
              <a:gd name="adj" fmla="val 7736"/>
            </a:avLst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801" y="3048000"/>
            <a:ext cx="3570860" cy="884293"/>
          </a:xfrm>
          <a:prstGeom prst="roundRect">
            <a:avLst>
              <a:gd name="adj" fmla="val 3914"/>
            </a:avLst>
          </a:prstGeom>
        </p:spPr>
      </p:pic>
    </p:spTree>
    <p:extLst>
      <p:ext uri="{BB962C8B-B14F-4D97-AF65-F5344CB8AC3E}">
        <p14:creationId xmlns:p14="http://schemas.microsoft.com/office/powerpoint/2010/main" val="79940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>
              <a:defRPr/>
            </a:pPr>
            <a:r>
              <a:rPr lang="en-US" dirty="0"/>
              <a:t>Buttons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0412" y="1688283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60412" y="4114800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src="go.gif" alt="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Submit"</a:t>
            </a:r>
            <a:r>
              <a:rPr lang="bg-BG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60412" y="5307291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value="click me" /&gt;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760412" y="2892235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value="Apply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Now"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011" y="1295400"/>
            <a:ext cx="1288931" cy="632306"/>
          </a:xfrm>
          <a:prstGeom prst="roundRect">
            <a:avLst>
              <a:gd name="adj" fmla="val 6205"/>
            </a:avLst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012" y="2482701"/>
            <a:ext cx="1869930" cy="623310"/>
          </a:xfrm>
          <a:prstGeom prst="roundRect">
            <a:avLst>
              <a:gd name="adj" fmla="val 6205"/>
            </a:avLst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5542" y="5170967"/>
            <a:ext cx="1295400" cy="504825"/>
          </a:xfrm>
          <a:prstGeom prst="roundRect">
            <a:avLst>
              <a:gd name="adj" fmla="val 6205"/>
            </a:avLst>
          </a:prstGeom>
        </p:spPr>
      </p:pic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60412" y="5997259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&gt;Click &lt;b&gt;Me&lt;/b&gt;&lt;/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2011" y="5878033"/>
            <a:ext cx="1288931" cy="552399"/>
          </a:xfrm>
          <a:prstGeom prst="roundRect">
            <a:avLst>
              <a:gd name="adj" fmla="val 6205"/>
            </a:avLst>
          </a:prstGeom>
        </p:spPr>
      </p:pic>
      <p:pic>
        <p:nvPicPr>
          <p:cNvPr id="24" name="Picture 2" descr="http://strengthoutlaw.com/wp-content/uploads/2012/11/go_button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237" y="3641897"/>
            <a:ext cx="887705" cy="88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190413" y="1066800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 smtClean="0">
                <a:solidFill>
                  <a:schemeClr val="tx2">
                    <a:lumMod val="75000"/>
                  </a:schemeClr>
                </a:solidFill>
              </a:rPr>
              <a:t>Reset </a:t>
            </a:r>
            <a:r>
              <a:rPr lang="en-US" sz="3000" smtClean="0"/>
              <a:t>button – resets all form fields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  <a:defRPr/>
            </a:pPr>
            <a:endParaRPr lang="en-US" sz="3000" smtClean="0"/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 smtClean="0">
                <a:solidFill>
                  <a:schemeClr val="tx2">
                    <a:lumMod val="75000"/>
                  </a:schemeClr>
                </a:solidFill>
              </a:rPr>
              <a:t>Submit </a:t>
            </a:r>
            <a:r>
              <a:rPr lang="en-US" sz="3000" smtClean="0"/>
              <a:t>button – sends the form data to the server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  <a:defRPr/>
            </a:pPr>
            <a:endParaRPr lang="en-US" sz="3000" smtClean="0"/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 smtClean="0">
                <a:solidFill>
                  <a:schemeClr val="tx2">
                    <a:lumMod val="75000"/>
                  </a:schemeClr>
                </a:solidFill>
              </a:rPr>
              <a:t>Image </a:t>
            </a:r>
            <a:r>
              <a:rPr lang="en-US" sz="3000" smtClean="0"/>
              <a:t>button – </a:t>
            </a:r>
            <a:r>
              <a:rPr lang="en-US" sz="3200" smtClean="0"/>
              <a:t>submit button with image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  <a:defRPr/>
            </a:pPr>
            <a:endParaRPr lang="en-US" sz="320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 smtClean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0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smtClean="0"/>
              <a:t>button – no default action, used with JavaScript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39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190413" y="1066800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Create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Login Form </a:t>
            </a:r>
            <a:r>
              <a:rPr lang="en-US" smtClean="0"/>
              <a:t>like the screenshot below</a:t>
            </a:r>
            <a:endParaRPr lang="en-GB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Login Form (Images)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172200"/>
            <a:ext cx="1218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https://judge.softuni.bg/Contests/409/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2" y="1886528"/>
            <a:ext cx="8650974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0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(HTML)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3176" y="1219200"/>
            <a:ext cx="10820400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image-container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src="img/image-photo.jpg" alt="photo"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 action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="#"&gt;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&gt;Flat Business Profile Widget&lt;/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form-field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img/user.png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class="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placeholder="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433" y="2685779"/>
            <a:ext cx="2792683" cy="292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309</TotalTime>
  <Words>3302</Words>
  <Application>Microsoft Office PowerPoint</Application>
  <PresentationFormat>Custom</PresentationFormat>
  <Paragraphs>726</Paragraphs>
  <Slides>47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HTML Forms and Styling</vt:lpstr>
      <vt:lpstr>Table of Contents</vt:lpstr>
      <vt:lpstr>Have a Question?</vt:lpstr>
      <vt:lpstr>HTML Forms</vt:lpstr>
      <vt:lpstr>HTML Forms: Overview</vt:lpstr>
      <vt:lpstr>Text Fields</vt:lpstr>
      <vt:lpstr>Buttons</vt:lpstr>
      <vt:lpstr>Problem: Login Form (Images)</vt:lpstr>
      <vt:lpstr>Solution: Login Form (HTML)</vt:lpstr>
      <vt:lpstr>Solution: Login Form (HTML) (2)</vt:lpstr>
      <vt:lpstr>Solution: Login Form (CSS)</vt:lpstr>
      <vt:lpstr>Solution: Login Form (CSS) (2)</vt:lpstr>
      <vt:lpstr>Solution: Login Form (CSS) (3)</vt:lpstr>
      <vt:lpstr>Solution: Login Form (CSS) (4)</vt:lpstr>
      <vt:lpstr>Problem: Login Form (Font Awesome)</vt:lpstr>
      <vt:lpstr>Solution: Login Form (HTML)</vt:lpstr>
      <vt:lpstr>Solution: Login Form (CSS)</vt:lpstr>
      <vt:lpstr>Problem: Login Form (Background Images)</vt:lpstr>
      <vt:lpstr>Solution: Login Form (HTML)</vt:lpstr>
      <vt:lpstr>Solution: Login Form (CSS)</vt:lpstr>
      <vt:lpstr>Checkboxes and Radio Buttons</vt:lpstr>
      <vt:lpstr>Select / Option Fields</vt:lpstr>
      <vt:lpstr>Select / Optgroup</vt:lpstr>
      <vt:lpstr>Data List</vt:lpstr>
      <vt:lpstr>Labels</vt:lpstr>
      <vt:lpstr>Fieldsets</vt:lpstr>
      <vt:lpstr>Problem: Contact Form</vt:lpstr>
      <vt:lpstr>Solution: Contact Form (HTML)</vt:lpstr>
      <vt:lpstr>Solution: Contact Form (HTML) (2)</vt:lpstr>
      <vt:lpstr>Solution: Contact Form (CSS)</vt:lpstr>
      <vt:lpstr>Solution: Contact Form (CSS) (2)</vt:lpstr>
      <vt:lpstr>Solution: Contact Form (CSS) (3)</vt:lpstr>
      <vt:lpstr>Range and Spinbox</vt:lpstr>
      <vt:lpstr>PowerPoint Presentation</vt:lpstr>
      <vt:lpstr>Other Input Types (2)</vt:lpstr>
      <vt:lpstr>PowerPoint Presentation</vt:lpstr>
      <vt:lpstr>Field Attributes for All Field Types</vt:lpstr>
      <vt:lpstr>Input Fields with Validation</vt:lpstr>
      <vt:lpstr>Tab Index</vt:lpstr>
      <vt:lpstr>Problem: Arranging the Widths</vt:lpstr>
      <vt:lpstr>Solution: Arranging the Widths (HTML)</vt:lpstr>
      <vt:lpstr>Solution: Arranging the Widths (HTML) (2)</vt:lpstr>
      <vt:lpstr>Solution: Arranging the Widths (CSS)</vt:lpstr>
      <vt:lpstr>Summary</vt:lpstr>
      <vt:lpstr>HTML Forms and Styling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</cp:lastModifiedBy>
  <cp:revision>104</cp:revision>
  <dcterms:created xsi:type="dcterms:W3CDTF">2014-01-02T17:00:34Z</dcterms:created>
  <dcterms:modified xsi:type="dcterms:W3CDTF">2017-10-13T10:27:13Z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