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EFB6-F9D7-0EAC-A74D-727ECB22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>
            <a:normAutofit/>
          </a:bodyPr>
          <a:lstStyle/>
          <a:p>
            <a:r>
              <a:rPr lang="en-US" sz="4400"/>
              <a:t>Ancient Dogs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F19D0-C2CC-AE1D-E94B-F70B3BC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690" y="5097928"/>
            <a:ext cx="3710018" cy="915561"/>
          </a:xfrm>
        </p:spPr>
        <p:txBody>
          <a:bodyPr>
            <a:normAutofit/>
          </a:bodyPr>
          <a:lstStyle/>
          <a:p>
            <a:r>
              <a:rPr lang="en-US" dirty="0"/>
              <a:t>By: Diego A. Rodriguez Moreno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A2EF-44AB-07FF-BFA7-EB26915F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02" r="36850" b="-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10E41-BC3C-6D75-1B43-60815695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n-US" sz="2800"/>
              <a:t>Principal Components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AE8058-1E42-F285-B8BF-4B46E78F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87" y="1507524"/>
            <a:ext cx="10584626" cy="1370599"/>
          </a:xfrm>
          <a:prstGeom prst="rect">
            <a:avLst/>
          </a:prstGeom>
        </p:spPr>
      </p:pic>
      <p:sp>
        <p:nvSpPr>
          <p:cNvPr id="20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1FDC9C-D57A-6F72-6960-5FF6AAB7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en-US" dirty="0"/>
              <a:t>Based on the principal components analysis on the complete dataset, we only need to compare the data by 1 component.</a:t>
            </a:r>
          </a:p>
        </p:txBody>
      </p:sp>
    </p:spTree>
    <p:extLst>
      <p:ext uri="{BB962C8B-B14F-4D97-AF65-F5344CB8AC3E}">
        <p14:creationId xmlns:p14="http://schemas.microsoft.com/office/powerpoint/2010/main" val="39011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12E4-7E65-F902-731D-46839CE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Comparing principal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A40B70-A51C-3DAC-45CB-0075AF4B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Here, we can see how the different species are grouped.</a:t>
            </a:r>
          </a:p>
          <a:p>
            <a:r>
              <a:rPr lang="en-US" dirty="0"/>
              <a:t>We can see how the modern ‘m’ dog is grouped really close with the prehistoric dog.</a:t>
            </a:r>
          </a:p>
          <a:p>
            <a:r>
              <a:rPr lang="en-US" dirty="0"/>
              <a:t>Now we should do a cluster analysis.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4289CE1-DEA5-58C7-3C9C-E8F71F49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992A-2D1B-55CA-B6DF-B65E925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EC49D3-0767-CE59-5EED-926670B9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cluster analysis was performed on the mean value dataset.</a:t>
            </a:r>
          </a:p>
          <a:p>
            <a:r>
              <a:rPr lang="en-US" dirty="0"/>
              <a:t>The results align with the principal components analysis and suggest that modern and prehistoric dogs are most related.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7B2B626A-42AA-939B-7801-4C5C7FD88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16" r="-1" b="-1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2C435-731E-72AF-6C85-3E07531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Notes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321BCF-4102-7384-6538-CCD464ED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analysis, we can conclude that the prehistoric dogs are more closely related to modern Thailand village dogs. </a:t>
            </a:r>
          </a:p>
          <a:p>
            <a:r>
              <a:rPr lang="en-US" dirty="0"/>
              <a:t>Only relevant analysis are presented since </a:t>
            </a:r>
            <a:r>
              <a:rPr lang="en-US" dirty="0" err="1"/>
              <a:t>Levene’s</a:t>
            </a:r>
            <a:r>
              <a:rPr lang="en-US" dirty="0"/>
              <a:t>, </a:t>
            </a:r>
            <a:r>
              <a:rPr lang="en-US" dirty="0" err="1"/>
              <a:t>Hotelling’s</a:t>
            </a:r>
            <a:r>
              <a:rPr lang="en-US" dirty="0"/>
              <a:t>, Distance and more analysis were made but are not relevant to the presentation.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A00B4-A829-8CD8-C022-D931BDAD3602}"/>
              </a:ext>
            </a:extLst>
          </p:cNvPr>
          <p:cNvSpPr txBox="1"/>
          <p:nvPr/>
        </p:nvSpPr>
        <p:spPr>
          <a:xfrm>
            <a:off x="5560541" y="963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F5EC-618F-1002-6B08-5537C4E3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E9EB-80B7-1F9B-7C79-BC16ADF3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Ancient Dogs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Sample Dataset</a:t>
            </a:r>
          </a:p>
          <a:p>
            <a:pPr lvl="0"/>
            <a:r>
              <a:rPr lang="en-US" dirty="0"/>
              <a:t>The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the objective?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Resources and Tools</a:t>
            </a:r>
          </a:p>
          <a:p>
            <a:pPr lvl="0"/>
            <a:r>
              <a:rPr lang="en-US" dirty="0"/>
              <a:t>The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Glimpse at the results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Conclusion</a:t>
            </a:r>
          </a:p>
          <a:p>
            <a:pPr lvl="0"/>
            <a:r>
              <a:rPr lang="en-US" dirty="0"/>
              <a:t>Final Notes</a:t>
            </a:r>
          </a:p>
          <a:p>
            <a:pPr marL="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D493-FB25-AF2A-E213-74ECC1BC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A613BD-52AB-1CC7-BF4C-FFC934A43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636E0-6604-FA29-6A1A-1934A0B2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Ancient Dogs Dataset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Half of a dog's face">
            <a:extLst>
              <a:ext uri="{FF2B5EF4-FFF2-40B4-BE49-F238E27FC236}">
                <a16:creationId xmlns:a16="http://schemas.microsoft.com/office/drawing/2014/main" id="{13BDFAC8-55D1-97BB-937F-5F8B213F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2" r="32866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4171-40CD-7A64-A3B2-99731883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Ancient Dogs dataset is composed of2 datasets. the mean mandible measurements for seven canine groups. And the individual measurements including the sex of the dog.</a:t>
            </a:r>
          </a:p>
          <a:p>
            <a:r>
              <a:rPr lang="en-US" dirty="0"/>
              <a:t>Measurements from prehistoric dogs were found in northeast Thailand.</a:t>
            </a:r>
          </a:p>
          <a:p>
            <a:r>
              <a:rPr lang="en-US" dirty="0"/>
              <a:t>X1 = breadth of mandible, X2 = height of mandible below the first molar, X3 = length of the first molar, X4 = breadth of the first molar, X5 = length from first to third molar inclusive, and X6 = length from first to fourth premolar inclusive (all in millimeters). </a:t>
            </a:r>
          </a:p>
          <a:p>
            <a:r>
              <a:rPr lang="en-US" sz="1800" i="1" dirty="0">
                <a:solidFill>
                  <a:srgbClr val="111416"/>
                </a:solidFill>
                <a:effectLst/>
                <a:latin typeface="PalatinoLTStd"/>
              </a:rPr>
              <a:t>Source: </a:t>
            </a:r>
            <a:r>
              <a:rPr lang="en-US" sz="1800" dirty="0">
                <a:solidFill>
                  <a:srgbClr val="111416"/>
                </a:solidFill>
                <a:effectLst/>
                <a:latin typeface="PalatinoLTStd"/>
              </a:rPr>
              <a:t>Data from </a:t>
            </a:r>
            <a:r>
              <a:rPr lang="en-US" sz="1800" dirty="0" err="1">
                <a:solidFill>
                  <a:srgbClr val="111416"/>
                </a:solidFill>
                <a:effectLst/>
                <a:latin typeface="PalatinoLTStd"/>
              </a:rPr>
              <a:t>Higham</a:t>
            </a:r>
            <a:r>
              <a:rPr lang="en-US" sz="1800" dirty="0">
                <a:solidFill>
                  <a:srgbClr val="111416"/>
                </a:solidFill>
                <a:effectLst/>
                <a:latin typeface="PalatinoLTStd"/>
              </a:rPr>
              <a:t>, C.F.W. et al., </a:t>
            </a:r>
            <a:r>
              <a:rPr lang="en-US" sz="1800" i="1" dirty="0">
                <a:solidFill>
                  <a:srgbClr val="111416"/>
                </a:solidFill>
                <a:effectLst/>
                <a:latin typeface="PalatinoLTStd"/>
              </a:rPr>
              <a:t>J. </a:t>
            </a:r>
            <a:r>
              <a:rPr lang="en-US" sz="1800" i="1" dirty="0" err="1">
                <a:solidFill>
                  <a:srgbClr val="111416"/>
                </a:solidFill>
                <a:effectLst/>
                <a:latin typeface="PalatinoLTStd"/>
              </a:rPr>
              <a:t>Archaeol</a:t>
            </a:r>
            <a:r>
              <a:rPr lang="en-US" sz="1800" i="1" dirty="0">
                <a:solidFill>
                  <a:srgbClr val="111416"/>
                </a:solidFill>
                <a:effectLst/>
                <a:latin typeface="PalatinoLTStd"/>
              </a:rPr>
              <a:t>. Sci.</a:t>
            </a:r>
            <a:r>
              <a:rPr lang="en-US" sz="1800" dirty="0">
                <a:solidFill>
                  <a:srgbClr val="111416"/>
                </a:solidFill>
                <a:effectLst/>
                <a:latin typeface="PalatinoLTStd"/>
              </a:rPr>
              <a:t>, 7, 149–65, 1980.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3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62907A4-DF28-44BB-A9DB-316E098C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5A7FE0-9555-4EFF-83DD-1F0121F49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A28F-9971-19A9-84BB-0F977F7A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 Glimpse of the Dataset</a:t>
            </a:r>
          </a:p>
        </p:txBody>
      </p:sp>
      <p:sp>
        <p:nvSpPr>
          <p:cNvPr id="130" name="Freeform 27">
            <a:extLst>
              <a:ext uri="{FF2B5EF4-FFF2-40B4-BE49-F238E27FC236}">
                <a16:creationId xmlns:a16="http://schemas.microsoft.com/office/drawing/2014/main" id="{AB5F4556-5BD5-4F9A-A397-E7B3F54F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FEC198-F69E-A8AD-6C58-3E6CDA293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Here we can see the datasets.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3B8E02F-5738-48D1-BBD8-5C269C63D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4" y="965043"/>
            <a:ext cx="4153752" cy="492501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504B064-837D-CB82-1655-F6400DC0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69" y="1577393"/>
            <a:ext cx="3826301" cy="1316172"/>
          </a:xfrm>
          <a:prstGeom prst="rect">
            <a:avLst/>
          </a:prstGeo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2C44F5A2-D0C6-0679-35AE-A75514068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8469" y="3685653"/>
            <a:ext cx="3826301" cy="18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2DAD9-6550-34D9-A09D-6E126DA7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5842-2172-726A-8652-7D9DB43D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D81D34-C63C-0DA9-B02F-AD9FDED4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Objective.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80D79-67BA-6688-BE13-4C040DCCA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4" r="28094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AEE5B-9E30-8C19-E9C1-9F0666E9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We want to statistically determine which canine group is the closest related to the prehistoric dog.</a:t>
            </a:r>
          </a:p>
          <a:p>
            <a:r>
              <a:rPr lang="en-US" dirty="0"/>
              <a:t>We might infer based on the analysis where the origin of the prehistoric dog comes from.</a:t>
            </a:r>
          </a:p>
        </p:txBody>
      </p:sp>
    </p:spTree>
    <p:extLst>
      <p:ext uri="{BB962C8B-B14F-4D97-AF65-F5344CB8AC3E}">
        <p14:creationId xmlns:p14="http://schemas.microsoft.com/office/powerpoint/2010/main" val="315041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0FD13-A6FA-9032-F21E-6DE7D6B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/>
              <a:t>Tools and Software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Pastel pink monochrome minimal table and office items">
            <a:extLst>
              <a:ext uri="{FF2B5EF4-FFF2-40B4-BE49-F238E27FC236}">
                <a16:creationId xmlns:a16="http://schemas.microsoft.com/office/drawing/2014/main" id="{EDB7216A-402F-C423-C678-788347187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2" r="41324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08CB-4BFA-0C83-44E0-B3A76E0A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n-US" dirty="0"/>
              <a:t>All the analysis will be performed using R Studio with minimal use of external packages.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0FE-03D3-6A63-2F98-E6ABB9D01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149FA2-6CB9-2EF4-BEF2-43C99F922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386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PalatinoLTStd</vt:lpstr>
      <vt:lpstr>Wingdings 3</vt:lpstr>
      <vt:lpstr>Wisp</vt:lpstr>
      <vt:lpstr>Ancient Dogs Dataset Analysis</vt:lpstr>
      <vt:lpstr>Contents</vt:lpstr>
      <vt:lpstr>The Dataset</vt:lpstr>
      <vt:lpstr>Ancient Dogs Dataset</vt:lpstr>
      <vt:lpstr>A Glimpse of the Dataset</vt:lpstr>
      <vt:lpstr>The Analysis</vt:lpstr>
      <vt:lpstr>Objective.</vt:lpstr>
      <vt:lpstr>Tools and Software</vt:lpstr>
      <vt:lpstr>Results </vt:lpstr>
      <vt:lpstr>Principal Components Analysis</vt:lpstr>
      <vt:lpstr>Comparing principal components</vt:lpstr>
      <vt:lpstr>Cluster analysis</vt:lpstr>
      <vt:lpstr>Conclusions and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Dogs Dataset Analysis</dc:title>
  <dc:creator>Office</dc:creator>
  <cp:lastModifiedBy>Office</cp:lastModifiedBy>
  <cp:revision>2</cp:revision>
  <dcterms:created xsi:type="dcterms:W3CDTF">2022-09-27T10:09:59Z</dcterms:created>
  <dcterms:modified xsi:type="dcterms:W3CDTF">2022-09-27T11:13:20Z</dcterms:modified>
</cp:coreProperties>
</file>