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65FD2D-FBFE-49AD-A98E-3007ED0F470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111E616-1411-49E2-BA65-243F17ED3180}">
      <dgm:prSet/>
      <dgm:spPr/>
      <dgm:t>
        <a:bodyPr/>
        <a:lstStyle/>
        <a:p>
          <a:r>
            <a:rPr lang="en-US"/>
            <a:t>The Dataset</a:t>
          </a:r>
        </a:p>
      </dgm:t>
    </dgm:pt>
    <dgm:pt modelId="{286F57D5-D3D8-4E16-B2E8-C2378D70C808}" type="parTrans" cxnId="{14691E35-33F8-42A5-9F37-F509F8C41B72}">
      <dgm:prSet/>
      <dgm:spPr/>
      <dgm:t>
        <a:bodyPr/>
        <a:lstStyle/>
        <a:p>
          <a:endParaRPr lang="en-US"/>
        </a:p>
      </dgm:t>
    </dgm:pt>
    <dgm:pt modelId="{F0B7471B-F6D7-4098-9390-5A710744F675}" type="sibTrans" cxnId="{14691E35-33F8-42A5-9F37-F509F8C41B72}">
      <dgm:prSet/>
      <dgm:spPr/>
      <dgm:t>
        <a:bodyPr/>
        <a:lstStyle/>
        <a:p>
          <a:endParaRPr lang="en-US"/>
        </a:p>
      </dgm:t>
    </dgm:pt>
    <dgm:pt modelId="{B9AFF074-4CFB-4616-9707-93CAE7BD6773}">
      <dgm:prSet/>
      <dgm:spPr/>
      <dgm:t>
        <a:bodyPr/>
        <a:lstStyle/>
        <a:p>
          <a:r>
            <a:rPr lang="en-US"/>
            <a:t>European Employment Dataset</a:t>
          </a:r>
        </a:p>
      </dgm:t>
    </dgm:pt>
    <dgm:pt modelId="{BC3451D3-EDD6-4530-8350-0B18D13A5F25}" type="parTrans" cxnId="{6457FAEB-EE99-4B06-A1B8-A25EFAE9DC65}">
      <dgm:prSet/>
      <dgm:spPr/>
      <dgm:t>
        <a:bodyPr/>
        <a:lstStyle/>
        <a:p>
          <a:endParaRPr lang="en-US"/>
        </a:p>
      </dgm:t>
    </dgm:pt>
    <dgm:pt modelId="{C5A37C7F-066E-4775-A2FF-9C601AED36FE}" type="sibTrans" cxnId="{6457FAEB-EE99-4B06-A1B8-A25EFAE9DC65}">
      <dgm:prSet/>
      <dgm:spPr/>
      <dgm:t>
        <a:bodyPr/>
        <a:lstStyle/>
        <a:p>
          <a:endParaRPr lang="en-US"/>
        </a:p>
      </dgm:t>
    </dgm:pt>
    <dgm:pt modelId="{558AE64A-5CBE-43E1-8BC0-72FCD23B1630}">
      <dgm:prSet/>
      <dgm:spPr/>
      <dgm:t>
        <a:bodyPr/>
        <a:lstStyle/>
        <a:p>
          <a:r>
            <a:rPr lang="en-US"/>
            <a:t>Sample of the European Employment Dataset	</a:t>
          </a:r>
        </a:p>
      </dgm:t>
    </dgm:pt>
    <dgm:pt modelId="{38FA675E-5F19-4A0D-9C08-F0C42765A9DA}" type="parTrans" cxnId="{CB2B83C8-F141-41FE-95D1-927277FDA6CB}">
      <dgm:prSet/>
      <dgm:spPr/>
      <dgm:t>
        <a:bodyPr/>
        <a:lstStyle/>
        <a:p>
          <a:endParaRPr lang="en-US"/>
        </a:p>
      </dgm:t>
    </dgm:pt>
    <dgm:pt modelId="{F49E9A7E-BBBC-467A-8EC0-898D8DEDB2EC}" type="sibTrans" cxnId="{CB2B83C8-F141-41FE-95D1-927277FDA6CB}">
      <dgm:prSet/>
      <dgm:spPr/>
      <dgm:t>
        <a:bodyPr/>
        <a:lstStyle/>
        <a:p>
          <a:endParaRPr lang="en-US"/>
        </a:p>
      </dgm:t>
    </dgm:pt>
    <dgm:pt modelId="{EFCF8B13-D01E-4422-88E7-E58C19EAEEA5}">
      <dgm:prSet/>
      <dgm:spPr/>
      <dgm:t>
        <a:bodyPr/>
        <a:lstStyle/>
        <a:p>
          <a:r>
            <a:rPr lang="en-US"/>
            <a:t>The Analysis</a:t>
          </a:r>
        </a:p>
      </dgm:t>
    </dgm:pt>
    <dgm:pt modelId="{76A58E45-E388-459E-BD1B-8C0B458D20B3}" type="parTrans" cxnId="{CFE6D8D4-9533-40CA-B610-439343D9A578}">
      <dgm:prSet/>
      <dgm:spPr/>
      <dgm:t>
        <a:bodyPr/>
        <a:lstStyle/>
        <a:p>
          <a:endParaRPr lang="en-US"/>
        </a:p>
      </dgm:t>
    </dgm:pt>
    <dgm:pt modelId="{9671E123-0ABD-4C46-953D-B6AF03B063C1}" type="sibTrans" cxnId="{CFE6D8D4-9533-40CA-B610-439343D9A578}">
      <dgm:prSet/>
      <dgm:spPr/>
      <dgm:t>
        <a:bodyPr/>
        <a:lstStyle/>
        <a:p>
          <a:endParaRPr lang="en-US"/>
        </a:p>
      </dgm:t>
    </dgm:pt>
    <dgm:pt modelId="{294C78B5-163E-4726-AC1E-7E033DF1CB11}">
      <dgm:prSet/>
      <dgm:spPr/>
      <dgm:t>
        <a:bodyPr/>
        <a:lstStyle/>
        <a:p>
          <a:r>
            <a:rPr lang="en-US"/>
            <a:t>What is the objective?</a:t>
          </a:r>
        </a:p>
      </dgm:t>
    </dgm:pt>
    <dgm:pt modelId="{390F20D4-4E32-4CDB-93D3-AE3006250BE1}" type="parTrans" cxnId="{11D20A2A-CD00-4CA9-A62F-710873352EA3}">
      <dgm:prSet/>
      <dgm:spPr/>
      <dgm:t>
        <a:bodyPr/>
        <a:lstStyle/>
        <a:p>
          <a:endParaRPr lang="en-US"/>
        </a:p>
      </dgm:t>
    </dgm:pt>
    <dgm:pt modelId="{7C427724-560E-44F4-864E-2B1D99F86985}" type="sibTrans" cxnId="{11D20A2A-CD00-4CA9-A62F-710873352EA3}">
      <dgm:prSet/>
      <dgm:spPr/>
      <dgm:t>
        <a:bodyPr/>
        <a:lstStyle/>
        <a:p>
          <a:endParaRPr lang="en-US"/>
        </a:p>
      </dgm:t>
    </dgm:pt>
    <dgm:pt modelId="{46EC05C2-5383-4869-B82F-18E135A92C1E}">
      <dgm:prSet/>
      <dgm:spPr/>
      <dgm:t>
        <a:bodyPr/>
        <a:lstStyle/>
        <a:p>
          <a:r>
            <a:rPr lang="en-US" dirty="0"/>
            <a:t>Resources and Tools</a:t>
          </a:r>
        </a:p>
      </dgm:t>
    </dgm:pt>
    <dgm:pt modelId="{61A721AA-E382-4034-92C6-59602D91A874}" type="parTrans" cxnId="{FC29CDB9-0F4A-49AF-9CD1-F18C1B9A9AAF}">
      <dgm:prSet/>
      <dgm:spPr/>
      <dgm:t>
        <a:bodyPr/>
        <a:lstStyle/>
        <a:p>
          <a:endParaRPr lang="en-US"/>
        </a:p>
      </dgm:t>
    </dgm:pt>
    <dgm:pt modelId="{F5932D0A-B39C-4D17-A0CC-DEBF5E79CAF7}" type="sibTrans" cxnId="{FC29CDB9-0F4A-49AF-9CD1-F18C1B9A9AAF}">
      <dgm:prSet/>
      <dgm:spPr/>
      <dgm:t>
        <a:bodyPr/>
        <a:lstStyle/>
        <a:p>
          <a:endParaRPr lang="en-US"/>
        </a:p>
      </dgm:t>
    </dgm:pt>
    <dgm:pt modelId="{803D60C0-C6A0-4706-B634-86652BFD56E6}">
      <dgm:prSet/>
      <dgm:spPr/>
      <dgm:t>
        <a:bodyPr/>
        <a:lstStyle/>
        <a:p>
          <a:r>
            <a:rPr lang="en-US"/>
            <a:t>The Results</a:t>
          </a:r>
        </a:p>
      </dgm:t>
    </dgm:pt>
    <dgm:pt modelId="{F469EE7A-2D48-4B05-9B68-A54B79D8F2A3}" type="parTrans" cxnId="{51E65446-1F4E-4E8B-A21D-52870C3DE1E4}">
      <dgm:prSet/>
      <dgm:spPr/>
      <dgm:t>
        <a:bodyPr/>
        <a:lstStyle/>
        <a:p>
          <a:endParaRPr lang="en-US"/>
        </a:p>
      </dgm:t>
    </dgm:pt>
    <dgm:pt modelId="{4C1085CE-110C-4E28-9801-B8BC503FA2D7}" type="sibTrans" cxnId="{51E65446-1F4E-4E8B-A21D-52870C3DE1E4}">
      <dgm:prSet/>
      <dgm:spPr/>
      <dgm:t>
        <a:bodyPr/>
        <a:lstStyle/>
        <a:p>
          <a:endParaRPr lang="en-US"/>
        </a:p>
      </dgm:t>
    </dgm:pt>
    <dgm:pt modelId="{253DDAAA-28E3-4926-9748-2924719FADC9}">
      <dgm:prSet/>
      <dgm:spPr/>
      <dgm:t>
        <a:bodyPr/>
        <a:lstStyle/>
        <a:p>
          <a:r>
            <a:rPr lang="en-US"/>
            <a:t>A Glimpse at the results </a:t>
          </a:r>
        </a:p>
      </dgm:t>
    </dgm:pt>
    <dgm:pt modelId="{2EB4D39A-0508-4615-B559-3BE83D201D33}" type="parTrans" cxnId="{D9338511-FCD3-42B5-A529-3C6C39F00D93}">
      <dgm:prSet/>
      <dgm:spPr/>
      <dgm:t>
        <a:bodyPr/>
        <a:lstStyle/>
        <a:p>
          <a:endParaRPr lang="en-US"/>
        </a:p>
      </dgm:t>
    </dgm:pt>
    <dgm:pt modelId="{EF852464-E808-4EDE-BFAC-52D9C5C473FF}" type="sibTrans" cxnId="{D9338511-FCD3-42B5-A529-3C6C39F00D93}">
      <dgm:prSet/>
      <dgm:spPr/>
      <dgm:t>
        <a:bodyPr/>
        <a:lstStyle/>
        <a:p>
          <a:endParaRPr lang="en-US"/>
        </a:p>
      </dgm:t>
    </dgm:pt>
    <dgm:pt modelId="{E6F8B44F-06F7-44BE-8848-3F73D5012107}">
      <dgm:prSet/>
      <dgm:spPr/>
      <dgm:t>
        <a:bodyPr/>
        <a:lstStyle/>
        <a:p>
          <a:r>
            <a:rPr lang="en-US"/>
            <a:t>The Conclusion</a:t>
          </a:r>
        </a:p>
      </dgm:t>
    </dgm:pt>
    <dgm:pt modelId="{C7E8AD27-F1D6-405E-A089-C0D488563599}" type="parTrans" cxnId="{8FAFDA8F-BEB8-4DDF-A121-DAD28F151DEC}">
      <dgm:prSet/>
      <dgm:spPr/>
      <dgm:t>
        <a:bodyPr/>
        <a:lstStyle/>
        <a:p>
          <a:endParaRPr lang="en-US"/>
        </a:p>
      </dgm:t>
    </dgm:pt>
    <dgm:pt modelId="{02A9DC83-C87C-4153-9EFC-22412C1F444D}" type="sibTrans" cxnId="{8FAFDA8F-BEB8-4DDF-A121-DAD28F151DEC}">
      <dgm:prSet/>
      <dgm:spPr/>
      <dgm:t>
        <a:bodyPr/>
        <a:lstStyle/>
        <a:p>
          <a:endParaRPr lang="en-US"/>
        </a:p>
      </dgm:t>
    </dgm:pt>
    <dgm:pt modelId="{6B069C91-A548-4675-A095-6C233BC568E1}">
      <dgm:prSet/>
      <dgm:spPr/>
      <dgm:t>
        <a:bodyPr/>
        <a:lstStyle/>
        <a:p>
          <a:r>
            <a:rPr lang="en-US"/>
            <a:t>Final Notes</a:t>
          </a:r>
        </a:p>
      </dgm:t>
    </dgm:pt>
    <dgm:pt modelId="{55FBC68A-A830-43D6-AC02-677EB2A0A8D0}" type="parTrans" cxnId="{2F5DC76B-259E-40AB-BCEA-39958CB8E74B}">
      <dgm:prSet/>
      <dgm:spPr/>
      <dgm:t>
        <a:bodyPr/>
        <a:lstStyle/>
        <a:p>
          <a:endParaRPr lang="en-US"/>
        </a:p>
      </dgm:t>
    </dgm:pt>
    <dgm:pt modelId="{D7AAE630-C4EE-4EF2-B37B-4A11A79ECA19}" type="sibTrans" cxnId="{2F5DC76B-259E-40AB-BCEA-39958CB8E74B}">
      <dgm:prSet/>
      <dgm:spPr/>
      <dgm:t>
        <a:bodyPr/>
        <a:lstStyle/>
        <a:p>
          <a:endParaRPr lang="en-US"/>
        </a:p>
      </dgm:t>
    </dgm:pt>
    <dgm:pt modelId="{31053E47-EB9B-CA43-A23D-C82F4DE667C5}" type="pres">
      <dgm:prSet presAssocID="{0D65FD2D-FBFE-49AD-A98E-3007ED0F4706}" presName="linear" presStyleCnt="0">
        <dgm:presLayoutVars>
          <dgm:animLvl val="lvl"/>
          <dgm:resizeHandles val="exact"/>
        </dgm:presLayoutVars>
      </dgm:prSet>
      <dgm:spPr/>
    </dgm:pt>
    <dgm:pt modelId="{003B1A8A-8812-154F-B167-9ABEEF38137C}" type="pres">
      <dgm:prSet presAssocID="{8111E616-1411-49E2-BA65-243F17ED3180}" presName="parentText" presStyleLbl="node1" presStyleIdx="0" presStyleCnt="4">
        <dgm:presLayoutVars>
          <dgm:chMax val="0"/>
          <dgm:bulletEnabled val="1"/>
        </dgm:presLayoutVars>
      </dgm:prSet>
      <dgm:spPr/>
    </dgm:pt>
    <dgm:pt modelId="{1CE87441-A6FB-B34A-B9BC-8589F568D0FB}" type="pres">
      <dgm:prSet presAssocID="{8111E616-1411-49E2-BA65-243F17ED3180}" presName="childText" presStyleLbl="revTx" presStyleIdx="0" presStyleCnt="3">
        <dgm:presLayoutVars>
          <dgm:bulletEnabled val="1"/>
        </dgm:presLayoutVars>
      </dgm:prSet>
      <dgm:spPr/>
    </dgm:pt>
    <dgm:pt modelId="{FCED9E6F-D6CD-2946-BAF5-4C686DE30642}" type="pres">
      <dgm:prSet presAssocID="{EFCF8B13-D01E-4422-88E7-E58C19EAEEA5}" presName="parentText" presStyleLbl="node1" presStyleIdx="1" presStyleCnt="4">
        <dgm:presLayoutVars>
          <dgm:chMax val="0"/>
          <dgm:bulletEnabled val="1"/>
        </dgm:presLayoutVars>
      </dgm:prSet>
      <dgm:spPr/>
    </dgm:pt>
    <dgm:pt modelId="{833CE7A7-192B-0D4F-A4F9-2637D8A75757}" type="pres">
      <dgm:prSet presAssocID="{EFCF8B13-D01E-4422-88E7-E58C19EAEEA5}" presName="childText" presStyleLbl="revTx" presStyleIdx="1" presStyleCnt="3">
        <dgm:presLayoutVars>
          <dgm:bulletEnabled val="1"/>
        </dgm:presLayoutVars>
      </dgm:prSet>
      <dgm:spPr/>
    </dgm:pt>
    <dgm:pt modelId="{34BDD776-0682-D843-932F-565CABD4A262}" type="pres">
      <dgm:prSet presAssocID="{803D60C0-C6A0-4706-B634-86652BFD56E6}" presName="parentText" presStyleLbl="node1" presStyleIdx="2" presStyleCnt="4">
        <dgm:presLayoutVars>
          <dgm:chMax val="0"/>
          <dgm:bulletEnabled val="1"/>
        </dgm:presLayoutVars>
      </dgm:prSet>
      <dgm:spPr/>
    </dgm:pt>
    <dgm:pt modelId="{7D6B2898-822A-D54A-973E-2B55580AF533}" type="pres">
      <dgm:prSet presAssocID="{803D60C0-C6A0-4706-B634-86652BFD56E6}" presName="childText" presStyleLbl="revTx" presStyleIdx="2" presStyleCnt="3">
        <dgm:presLayoutVars>
          <dgm:bulletEnabled val="1"/>
        </dgm:presLayoutVars>
      </dgm:prSet>
      <dgm:spPr/>
    </dgm:pt>
    <dgm:pt modelId="{C4923A10-3FFA-D14E-BD34-768DB4BE796B}" type="pres">
      <dgm:prSet presAssocID="{6B069C91-A548-4675-A095-6C233BC568E1}" presName="parentText" presStyleLbl="node1" presStyleIdx="3" presStyleCnt="4">
        <dgm:presLayoutVars>
          <dgm:chMax val="0"/>
          <dgm:bulletEnabled val="1"/>
        </dgm:presLayoutVars>
      </dgm:prSet>
      <dgm:spPr/>
    </dgm:pt>
  </dgm:ptLst>
  <dgm:cxnLst>
    <dgm:cxn modelId="{EA819804-6BC6-6E4A-88CA-222910CE1897}" type="presOf" srcId="{253DDAAA-28E3-4926-9748-2924719FADC9}" destId="{7D6B2898-822A-D54A-973E-2B55580AF533}" srcOrd="0" destOrd="0" presId="urn:microsoft.com/office/officeart/2005/8/layout/vList2"/>
    <dgm:cxn modelId="{4F24F505-FF2C-FF4C-B5DF-9D3521EEE4D6}" type="presOf" srcId="{46EC05C2-5383-4869-B82F-18E135A92C1E}" destId="{833CE7A7-192B-0D4F-A4F9-2637D8A75757}" srcOrd="0" destOrd="1" presId="urn:microsoft.com/office/officeart/2005/8/layout/vList2"/>
    <dgm:cxn modelId="{D9338511-FCD3-42B5-A529-3C6C39F00D93}" srcId="{803D60C0-C6A0-4706-B634-86652BFD56E6}" destId="{253DDAAA-28E3-4926-9748-2924719FADC9}" srcOrd="0" destOrd="0" parTransId="{2EB4D39A-0508-4615-B559-3BE83D201D33}" sibTransId="{EF852464-E808-4EDE-BFAC-52D9C5C473FF}"/>
    <dgm:cxn modelId="{11D20A2A-CD00-4CA9-A62F-710873352EA3}" srcId="{EFCF8B13-D01E-4422-88E7-E58C19EAEEA5}" destId="{294C78B5-163E-4726-AC1E-7E033DF1CB11}" srcOrd="0" destOrd="0" parTransId="{390F20D4-4E32-4CDB-93D3-AE3006250BE1}" sibTransId="{7C427724-560E-44F4-864E-2B1D99F86985}"/>
    <dgm:cxn modelId="{14691E35-33F8-42A5-9F37-F509F8C41B72}" srcId="{0D65FD2D-FBFE-49AD-A98E-3007ED0F4706}" destId="{8111E616-1411-49E2-BA65-243F17ED3180}" srcOrd="0" destOrd="0" parTransId="{286F57D5-D3D8-4E16-B2E8-C2378D70C808}" sibTransId="{F0B7471B-F6D7-4098-9390-5A710744F675}"/>
    <dgm:cxn modelId="{8EFF4646-CC55-B143-BC43-A162E598B6AC}" type="presOf" srcId="{8111E616-1411-49E2-BA65-243F17ED3180}" destId="{003B1A8A-8812-154F-B167-9ABEEF38137C}" srcOrd="0" destOrd="0" presId="urn:microsoft.com/office/officeart/2005/8/layout/vList2"/>
    <dgm:cxn modelId="{51E65446-1F4E-4E8B-A21D-52870C3DE1E4}" srcId="{0D65FD2D-FBFE-49AD-A98E-3007ED0F4706}" destId="{803D60C0-C6A0-4706-B634-86652BFD56E6}" srcOrd="2" destOrd="0" parTransId="{F469EE7A-2D48-4B05-9B68-A54B79D8F2A3}" sibTransId="{4C1085CE-110C-4E28-9801-B8BC503FA2D7}"/>
    <dgm:cxn modelId="{F3D7B655-C3AA-CD4B-BBD0-A4784501F727}" type="presOf" srcId="{6B069C91-A548-4675-A095-6C233BC568E1}" destId="{C4923A10-3FFA-D14E-BD34-768DB4BE796B}" srcOrd="0" destOrd="0" presId="urn:microsoft.com/office/officeart/2005/8/layout/vList2"/>
    <dgm:cxn modelId="{DA48965F-B7E9-D24D-82EB-052E8D7A9821}" type="presOf" srcId="{294C78B5-163E-4726-AC1E-7E033DF1CB11}" destId="{833CE7A7-192B-0D4F-A4F9-2637D8A75757}" srcOrd="0" destOrd="0" presId="urn:microsoft.com/office/officeart/2005/8/layout/vList2"/>
    <dgm:cxn modelId="{77C2CE60-8779-F142-9C00-2E4DEC130721}" type="presOf" srcId="{B9AFF074-4CFB-4616-9707-93CAE7BD6773}" destId="{1CE87441-A6FB-B34A-B9BC-8589F568D0FB}" srcOrd="0" destOrd="0" presId="urn:microsoft.com/office/officeart/2005/8/layout/vList2"/>
    <dgm:cxn modelId="{ACD64562-1023-8749-B949-D043B31648AE}" type="presOf" srcId="{E6F8B44F-06F7-44BE-8848-3F73D5012107}" destId="{7D6B2898-822A-D54A-973E-2B55580AF533}" srcOrd="0" destOrd="1" presId="urn:microsoft.com/office/officeart/2005/8/layout/vList2"/>
    <dgm:cxn modelId="{2F5DC76B-259E-40AB-BCEA-39958CB8E74B}" srcId="{0D65FD2D-FBFE-49AD-A98E-3007ED0F4706}" destId="{6B069C91-A548-4675-A095-6C233BC568E1}" srcOrd="3" destOrd="0" parTransId="{55FBC68A-A830-43D6-AC02-677EB2A0A8D0}" sibTransId="{D7AAE630-C4EE-4EF2-B37B-4A11A79ECA19}"/>
    <dgm:cxn modelId="{8FAFDA8F-BEB8-4DDF-A121-DAD28F151DEC}" srcId="{803D60C0-C6A0-4706-B634-86652BFD56E6}" destId="{E6F8B44F-06F7-44BE-8848-3F73D5012107}" srcOrd="1" destOrd="0" parTransId="{C7E8AD27-F1D6-405E-A089-C0D488563599}" sibTransId="{02A9DC83-C87C-4153-9EFC-22412C1F444D}"/>
    <dgm:cxn modelId="{FC29CDB9-0F4A-49AF-9CD1-F18C1B9A9AAF}" srcId="{EFCF8B13-D01E-4422-88E7-E58C19EAEEA5}" destId="{46EC05C2-5383-4869-B82F-18E135A92C1E}" srcOrd="1" destOrd="0" parTransId="{61A721AA-E382-4034-92C6-59602D91A874}" sibTransId="{F5932D0A-B39C-4D17-A0CC-DEBF5E79CAF7}"/>
    <dgm:cxn modelId="{49114CC4-800D-D24A-9C9F-561CD8BC0DDC}" type="presOf" srcId="{803D60C0-C6A0-4706-B634-86652BFD56E6}" destId="{34BDD776-0682-D843-932F-565CABD4A262}" srcOrd="0" destOrd="0" presId="urn:microsoft.com/office/officeart/2005/8/layout/vList2"/>
    <dgm:cxn modelId="{CB2B83C8-F141-41FE-95D1-927277FDA6CB}" srcId="{8111E616-1411-49E2-BA65-243F17ED3180}" destId="{558AE64A-5CBE-43E1-8BC0-72FCD23B1630}" srcOrd="1" destOrd="0" parTransId="{38FA675E-5F19-4A0D-9C08-F0C42765A9DA}" sibTransId="{F49E9A7E-BBBC-467A-8EC0-898D8DEDB2EC}"/>
    <dgm:cxn modelId="{CFE6D8D4-9533-40CA-B610-439343D9A578}" srcId="{0D65FD2D-FBFE-49AD-A98E-3007ED0F4706}" destId="{EFCF8B13-D01E-4422-88E7-E58C19EAEEA5}" srcOrd="1" destOrd="0" parTransId="{76A58E45-E388-459E-BD1B-8C0B458D20B3}" sibTransId="{9671E123-0ABD-4C46-953D-B6AF03B063C1}"/>
    <dgm:cxn modelId="{6457FAEB-EE99-4B06-A1B8-A25EFAE9DC65}" srcId="{8111E616-1411-49E2-BA65-243F17ED3180}" destId="{B9AFF074-4CFB-4616-9707-93CAE7BD6773}" srcOrd="0" destOrd="0" parTransId="{BC3451D3-EDD6-4530-8350-0B18D13A5F25}" sibTransId="{C5A37C7F-066E-4775-A2FF-9C601AED36FE}"/>
    <dgm:cxn modelId="{A79C57F0-D2CF-9D42-B782-0A0FF7A9FB48}" type="presOf" srcId="{0D65FD2D-FBFE-49AD-A98E-3007ED0F4706}" destId="{31053E47-EB9B-CA43-A23D-C82F4DE667C5}" srcOrd="0" destOrd="0" presId="urn:microsoft.com/office/officeart/2005/8/layout/vList2"/>
    <dgm:cxn modelId="{D2C306F7-1A4A-EC4B-8637-6D48C14B7B92}" type="presOf" srcId="{558AE64A-5CBE-43E1-8BC0-72FCD23B1630}" destId="{1CE87441-A6FB-B34A-B9BC-8589F568D0FB}" srcOrd="0" destOrd="1" presId="urn:microsoft.com/office/officeart/2005/8/layout/vList2"/>
    <dgm:cxn modelId="{1A12E5F9-5EEA-344A-B498-5F31E30F4909}" type="presOf" srcId="{EFCF8B13-D01E-4422-88E7-E58C19EAEEA5}" destId="{FCED9E6F-D6CD-2946-BAF5-4C686DE30642}" srcOrd="0" destOrd="0" presId="urn:microsoft.com/office/officeart/2005/8/layout/vList2"/>
    <dgm:cxn modelId="{0DD9A83E-999F-D747-836B-B8C6E7911160}" type="presParOf" srcId="{31053E47-EB9B-CA43-A23D-C82F4DE667C5}" destId="{003B1A8A-8812-154F-B167-9ABEEF38137C}" srcOrd="0" destOrd="0" presId="urn:microsoft.com/office/officeart/2005/8/layout/vList2"/>
    <dgm:cxn modelId="{A4540018-AA08-FD40-8CFD-650CFC7AB13D}" type="presParOf" srcId="{31053E47-EB9B-CA43-A23D-C82F4DE667C5}" destId="{1CE87441-A6FB-B34A-B9BC-8589F568D0FB}" srcOrd="1" destOrd="0" presId="urn:microsoft.com/office/officeart/2005/8/layout/vList2"/>
    <dgm:cxn modelId="{A64DCE6A-F5E2-704A-810D-58B1FAFADBF8}" type="presParOf" srcId="{31053E47-EB9B-CA43-A23D-C82F4DE667C5}" destId="{FCED9E6F-D6CD-2946-BAF5-4C686DE30642}" srcOrd="2" destOrd="0" presId="urn:microsoft.com/office/officeart/2005/8/layout/vList2"/>
    <dgm:cxn modelId="{B972C0D1-0439-1C4F-B93A-A4AB15949C85}" type="presParOf" srcId="{31053E47-EB9B-CA43-A23D-C82F4DE667C5}" destId="{833CE7A7-192B-0D4F-A4F9-2637D8A75757}" srcOrd="3" destOrd="0" presId="urn:microsoft.com/office/officeart/2005/8/layout/vList2"/>
    <dgm:cxn modelId="{048AC315-8F90-FA45-90A2-9E1E841E4D0F}" type="presParOf" srcId="{31053E47-EB9B-CA43-A23D-C82F4DE667C5}" destId="{34BDD776-0682-D843-932F-565CABD4A262}" srcOrd="4" destOrd="0" presId="urn:microsoft.com/office/officeart/2005/8/layout/vList2"/>
    <dgm:cxn modelId="{6B03785F-D88B-3A4A-8AAA-9732EDB5CA86}" type="presParOf" srcId="{31053E47-EB9B-CA43-A23D-C82F4DE667C5}" destId="{7D6B2898-822A-D54A-973E-2B55580AF533}" srcOrd="5" destOrd="0" presId="urn:microsoft.com/office/officeart/2005/8/layout/vList2"/>
    <dgm:cxn modelId="{DC69A711-68B5-8649-B283-2370703BDBA4}" type="presParOf" srcId="{31053E47-EB9B-CA43-A23D-C82F4DE667C5}" destId="{C4923A10-3FFA-D14E-BD34-768DB4BE796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B1A8A-8812-154F-B167-9ABEEF38137C}">
      <dsp:nvSpPr>
        <dsp:cNvPr id="0" name=""/>
        <dsp:cNvSpPr/>
      </dsp:nvSpPr>
      <dsp:spPr>
        <a:xfrm>
          <a:off x="0" y="4609"/>
          <a:ext cx="685800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Dataset</a:t>
          </a:r>
        </a:p>
      </dsp:txBody>
      <dsp:txXfrm>
        <a:off x="30442" y="35051"/>
        <a:ext cx="6797116" cy="562726"/>
      </dsp:txXfrm>
    </dsp:sp>
    <dsp:sp modelId="{1CE87441-A6FB-B34A-B9BC-8589F568D0FB}">
      <dsp:nvSpPr>
        <dsp:cNvPr id="0" name=""/>
        <dsp:cNvSpPr/>
      </dsp:nvSpPr>
      <dsp:spPr>
        <a:xfrm>
          <a:off x="0" y="628219"/>
          <a:ext cx="68580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European Employment Dataset</a:t>
          </a:r>
        </a:p>
        <a:p>
          <a:pPr marL="228600" lvl="1" indent="-228600" algn="l" defTabSz="889000">
            <a:lnSpc>
              <a:spcPct val="90000"/>
            </a:lnSpc>
            <a:spcBef>
              <a:spcPct val="0"/>
            </a:spcBef>
            <a:spcAft>
              <a:spcPct val="20000"/>
            </a:spcAft>
            <a:buChar char="•"/>
          </a:pPr>
          <a:r>
            <a:rPr lang="en-US" sz="2000" kern="1200"/>
            <a:t>Sample of the European Employment Dataset	</a:t>
          </a:r>
        </a:p>
      </dsp:txBody>
      <dsp:txXfrm>
        <a:off x="0" y="628219"/>
        <a:ext cx="6858000" cy="686205"/>
      </dsp:txXfrm>
    </dsp:sp>
    <dsp:sp modelId="{FCED9E6F-D6CD-2946-BAF5-4C686DE30642}">
      <dsp:nvSpPr>
        <dsp:cNvPr id="0" name=""/>
        <dsp:cNvSpPr/>
      </dsp:nvSpPr>
      <dsp:spPr>
        <a:xfrm>
          <a:off x="0" y="1314424"/>
          <a:ext cx="6858000" cy="623610"/>
        </a:xfrm>
        <a:prstGeom prst="roundRect">
          <a:avLst/>
        </a:prstGeom>
        <a:solidFill>
          <a:schemeClr val="accent2">
            <a:hueOff val="-498310"/>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Analysis</a:t>
          </a:r>
        </a:p>
      </dsp:txBody>
      <dsp:txXfrm>
        <a:off x="30442" y="1344866"/>
        <a:ext cx="6797116" cy="562726"/>
      </dsp:txXfrm>
    </dsp:sp>
    <dsp:sp modelId="{833CE7A7-192B-0D4F-A4F9-2637D8A75757}">
      <dsp:nvSpPr>
        <dsp:cNvPr id="0" name=""/>
        <dsp:cNvSpPr/>
      </dsp:nvSpPr>
      <dsp:spPr>
        <a:xfrm>
          <a:off x="0" y="1938034"/>
          <a:ext cx="68580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What is the objective?</a:t>
          </a:r>
        </a:p>
        <a:p>
          <a:pPr marL="228600" lvl="1" indent="-228600" algn="l" defTabSz="889000">
            <a:lnSpc>
              <a:spcPct val="90000"/>
            </a:lnSpc>
            <a:spcBef>
              <a:spcPct val="0"/>
            </a:spcBef>
            <a:spcAft>
              <a:spcPct val="20000"/>
            </a:spcAft>
            <a:buChar char="•"/>
          </a:pPr>
          <a:r>
            <a:rPr lang="en-US" sz="2000" kern="1200" dirty="0"/>
            <a:t>Resources and Tools</a:t>
          </a:r>
        </a:p>
      </dsp:txBody>
      <dsp:txXfrm>
        <a:off x="0" y="1938034"/>
        <a:ext cx="6858000" cy="686205"/>
      </dsp:txXfrm>
    </dsp:sp>
    <dsp:sp modelId="{34BDD776-0682-D843-932F-565CABD4A262}">
      <dsp:nvSpPr>
        <dsp:cNvPr id="0" name=""/>
        <dsp:cNvSpPr/>
      </dsp:nvSpPr>
      <dsp:spPr>
        <a:xfrm>
          <a:off x="0" y="2624239"/>
          <a:ext cx="6858000" cy="623610"/>
        </a:xfrm>
        <a:prstGeom prst="roundRect">
          <a:avLst/>
        </a:prstGeom>
        <a:solidFill>
          <a:schemeClr val="accent2">
            <a:hueOff val="-996620"/>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Results</a:t>
          </a:r>
        </a:p>
      </dsp:txBody>
      <dsp:txXfrm>
        <a:off x="30442" y="2654681"/>
        <a:ext cx="6797116" cy="562726"/>
      </dsp:txXfrm>
    </dsp:sp>
    <dsp:sp modelId="{7D6B2898-822A-D54A-973E-2B55580AF533}">
      <dsp:nvSpPr>
        <dsp:cNvPr id="0" name=""/>
        <dsp:cNvSpPr/>
      </dsp:nvSpPr>
      <dsp:spPr>
        <a:xfrm>
          <a:off x="0" y="3247849"/>
          <a:ext cx="6858000"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742"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A Glimpse at the results </a:t>
          </a:r>
        </a:p>
        <a:p>
          <a:pPr marL="228600" lvl="1" indent="-228600" algn="l" defTabSz="889000">
            <a:lnSpc>
              <a:spcPct val="90000"/>
            </a:lnSpc>
            <a:spcBef>
              <a:spcPct val="0"/>
            </a:spcBef>
            <a:spcAft>
              <a:spcPct val="20000"/>
            </a:spcAft>
            <a:buChar char="•"/>
          </a:pPr>
          <a:r>
            <a:rPr lang="en-US" sz="2000" kern="1200"/>
            <a:t>The Conclusion</a:t>
          </a:r>
        </a:p>
      </dsp:txBody>
      <dsp:txXfrm>
        <a:off x="0" y="3247849"/>
        <a:ext cx="6858000" cy="686205"/>
      </dsp:txXfrm>
    </dsp:sp>
    <dsp:sp modelId="{C4923A10-3FFA-D14E-BD34-768DB4BE796B}">
      <dsp:nvSpPr>
        <dsp:cNvPr id="0" name=""/>
        <dsp:cNvSpPr/>
      </dsp:nvSpPr>
      <dsp:spPr>
        <a:xfrm>
          <a:off x="0" y="3934054"/>
          <a:ext cx="6858000" cy="623610"/>
        </a:xfrm>
        <a:prstGeom prst="roundRect">
          <a:avLst/>
        </a:prstGeom>
        <a:solidFill>
          <a:schemeClr val="accent2">
            <a:hueOff val="-1494930"/>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Final Notes</a:t>
          </a:r>
        </a:p>
      </dsp:txBody>
      <dsp:txXfrm>
        <a:off x="30442" y="3964496"/>
        <a:ext cx="6797116" cy="5627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4769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7089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9624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042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94482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6312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174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1029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0670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146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9/27/22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0511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9/27/22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870824799"/>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90" r:id="rId6"/>
    <p:sldLayoutId id="2147483885" r:id="rId7"/>
    <p:sldLayoutId id="2147483886" r:id="rId8"/>
    <p:sldLayoutId id="2147483887" r:id="rId9"/>
    <p:sldLayoutId id="2147483889" r:id="rId10"/>
    <p:sldLayoutId id="21474838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8889B103-79FC-0A73-E382-3C33D15C2528}"/>
              </a:ext>
            </a:extLst>
          </p:cNvPr>
          <p:cNvPicPr>
            <a:picLocks noChangeAspect="1"/>
          </p:cNvPicPr>
          <p:nvPr/>
        </p:nvPicPr>
        <p:blipFill rotWithShape="1">
          <a:blip r:embed="rId2"/>
          <a:srcRect b="6250"/>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B2397315-B5A7-9E44-EEDA-1CF6C8532E33}"/>
              </a:ext>
            </a:extLst>
          </p:cNvPr>
          <p:cNvSpPr>
            <a:spLocks noGrp="1"/>
          </p:cNvSpPr>
          <p:nvPr>
            <p:ph type="subTitle" idx="1"/>
          </p:nvPr>
        </p:nvSpPr>
        <p:spPr>
          <a:xfrm>
            <a:off x="762000" y="4571999"/>
            <a:ext cx="4572000" cy="1524000"/>
          </a:xfrm>
        </p:spPr>
        <p:txBody>
          <a:bodyPr anchor="b">
            <a:normAutofit/>
          </a:bodyPr>
          <a:lstStyle/>
          <a:p>
            <a:pPr algn="l"/>
            <a:r>
              <a:rPr lang="en-US"/>
              <a:t>By: Diego A. Rodriguez</a:t>
            </a:r>
          </a:p>
        </p:txBody>
      </p:sp>
      <p:sp>
        <p:nvSpPr>
          <p:cNvPr id="2" name="Title 1">
            <a:extLst>
              <a:ext uri="{FF2B5EF4-FFF2-40B4-BE49-F238E27FC236}">
                <a16:creationId xmlns:a16="http://schemas.microsoft.com/office/drawing/2014/main" id="{B6EE2B1C-B1F9-D9AF-FBAC-CEAD322AFF96}"/>
              </a:ext>
            </a:extLst>
          </p:cNvPr>
          <p:cNvSpPr>
            <a:spLocks noGrp="1"/>
          </p:cNvSpPr>
          <p:nvPr>
            <p:ph type="ctrTitle"/>
          </p:nvPr>
        </p:nvSpPr>
        <p:spPr>
          <a:xfrm>
            <a:off x="762000" y="2299787"/>
            <a:ext cx="4572000" cy="2286000"/>
          </a:xfrm>
        </p:spPr>
        <p:txBody>
          <a:bodyPr>
            <a:normAutofit/>
          </a:bodyPr>
          <a:lstStyle/>
          <a:p>
            <a:pPr algn="l"/>
            <a:r>
              <a:rPr lang="en-US" sz="4400"/>
              <a:t>European Employment Dataset Analysis</a:t>
            </a:r>
          </a:p>
        </p:txBody>
      </p:sp>
    </p:spTree>
    <p:extLst>
      <p:ext uri="{BB962C8B-B14F-4D97-AF65-F5344CB8AC3E}">
        <p14:creationId xmlns:p14="http://schemas.microsoft.com/office/powerpoint/2010/main" val="3330589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0">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2">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65E2B307-F86A-23C6-9218-EA124833A94E}"/>
              </a:ext>
            </a:extLst>
          </p:cNvPr>
          <p:cNvSpPr>
            <a:spLocks noGrp="1"/>
          </p:cNvSpPr>
          <p:nvPr>
            <p:ph idx="1"/>
          </p:nvPr>
        </p:nvSpPr>
        <p:spPr>
          <a:xfrm>
            <a:off x="762000" y="2286000"/>
            <a:ext cx="5334000" cy="3810001"/>
          </a:xfrm>
        </p:spPr>
        <p:txBody>
          <a:bodyPr>
            <a:normAutofit fontScale="92500"/>
          </a:bodyPr>
          <a:lstStyle/>
          <a:p>
            <a:r>
              <a:rPr lang="en-US" sz="2400" dirty="0"/>
              <a:t>Based on our analysis, we only need to focus on 4 components of analysis.</a:t>
            </a:r>
          </a:p>
          <a:p>
            <a:r>
              <a:rPr lang="en-US" sz="2400" dirty="0"/>
              <a:t>Notice how component RC1 is loaded negatively with ARG component, and positively loaded with SPS. </a:t>
            </a:r>
          </a:p>
          <a:p>
            <a:r>
              <a:rPr lang="en-US" sz="2400" dirty="0"/>
              <a:t>Countries with RC1 rely on private services and not on agriculture.</a:t>
            </a:r>
          </a:p>
        </p:txBody>
      </p:sp>
      <p:sp>
        <p:nvSpPr>
          <p:cNvPr id="2" name="Title 1">
            <a:extLst>
              <a:ext uri="{FF2B5EF4-FFF2-40B4-BE49-F238E27FC236}">
                <a16:creationId xmlns:a16="http://schemas.microsoft.com/office/drawing/2014/main" id="{AD90DFF3-C9ED-F96B-22DD-14824D5E64B0}"/>
              </a:ext>
            </a:extLst>
          </p:cNvPr>
          <p:cNvSpPr>
            <a:spLocks noGrp="1"/>
          </p:cNvSpPr>
          <p:nvPr>
            <p:ph type="title"/>
          </p:nvPr>
        </p:nvSpPr>
        <p:spPr>
          <a:xfrm>
            <a:off x="762000" y="762000"/>
            <a:ext cx="5334000" cy="1524000"/>
          </a:xfrm>
        </p:spPr>
        <p:txBody>
          <a:bodyPr>
            <a:normAutofit/>
          </a:bodyPr>
          <a:lstStyle/>
          <a:p>
            <a:r>
              <a:rPr lang="en-US" sz="3200"/>
              <a:t>Principal Components Analysis</a:t>
            </a:r>
          </a:p>
        </p:txBody>
      </p:sp>
      <p:pic>
        <p:nvPicPr>
          <p:cNvPr id="5" name="Picture 4" descr="Text&#10;&#10;Description automatically generated">
            <a:extLst>
              <a:ext uri="{FF2B5EF4-FFF2-40B4-BE49-F238E27FC236}">
                <a16:creationId xmlns:a16="http://schemas.microsoft.com/office/drawing/2014/main" id="{B6F44C90-DBC4-34C8-A7C3-F5EADF676AB9}"/>
              </a:ext>
            </a:extLst>
          </p:cNvPr>
          <p:cNvPicPr>
            <a:picLocks noChangeAspect="1"/>
          </p:cNvPicPr>
          <p:nvPr/>
        </p:nvPicPr>
        <p:blipFill>
          <a:blip r:embed="rId2"/>
          <a:stretch>
            <a:fillRect/>
          </a:stretch>
        </p:blipFill>
        <p:spPr>
          <a:xfrm>
            <a:off x="6858000" y="1398270"/>
            <a:ext cx="5334000" cy="4080509"/>
          </a:xfrm>
          <a:prstGeom prst="rect">
            <a:avLst/>
          </a:prstGeom>
        </p:spPr>
      </p:pic>
    </p:spTree>
    <p:extLst>
      <p:ext uri="{BB962C8B-B14F-4D97-AF65-F5344CB8AC3E}">
        <p14:creationId xmlns:p14="http://schemas.microsoft.com/office/powerpoint/2010/main" val="236223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9" name="Content Placeholder 8">
            <a:extLst>
              <a:ext uri="{FF2B5EF4-FFF2-40B4-BE49-F238E27FC236}">
                <a16:creationId xmlns:a16="http://schemas.microsoft.com/office/drawing/2014/main" id="{09E19D13-0110-BD67-FB80-9498548D8FAF}"/>
              </a:ext>
            </a:extLst>
          </p:cNvPr>
          <p:cNvSpPr>
            <a:spLocks noGrp="1"/>
          </p:cNvSpPr>
          <p:nvPr>
            <p:ph idx="1"/>
          </p:nvPr>
        </p:nvSpPr>
        <p:spPr>
          <a:xfrm>
            <a:off x="762000" y="2286000"/>
            <a:ext cx="3538151" cy="3810001"/>
          </a:xfrm>
        </p:spPr>
        <p:txBody>
          <a:bodyPr>
            <a:normAutofit fontScale="85000" lnSpcReduction="10000"/>
          </a:bodyPr>
          <a:lstStyle/>
          <a:p>
            <a:r>
              <a:rPr lang="en-US" sz="2400" dirty="0"/>
              <a:t>Here we can see the countries that focus on services but not agriculture are clustered together to the right and middle of the graph.</a:t>
            </a:r>
          </a:p>
          <a:p>
            <a:r>
              <a:rPr lang="en-US" sz="2400" dirty="0"/>
              <a:t>Also, on the y axis, we see the countries that focus on manufacturing and not mining. </a:t>
            </a:r>
          </a:p>
        </p:txBody>
      </p:sp>
      <p:sp>
        <p:nvSpPr>
          <p:cNvPr id="2" name="Title 1">
            <a:extLst>
              <a:ext uri="{FF2B5EF4-FFF2-40B4-BE49-F238E27FC236}">
                <a16:creationId xmlns:a16="http://schemas.microsoft.com/office/drawing/2014/main" id="{A71E8570-033A-28F8-31F2-A8D2C4FBF3DA}"/>
              </a:ext>
            </a:extLst>
          </p:cNvPr>
          <p:cNvSpPr>
            <a:spLocks noGrp="1"/>
          </p:cNvSpPr>
          <p:nvPr>
            <p:ph type="title"/>
          </p:nvPr>
        </p:nvSpPr>
        <p:spPr>
          <a:xfrm>
            <a:off x="762000" y="762000"/>
            <a:ext cx="5334000" cy="1524000"/>
          </a:xfrm>
        </p:spPr>
        <p:txBody>
          <a:bodyPr>
            <a:normAutofit/>
          </a:bodyPr>
          <a:lstStyle/>
          <a:p>
            <a:r>
              <a:rPr lang="en-US" sz="3200"/>
              <a:t>Comparing Factor 1 to Factor 2</a:t>
            </a:r>
          </a:p>
        </p:txBody>
      </p:sp>
      <p:pic>
        <p:nvPicPr>
          <p:cNvPr id="5" name="Content Placeholder 4" descr="Chart, scatter chart&#10;&#10;Description automatically generated">
            <a:extLst>
              <a:ext uri="{FF2B5EF4-FFF2-40B4-BE49-F238E27FC236}">
                <a16:creationId xmlns:a16="http://schemas.microsoft.com/office/drawing/2014/main" id="{3A88CD66-FB6E-B5A6-FB77-AD751ADD579E}"/>
              </a:ext>
            </a:extLst>
          </p:cNvPr>
          <p:cNvPicPr>
            <a:picLocks noChangeAspect="1"/>
          </p:cNvPicPr>
          <p:nvPr/>
        </p:nvPicPr>
        <p:blipFill>
          <a:blip r:embed="rId2"/>
          <a:stretch>
            <a:fillRect/>
          </a:stretch>
        </p:blipFill>
        <p:spPr>
          <a:xfrm>
            <a:off x="4816398" y="1971674"/>
            <a:ext cx="7375602" cy="4056581"/>
          </a:xfrm>
          <a:prstGeom prst="rect">
            <a:avLst/>
          </a:prstGeom>
        </p:spPr>
      </p:pic>
    </p:spTree>
    <p:extLst>
      <p:ext uri="{BB962C8B-B14F-4D97-AF65-F5344CB8AC3E}">
        <p14:creationId xmlns:p14="http://schemas.microsoft.com/office/powerpoint/2010/main" val="126210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11" name="Content Placeholder 10">
            <a:extLst>
              <a:ext uri="{FF2B5EF4-FFF2-40B4-BE49-F238E27FC236}">
                <a16:creationId xmlns:a16="http://schemas.microsoft.com/office/drawing/2014/main" id="{A61B6274-6528-7020-B61A-EFE7848E64A2}"/>
              </a:ext>
            </a:extLst>
          </p:cNvPr>
          <p:cNvSpPr>
            <a:spLocks noGrp="1"/>
          </p:cNvSpPr>
          <p:nvPr>
            <p:ph idx="1"/>
          </p:nvPr>
        </p:nvSpPr>
        <p:spPr>
          <a:xfrm>
            <a:off x="762000" y="2286000"/>
            <a:ext cx="3538151" cy="3810001"/>
          </a:xfrm>
        </p:spPr>
        <p:txBody>
          <a:bodyPr>
            <a:normAutofit/>
          </a:bodyPr>
          <a:lstStyle/>
          <a:p>
            <a:r>
              <a:rPr lang="en-US" sz="2400" dirty="0"/>
              <a:t>Here we can distinguish between countries that rely on construction and finance and services.</a:t>
            </a:r>
          </a:p>
        </p:txBody>
      </p:sp>
      <p:sp>
        <p:nvSpPr>
          <p:cNvPr id="2" name="Title 1">
            <a:extLst>
              <a:ext uri="{FF2B5EF4-FFF2-40B4-BE49-F238E27FC236}">
                <a16:creationId xmlns:a16="http://schemas.microsoft.com/office/drawing/2014/main" id="{3DC763EF-7A91-A9F9-7258-1F4E897BCC51}"/>
              </a:ext>
            </a:extLst>
          </p:cNvPr>
          <p:cNvSpPr>
            <a:spLocks noGrp="1"/>
          </p:cNvSpPr>
          <p:nvPr>
            <p:ph type="title"/>
          </p:nvPr>
        </p:nvSpPr>
        <p:spPr>
          <a:xfrm>
            <a:off x="762000" y="762000"/>
            <a:ext cx="5334000" cy="1524000"/>
          </a:xfrm>
        </p:spPr>
        <p:txBody>
          <a:bodyPr>
            <a:normAutofit/>
          </a:bodyPr>
          <a:lstStyle/>
          <a:p>
            <a:r>
              <a:rPr lang="en-US" sz="3200"/>
              <a:t>Comparing Factor 3 and Factor 4</a:t>
            </a:r>
          </a:p>
        </p:txBody>
      </p:sp>
      <p:pic>
        <p:nvPicPr>
          <p:cNvPr id="7" name="Content Placeholder 6" descr="Text&#10;&#10;Description automatically generated with low confidence">
            <a:extLst>
              <a:ext uri="{FF2B5EF4-FFF2-40B4-BE49-F238E27FC236}">
                <a16:creationId xmlns:a16="http://schemas.microsoft.com/office/drawing/2014/main" id="{4CE534FD-CF90-1BCE-5887-2E8D5F995C7E}"/>
              </a:ext>
            </a:extLst>
          </p:cNvPr>
          <p:cNvPicPr>
            <a:picLocks noChangeAspect="1"/>
          </p:cNvPicPr>
          <p:nvPr/>
        </p:nvPicPr>
        <p:blipFill>
          <a:blip r:embed="rId2"/>
          <a:stretch>
            <a:fillRect/>
          </a:stretch>
        </p:blipFill>
        <p:spPr>
          <a:xfrm>
            <a:off x="4566135" y="1951672"/>
            <a:ext cx="7625865" cy="4251420"/>
          </a:xfrm>
          <a:prstGeom prst="rect">
            <a:avLst/>
          </a:prstGeom>
        </p:spPr>
      </p:pic>
    </p:spTree>
    <p:extLst>
      <p:ext uri="{BB962C8B-B14F-4D97-AF65-F5344CB8AC3E}">
        <p14:creationId xmlns:p14="http://schemas.microsoft.com/office/powerpoint/2010/main" val="26045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9" name="Content Placeholder 8">
            <a:extLst>
              <a:ext uri="{FF2B5EF4-FFF2-40B4-BE49-F238E27FC236}">
                <a16:creationId xmlns:a16="http://schemas.microsoft.com/office/drawing/2014/main" id="{5522C301-1596-79E1-B586-66C8571BC9D7}"/>
              </a:ext>
            </a:extLst>
          </p:cNvPr>
          <p:cNvSpPr>
            <a:spLocks noGrp="1"/>
          </p:cNvSpPr>
          <p:nvPr>
            <p:ph idx="1"/>
          </p:nvPr>
        </p:nvSpPr>
        <p:spPr>
          <a:xfrm>
            <a:off x="762000" y="2286000"/>
            <a:ext cx="3859427" cy="3810001"/>
          </a:xfrm>
        </p:spPr>
        <p:txBody>
          <a:bodyPr>
            <a:normAutofit fontScale="92500" lnSpcReduction="10000"/>
          </a:bodyPr>
          <a:lstStyle/>
          <a:p>
            <a:r>
              <a:rPr lang="en-US" sz="2400" dirty="0"/>
              <a:t>Here we have the final groupings. </a:t>
            </a:r>
          </a:p>
          <a:p>
            <a:r>
              <a:rPr lang="en-US" sz="2400" dirty="0"/>
              <a:t>With exceptional cases like Albania and Gibraltar: we can notice how EU and EFTA countries align with each other just like former soviet and eastern countries do.</a:t>
            </a:r>
          </a:p>
        </p:txBody>
      </p:sp>
      <p:sp>
        <p:nvSpPr>
          <p:cNvPr id="2" name="Title 1">
            <a:extLst>
              <a:ext uri="{FF2B5EF4-FFF2-40B4-BE49-F238E27FC236}">
                <a16:creationId xmlns:a16="http://schemas.microsoft.com/office/drawing/2014/main" id="{CDF6F192-335F-9FC9-8E7D-C6F305A3F8BF}"/>
              </a:ext>
            </a:extLst>
          </p:cNvPr>
          <p:cNvSpPr>
            <a:spLocks noGrp="1"/>
          </p:cNvSpPr>
          <p:nvPr>
            <p:ph type="title"/>
          </p:nvPr>
        </p:nvSpPr>
        <p:spPr>
          <a:xfrm>
            <a:off x="762000" y="762000"/>
            <a:ext cx="5334000" cy="1524000"/>
          </a:xfrm>
        </p:spPr>
        <p:txBody>
          <a:bodyPr>
            <a:normAutofit/>
          </a:bodyPr>
          <a:lstStyle/>
          <a:p>
            <a:r>
              <a:rPr lang="en-US" sz="3200"/>
              <a:t>Final Groupings </a:t>
            </a:r>
          </a:p>
        </p:txBody>
      </p:sp>
      <p:pic>
        <p:nvPicPr>
          <p:cNvPr id="5" name="Content Placeholder 4" descr="A picture containing chart&#10;&#10;Description automatically generated">
            <a:extLst>
              <a:ext uri="{FF2B5EF4-FFF2-40B4-BE49-F238E27FC236}">
                <a16:creationId xmlns:a16="http://schemas.microsoft.com/office/drawing/2014/main" id="{C1EF489C-CA99-5589-4BA8-F04EA75C4CC9}"/>
              </a:ext>
            </a:extLst>
          </p:cNvPr>
          <p:cNvPicPr>
            <a:picLocks noChangeAspect="1"/>
          </p:cNvPicPr>
          <p:nvPr/>
        </p:nvPicPr>
        <p:blipFill>
          <a:blip r:embed="rId2"/>
          <a:stretch>
            <a:fillRect/>
          </a:stretch>
        </p:blipFill>
        <p:spPr>
          <a:xfrm>
            <a:off x="4828440" y="2465070"/>
            <a:ext cx="7363560" cy="2687698"/>
          </a:xfrm>
          <a:prstGeom prst="rect">
            <a:avLst/>
          </a:prstGeom>
        </p:spPr>
      </p:pic>
    </p:spTree>
    <p:extLst>
      <p:ext uri="{BB962C8B-B14F-4D97-AF65-F5344CB8AC3E}">
        <p14:creationId xmlns:p14="http://schemas.microsoft.com/office/powerpoint/2010/main" val="356812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B114-C6F8-9ACC-EC3B-ED35EDC3DF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631970A-A235-42F0-DFC8-14034058ABD6}"/>
              </a:ext>
            </a:extLst>
          </p:cNvPr>
          <p:cNvSpPr>
            <a:spLocks noGrp="1"/>
          </p:cNvSpPr>
          <p:nvPr>
            <p:ph idx="1"/>
          </p:nvPr>
        </p:nvSpPr>
        <p:spPr/>
        <p:txBody>
          <a:bodyPr/>
          <a:lstStyle/>
          <a:p>
            <a:r>
              <a:rPr lang="en-US" dirty="0"/>
              <a:t>By the cluster and component analysis, we can see that Eastern and Other countries rely mostly on agriculture and mining while EU and EFTA countries have moved into all types of services and different technologies.</a:t>
            </a:r>
          </a:p>
        </p:txBody>
      </p:sp>
    </p:spTree>
    <p:extLst>
      <p:ext uri="{BB962C8B-B14F-4D97-AF65-F5344CB8AC3E}">
        <p14:creationId xmlns:p14="http://schemas.microsoft.com/office/powerpoint/2010/main" val="423713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9684-3BC3-CA85-B176-1C8AD9EEDDE1}"/>
              </a:ext>
            </a:extLst>
          </p:cNvPr>
          <p:cNvSpPr>
            <a:spLocks noGrp="1"/>
          </p:cNvSpPr>
          <p:nvPr>
            <p:ph type="title"/>
          </p:nvPr>
        </p:nvSpPr>
        <p:spPr/>
        <p:txBody>
          <a:bodyPr/>
          <a:lstStyle/>
          <a:p>
            <a:r>
              <a:rPr lang="en-US" dirty="0"/>
              <a:t>Notes </a:t>
            </a:r>
          </a:p>
        </p:txBody>
      </p:sp>
      <p:sp>
        <p:nvSpPr>
          <p:cNvPr id="3" name="Content Placeholder 2">
            <a:extLst>
              <a:ext uri="{FF2B5EF4-FFF2-40B4-BE49-F238E27FC236}">
                <a16:creationId xmlns:a16="http://schemas.microsoft.com/office/drawing/2014/main" id="{A3D1EE80-3E8B-039D-B3E7-315BB4F580BE}"/>
              </a:ext>
            </a:extLst>
          </p:cNvPr>
          <p:cNvSpPr>
            <a:spLocks noGrp="1"/>
          </p:cNvSpPr>
          <p:nvPr>
            <p:ph idx="1"/>
          </p:nvPr>
        </p:nvSpPr>
        <p:spPr/>
        <p:txBody>
          <a:bodyPr/>
          <a:lstStyle/>
          <a:p>
            <a:r>
              <a:rPr lang="en-US" dirty="0"/>
              <a:t>The analysis was made with only 4 clusters in mind. A more accurate results might have been obtained if we used more clusters.</a:t>
            </a:r>
          </a:p>
          <a:p>
            <a:r>
              <a:rPr lang="en-US" dirty="0"/>
              <a:t>Only relevant analysis are presented since </a:t>
            </a:r>
            <a:r>
              <a:rPr lang="en-US" dirty="0" err="1"/>
              <a:t>Levene’s</a:t>
            </a:r>
            <a:r>
              <a:rPr lang="en-US" dirty="0"/>
              <a:t>, </a:t>
            </a:r>
            <a:r>
              <a:rPr lang="en-US" dirty="0" err="1"/>
              <a:t>Hotelling’s</a:t>
            </a:r>
            <a:r>
              <a:rPr lang="en-US" dirty="0"/>
              <a:t>, Distance and more analysis were made but are not relevant to the presentation.</a:t>
            </a:r>
          </a:p>
          <a:p>
            <a:endParaRPr lang="en-US" dirty="0"/>
          </a:p>
        </p:txBody>
      </p:sp>
    </p:spTree>
    <p:extLst>
      <p:ext uri="{BB962C8B-B14F-4D97-AF65-F5344CB8AC3E}">
        <p14:creationId xmlns:p14="http://schemas.microsoft.com/office/powerpoint/2010/main" val="157696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9" name="Freeform: Shape 12">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6C14A838-4AFD-20FC-AA3E-747AAC52E3D1}"/>
              </a:ext>
            </a:extLst>
          </p:cNvPr>
          <p:cNvSpPr>
            <a:spLocks noGrp="1"/>
          </p:cNvSpPr>
          <p:nvPr>
            <p:ph type="title"/>
          </p:nvPr>
        </p:nvSpPr>
        <p:spPr>
          <a:xfrm>
            <a:off x="718751" y="762000"/>
            <a:ext cx="3598808" cy="2286000"/>
          </a:xfrm>
        </p:spPr>
        <p:txBody>
          <a:bodyPr anchor="t">
            <a:normAutofit/>
          </a:bodyPr>
          <a:lstStyle/>
          <a:p>
            <a:r>
              <a:rPr lang="en-US" sz="3200">
                <a:solidFill>
                  <a:srgbClr val="FFFFFF"/>
                </a:solidFill>
              </a:rPr>
              <a:t>Contents</a:t>
            </a:r>
          </a:p>
        </p:txBody>
      </p:sp>
      <p:graphicFrame>
        <p:nvGraphicFramePr>
          <p:cNvPr id="20" name="Content Placeholder 2">
            <a:extLst>
              <a:ext uri="{FF2B5EF4-FFF2-40B4-BE49-F238E27FC236}">
                <a16:creationId xmlns:a16="http://schemas.microsoft.com/office/drawing/2014/main" id="{627AD4D2-C214-D772-A4FC-8917650DEEED}"/>
              </a:ext>
            </a:extLst>
          </p:cNvPr>
          <p:cNvGraphicFramePr>
            <a:graphicFrameLocks noGrp="1"/>
          </p:cNvGraphicFramePr>
          <p:nvPr>
            <p:ph idx="1"/>
            <p:extLst>
              <p:ext uri="{D42A27DB-BD31-4B8C-83A1-F6EECF244321}">
                <p14:modId xmlns:p14="http://schemas.microsoft.com/office/powerpoint/2010/main" val="2181871356"/>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6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7" name="Freeform: Shape 26">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9" name="Freeform: Shape 28">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1" name="Rectangle 3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3" name="Freeform: Shape 32">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descr="Database">
            <a:extLst>
              <a:ext uri="{FF2B5EF4-FFF2-40B4-BE49-F238E27FC236}">
                <a16:creationId xmlns:a16="http://schemas.microsoft.com/office/drawing/2014/main" id="{14A68026-3051-3537-DB4E-1712577F31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999" y="1524000"/>
            <a:ext cx="4571999" cy="4571999"/>
          </a:xfrm>
          <a:prstGeom prst="rect">
            <a:avLst/>
          </a:prstGeom>
        </p:spPr>
      </p:pic>
      <p:sp>
        <p:nvSpPr>
          <p:cNvPr id="35" name="Freeform: Shape 34">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541E84E3-4E7E-0D47-A8B5-4B82D0A3F3E1}"/>
              </a:ext>
            </a:extLst>
          </p:cNvPr>
          <p:cNvSpPr>
            <a:spLocks noGrp="1"/>
          </p:cNvSpPr>
          <p:nvPr>
            <p:ph type="title"/>
          </p:nvPr>
        </p:nvSpPr>
        <p:spPr>
          <a:xfrm>
            <a:off x="7620000" y="2299787"/>
            <a:ext cx="3810000" cy="2286000"/>
          </a:xfrm>
        </p:spPr>
        <p:txBody>
          <a:bodyPr vert="horz" lIns="91440" tIns="45720" rIns="91440" bIns="45720" rtlCol="0" anchor="b">
            <a:normAutofit/>
          </a:bodyPr>
          <a:lstStyle/>
          <a:p>
            <a:r>
              <a:rPr lang="en-US" kern="1200">
                <a:solidFill>
                  <a:schemeClr val="tx1"/>
                </a:solidFill>
                <a:latin typeface="+mj-lt"/>
                <a:ea typeface="+mj-ea"/>
                <a:cs typeface="+mj-cs"/>
              </a:rPr>
              <a:t>The Dataset</a:t>
            </a:r>
          </a:p>
        </p:txBody>
      </p:sp>
    </p:spTree>
    <p:extLst>
      <p:ext uri="{BB962C8B-B14F-4D97-AF65-F5344CB8AC3E}">
        <p14:creationId xmlns:p14="http://schemas.microsoft.com/office/powerpoint/2010/main" val="4000681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4652-9BB2-17F6-ACB7-90D4B36F2724}"/>
              </a:ext>
            </a:extLst>
          </p:cNvPr>
          <p:cNvSpPr>
            <a:spLocks noGrp="1"/>
          </p:cNvSpPr>
          <p:nvPr>
            <p:ph type="title"/>
          </p:nvPr>
        </p:nvSpPr>
        <p:spPr/>
        <p:txBody>
          <a:bodyPr/>
          <a:lstStyle/>
          <a:p>
            <a:r>
              <a:rPr lang="en-US" dirty="0"/>
              <a:t>European Employment Dataset</a:t>
            </a:r>
          </a:p>
        </p:txBody>
      </p:sp>
      <p:sp>
        <p:nvSpPr>
          <p:cNvPr id="3" name="Content Placeholder 2">
            <a:extLst>
              <a:ext uri="{FF2B5EF4-FFF2-40B4-BE49-F238E27FC236}">
                <a16:creationId xmlns:a16="http://schemas.microsoft.com/office/drawing/2014/main" id="{C341F8B8-D6D2-EFF4-42E6-74077D5BE09C}"/>
              </a:ext>
            </a:extLst>
          </p:cNvPr>
          <p:cNvSpPr>
            <a:spLocks noGrp="1"/>
          </p:cNvSpPr>
          <p:nvPr>
            <p:ph idx="1"/>
          </p:nvPr>
        </p:nvSpPr>
        <p:spPr/>
        <p:txBody>
          <a:bodyPr>
            <a:normAutofit lnSpcReduction="10000"/>
          </a:bodyPr>
          <a:lstStyle/>
          <a:p>
            <a:r>
              <a:rPr lang="en-US" dirty="0"/>
              <a:t>Percentages of the workforce employed in nine different industry groups in 30 countries in Europe separated by groups: EFTA, EU,  Eastern, Other.</a:t>
            </a:r>
          </a:p>
          <a:p>
            <a:r>
              <a:rPr lang="en-US" dirty="0"/>
              <a:t>AGR, agriculture, forestry, and fishing; MIN, mining and quarrying; MAN, manufacturing; PS, power and water supplies; CON, construction; SER, services; FIN, finance; SPS, social and personal services; TC, transport and communications. </a:t>
            </a:r>
          </a:p>
          <a:p>
            <a:endParaRPr lang="en-US" dirty="0"/>
          </a:p>
          <a:p>
            <a:pPr marL="0" indent="0">
              <a:buNone/>
            </a:pPr>
            <a:endParaRPr lang="en-US" dirty="0"/>
          </a:p>
        </p:txBody>
      </p:sp>
    </p:spTree>
    <p:extLst>
      <p:ext uri="{BB962C8B-B14F-4D97-AF65-F5344CB8AC3E}">
        <p14:creationId xmlns:p14="http://schemas.microsoft.com/office/powerpoint/2010/main" val="189550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1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3" name="Freeform: Shape 2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4" name="Freeform: Shape 2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5" name="Rectangle 25">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7">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9">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15" name="Content Placeholder 14" descr="Table&#10;&#10;Description automatically generated">
            <a:extLst>
              <a:ext uri="{FF2B5EF4-FFF2-40B4-BE49-F238E27FC236}">
                <a16:creationId xmlns:a16="http://schemas.microsoft.com/office/drawing/2014/main" id="{8D38A6A5-A314-C0EE-3873-EE53EC94D21B}"/>
              </a:ext>
            </a:extLst>
          </p:cNvPr>
          <p:cNvPicPr>
            <a:picLocks noGrp="1" noChangeAspect="1"/>
          </p:cNvPicPr>
          <p:nvPr>
            <p:ph sz="half" idx="1"/>
          </p:nvPr>
        </p:nvPicPr>
        <p:blipFill>
          <a:blip r:embed="rId2"/>
          <a:stretch>
            <a:fillRect/>
          </a:stretch>
        </p:blipFill>
        <p:spPr>
          <a:xfrm>
            <a:off x="761999" y="3138616"/>
            <a:ext cx="5915499" cy="2421925"/>
          </a:xfrm>
          <a:prstGeom prst="rect">
            <a:avLst/>
          </a:prstGeom>
        </p:spPr>
      </p:pic>
      <p:sp>
        <p:nvSpPr>
          <p:cNvPr id="3" name="Content Placeholder 2">
            <a:extLst>
              <a:ext uri="{FF2B5EF4-FFF2-40B4-BE49-F238E27FC236}">
                <a16:creationId xmlns:a16="http://schemas.microsoft.com/office/drawing/2014/main" id="{E37BB7F6-8C64-476D-A76C-7E7945D4FA5D}"/>
              </a:ext>
            </a:extLst>
          </p:cNvPr>
          <p:cNvSpPr>
            <a:spLocks noGrp="1"/>
          </p:cNvSpPr>
          <p:nvPr>
            <p:ph sz="half" idx="2"/>
          </p:nvPr>
        </p:nvSpPr>
        <p:spPr>
          <a:xfrm>
            <a:off x="6858001" y="3048000"/>
            <a:ext cx="4572000" cy="3048001"/>
          </a:xfrm>
        </p:spPr>
        <p:txBody>
          <a:bodyPr vert="horz" lIns="91440" tIns="45720" rIns="91440" bIns="45720" rtlCol="0">
            <a:normAutofit/>
          </a:bodyPr>
          <a:lstStyle/>
          <a:p>
            <a:pPr>
              <a:lnSpc>
                <a:spcPct val="115000"/>
              </a:lnSpc>
            </a:pPr>
            <a:r>
              <a:rPr lang="en-US" sz="2400"/>
              <a:t>Data from Euromonitor (1995), except for Germany and the United Kingdom, where more recent values were obtained from the United Nations Statistical Yearbook, 2000. </a:t>
            </a:r>
          </a:p>
          <a:p>
            <a:pPr>
              <a:lnSpc>
                <a:spcPct val="115000"/>
              </a:lnSpc>
            </a:pPr>
            <a:endParaRPr lang="en-US" sz="2400"/>
          </a:p>
        </p:txBody>
      </p:sp>
      <p:sp>
        <p:nvSpPr>
          <p:cNvPr id="2" name="Title 1">
            <a:extLst>
              <a:ext uri="{FF2B5EF4-FFF2-40B4-BE49-F238E27FC236}">
                <a16:creationId xmlns:a16="http://schemas.microsoft.com/office/drawing/2014/main" id="{2D4C3AFB-21FA-7B48-9509-21AA2AA5AB8C}"/>
              </a:ext>
            </a:extLst>
          </p:cNvPr>
          <p:cNvSpPr>
            <a:spLocks noGrp="1"/>
          </p:cNvSpPr>
          <p:nvPr>
            <p:ph type="title"/>
          </p:nvPr>
        </p:nvSpPr>
        <p:spPr>
          <a:xfrm>
            <a:off x="6858000" y="1523990"/>
            <a:ext cx="4572000" cy="1524010"/>
          </a:xfrm>
        </p:spPr>
        <p:txBody>
          <a:bodyPr vert="horz" lIns="91440" tIns="45720" rIns="91440" bIns="45720" rtlCol="0" anchor="t">
            <a:normAutofit/>
          </a:bodyPr>
          <a:lstStyle/>
          <a:p>
            <a:r>
              <a:rPr lang="en-US" sz="3200"/>
              <a:t>Sample </a:t>
            </a:r>
          </a:p>
        </p:txBody>
      </p:sp>
    </p:spTree>
    <p:extLst>
      <p:ext uri="{BB962C8B-B14F-4D97-AF65-F5344CB8AC3E}">
        <p14:creationId xmlns:p14="http://schemas.microsoft.com/office/powerpoint/2010/main" val="2360006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2" name="Freeform: Shape 1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4" name="Freeform: Shape 1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Rectangle 15">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Freeform: Shape 17">
            <a:extLst>
              <a:ext uri="{FF2B5EF4-FFF2-40B4-BE49-F238E27FC236}">
                <a16:creationId xmlns:a16="http://schemas.microsoft.com/office/drawing/2014/main" id="{CBD8B1E7-EF0A-4118-A804-D7F559784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ar chart">
            <a:extLst>
              <a:ext uri="{FF2B5EF4-FFF2-40B4-BE49-F238E27FC236}">
                <a16:creationId xmlns:a16="http://schemas.microsoft.com/office/drawing/2014/main" id="{D625636F-3208-9F6D-D6D8-A9F5EA4B19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1999" y="1524000"/>
            <a:ext cx="4571999" cy="4571999"/>
          </a:xfrm>
          <a:prstGeom prst="rect">
            <a:avLst/>
          </a:prstGeom>
        </p:spPr>
      </p:pic>
      <p:sp>
        <p:nvSpPr>
          <p:cNvPr id="20" name="Freeform: Shape 1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23849"/>
            <a:ext cx="6130391" cy="653415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F946352F-0319-7735-1848-95C0219660D5}"/>
              </a:ext>
            </a:extLst>
          </p:cNvPr>
          <p:cNvSpPr>
            <a:spLocks noGrp="1"/>
          </p:cNvSpPr>
          <p:nvPr>
            <p:ph type="title"/>
          </p:nvPr>
        </p:nvSpPr>
        <p:spPr>
          <a:xfrm>
            <a:off x="7620000" y="2299787"/>
            <a:ext cx="3810000" cy="2286000"/>
          </a:xfrm>
        </p:spPr>
        <p:txBody>
          <a:bodyPr vert="horz" lIns="91440" tIns="45720" rIns="91440" bIns="45720" rtlCol="0" anchor="b">
            <a:normAutofit/>
          </a:bodyPr>
          <a:lstStyle/>
          <a:p>
            <a:r>
              <a:rPr lang="en-US" kern="1200">
                <a:solidFill>
                  <a:schemeClr val="tx1"/>
                </a:solidFill>
                <a:latin typeface="+mj-lt"/>
                <a:ea typeface="+mj-ea"/>
                <a:cs typeface="+mj-cs"/>
              </a:rPr>
              <a:t>The Analysis</a:t>
            </a:r>
          </a:p>
        </p:txBody>
      </p:sp>
    </p:spTree>
    <p:extLst>
      <p:ext uri="{BB962C8B-B14F-4D97-AF65-F5344CB8AC3E}">
        <p14:creationId xmlns:p14="http://schemas.microsoft.com/office/powerpoint/2010/main" val="92300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 name="Freeform: Shape 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4" name="Rectangle 1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51974FC-49D1-6B05-7481-7EA52244F5AF}"/>
              </a:ext>
            </a:extLst>
          </p:cNvPr>
          <p:cNvSpPr>
            <a:spLocks noGrp="1"/>
          </p:cNvSpPr>
          <p:nvPr>
            <p:ph type="title"/>
          </p:nvPr>
        </p:nvSpPr>
        <p:spPr>
          <a:xfrm>
            <a:off x="6096000" y="1524000"/>
            <a:ext cx="5334000" cy="2286000"/>
          </a:xfrm>
        </p:spPr>
        <p:txBody>
          <a:bodyPr vert="horz" lIns="91440" tIns="45720" rIns="91440" bIns="45720" rtlCol="0" anchor="b">
            <a:normAutofit/>
          </a:bodyPr>
          <a:lstStyle/>
          <a:p>
            <a:r>
              <a:rPr lang="en-US" kern="1200">
                <a:solidFill>
                  <a:schemeClr val="tx1"/>
                </a:solidFill>
                <a:latin typeface="+mj-lt"/>
                <a:ea typeface="+mj-ea"/>
                <a:cs typeface="+mj-cs"/>
              </a:rPr>
              <a:t>What are we trying to show?</a:t>
            </a:r>
          </a:p>
        </p:txBody>
      </p:sp>
      <p:sp>
        <p:nvSpPr>
          <p:cNvPr id="3" name="Content Placeholder 2">
            <a:extLst>
              <a:ext uri="{FF2B5EF4-FFF2-40B4-BE49-F238E27FC236}">
                <a16:creationId xmlns:a16="http://schemas.microsoft.com/office/drawing/2014/main" id="{97F23761-6748-F996-5B36-7C27A5195215}"/>
              </a:ext>
            </a:extLst>
          </p:cNvPr>
          <p:cNvSpPr>
            <a:spLocks noGrp="1"/>
          </p:cNvSpPr>
          <p:nvPr>
            <p:ph idx="1"/>
          </p:nvPr>
        </p:nvSpPr>
        <p:spPr>
          <a:xfrm>
            <a:off x="6095999" y="4571999"/>
            <a:ext cx="5333999" cy="1524000"/>
          </a:xfrm>
        </p:spPr>
        <p:txBody>
          <a:bodyPr vert="horz" lIns="91440" tIns="45720" rIns="91440" bIns="45720" rtlCol="0">
            <a:normAutofit/>
          </a:bodyPr>
          <a:lstStyle/>
          <a:p>
            <a:pPr marL="0" indent="0">
              <a:buNone/>
            </a:pPr>
            <a:r>
              <a:rPr lang="en-US" sz="2400" kern="1200">
                <a:solidFill>
                  <a:schemeClr val="tx1">
                    <a:alpha val="70000"/>
                  </a:schemeClr>
                </a:solidFill>
                <a:latin typeface="+mn-lt"/>
                <a:ea typeface="+mn-ea"/>
                <a:cs typeface="+mn-cs"/>
              </a:rPr>
              <a:t>Our main objective is to find out what industry different European countries focus their resources.</a:t>
            </a:r>
          </a:p>
        </p:txBody>
      </p:sp>
      <p:sp>
        <p:nvSpPr>
          <p:cNvPr id="16" name="Freeform: Shape 15">
            <a:extLst>
              <a:ext uri="{FF2B5EF4-FFF2-40B4-BE49-F238E27FC236}">
                <a16:creationId xmlns:a16="http://schemas.microsoft.com/office/drawing/2014/main" id="{198DD8E9-519B-43B1-96FF-0286B62D7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CD7EBD-BBF4-47CF-B72E-8F2C476B3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75277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 name="Freeform: Shape 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4" name="Rectangle 1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9C91CED4-C76F-B2CD-DA06-2697B5899F72}"/>
              </a:ext>
            </a:extLst>
          </p:cNvPr>
          <p:cNvSpPr>
            <a:spLocks noGrp="1"/>
          </p:cNvSpPr>
          <p:nvPr>
            <p:ph type="title"/>
          </p:nvPr>
        </p:nvSpPr>
        <p:spPr>
          <a:xfrm>
            <a:off x="762000" y="1524000"/>
            <a:ext cx="10668000" cy="2286000"/>
          </a:xfrm>
        </p:spPr>
        <p:txBody>
          <a:bodyPr vert="horz" lIns="91440" tIns="45720" rIns="91440" bIns="45720" rtlCol="0" anchor="b">
            <a:normAutofit/>
          </a:bodyPr>
          <a:lstStyle/>
          <a:p>
            <a:r>
              <a:rPr lang="en-US" kern="1200">
                <a:solidFill>
                  <a:schemeClr val="tx1"/>
                </a:solidFill>
                <a:latin typeface="+mj-lt"/>
                <a:ea typeface="+mj-ea"/>
                <a:cs typeface="+mj-cs"/>
              </a:rPr>
              <a:t>Tools and Resources</a:t>
            </a:r>
          </a:p>
        </p:txBody>
      </p:sp>
      <p:sp>
        <p:nvSpPr>
          <p:cNvPr id="3" name="Content Placeholder 2">
            <a:extLst>
              <a:ext uri="{FF2B5EF4-FFF2-40B4-BE49-F238E27FC236}">
                <a16:creationId xmlns:a16="http://schemas.microsoft.com/office/drawing/2014/main" id="{D0798683-C4D4-B9CE-1718-32D430B330F0}"/>
              </a:ext>
            </a:extLst>
          </p:cNvPr>
          <p:cNvSpPr>
            <a:spLocks noGrp="1"/>
          </p:cNvSpPr>
          <p:nvPr>
            <p:ph idx="1"/>
          </p:nvPr>
        </p:nvSpPr>
        <p:spPr>
          <a:xfrm>
            <a:off x="762000" y="4571999"/>
            <a:ext cx="4572000" cy="1524000"/>
          </a:xfrm>
        </p:spPr>
        <p:txBody>
          <a:bodyPr vert="horz" lIns="91440" tIns="45720" rIns="91440" bIns="45720" rtlCol="0">
            <a:normAutofit/>
          </a:bodyPr>
          <a:lstStyle/>
          <a:p>
            <a:pPr marL="0" indent="0">
              <a:buNone/>
            </a:pPr>
            <a:r>
              <a:rPr lang="en-US" sz="2400" kern="1200" dirty="0">
                <a:solidFill>
                  <a:schemeClr val="tx1">
                    <a:alpha val="70000"/>
                  </a:schemeClr>
                </a:solidFill>
                <a:latin typeface="+mn-lt"/>
                <a:ea typeface="+mn-ea"/>
                <a:cs typeface="+mn-cs"/>
              </a:rPr>
              <a:t>All the analysis will be completed using R Studio. </a:t>
            </a:r>
          </a:p>
        </p:txBody>
      </p:sp>
      <p:sp>
        <p:nvSpPr>
          <p:cNvPr id="16" name="Freeform: Shape 15">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8" name="Freeform: Shape 17">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0" name="Freeform: Shape 19">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Tree>
    <p:extLst>
      <p:ext uri="{BB962C8B-B14F-4D97-AF65-F5344CB8AC3E}">
        <p14:creationId xmlns:p14="http://schemas.microsoft.com/office/powerpoint/2010/main" val="2771830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4" name="Freeform: Shape 2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6" name="Freeform: Shape 2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8" name="Rectangle 2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des on papers">
            <a:extLst>
              <a:ext uri="{FF2B5EF4-FFF2-40B4-BE49-F238E27FC236}">
                <a16:creationId xmlns:a16="http://schemas.microsoft.com/office/drawing/2014/main" id="{94D7B0EE-AB5B-7165-2637-FD01D33AAB9D}"/>
              </a:ext>
            </a:extLst>
          </p:cNvPr>
          <p:cNvPicPr>
            <a:picLocks noChangeAspect="1"/>
          </p:cNvPicPr>
          <p:nvPr/>
        </p:nvPicPr>
        <p:blipFill rotWithShape="1">
          <a:blip r:embed="rId2"/>
          <a:srcRect t="2965" b="12871"/>
          <a:stretch/>
        </p:blipFill>
        <p:spPr>
          <a:xfrm>
            <a:off x="20" y="10"/>
            <a:ext cx="12207220" cy="6857990"/>
          </a:xfrm>
          <a:prstGeom prst="rect">
            <a:avLst/>
          </a:prstGeom>
        </p:spPr>
      </p:pic>
      <p:sp>
        <p:nvSpPr>
          <p:cNvPr id="30" name="Freeform: Shape 29">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3FA7E9CA-4D16-D263-7530-27FD130DADC9}"/>
              </a:ext>
            </a:extLst>
          </p:cNvPr>
          <p:cNvSpPr>
            <a:spLocks noGrp="1"/>
          </p:cNvSpPr>
          <p:nvPr>
            <p:ph type="title"/>
          </p:nvPr>
        </p:nvSpPr>
        <p:spPr>
          <a:xfrm>
            <a:off x="761999" y="867878"/>
            <a:ext cx="4127635" cy="2828223"/>
          </a:xfrm>
        </p:spPr>
        <p:txBody>
          <a:bodyPr vert="horz" lIns="91440" tIns="45720" rIns="91440" bIns="45720" rtlCol="0" anchor="b">
            <a:normAutofit/>
          </a:bodyPr>
          <a:lstStyle/>
          <a:p>
            <a:r>
              <a:rPr lang="en-US" kern="1200">
                <a:solidFill>
                  <a:schemeClr val="tx1"/>
                </a:solidFill>
                <a:latin typeface="+mj-lt"/>
                <a:ea typeface="+mj-ea"/>
                <a:cs typeface="+mj-cs"/>
              </a:rPr>
              <a:t>Results</a:t>
            </a:r>
          </a:p>
        </p:txBody>
      </p:sp>
    </p:spTree>
    <p:extLst>
      <p:ext uri="{BB962C8B-B14F-4D97-AF65-F5344CB8AC3E}">
        <p14:creationId xmlns:p14="http://schemas.microsoft.com/office/powerpoint/2010/main" val="3317525812"/>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F30"/>
      </a:dk2>
      <a:lt2>
        <a:srgbClr val="F0F3F3"/>
      </a:lt2>
      <a:accent1>
        <a:srgbClr val="C34D68"/>
      </a:accent1>
      <a:accent2>
        <a:srgbClr val="B13B87"/>
      </a:accent2>
      <a:accent3>
        <a:srgbClr val="BC4DC3"/>
      </a:accent3>
      <a:accent4>
        <a:srgbClr val="7B3EB3"/>
      </a:accent4>
      <a:accent5>
        <a:srgbClr val="594DC3"/>
      </a:accent5>
      <a:accent6>
        <a:srgbClr val="3B60B1"/>
      </a:accent6>
      <a:hlink>
        <a:srgbClr val="62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Frame</Template>
  <TotalTime>159</TotalTime>
  <Words>442</Words>
  <Application>Microsoft Macintosh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Avenir Next LT Pro Light</vt:lpstr>
      <vt:lpstr>Sitka Subheading</vt:lpstr>
      <vt:lpstr>PebbleVTI</vt:lpstr>
      <vt:lpstr>European Employment Dataset Analysis</vt:lpstr>
      <vt:lpstr>Contents</vt:lpstr>
      <vt:lpstr>The Dataset</vt:lpstr>
      <vt:lpstr>European Employment Dataset</vt:lpstr>
      <vt:lpstr>Sample </vt:lpstr>
      <vt:lpstr>The Analysis</vt:lpstr>
      <vt:lpstr>What are we trying to show?</vt:lpstr>
      <vt:lpstr>Tools and Resources</vt:lpstr>
      <vt:lpstr>Results</vt:lpstr>
      <vt:lpstr>Principal Components Analysis</vt:lpstr>
      <vt:lpstr>Comparing Factor 1 to Factor 2</vt:lpstr>
      <vt:lpstr>Comparing Factor 3 and Factor 4</vt:lpstr>
      <vt:lpstr>Final Groupings </vt:lpstr>
      <vt:lpstr>Conclusions.</vt:lpstr>
      <vt:lpstr>Notes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European Employment Dataset Analysis</dc:title>
  <dc:creator>Office</dc:creator>
  <cp:lastModifiedBy>Office</cp:lastModifiedBy>
  <cp:revision>3</cp:revision>
  <dcterms:created xsi:type="dcterms:W3CDTF">2022-09-27T06:56:34Z</dcterms:created>
  <dcterms:modified xsi:type="dcterms:W3CDTF">2022-09-27T11:14:34Z</dcterms:modified>
</cp:coreProperties>
</file>