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18"/>
  </p:notesMasterIdLst>
  <p:sldIdLst>
    <p:sldId id="366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362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CC3300"/>
    <a:srgbClr val="000066"/>
    <a:srgbClr val="FF66FF"/>
    <a:srgbClr val="800000"/>
    <a:srgbClr val="00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0" autoAdjust="0"/>
  </p:normalViewPr>
  <p:slideViewPr>
    <p:cSldViewPr>
      <p:cViewPr varScale="1">
        <p:scale>
          <a:sx n="85" d="100"/>
          <a:sy n="85" d="100"/>
        </p:scale>
        <p:origin x="1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30.wmf"/><Relationship Id="rId7" Type="http://schemas.openxmlformats.org/officeDocument/2006/relationships/image" Target="../media/image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DED5-7101-45CB-BD67-62077EC6FEBB}" type="datetimeFigureOut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4F81-D434-45E6-BB2C-53C672FCA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4F81-D434-45E6-BB2C-53C672FCA68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9F2828-A262-4019-9E8C-C387D0E754F1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20C4D-0180-40D2-A856-4ABE5A1A069E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B8DA-E986-49A0-9432-B1D2119FAF59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0C608-5F6B-4B63-877E-475840BA68C2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88679F-5204-42F1-94E5-7F35567538DB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084C4D-0FBA-4EA7-840D-D98AE8E20134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F6381-DD72-4ACD-886C-E080E4E4AD4F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02C-ABFA-4ACC-87B3-54E6B0DABEEE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14FA-93E7-482C-BBFB-C57F051F7D55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CA29ED0-9E00-4234-B909-B4C6398DC9B8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DDA143-6F93-4B61-AAB2-2B7F4200FF92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8E5582-F76C-4628-A6AF-58AD8FC97BDD}" type="datetime1">
              <a:rPr lang="en-US" smtClean="0"/>
              <a:pPr/>
              <a:t>2017-10-19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image" Target="../media/image44.tif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png"/><Relationship Id="rId4" Type="http://schemas.openxmlformats.org/officeDocument/2006/relationships/image" Target="../media/image40.wmf"/><Relationship Id="rId9" Type="http://schemas.openxmlformats.org/officeDocument/2006/relationships/image" Target="../media/image4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0.jpe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tif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52.tif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image" Target="../media/image57.tif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4.tif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JP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6.tiff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9.tiff"/><Relationship Id="rId4" Type="http://schemas.openxmlformats.org/officeDocument/2006/relationships/image" Target="../media/image35.wmf"/><Relationship Id="rId9" Type="http://schemas.openxmlformats.org/officeDocument/2006/relationships/image" Target="../media/image3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</a:br>
            <a:r>
              <a:rPr lang="ar-SA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توسعه کد</a:t>
            </a:r>
            <a:r>
              <a:rPr lang="ar-SA" sz="44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دو بعدی و سه بعدی</a:t>
            </a:r>
            <a:r>
              <a:rPr lang="ar-SA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جریان مغشوش با اعمال مدل های گذار </a:t>
            </a:r>
            <a:r>
              <a:rPr lang="en-US" sz="3600" dirty="0" smtClean="0">
                <a:solidFill>
                  <a:srgbClr val="FF0000"/>
                </a:solidFill>
                <a:cs typeface="+mn-cs"/>
              </a:rPr>
              <a:t/>
            </a:r>
            <a:br>
              <a:rPr lang="en-US" sz="3600" dirty="0" smtClean="0">
                <a:solidFill>
                  <a:srgbClr val="FF0000"/>
                </a:solidFill>
                <a:cs typeface="+mn-cs"/>
              </a:rPr>
            </a:br>
            <a:r>
              <a:rPr lang="en-US" sz="3600" dirty="0">
                <a:solidFill>
                  <a:srgbClr val="FF0000"/>
                </a:solidFill>
                <a:cs typeface="+mn-cs"/>
              </a:rPr>
              <a:t/>
            </a:r>
            <a:br>
              <a:rPr lang="en-US" sz="3600" dirty="0">
                <a:solidFill>
                  <a:srgbClr val="FF0000"/>
                </a:solidFill>
                <a:cs typeface="+mn-cs"/>
              </a:rPr>
            </a:br>
            <a:r>
              <a:rPr lang="fa-IR" sz="3100" dirty="0" smtClean="0">
                <a:solidFill>
                  <a:srgbClr val="008000"/>
                </a:solidFill>
                <a:cs typeface="B Nazanin" panose="00000400000000000000" pitchFamily="2" charset="-78"/>
              </a:rPr>
              <a:t>محمدامین ذوالجناحی</a:t>
            </a:r>
            <a:r>
              <a:rPr lang="fa-IR" sz="3100" dirty="0" smtClean="0">
                <a:solidFill>
                  <a:srgbClr val="008000"/>
                </a:solidFill>
                <a:cs typeface="+mn-cs"/>
              </a:rPr>
              <a:t/>
            </a:r>
            <a:br>
              <a:rPr lang="fa-IR" sz="3100" dirty="0" smtClean="0">
                <a:solidFill>
                  <a:srgbClr val="008000"/>
                </a:solidFill>
                <a:cs typeface="+mn-cs"/>
              </a:rPr>
            </a:br>
            <a:r>
              <a:rPr lang="fa-IR" sz="3100" dirty="0" smtClean="0">
                <a:solidFill>
                  <a:srgbClr val="008000"/>
                </a:solidFill>
                <a:cs typeface="B Nazanin" panose="00000400000000000000" pitchFamily="2" charset="-78"/>
              </a:rPr>
              <a:t>آبان</a:t>
            </a:r>
            <a:r>
              <a:rPr lang="fa-IR" sz="3100" dirty="0" smtClean="0">
                <a:solidFill>
                  <a:srgbClr val="008000"/>
                </a:solidFill>
                <a:cs typeface="B Nazanin" panose="00000400000000000000" pitchFamily="2" charset="-78"/>
              </a:rPr>
              <a:t> </a:t>
            </a:r>
            <a:r>
              <a:rPr lang="fa-IR" sz="3100" dirty="0" smtClean="0">
                <a:solidFill>
                  <a:srgbClr val="008000"/>
                </a:solidFill>
                <a:cs typeface="B Nazanin" panose="00000400000000000000" pitchFamily="2" charset="-78"/>
              </a:rPr>
              <a:t>96</a:t>
            </a:r>
            <a:br>
              <a:rPr lang="fa-IR" sz="3100" dirty="0" smtClean="0">
                <a:solidFill>
                  <a:srgbClr val="008000"/>
                </a:solidFill>
                <a:cs typeface="B Nazanin" panose="00000400000000000000" pitchFamily="2" charset="-78"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4876800"/>
            <a:ext cx="1358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fa-IR" sz="3600" b="1" dirty="0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جریان گذرای با گرادیان فشار صفر روی صفحه تخت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1909"/>
              </p:ext>
            </p:extLst>
          </p:nvPr>
        </p:nvGraphicFramePr>
        <p:xfrm>
          <a:off x="2973554" y="610093"/>
          <a:ext cx="165258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554" y="610093"/>
                        <a:ext cx="1652587" cy="347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18909"/>
              </p:ext>
            </p:extLst>
          </p:nvPr>
        </p:nvGraphicFramePr>
        <p:xfrm>
          <a:off x="152400" y="601662"/>
          <a:ext cx="123444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5" imgW="685800" imgH="190500" progId="Equation.DSMT4">
                  <p:embed/>
                </p:oleObj>
              </mc:Choice>
              <mc:Fallback>
                <p:oleObj name="Equation" r:id="rId5" imgW="685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1662"/>
                        <a:ext cx="123444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90925"/>
              </p:ext>
            </p:extLst>
          </p:nvPr>
        </p:nvGraphicFramePr>
        <p:xfrm>
          <a:off x="1675598" y="457201"/>
          <a:ext cx="12493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7" imgW="850680" imgH="482400" progId="Equation.DSMT4">
                  <p:embed/>
                </p:oleObj>
              </mc:Choice>
              <mc:Fallback>
                <p:oleObj name="Equation" r:id="rId7" imgW="850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598" y="457201"/>
                        <a:ext cx="1249362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8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 t="5513" r="10056" b="4467"/>
          <a:stretch/>
        </p:blipFill>
        <p:spPr>
          <a:xfrm>
            <a:off x="56148" y="1519634"/>
            <a:ext cx="4626141" cy="3987006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8411" b="4107"/>
          <a:stretch/>
        </p:blipFill>
        <p:spPr>
          <a:xfrm>
            <a:off x="5257800" y="610093"/>
            <a:ext cx="3881989" cy="3234932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9038" r="1" b="3590"/>
          <a:stretch/>
        </p:blipFill>
        <p:spPr>
          <a:xfrm>
            <a:off x="5257800" y="3734518"/>
            <a:ext cx="3881989" cy="309540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629400" y="831474"/>
            <a:ext cx="83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Yuntao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97320" y="38450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New_Menter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8155"/>
            <a:ext cx="8229600" cy="715962"/>
          </a:xfrm>
        </p:spPr>
        <p:txBody>
          <a:bodyPr>
            <a:normAutofit fontScale="90000"/>
          </a:bodyPr>
          <a:lstStyle/>
          <a:p>
            <a:pPr lvl="2" algn="ctr" rtl="1">
              <a:spcBef>
                <a:spcPct val="0"/>
              </a:spcBef>
            </a:pPr>
            <a:r>
              <a:rPr lang="fa-IR" sz="3600" dirty="0">
                <a:solidFill>
                  <a:srgbClr val="0070C0"/>
                </a:solidFill>
                <a:cs typeface="B Nazanin" panose="00000400000000000000" pitchFamily="2" charset="-78"/>
              </a:rPr>
              <a:t>جریان گذرای حول ایرفویل </a:t>
            </a:r>
            <a:r>
              <a:rPr lang="en-US" sz="3200" dirty="0">
                <a:solidFill>
                  <a:srgbClr val="0070C0"/>
                </a:solidFill>
                <a:cs typeface="B Nazanin" panose="00000400000000000000" pitchFamily="2" charset="-78"/>
              </a:rPr>
              <a:t>NACA0012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25714"/>
              </p:ext>
            </p:extLst>
          </p:nvPr>
        </p:nvGraphicFramePr>
        <p:xfrm>
          <a:off x="3065463" y="609600"/>
          <a:ext cx="14684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3" imgW="812520" imgH="190440" progId="Equation.DSMT4">
                  <p:embed/>
                </p:oleObj>
              </mc:Choice>
              <mc:Fallback>
                <p:oleObj name="Equation" r:id="rId3" imgW="812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609600"/>
                        <a:ext cx="1468437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08662"/>
              </p:ext>
            </p:extLst>
          </p:nvPr>
        </p:nvGraphicFramePr>
        <p:xfrm>
          <a:off x="152400" y="601662"/>
          <a:ext cx="123444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5" imgW="685800" imgH="190440" progId="Equation.DSMT4">
                  <p:embed/>
                </p:oleObj>
              </mc:Choice>
              <mc:Fallback>
                <p:oleObj name="Equation" r:id="rId5" imgW="68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1662"/>
                        <a:ext cx="123444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829456"/>
              </p:ext>
            </p:extLst>
          </p:nvPr>
        </p:nvGraphicFramePr>
        <p:xfrm>
          <a:off x="1739900" y="457200"/>
          <a:ext cx="11191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7" imgW="761760" imgH="482400" progId="Equation.DSMT4">
                  <p:embed/>
                </p:oleObj>
              </mc:Choice>
              <mc:Fallback>
                <p:oleObj name="Equation" r:id="rId7" imgW="76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57200"/>
                        <a:ext cx="1119188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8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3989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284043"/>
              </p:ext>
            </p:extLst>
          </p:nvPr>
        </p:nvGraphicFramePr>
        <p:xfrm>
          <a:off x="144379" y="196255"/>
          <a:ext cx="1386840" cy="38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9" imgW="901309" imgH="253890" progId="Equation.DSMT4">
                  <p:embed/>
                </p:oleObj>
              </mc:Choice>
              <mc:Fallback>
                <p:oleObj name="Equation" r:id="rId9" imgW="901309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79" y="196255"/>
                        <a:ext cx="1386840" cy="383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250824"/>
            <a:ext cx="13989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17659"/>
              </p:ext>
            </p:extLst>
          </p:nvPr>
        </p:nvGraphicFramePr>
        <p:xfrm>
          <a:off x="217697" y="1047327"/>
          <a:ext cx="685800" cy="32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" name="Equation" r:id="rId11" imgW="444114" imgH="215713" progId="Equation.DSMT4">
                  <p:embed/>
                </p:oleObj>
              </mc:Choice>
              <mc:Fallback>
                <p:oleObj name="Equation" r:id="rId11" imgW="444114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7" y="1047327"/>
                        <a:ext cx="685800" cy="32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 descr="C:\Users\Hossein-PC\Documents\پروژه کسری\Results\NACA0012\Grid.jpg"/>
          <p:cNvPicPr/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77063" y="4262438"/>
            <a:ext cx="3581400" cy="28163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5181" r="8736" b="3075"/>
          <a:stretch/>
        </p:blipFill>
        <p:spPr>
          <a:xfrm>
            <a:off x="4953000" y="563962"/>
            <a:ext cx="4046621" cy="3627038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t="13889" b="3962"/>
          <a:stretch/>
        </p:blipFill>
        <p:spPr>
          <a:xfrm>
            <a:off x="0" y="1493753"/>
            <a:ext cx="3236435" cy="2595562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12796" b="4795"/>
          <a:stretch/>
        </p:blipFill>
        <p:spPr>
          <a:xfrm>
            <a:off x="0" y="4262438"/>
            <a:ext cx="3276601" cy="259556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276601" y="382061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New_Menter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2810" y="205949"/>
            <a:ext cx="8229600" cy="530736"/>
          </a:xfrm>
        </p:spPr>
        <p:txBody>
          <a:bodyPr>
            <a:normAutofit fontScale="90000"/>
          </a:bodyPr>
          <a:lstStyle/>
          <a:p>
            <a:pPr lvl="2" algn="ctr" rtl="1">
              <a:spcBef>
                <a:spcPct val="0"/>
              </a:spcBef>
            </a:pPr>
            <a:r>
              <a:rPr lang="fa-IR" sz="3200" b="1" dirty="0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جریان با گرادیان فشار غیر صفر روی صفحه تخت </a:t>
            </a:r>
            <a:r>
              <a:rPr lang="en-US" sz="3200" b="1" dirty="0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T3C5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62438"/>
              </p:ext>
            </p:extLst>
          </p:nvPr>
        </p:nvGraphicFramePr>
        <p:xfrm>
          <a:off x="5029200" y="654261"/>
          <a:ext cx="16525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54261"/>
                        <a:ext cx="1652587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371"/>
              </p:ext>
            </p:extLst>
          </p:nvPr>
        </p:nvGraphicFramePr>
        <p:xfrm>
          <a:off x="-19050" y="601663"/>
          <a:ext cx="1577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Equation" r:id="rId5" imgW="876240" imgH="190440" progId="Equation.DSMT4">
                  <p:embed/>
                </p:oleObj>
              </mc:Choice>
              <mc:Fallback>
                <p:oleObj name="Equation" r:id="rId5" imgW="876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601663"/>
                        <a:ext cx="1577975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25096"/>
              </p:ext>
            </p:extLst>
          </p:nvPr>
        </p:nvGraphicFramePr>
        <p:xfrm>
          <a:off x="2809457" y="505091"/>
          <a:ext cx="1231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4" name="Equation" r:id="rId7" imgW="838080" imgH="482400" progId="Equation.DSMT4">
                  <p:embed/>
                </p:oleObj>
              </mc:Choice>
              <mc:Fallback>
                <p:oleObj name="Equation" r:id="rId7" imgW="838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457" y="505091"/>
                        <a:ext cx="1231900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8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3989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250824"/>
            <a:ext cx="13989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48338"/>
              </p:ext>
            </p:extLst>
          </p:nvPr>
        </p:nvGraphicFramePr>
        <p:xfrm>
          <a:off x="7580747" y="651692"/>
          <a:ext cx="685800" cy="32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Equation" r:id="rId9" imgW="444114" imgH="215713" progId="Equation.DSMT4">
                  <p:embed/>
                </p:oleObj>
              </mc:Choice>
              <mc:Fallback>
                <p:oleObj name="Equation" r:id="rId9" imgW="444114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747" y="651692"/>
                        <a:ext cx="685800" cy="32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" name="Picture 27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97"/>
            <a:ext cx="4476750" cy="3856673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681798"/>
            <a:ext cx="4667250" cy="38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747" y="290428"/>
            <a:ext cx="8229600" cy="715962"/>
          </a:xfrm>
        </p:spPr>
        <p:txBody>
          <a:bodyPr>
            <a:normAutofit fontScale="90000"/>
          </a:bodyPr>
          <a:lstStyle/>
          <a:p>
            <a:pPr lvl="2" algn="ctr" rtl="1">
              <a:spcBef>
                <a:spcPct val="0"/>
              </a:spcBef>
            </a:pPr>
            <a:r>
              <a:rPr lang="fa-IR" sz="3200" b="1" dirty="0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جریان گذرای حول ایرفویل </a:t>
            </a:r>
            <a:r>
              <a:rPr lang="en-US" sz="3200" b="1" dirty="0" err="1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Aero_Spatiale_A</a:t>
            </a:r>
            <a:r>
              <a:rPr lang="en-US" sz="3200" b="1" dirty="0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36455"/>
              </p:ext>
            </p:extLst>
          </p:nvPr>
        </p:nvGraphicFramePr>
        <p:xfrm>
          <a:off x="3054350" y="609600"/>
          <a:ext cx="14922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Equation" r:id="rId3" imgW="825480" imgH="190440" progId="Equation.DSMT4">
                  <p:embed/>
                </p:oleObj>
              </mc:Choice>
              <mc:Fallback>
                <p:oleObj name="Equation" r:id="rId3" imgW="825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609600"/>
                        <a:ext cx="149225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7606"/>
              </p:ext>
            </p:extLst>
          </p:nvPr>
        </p:nvGraphicFramePr>
        <p:xfrm>
          <a:off x="73025" y="601663"/>
          <a:ext cx="1395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Equation" r:id="rId5" imgW="774360" imgH="190440" progId="Equation.DSMT4">
                  <p:embed/>
                </p:oleObj>
              </mc:Choice>
              <mc:Fallback>
                <p:oleObj name="Equation" r:id="rId5" imgW="774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601663"/>
                        <a:ext cx="1395413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651814"/>
              </p:ext>
            </p:extLst>
          </p:nvPr>
        </p:nvGraphicFramePr>
        <p:xfrm>
          <a:off x="1684338" y="457200"/>
          <a:ext cx="1230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Equation" r:id="rId7" imgW="838080" imgH="482400" progId="Equation.DSMT4">
                  <p:embed/>
                </p:oleObj>
              </mc:Choice>
              <mc:Fallback>
                <p:oleObj name="Equation" r:id="rId7" imgW="838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57200"/>
                        <a:ext cx="1230312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8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3989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51138"/>
              </p:ext>
            </p:extLst>
          </p:nvPr>
        </p:nvGraphicFramePr>
        <p:xfrm>
          <a:off x="76200" y="196850"/>
          <a:ext cx="1524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Equation" r:id="rId9" imgW="990360" imgH="253800" progId="Equation.DSMT4">
                  <p:embed/>
                </p:oleObj>
              </mc:Choice>
              <mc:Fallback>
                <p:oleObj name="Equation" r:id="rId9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6850"/>
                        <a:ext cx="1524000" cy="38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250824"/>
            <a:ext cx="13989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126802"/>
              </p:ext>
            </p:extLst>
          </p:nvPr>
        </p:nvGraphicFramePr>
        <p:xfrm>
          <a:off x="71438" y="1047750"/>
          <a:ext cx="9794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Equation" r:id="rId11" imgW="634680" imgH="215640" progId="Equation.DSMT4">
                  <p:embed/>
                </p:oleObj>
              </mc:Choice>
              <mc:Fallback>
                <p:oleObj name="Equation" r:id="rId11" imgW="634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047750"/>
                        <a:ext cx="979487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7844" y="210074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New_Menter</a:t>
            </a:r>
            <a:endParaRPr lang="en-US" dirty="0"/>
          </a:p>
        </p:txBody>
      </p:sp>
      <p:pic>
        <p:nvPicPr>
          <p:cNvPr id="28" name="Picture 27"/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9835" r="11765" b="3316"/>
          <a:stretch/>
        </p:blipFill>
        <p:spPr>
          <a:xfrm>
            <a:off x="5791200" y="3733800"/>
            <a:ext cx="3352800" cy="327660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7308" r="4974" b="3963"/>
          <a:stretch/>
        </p:blipFill>
        <p:spPr>
          <a:xfrm>
            <a:off x="5273474" y="579439"/>
            <a:ext cx="3870526" cy="3154362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11436" b="3458"/>
          <a:stretch/>
        </p:blipFill>
        <p:spPr>
          <a:xfrm>
            <a:off x="1050925" y="3743960"/>
            <a:ext cx="4274654" cy="3114040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7" y="1450256"/>
            <a:ext cx="2421890" cy="233108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725337" y="4682558"/>
            <a:ext cx="779863" cy="52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438400" y="3859997"/>
            <a:ext cx="286937" cy="822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3509" y="1464582"/>
            <a:ext cx="215646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21492"/>
          </a:xfrm>
        </p:spPr>
        <p:txBody>
          <a:bodyPr>
            <a:normAutofit/>
          </a:bodyPr>
          <a:lstStyle/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 برسی جامع روی نمودار ها این نتایج برای حل گذار مرتبه بالا استنباط می شود:</a:t>
            </a:r>
          </a:p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400" dirty="0" smtClean="0">
                <a:cs typeface="B Nazanin" panose="00000400000000000000" pitchFamily="2" charset="-78"/>
              </a:rPr>
              <a:t>با توجه به آزمایشات انجام شده می توان به این نتیجه رسید که مدل گذار </a:t>
            </a:r>
            <a:r>
              <a:rPr lang="en-US" sz="2400" dirty="0" err="1" smtClean="0">
                <a:cs typeface="B Nazanin" panose="00000400000000000000" pitchFamily="2" charset="-78"/>
              </a:rPr>
              <a:t>New_Menter</a:t>
            </a:r>
            <a:r>
              <a:rPr lang="fa-IR" sz="2400" dirty="0" smtClean="0">
                <a:cs typeface="B Nazanin" panose="00000400000000000000" pitchFamily="2" charset="-78"/>
              </a:rPr>
              <a:t> با توجه به تک معادله ای بودن آن برای شبیه سازی و کاهش حجم محاسبات و مستقل بودن حل از         دارای سرعت بالاتر و هزینه محاسباتی کمتر نسبت به روش های ارائه شده دیگر است و همچنین نسبت به دیگر روش ها موقعیت و طول ناحیه گذار را با دقت قابل قبولی پیشبینی می کند. بقیه روش ها همگی دومعادله ای بوده و برای تحلیل نیاز است تا         و      هر دو در یک دستگاه حل شوند. هر دو در یک دستگاه حل شوند.</a:t>
            </a:r>
            <a:endParaRPr lang="fa-IR" sz="2400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965" y="96192"/>
            <a:ext cx="481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نتایج  نهایی بررسی مدل های مختلف گذار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0" y="17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152400" y="327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304800" y="47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37115"/>
              </p:ext>
            </p:extLst>
          </p:nvPr>
        </p:nvGraphicFramePr>
        <p:xfrm>
          <a:off x="4760495" y="1905000"/>
          <a:ext cx="685800" cy="5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3" imgW="317225" imgH="253780" progId="Equation.DSMT4">
                  <p:embed/>
                </p:oleObj>
              </mc:Choice>
              <mc:Fallback>
                <p:oleObj name="Equation" r:id="rId3" imgW="317225" imgH="2537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495" y="1905000"/>
                        <a:ext cx="685800" cy="536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5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91646"/>
              </p:ext>
            </p:extLst>
          </p:nvPr>
        </p:nvGraphicFramePr>
        <p:xfrm>
          <a:off x="4796144" y="3119660"/>
          <a:ext cx="685800" cy="5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5" imgW="317225" imgH="253780" progId="Equation.DSMT4">
                  <p:embed/>
                </p:oleObj>
              </mc:Choice>
              <mc:Fallback>
                <p:oleObj name="Equation" r:id="rId5" imgW="317225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144" y="3119660"/>
                        <a:ext cx="685800" cy="536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69406"/>
              </p:ext>
            </p:extLst>
          </p:nvPr>
        </p:nvGraphicFramePr>
        <p:xfrm>
          <a:off x="4275931" y="3177366"/>
          <a:ext cx="381000" cy="4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Equation" r:id="rId6" imgW="126780" imgH="164814" progId="Equation.DSMT4">
                  <p:embed/>
                </p:oleObj>
              </mc:Choice>
              <mc:Fallback>
                <p:oleObj name="Equation" r:id="rId6" imgW="126780" imgH="1648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931" y="3177366"/>
                        <a:ext cx="381000" cy="49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" y="62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295401"/>
            <a:ext cx="7467600" cy="3733799"/>
          </a:xfrm>
        </p:spPr>
        <p:txBody>
          <a:bodyPr>
            <a:noAutofit/>
          </a:bodyPr>
          <a:lstStyle/>
          <a:p>
            <a:pPr marL="109728" indent="0" algn="r" rtl="1">
              <a:lnSpc>
                <a:spcPct val="150000"/>
              </a:lnSpc>
              <a:buNone/>
            </a:pPr>
            <a:r>
              <a:rPr lang="fa-IR" sz="2200" b="1" dirty="0" smtClean="0">
                <a:cs typeface="B Nazanin" panose="00000400000000000000" pitchFamily="2" charset="-78"/>
              </a:rPr>
              <a:t>1- </a:t>
            </a:r>
            <a:r>
              <a:rPr lang="fa-IR" sz="2200" b="1" dirty="0" smtClean="0">
                <a:cs typeface="B Nazanin" panose="00000400000000000000" pitchFamily="2" charset="-78"/>
              </a:rPr>
              <a:t>بررسی نتایج مدلسازی روش های مختلف مدل گذار</a:t>
            </a:r>
            <a:endParaRPr lang="fa-IR" sz="2200" b="1" dirty="0" smtClean="0">
              <a:cs typeface="B Nazanin" panose="00000400000000000000" pitchFamily="2" charset="-78"/>
            </a:endParaRPr>
          </a:p>
          <a:p>
            <a:pPr marL="109728" indent="0" algn="r" rtl="1">
              <a:lnSpc>
                <a:spcPct val="150000"/>
              </a:lnSpc>
              <a:buNone/>
            </a:pPr>
            <a:r>
              <a:rPr lang="fa-IR" sz="2200" b="1" dirty="0">
                <a:cs typeface="B Nazanin" panose="00000400000000000000" pitchFamily="2" charset="-78"/>
              </a:rPr>
              <a:t>2- </a:t>
            </a:r>
            <a:r>
              <a:rPr lang="fa-IR" sz="2200" b="1" dirty="0" smtClean="0">
                <a:cs typeface="B Nazanin" panose="00000400000000000000" pitchFamily="2" charset="-78"/>
              </a:rPr>
              <a:t>انتخاب بهترین روش مدلسازی پدیده گذار از لحاظ کیفیت و دقت</a:t>
            </a:r>
          </a:p>
          <a:p>
            <a:pPr marL="109728" indent="0" algn="r" rtl="1">
              <a:lnSpc>
                <a:spcPct val="150000"/>
              </a:lnSpc>
              <a:buNone/>
            </a:pPr>
            <a:r>
              <a:rPr lang="fa-IR" sz="2200" b="1" dirty="0" smtClean="0">
                <a:cs typeface="B Nazanin" panose="00000400000000000000" pitchFamily="2" charset="-78"/>
              </a:rPr>
              <a:t>3- پیاده سازی بهترین روش پدیده گذار در حالت تحلیل سه بعدی جریان</a:t>
            </a:r>
            <a:endParaRPr lang="fa-IR" sz="2200" b="1" dirty="0" smtClean="0">
              <a:cs typeface="B Nazanin" panose="00000400000000000000" pitchFamily="2" charset="-78"/>
            </a:endParaRPr>
          </a:p>
          <a:p>
            <a:pPr marL="109728" indent="0" algn="r" rtl="1">
              <a:lnSpc>
                <a:spcPct val="150000"/>
              </a:lnSpc>
              <a:buNone/>
            </a:pPr>
            <a:r>
              <a:rPr lang="fa-IR" sz="2200" b="1" dirty="0" smtClean="0">
                <a:cs typeface="B Nazanin" panose="00000400000000000000" pitchFamily="2" charset="-78"/>
              </a:rPr>
              <a:t>4- بررسی نتایج حاصل از تحلیل دو بعد و سه بعد جریان با اعمال مدل گذار</a:t>
            </a:r>
            <a:endParaRPr lang="fa-IR" sz="2200" b="1" dirty="0" smtClean="0">
              <a:cs typeface="B Nazanin" panose="00000400000000000000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ctr" rtl="1"/>
            <a:r>
              <a:rPr lang="fa-IR" sz="3700" dirty="0">
                <a:solidFill>
                  <a:srgbClr val="FF0000"/>
                </a:solidFill>
                <a:cs typeface="+mn-cs"/>
              </a:rPr>
              <a:t>آنچه در این کد خواهید آموخت</a:t>
            </a:r>
            <a:endParaRPr lang="en-US" sz="3700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3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2600" b="1" dirty="0">
                <a:cs typeface="B Nazanin" panose="00000400000000000000" pitchFamily="2" charset="-78"/>
              </a:rPr>
              <a:t>1- </a:t>
            </a:r>
            <a:r>
              <a:rPr lang="fa-IR" sz="2400" b="1" dirty="0">
                <a:cs typeface="B Nazanin" panose="00000400000000000000" pitchFamily="2" charset="-78"/>
              </a:rPr>
              <a:t>این  برنامه در همه نسخه های کامپایلرهای فرترن قابل اجراست.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2- خروجی ها در همه نسخه های </a:t>
            </a:r>
            <a:r>
              <a:rPr lang="en-US" sz="2200" b="1" dirty="0" err="1">
                <a:cs typeface="B Nazanin" panose="00000400000000000000" pitchFamily="2" charset="-78"/>
              </a:rPr>
              <a:t>Tecplot</a:t>
            </a:r>
            <a:r>
              <a:rPr lang="fa-IR" sz="2400" b="1" dirty="0">
                <a:cs typeface="B Nazanin" panose="00000400000000000000" pitchFamily="2" charset="-78"/>
              </a:rPr>
              <a:t> قابل مشاهده </a:t>
            </a:r>
            <a:r>
              <a:rPr lang="fa-IR" sz="2400" b="1" dirty="0" smtClean="0">
                <a:cs typeface="B Nazanin" panose="00000400000000000000" pitchFamily="2" charset="-78"/>
              </a:rPr>
              <a:t>است</a:t>
            </a:r>
            <a:endParaRPr lang="fa-IR" sz="2400" b="1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3</a:t>
            </a:r>
            <a:r>
              <a:rPr lang="fa-IR" sz="2400" b="1" dirty="0" smtClean="0">
                <a:cs typeface="B Nazanin" panose="00000400000000000000" pitchFamily="2" charset="-78"/>
              </a:rPr>
              <a:t>- </a:t>
            </a:r>
            <a:r>
              <a:rPr lang="fa-IR" sz="2400" b="1" dirty="0" smtClean="0">
                <a:cs typeface="B Nazanin" panose="00000400000000000000" pitchFamily="2" charset="-78"/>
              </a:rPr>
              <a:t>آشنایی با روش های </a:t>
            </a:r>
            <a:r>
              <a:rPr lang="en-US" sz="2400" b="1" dirty="0" smtClean="0">
                <a:cs typeface="B Nazanin" panose="00000400000000000000" pitchFamily="2" charset="-78"/>
              </a:rPr>
              <a:t>CFD</a:t>
            </a:r>
            <a:r>
              <a:rPr lang="fa-IR" sz="2400" b="1" dirty="0" smtClean="0">
                <a:cs typeface="B Nazanin" panose="00000400000000000000" pitchFamily="2" charset="-78"/>
              </a:rPr>
              <a:t>  حل جریان حول ایرفویل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 smtClean="0">
                <a:cs typeface="B Nazanin" panose="00000400000000000000" pitchFamily="2" charset="-78"/>
              </a:rPr>
              <a:t>6- آشنایی با شبکه بندی و چگونگی ورود شبکه بندی </a:t>
            </a:r>
            <a:r>
              <a:rPr lang="fa-IR" sz="2400" b="1" dirty="0" smtClean="0">
                <a:cs typeface="B Nazanin" panose="00000400000000000000" pitchFamily="2" charset="-78"/>
              </a:rPr>
              <a:t> 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400" b="1" dirty="0" smtClean="0">
                <a:cs typeface="B Nazanin" panose="00000400000000000000" pitchFamily="2" charset="-78"/>
              </a:rPr>
              <a:t>7- </a:t>
            </a:r>
            <a:r>
              <a:rPr lang="fa-IR" sz="2400" b="1" dirty="0">
                <a:cs typeface="B Nazanin" panose="00000400000000000000" pitchFamily="2" charset="-78"/>
              </a:rPr>
              <a:t>آشنایی با </a:t>
            </a:r>
            <a:r>
              <a:rPr lang="fa-IR" sz="2400" b="1" dirty="0" smtClean="0">
                <a:cs typeface="B Nazanin" panose="00000400000000000000" pitchFamily="2" charset="-78"/>
              </a:rPr>
              <a:t>زبان برنامه نویسی </a:t>
            </a:r>
            <a:r>
              <a:rPr lang="en-US" sz="2200" b="1" dirty="0">
                <a:cs typeface="B Nazanin" panose="00000400000000000000" pitchFamily="2" charset="-78"/>
              </a:rPr>
              <a:t>Fortran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700" dirty="0">
                <a:solidFill>
                  <a:srgbClr val="FF0000"/>
                </a:solidFill>
                <a:cs typeface="+mn-cs"/>
              </a:rPr>
              <a:t>نکات و الزامات</a:t>
            </a:r>
            <a:endParaRPr lang="en-US" sz="3700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2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تحلیل روش های مختلف مدل گذار</a:t>
            </a:r>
            <a:r>
              <a:rPr lang="en-US" sz="4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(Transition)</a:t>
            </a:r>
            <a:r>
              <a:rPr lang="fa-IR" sz="4800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دو بعد و توسعه بهترین روش در سه بعد</a:t>
            </a:r>
            <a:endParaRPr lang="en-US" sz="4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26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5440362"/>
          </a:xfrm>
        </p:spPr>
        <p:txBody>
          <a:bodyPr>
            <a:normAutofit/>
          </a:bodyPr>
          <a:lstStyle/>
          <a:p>
            <a:pPr algn="just" rtl="1"/>
            <a:r>
              <a:rPr lang="fa-IR" sz="1800" dirty="0">
                <a:cs typeface="B Nazanin" panose="00000400000000000000" pitchFamily="2" charset="-78"/>
              </a:rPr>
              <a:t>در سال 2015 مدل جدیدی از پیاده سازی پدیده ی گذار توسط </a:t>
            </a:r>
            <a:r>
              <a:rPr lang="fa-IR" sz="1800" dirty="0" smtClean="0">
                <a:cs typeface="B Nazanin" panose="00000400000000000000" pitchFamily="2" charset="-78"/>
              </a:rPr>
              <a:t>منتر</a:t>
            </a:r>
            <a:r>
              <a:rPr lang="en-US" sz="1800" dirty="0" err="1" smtClean="0">
                <a:cs typeface="B Nazanin" panose="00000400000000000000" pitchFamily="2" charset="-78"/>
              </a:rPr>
              <a:t>Menter</a:t>
            </a:r>
            <a:r>
              <a:rPr lang="fa-IR" sz="1800" dirty="0" smtClean="0">
                <a:cs typeface="B Nazanin" panose="00000400000000000000" pitchFamily="2" charset="-78"/>
              </a:rPr>
              <a:t> ارائه </a:t>
            </a:r>
            <a:r>
              <a:rPr lang="fa-IR" sz="1800" dirty="0">
                <a:cs typeface="B Nazanin" panose="00000400000000000000" pitchFamily="2" charset="-78"/>
              </a:rPr>
              <a:t>شد که برخلاف مدل قبلی آن که از دو معادله </a:t>
            </a:r>
            <a:r>
              <a:rPr lang="fa-IR" sz="1800" dirty="0" smtClean="0">
                <a:cs typeface="B Nazanin" panose="00000400000000000000" pitchFamily="2" charset="-78"/>
              </a:rPr>
              <a:t>برای </a:t>
            </a:r>
            <a:r>
              <a:rPr lang="fa-IR" sz="1800" dirty="0">
                <a:cs typeface="B Nazanin" panose="00000400000000000000" pitchFamily="2" charset="-78"/>
              </a:rPr>
              <a:t>بدست آوردن ناحیه ی گذار و موقعیت آن استفاده می کرد، از یک معادله </a:t>
            </a:r>
            <a:r>
              <a:rPr lang="en-US" sz="1800" dirty="0" smtClean="0">
                <a:cs typeface="B Nazanin" panose="00000400000000000000" pitchFamily="2" charset="-78"/>
              </a:rPr>
              <a:t>   </a:t>
            </a:r>
            <a:r>
              <a:rPr lang="fa-IR" sz="1800" dirty="0">
                <a:cs typeface="B Nazanin" panose="00000400000000000000" pitchFamily="2" charset="-78"/>
              </a:rPr>
              <a:t>استفاده می شد. 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109728" indent="0" algn="just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این مدل بر اساس اصل </a:t>
            </a:r>
            <a:r>
              <a:rPr lang="en-US" sz="1800" dirty="0" smtClean="0">
                <a:cs typeface="B Nazanin" panose="00000400000000000000" pitchFamily="2" charset="-78"/>
              </a:rPr>
              <a:t>LCTM </a:t>
            </a:r>
            <a:r>
              <a:rPr lang="fa-IR" sz="1800" dirty="0" smtClean="0">
                <a:cs typeface="B Nazanin" panose="00000400000000000000" pitchFamily="2" charset="-78"/>
              </a:rPr>
              <a:t> نهادینه شده است که در آن روابط تجربی درون معادله استاندارد انتقال جابجایی-پخش  با استفاده از متغیر های محلی گنجانده می شوند. 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109728" indent="0" algn="just" rtl="1">
              <a:buNone/>
            </a:pPr>
            <a:r>
              <a:rPr lang="fa-IR" sz="1800" dirty="0">
                <a:cs typeface="B Nazanin" panose="00000400000000000000" pitchFamily="2" charset="-78"/>
              </a:rPr>
              <a:t>بعضی از ناهنجاری های </a:t>
            </a:r>
            <a:r>
              <a:rPr lang="fa-IR" sz="1800" dirty="0" smtClean="0">
                <a:cs typeface="B Nazanin" panose="00000400000000000000" pitchFamily="2" charset="-78"/>
              </a:rPr>
              <a:t>مدل</a:t>
            </a:r>
            <a:r>
              <a:rPr lang="en-US" sz="1800" dirty="0" smtClean="0">
                <a:cs typeface="B Nazanin" panose="00000400000000000000" pitchFamily="2" charset="-78"/>
              </a:rPr>
              <a:t>          </a:t>
            </a:r>
            <a:r>
              <a:rPr lang="fa-IR" sz="1800" dirty="0">
                <a:cs typeface="B Nazanin" panose="00000400000000000000" pitchFamily="2" charset="-78"/>
              </a:rPr>
              <a:t>یا همان </a:t>
            </a:r>
            <a:r>
              <a:rPr lang="en-US" sz="1800" dirty="0" err="1">
                <a:cs typeface="B Nazanin" panose="00000400000000000000" pitchFamily="2" charset="-78"/>
              </a:rPr>
              <a:t>Old_Menter</a:t>
            </a:r>
            <a:r>
              <a:rPr lang="fa-IR" sz="1800" dirty="0">
                <a:cs typeface="B Nazanin" panose="00000400000000000000" pitchFamily="2" charset="-78"/>
              </a:rPr>
              <a:t> مانند عاری بودن از تغییر ناپذیری گالیله ای در مدل جدید برطرف شده است؛ و مهمتر از همه اینکه معادله مربوط به </a:t>
            </a:r>
            <a:r>
              <a:rPr lang="fa-IR" sz="1800" dirty="0" smtClean="0">
                <a:cs typeface="B Nazanin" panose="00000400000000000000" pitchFamily="2" charset="-78"/>
              </a:rPr>
              <a:t>          </a:t>
            </a:r>
            <a:r>
              <a:rPr lang="fa-IR" sz="1800" dirty="0">
                <a:cs typeface="B Nazanin" panose="00000400000000000000" pitchFamily="2" charset="-78"/>
              </a:rPr>
              <a:t>حذف شده و تغییرات صرفا برای پیشبینی ناحیه گذار ساده تر شده است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r>
              <a:rPr lang="en-US" sz="1800" dirty="0" smtClean="0">
                <a:cs typeface="B Nazanin" panose="00000400000000000000" pitchFamily="2" charset="-78"/>
              </a:rPr>
              <a:t> </a:t>
            </a:r>
            <a:endParaRPr lang="fa-IR" sz="1800" dirty="0" smtClean="0">
              <a:cs typeface="B Nazanin" panose="00000400000000000000" pitchFamily="2" charset="-78"/>
            </a:endParaRPr>
          </a:p>
          <a:p>
            <a:pPr marL="109728" indent="0" algn="just" rtl="1">
              <a:buNone/>
            </a:pPr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مزایا:</a:t>
            </a:r>
            <a:r>
              <a:rPr lang="fa-IR" sz="1800" dirty="0" smtClean="0">
                <a:cs typeface="B Nazanin" panose="00000400000000000000" pitchFamily="2" charset="-78"/>
              </a:rPr>
              <a:t> </a:t>
            </a:r>
          </a:p>
          <a:p>
            <a:pPr marL="109728" indent="0" algn="just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از مزیت های این روش سرعت بالای آن نسبت به مدل قبلی منتر به خاطر کاهش حجم معادلات می توان اشاره کرد از طرفی دقت حل حفظ شده است.</a:t>
            </a:r>
            <a:endParaRPr lang="en-US" sz="1800" dirty="0">
              <a:cs typeface="B Nazanin" panose="00000400000000000000" pitchFamily="2" charset="-78"/>
            </a:endParaRPr>
          </a:p>
          <a:p>
            <a:pPr marL="109728" indent="0" algn="just" rtl="1">
              <a:buNone/>
            </a:pPr>
            <a:endParaRPr lang="fa-IR" sz="1800" dirty="0" smtClean="0"/>
          </a:p>
          <a:p>
            <a:pPr marL="109728" indent="0" algn="just" rtl="1">
              <a:buNone/>
            </a:pPr>
            <a:r>
              <a:rPr lang="fa-IR" sz="24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روش های دیگر:</a:t>
            </a:r>
          </a:p>
          <a:p>
            <a:pPr marL="109728" indent="0" algn="just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روش </a:t>
            </a:r>
            <a:r>
              <a:rPr lang="fa-IR" sz="1800" dirty="0">
                <a:cs typeface="B Nazanin" panose="00000400000000000000" pitchFamily="2" charset="-78"/>
              </a:rPr>
              <a:t>های دیگری نیز</a:t>
            </a:r>
            <a:r>
              <a:rPr lang="en-US" sz="1800" dirty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 در سال های اخیر ارائه شد که تصحیح شده ی روش </a:t>
            </a:r>
            <a:r>
              <a:rPr lang="en-US" sz="1800" dirty="0" err="1">
                <a:cs typeface="B Nazanin" panose="00000400000000000000" pitchFamily="2" charset="-78"/>
              </a:rPr>
              <a:t>Old_menter</a:t>
            </a:r>
            <a:r>
              <a:rPr lang="fa-IR" sz="1800" dirty="0">
                <a:cs typeface="B Nazanin" panose="00000400000000000000" pitchFamily="2" charset="-78"/>
              </a:rPr>
              <a:t> هستندکه عبارتند از: </a:t>
            </a:r>
            <a:r>
              <a:rPr lang="en-US" sz="1800" dirty="0">
                <a:cs typeface="B Nazanin" panose="00000400000000000000" pitchFamily="2" charset="-78"/>
              </a:rPr>
              <a:t>Malan</a:t>
            </a:r>
            <a:r>
              <a:rPr lang="fa-IR" sz="1800" dirty="0">
                <a:cs typeface="B Nazanin" panose="00000400000000000000" pitchFamily="2" charset="-78"/>
              </a:rPr>
              <a:t> و </a:t>
            </a:r>
            <a:r>
              <a:rPr lang="en-US" sz="1800" dirty="0" err="1">
                <a:cs typeface="B Nazanin" panose="00000400000000000000" pitchFamily="2" charset="-78"/>
              </a:rPr>
              <a:t>Suluksna</a:t>
            </a:r>
            <a:r>
              <a:rPr lang="fa-IR" sz="1800" dirty="0">
                <a:cs typeface="B Nazanin" panose="00000400000000000000" pitchFamily="2" charset="-78"/>
              </a:rPr>
              <a:t> و </a:t>
            </a:r>
            <a:r>
              <a:rPr lang="en-US" sz="1800" dirty="0" err="1">
                <a:cs typeface="B Nazanin" panose="00000400000000000000" pitchFamily="2" charset="-78"/>
              </a:rPr>
              <a:t>Weifang</a:t>
            </a:r>
            <a:r>
              <a:rPr lang="fa-IR" sz="1800" dirty="0">
                <a:cs typeface="B Nazanin" panose="00000400000000000000" pitchFamily="2" charset="-78"/>
              </a:rPr>
              <a:t> و </a:t>
            </a:r>
            <a:r>
              <a:rPr lang="en-US" sz="1800" dirty="0" err="1">
                <a:cs typeface="B Nazanin" panose="00000400000000000000" pitchFamily="2" charset="-78"/>
              </a:rPr>
              <a:t>Yuntao</a:t>
            </a:r>
            <a:endParaRPr lang="fa-IR" sz="1800" dirty="0">
              <a:cs typeface="B Nazanin" panose="00000400000000000000" pitchFamily="2" charset="-78"/>
            </a:endParaRPr>
          </a:p>
          <a:p>
            <a:pPr marL="109728" indent="0" algn="just" rtl="1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روش های مبتنی بر مفهوم اینترمیتنسی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299594"/>
              </p:ext>
            </p:extLst>
          </p:nvPr>
        </p:nvGraphicFramePr>
        <p:xfrm>
          <a:off x="-29069" y="1433512"/>
          <a:ext cx="699823" cy="33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3" imgW="533169" imgH="253890" progId="Equation.DSMT4">
                  <p:embed/>
                </p:oleObj>
              </mc:Choice>
              <mc:Fallback>
                <p:oleObj name="Equation" r:id="rId3" imgW="533169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9069" y="1433512"/>
                        <a:ext cx="699823" cy="339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25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63699"/>
              </p:ext>
            </p:extLst>
          </p:nvPr>
        </p:nvGraphicFramePr>
        <p:xfrm>
          <a:off x="702713" y="1742886"/>
          <a:ext cx="240881" cy="31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5" imgW="126780" imgH="164814" progId="Equation.DSMT4">
                  <p:embed/>
                </p:oleObj>
              </mc:Choice>
              <mc:Fallback>
                <p:oleObj name="Equation" r:id="rId5" imgW="126780" imgH="16481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13" y="1742886"/>
                        <a:ext cx="240881" cy="311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16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14086"/>
              </p:ext>
            </p:extLst>
          </p:nvPr>
        </p:nvGraphicFramePr>
        <p:xfrm>
          <a:off x="5943600" y="2895600"/>
          <a:ext cx="62829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7" imgW="533169" imgH="253890" progId="Equation.DSMT4">
                  <p:embed/>
                </p:oleObj>
              </mc:Choice>
              <mc:Fallback>
                <p:oleObj name="Equation" r:id="rId7" imgW="5331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628298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1554"/>
              </p:ext>
            </p:extLst>
          </p:nvPr>
        </p:nvGraphicFramePr>
        <p:xfrm>
          <a:off x="3195286" y="3200400"/>
          <a:ext cx="481012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8" imgW="317225" imgH="253780" progId="Equation.DSMT4">
                  <p:embed/>
                </p:oleObj>
              </mc:Choice>
              <mc:Fallback>
                <p:oleObj name="Equation" r:id="rId8" imgW="317225" imgH="2537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286" y="3200400"/>
                        <a:ext cx="481012" cy="388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52400" y="411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71596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فرمولاسیون روش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New_Menter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  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76153"/>
              </p:ext>
            </p:extLst>
          </p:nvPr>
        </p:nvGraphicFramePr>
        <p:xfrm>
          <a:off x="196875" y="879289"/>
          <a:ext cx="4711257" cy="41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8" name="Equation" r:id="rId3" imgW="3175000" imgH="279400" progId="Equation.DSMT4">
                  <p:embed/>
                </p:oleObj>
              </mc:Choice>
              <mc:Fallback>
                <p:oleObj name="Equation" r:id="rId3" imgW="31750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75" y="879289"/>
                        <a:ext cx="4711257" cy="418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13013"/>
              </p:ext>
            </p:extLst>
          </p:nvPr>
        </p:nvGraphicFramePr>
        <p:xfrm>
          <a:off x="200886" y="1391142"/>
          <a:ext cx="4961793" cy="29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9" name="Equation" r:id="rId5" imgW="3848100" imgH="228600" progId="Equation.DSMT4">
                  <p:embed/>
                </p:oleObj>
              </mc:Choice>
              <mc:Fallback>
                <p:oleObj name="Equation" r:id="rId5" imgW="3848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86" y="1391142"/>
                        <a:ext cx="4961793" cy="294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61545"/>
              </p:ext>
            </p:extLst>
          </p:nvPr>
        </p:nvGraphicFramePr>
        <p:xfrm>
          <a:off x="5091833" y="916309"/>
          <a:ext cx="5145233" cy="34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0" name="Equation" r:id="rId7" imgW="3594100" imgH="241300" progId="Equation.DSMT4">
                  <p:embed/>
                </p:oleObj>
              </mc:Choice>
              <mc:Fallback>
                <p:oleObj name="Equation" r:id="rId7" imgW="35941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833" y="916309"/>
                        <a:ext cx="5145233" cy="349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44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010057"/>
              </p:ext>
            </p:extLst>
          </p:nvPr>
        </p:nvGraphicFramePr>
        <p:xfrm>
          <a:off x="196875" y="1782818"/>
          <a:ext cx="6061529" cy="82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1" name="Equation" r:id="rId9" imgW="4457700" imgH="609600" progId="Equation.DSMT4">
                  <p:embed/>
                </p:oleObj>
              </mc:Choice>
              <mc:Fallback>
                <p:oleObj name="Equation" r:id="rId9" imgW="4457700" imgH="60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75" y="1782818"/>
                        <a:ext cx="6061529" cy="828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15360"/>
              </p:ext>
            </p:extLst>
          </p:nvPr>
        </p:nvGraphicFramePr>
        <p:xfrm>
          <a:off x="304800" y="2716093"/>
          <a:ext cx="5454473" cy="35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2" name="Equation" r:id="rId11" imgW="3784600" imgH="241300" progId="Equation.DSMT4">
                  <p:embed/>
                </p:oleObj>
              </mc:Choice>
              <mc:Fallback>
                <p:oleObj name="Equation" r:id="rId11" imgW="37846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16093"/>
                        <a:ext cx="5454473" cy="352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" y="39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23604"/>
              </p:ext>
            </p:extLst>
          </p:nvPr>
        </p:nvGraphicFramePr>
        <p:xfrm>
          <a:off x="304800" y="3243311"/>
          <a:ext cx="7478955" cy="445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3" name="Equation" r:id="rId13" imgW="4216400" imgH="254000" progId="Equation.DSMT4">
                  <p:embed/>
                </p:oleObj>
              </mc:Choice>
              <mc:Fallback>
                <p:oleObj name="Equation" r:id="rId13" imgW="42164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3311"/>
                        <a:ext cx="7478955" cy="4452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480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740847" y="3397870"/>
            <a:ext cx="54031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tabLst/>
            </a:pPr>
            <a:r>
              <a:rPr kumimoji="0" lang="fa-I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محاسبه ضریب اصلاحی ترم چشمه معادله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K </a:t>
            </a:r>
            <a:r>
              <a:rPr kumimoji="0" lang="fa-I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kumimoji="0" lang="fa-IR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42042"/>
              </p:ext>
            </p:extLst>
          </p:nvPr>
        </p:nvGraphicFramePr>
        <p:xfrm>
          <a:off x="531690" y="4011198"/>
          <a:ext cx="413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" name="Equation" r:id="rId15" imgW="4140200" imgH="546100" progId="Equation.DSMT4">
                  <p:embed/>
                </p:oleObj>
              </mc:Choice>
              <mc:Fallback>
                <p:oleObj name="Equation" r:id="rId15" imgW="4140200" imgH="546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90" y="4011198"/>
                        <a:ext cx="41370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218675"/>
              </p:ext>
            </p:extLst>
          </p:nvPr>
        </p:nvGraphicFramePr>
        <p:xfrm>
          <a:off x="5562600" y="3948727"/>
          <a:ext cx="2775015" cy="37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5" name="Equation" r:id="rId17" imgW="2108200" imgH="279400" progId="Equation.DSMT4">
                  <p:embed/>
                </p:oleObj>
              </mc:Choice>
              <mc:Fallback>
                <p:oleObj name="Equation" r:id="rId17" imgW="21082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48727"/>
                        <a:ext cx="2775015" cy="371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48923"/>
              </p:ext>
            </p:extLst>
          </p:nvPr>
        </p:nvGraphicFramePr>
        <p:xfrm>
          <a:off x="609600" y="4664076"/>
          <a:ext cx="3886200" cy="25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6" name="Equation" r:id="rId19" imgW="3759200" imgH="254000" progId="Equation.DSMT4">
                  <p:embed/>
                </p:oleObj>
              </mc:Choice>
              <mc:Fallback>
                <p:oleObj name="Equation" r:id="rId19" imgW="3759200" imgH="254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64076"/>
                        <a:ext cx="3886200" cy="259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" y="70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476082"/>
              </p:ext>
            </p:extLst>
          </p:nvPr>
        </p:nvGraphicFramePr>
        <p:xfrm>
          <a:off x="5029200" y="4511675"/>
          <a:ext cx="4060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7" name="Equation" r:id="rId21" imgW="4064000" imgH="558800" progId="Equation.DSMT4">
                  <p:embed/>
                </p:oleObj>
              </mc:Choice>
              <mc:Fallback>
                <p:oleObj name="Equation" r:id="rId21" imgW="4064000" imgH="558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11675"/>
                        <a:ext cx="4060825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87436"/>
              </p:ext>
            </p:extLst>
          </p:nvPr>
        </p:nvGraphicFramePr>
        <p:xfrm>
          <a:off x="7467600" y="4646147"/>
          <a:ext cx="1546225" cy="24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8" name="Equation" r:id="rId23" imgW="1422400" imgH="228600" progId="Equation.DSMT4">
                  <p:embed/>
                </p:oleObj>
              </mc:Choice>
              <mc:Fallback>
                <p:oleObj name="Equation" r:id="rId23" imgW="14224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646147"/>
                        <a:ext cx="1546225" cy="247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26087"/>
              </p:ext>
            </p:extLst>
          </p:nvPr>
        </p:nvGraphicFramePr>
        <p:xfrm>
          <a:off x="549275" y="5172699"/>
          <a:ext cx="3888040" cy="6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9" name="Equation" r:id="rId25" imgW="3505200" imgH="596900" progId="Equation.DSMT4">
                  <p:embed/>
                </p:oleObj>
              </mc:Choice>
              <mc:Fallback>
                <p:oleObj name="Equation" r:id="rId25" imgW="3505200" imgH="5969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172699"/>
                        <a:ext cx="3888040" cy="6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909286"/>
              </p:ext>
            </p:extLst>
          </p:nvPr>
        </p:nvGraphicFramePr>
        <p:xfrm>
          <a:off x="4931628" y="5505428"/>
          <a:ext cx="2231172" cy="61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0" name="Equation" r:id="rId27" imgW="2057400" imgH="571500" progId="Equation.DSMT4">
                  <p:embed/>
                </p:oleObj>
              </mc:Choice>
              <mc:Fallback>
                <p:oleObj name="Equation" r:id="rId27" imgW="2057400" imgH="571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628" y="5505428"/>
                        <a:ext cx="2231172" cy="619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25788"/>
              </p:ext>
            </p:extLst>
          </p:nvPr>
        </p:nvGraphicFramePr>
        <p:xfrm>
          <a:off x="7315200" y="5147773"/>
          <a:ext cx="1608006" cy="105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1" name="Equation" r:id="rId29" imgW="1447172" imgH="952087" progId="Equation.DSMT4">
                  <p:embed/>
                </p:oleObj>
              </mc:Choice>
              <mc:Fallback>
                <p:oleObj name="Equation" r:id="rId29" imgW="1447172" imgH="952087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47773"/>
                        <a:ext cx="1608006" cy="1057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71596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فرمولاسیون روش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(Malan)   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44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" y="39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480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" y="70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90662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اساس این روش همان روش ارائه شده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 smtClean="0">
                <a:cs typeface="B Nazanin" panose="00000400000000000000" pitchFamily="2" charset="-78"/>
              </a:rPr>
              <a:t> در سال 2007 است که تغییراتی در آن ایجاد شده است: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372563"/>
              </p:ext>
            </p:extLst>
          </p:nvPr>
        </p:nvGraphicFramePr>
        <p:xfrm>
          <a:off x="324853" y="1658521"/>
          <a:ext cx="4513910" cy="54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Equation" r:id="rId3" imgW="1714500" imgH="203200" progId="Equation.DSMT4">
                  <p:embed/>
                </p:oleObj>
              </mc:Choice>
              <mc:Fallback>
                <p:oleObj name="Equation" r:id="rId3" imgW="17145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53" y="1658521"/>
                        <a:ext cx="4513910" cy="543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58417"/>
              </p:ext>
            </p:extLst>
          </p:nvPr>
        </p:nvGraphicFramePr>
        <p:xfrm>
          <a:off x="336885" y="2362199"/>
          <a:ext cx="7178076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7" name="Equation" r:id="rId5" imgW="2603500" imgH="215900" progId="Equation.DSMT4">
                  <p:embed/>
                </p:oleObj>
              </mc:Choice>
              <mc:Fallback>
                <p:oleObj name="Equation" r:id="rId5" imgW="2603500" imgH="2159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5" y="2362199"/>
                        <a:ext cx="7178076" cy="585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24677"/>
              </p:ext>
            </p:extLst>
          </p:nvPr>
        </p:nvGraphicFramePr>
        <p:xfrm>
          <a:off x="2470484" y="3108323"/>
          <a:ext cx="6477247" cy="268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Equation" r:id="rId7" imgW="3784600" imgH="1574800" progId="Equation.DSMT4">
                  <p:embed/>
                </p:oleObj>
              </mc:Choice>
              <mc:Fallback>
                <p:oleObj name="Equation" r:id="rId7" imgW="3784600" imgH="1574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484" y="3108323"/>
                        <a:ext cx="6477247" cy="2684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0" y="1570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41574" y="595348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بقیه ی ترم های این روش همان ترم ها در روش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هستند.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1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71596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فرمولاسیون روش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Suluksna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  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44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" y="39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480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" y="70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90662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اساس این روش همان روش ارائه شده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 smtClean="0">
                <a:cs typeface="B Nazanin" panose="00000400000000000000" pitchFamily="2" charset="-78"/>
              </a:rPr>
              <a:t> در سال 2007 است که تغییراتی در آن ایجاد شده است: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0" y="1570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41574" y="595348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بقیه ی ترم های این روش همان ترم ها در روش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هستند.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41238"/>
              </p:ext>
            </p:extLst>
          </p:nvPr>
        </p:nvGraphicFramePr>
        <p:xfrm>
          <a:off x="40330" y="1700316"/>
          <a:ext cx="6095551" cy="409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" name="Equation" r:id="rId3" imgW="3073400" imgH="203200" progId="Equation.DSMT4">
                  <p:embed/>
                </p:oleObj>
              </mc:Choice>
              <mc:Fallback>
                <p:oleObj name="Equation" r:id="rId3" imgW="30734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" y="1700316"/>
                        <a:ext cx="6095551" cy="409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02193"/>
              </p:ext>
            </p:extLst>
          </p:nvPr>
        </p:nvGraphicFramePr>
        <p:xfrm>
          <a:off x="40330" y="2340156"/>
          <a:ext cx="5851447" cy="49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8" name="Equation" r:id="rId5" imgW="2540000" imgH="215900" progId="Equation.DSMT4">
                  <p:embed/>
                </p:oleObj>
              </mc:Choice>
              <mc:Fallback>
                <p:oleObj name="Equation" r:id="rId5" imgW="25400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" y="2340156"/>
                        <a:ext cx="5851447" cy="490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2400" y="36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90868"/>
              </p:ext>
            </p:extLst>
          </p:nvPr>
        </p:nvGraphicFramePr>
        <p:xfrm>
          <a:off x="4031124" y="3099799"/>
          <a:ext cx="5076781" cy="219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9" name="Equation" r:id="rId7" imgW="3365500" imgH="1460500" progId="Equation.DSMT4">
                  <p:embed/>
                </p:oleObj>
              </mc:Choice>
              <mc:Fallback>
                <p:oleObj name="Equation" r:id="rId7" imgW="3365500" imgH="146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124" y="3099799"/>
                        <a:ext cx="5076781" cy="2193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1455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5638800" y="215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815118"/>
              </p:ext>
            </p:extLst>
          </p:nvPr>
        </p:nvGraphicFramePr>
        <p:xfrm>
          <a:off x="40330" y="3101994"/>
          <a:ext cx="3658601" cy="79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0" name="Equation" r:id="rId9" imgW="2730500" imgH="596900" progId="Equation.DSMT4">
                  <p:embed/>
                </p:oleObj>
              </mc:Choice>
              <mc:Fallback>
                <p:oleObj name="Equation" r:id="rId9" imgW="2730500" imgH="596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" y="3101994"/>
                        <a:ext cx="3658601" cy="799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03238"/>
              </p:ext>
            </p:extLst>
          </p:nvPr>
        </p:nvGraphicFramePr>
        <p:xfrm>
          <a:off x="212349" y="4107328"/>
          <a:ext cx="2788804" cy="98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1" name="Equation" r:id="rId11" imgW="2070100" imgH="736600" progId="Equation.DSMT4">
                  <p:embed/>
                </p:oleObj>
              </mc:Choice>
              <mc:Fallback>
                <p:oleObj name="Equation" r:id="rId11" imgW="2070100" imgH="736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9" y="4107328"/>
                        <a:ext cx="2788804" cy="988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0" y="73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71596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فرمولاسیون روش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Weifang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  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44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" y="39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480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" y="70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906628"/>
            <a:ext cx="5366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اساس این روش همان روش ارائه شده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 smtClean="0">
                <a:cs typeface="B Nazanin" panose="00000400000000000000" pitchFamily="2" charset="-78"/>
              </a:rPr>
              <a:t> در سال 2007 است که تغییراتی در آن ایجاد شده است</a:t>
            </a:r>
            <a:r>
              <a:rPr lang="en-US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 لازم به ذکر است که این روش به جای حل دو معادله             همانند روش 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sz="2000" dirty="0" err="1" smtClean="0">
                <a:cs typeface="B Nazanin" panose="00000400000000000000" pitchFamily="2" charset="-78"/>
              </a:rPr>
              <a:t>New_Menter</a:t>
            </a:r>
            <a:r>
              <a:rPr lang="fa-IR" sz="2000" dirty="0" smtClean="0">
                <a:cs typeface="B Nazanin" panose="00000400000000000000" pitchFamily="2" charset="-78"/>
              </a:rPr>
              <a:t> صرفا سه معادله ایست و      را حل می کند.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0" y="1570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41574" y="595348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بقیه ی ترم های این روش همان ترم ها در روش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هستند.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63655"/>
              </p:ext>
            </p:extLst>
          </p:nvPr>
        </p:nvGraphicFramePr>
        <p:xfrm>
          <a:off x="304800" y="2396928"/>
          <a:ext cx="5113577" cy="3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7" name="Equation" r:id="rId3" imgW="3441700" imgH="241300" progId="Equation.DSMT4">
                  <p:embed/>
                </p:oleObj>
              </mc:Choice>
              <mc:Fallback>
                <p:oleObj name="Equation" r:id="rId3" imgW="34417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96928"/>
                        <a:ext cx="5113577" cy="362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9600" y="85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19718"/>
              </p:ext>
            </p:extLst>
          </p:nvPr>
        </p:nvGraphicFramePr>
        <p:xfrm>
          <a:off x="6084371" y="2334786"/>
          <a:ext cx="1066800" cy="65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8" name="Equation" r:id="rId5" imgW="647419" imgH="393529" progId="Equation.DSMT4">
                  <p:embed/>
                </p:oleObj>
              </mc:Choice>
              <mc:Fallback>
                <p:oleObj name="Equation" r:id="rId5" imgW="64741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371" y="2334786"/>
                        <a:ext cx="1066800" cy="653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16968"/>
              </p:ext>
            </p:extLst>
          </p:nvPr>
        </p:nvGraphicFramePr>
        <p:xfrm>
          <a:off x="0" y="2923396"/>
          <a:ext cx="8523973" cy="42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9" name="Equation" r:id="rId7" imgW="4927600" imgH="241300" progId="Equation.DSMT4">
                  <p:embed/>
                </p:oleObj>
              </mc:Choice>
              <mc:Fallback>
                <p:oleObj name="Equation" r:id="rId7" imgW="49276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23396"/>
                        <a:ext cx="8523973" cy="422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6200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69126"/>
              </p:ext>
            </p:extLst>
          </p:nvPr>
        </p:nvGraphicFramePr>
        <p:xfrm>
          <a:off x="242714" y="3577286"/>
          <a:ext cx="5703205" cy="96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0" name="Equation" r:id="rId9" imgW="3505200" imgH="596900" progId="Equation.DSMT4">
                  <p:embed/>
                </p:oleObj>
              </mc:Choice>
              <mc:Fallback>
                <p:oleObj name="Equation" r:id="rId9" imgW="3505200" imgH="596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14" y="3577286"/>
                        <a:ext cx="5703205" cy="96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68516"/>
              </p:ext>
            </p:extLst>
          </p:nvPr>
        </p:nvGraphicFramePr>
        <p:xfrm>
          <a:off x="304800" y="4730472"/>
          <a:ext cx="3717504" cy="103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Equation" r:id="rId11" imgW="2057400" imgH="571500" progId="Equation.DSMT4">
                  <p:embed/>
                </p:oleObj>
              </mc:Choice>
              <mc:Fallback>
                <p:oleObj name="Equation" r:id="rId11" imgW="2057400" imgH="571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30472"/>
                        <a:ext cx="3717504" cy="1032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152400" y="72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20071"/>
              </p:ext>
            </p:extLst>
          </p:nvPr>
        </p:nvGraphicFramePr>
        <p:xfrm>
          <a:off x="5432134" y="1577254"/>
          <a:ext cx="628298" cy="27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Equation" r:id="rId13" imgW="533169" imgH="253890" progId="Equation.DSMT4">
                  <p:embed/>
                </p:oleObj>
              </mc:Choice>
              <mc:Fallback>
                <p:oleObj name="Equation" r:id="rId13" imgW="5331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134" y="1577254"/>
                        <a:ext cx="628298" cy="277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08430"/>
              </p:ext>
            </p:extLst>
          </p:nvPr>
        </p:nvGraphicFramePr>
        <p:xfrm>
          <a:off x="5199647" y="1862714"/>
          <a:ext cx="240881" cy="31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Equation" r:id="rId15" imgW="126780" imgH="164814" progId="Equation.DSMT4">
                  <p:embed/>
                </p:oleObj>
              </mc:Choice>
              <mc:Fallback>
                <p:oleObj name="Equation" r:id="rId15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647" y="1862714"/>
                        <a:ext cx="240881" cy="311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291558"/>
              </p:ext>
            </p:extLst>
          </p:nvPr>
        </p:nvGraphicFramePr>
        <p:xfrm>
          <a:off x="6460834" y="3822145"/>
          <a:ext cx="2353051" cy="154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Equation" r:id="rId17" imgW="1447172" imgH="952087" progId="Equation.DSMT4">
                  <p:embed/>
                </p:oleObj>
              </mc:Choice>
              <mc:Fallback>
                <p:oleObj name="Equation" r:id="rId17" imgW="1447172" imgH="95208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0834" y="3822145"/>
                        <a:ext cx="2353051" cy="1548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15240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71596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فرمولاسیون روش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Yuntao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  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44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" y="39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480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" y="70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55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90662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اساس این روش همان روش ارائه شده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 smtClean="0">
                <a:cs typeface="B Nazanin" panose="00000400000000000000" pitchFamily="2" charset="-78"/>
              </a:rPr>
              <a:t> در سال 2007 است که تغییراتی در آن ایجاد شده است</a:t>
            </a:r>
            <a:r>
              <a:rPr lang="en-US" sz="20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0" y="1570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41574" y="5953488"/>
            <a:ext cx="53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بقیه ی ترم های این روش همان ترم ها در روش </a:t>
            </a:r>
            <a:r>
              <a:rPr lang="en-US" sz="2000" dirty="0" err="1" smtClean="0">
                <a:cs typeface="B Nazanin" panose="00000400000000000000" pitchFamily="2" charset="-78"/>
              </a:rPr>
              <a:t>Old_Menter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هستند.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9600" y="85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6200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152400" y="72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15240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304799" y="1513599"/>
            <a:ext cx="91221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318479"/>
              </p:ext>
            </p:extLst>
          </p:nvPr>
        </p:nvGraphicFramePr>
        <p:xfrm>
          <a:off x="172453" y="1235076"/>
          <a:ext cx="2113547" cy="111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" name="Equation" r:id="rId3" imgW="1524000" imgH="800100" progId="Equation.DSMT4">
                  <p:embed/>
                </p:oleObj>
              </mc:Choice>
              <mc:Fallback>
                <p:oleObj name="Equation" r:id="rId3" imgW="1524000" imgH="800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53" y="1235076"/>
                        <a:ext cx="2113547" cy="111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0" y="-1"/>
            <a:ext cx="64922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65296"/>
              </p:ext>
            </p:extLst>
          </p:nvPr>
        </p:nvGraphicFramePr>
        <p:xfrm>
          <a:off x="457200" y="3785475"/>
          <a:ext cx="8228488" cy="25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6" name="Equation" r:id="rId5" imgW="5588000" imgH="1739900" progId="Equation.DSMT4">
                  <p:embed/>
                </p:oleObj>
              </mc:Choice>
              <mc:Fallback>
                <p:oleObj name="Equation" r:id="rId5" imgW="5588000" imgH="173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85475"/>
                        <a:ext cx="8228488" cy="257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0" y="1744662"/>
            <a:ext cx="64922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27811"/>
              </p:ext>
            </p:extLst>
          </p:nvPr>
        </p:nvGraphicFramePr>
        <p:xfrm>
          <a:off x="4472222" y="1722438"/>
          <a:ext cx="4727007" cy="195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7" name="Equation" r:id="rId7" imgW="3784600" imgH="1574800" progId="Equation.DSMT4">
                  <p:embed/>
                </p:oleObj>
              </mc:Choice>
              <mc:Fallback>
                <p:oleObj name="Equation" r:id="rId7" imgW="3784600" imgH="157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222" y="1722438"/>
                        <a:ext cx="4727007" cy="1959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152400" y="1722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91005"/>
              </p:ext>
            </p:extLst>
          </p:nvPr>
        </p:nvGraphicFramePr>
        <p:xfrm>
          <a:off x="2599068" y="1250950"/>
          <a:ext cx="1273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" name="Equation" r:id="rId9" imgW="1244600" imgH="596900" progId="Equation.DSMT4">
                  <p:embed/>
                </p:oleObj>
              </mc:Choice>
              <mc:Fallback>
                <p:oleObj name="Equation" r:id="rId9" imgW="1244600" imgH="596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068" y="1250950"/>
                        <a:ext cx="12731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32539"/>
              </p:ext>
            </p:extLst>
          </p:nvPr>
        </p:nvGraphicFramePr>
        <p:xfrm>
          <a:off x="36095" y="2506135"/>
          <a:ext cx="4297766" cy="72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" name="Equation" r:id="rId11" imgW="3746500" imgH="635000" progId="Equation.DSMT4">
                  <p:embed/>
                </p:oleObj>
              </mc:Choice>
              <mc:Fallback>
                <p:oleObj name="Equation" r:id="rId11" imgW="3746500" imgH="635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5" y="2506135"/>
                        <a:ext cx="4297766" cy="724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5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327" y="651698"/>
            <a:ext cx="8229600" cy="5321493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از روش </a:t>
            </a:r>
            <a:r>
              <a:rPr lang="en-US" sz="2000" dirty="0">
                <a:cs typeface="B Nazanin" panose="00000400000000000000" pitchFamily="2" charset="-78"/>
              </a:rPr>
              <a:t>AUSM+_UP </a:t>
            </a:r>
            <a:r>
              <a:rPr lang="fa-IR" sz="2000" dirty="0">
                <a:cs typeface="B Nazanin" panose="00000400000000000000" pitchFamily="2" charset="-78"/>
              </a:rPr>
              <a:t> مرتبه بالا و </a:t>
            </a:r>
            <a:r>
              <a:rPr lang="en-US" sz="2000" dirty="0">
                <a:cs typeface="B Nazanin" panose="00000400000000000000" pitchFamily="2" charset="-78"/>
              </a:rPr>
              <a:t>epsilon=0.03</a:t>
            </a:r>
            <a:r>
              <a:rPr lang="fa-IR" sz="2000" dirty="0">
                <a:cs typeface="B Nazanin" panose="00000400000000000000" pitchFamily="2" charset="-78"/>
              </a:rPr>
              <a:t> همراه با </a:t>
            </a:r>
            <a:r>
              <a:rPr lang="en-US" sz="2000" dirty="0" err="1">
                <a:cs typeface="B Nazanin" panose="00000400000000000000" pitchFamily="2" charset="-78"/>
              </a:rPr>
              <a:t>CFlx</a:t>
            </a:r>
            <a:r>
              <a:rPr lang="en-US" sz="2000" dirty="0">
                <a:cs typeface="B Nazanin" panose="00000400000000000000" pitchFamily="2" charset="-78"/>
              </a:rPr>
              <a:t>=0.9</a:t>
            </a:r>
            <a:r>
              <a:rPr lang="fa-IR" sz="2000" dirty="0">
                <a:cs typeface="B Nazanin" panose="00000400000000000000" pitchFamily="2" charset="-78"/>
              </a:rPr>
              <a:t> و تعداد مراحل رانگ کوتا برابر </a:t>
            </a:r>
            <a:r>
              <a:rPr lang="en-US" sz="2000" dirty="0">
                <a:cs typeface="B Nazanin" panose="00000400000000000000" pitchFamily="2" charset="-78"/>
              </a:rPr>
              <a:t>4</a:t>
            </a:r>
            <a:r>
              <a:rPr lang="fa-IR" sz="2000" dirty="0">
                <a:cs typeface="B Nazanin" panose="00000400000000000000" pitchFamily="2" charset="-78"/>
              </a:rPr>
              <a:t> برای شبیه سازی و مدلسازی جریان در تمامی آزمایشات گذار استفاده شده است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algn="r" rt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fa-IR" sz="3600" b="1" dirty="0">
                <a:solidFill>
                  <a:srgbClr val="0070C0"/>
                </a:solidFill>
                <a:effectLst>
                  <a:outerShdw sx="0" sy="0">
                    <a:srgbClr val="000000"/>
                  </a:outerShdw>
                </a:effectLst>
                <a:cs typeface="B Nazanin" panose="00000400000000000000" pitchFamily="2" charset="-78"/>
              </a:rPr>
              <a:t>جریان گذرای با گرادیان فشار صفر روی صفحه تخت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494639"/>
              </p:ext>
            </p:extLst>
          </p:nvPr>
        </p:nvGraphicFramePr>
        <p:xfrm>
          <a:off x="6172600" y="5593476"/>
          <a:ext cx="1676400" cy="34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3" imgW="927100" imgH="190500" progId="Equation.DSMT4">
                  <p:embed/>
                </p:oleObj>
              </mc:Choice>
              <mc:Fallback>
                <p:oleObj name="Equation" r:id="rId3" imgW="927100" imgH="190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600" y="5593476"/>
                        <a:ext cx="1676400" cy="346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49486"/>
              </p:ext>
            </p:extLst>
          </p:nvPr>
        </p:nvGraphicFramePr>
        <p:xfrm>
          <a:off x="2438400" y="5630291"/>
          <a:ext cx="123444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5" imgW="685800" imgH="190500" progId="Equation.DSMT4">
                  <p:embed/>
                </p:oleObj>
              </mc:Choice>
              <mc:Fallback>
                <p:oleObj name="Equation" r:id="rId5" imgW="6858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0291"/>
                        <a:ext cx="123444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26694"/>
              </p:ext>
            </p:extLst>
          </p:nvPr>
        </p:nvGraphicFramePr>
        <p:xfrm>
          <a:off x="4428422" y="5498762"/>
          <a:ext cx="914400" cy="7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7" imgW="622030" imgH="482391" progId="Equation.DSMT4">
                  <p:embed/>
                </p:oleObj>
              </mc:Choice>
              <mc:Fallback>
                <p:oleObj name="Equation" r:id="rId7" imgW="622030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422" y="5498762"/>
                        <a:ext cx="914400" cy="721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8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6507" r="9013" b="4020"/>
          <a:stretch/>
        </p:blipFill>
        <p:spPr>
          <a:xfrm>
            <a:off x="4696326" y="1676523"/>
            <a:ext cx="4038601" cy="342900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10322" b="4251"/>
          <a:stretch/>
        </p:blipFill>
        <p:spPr>
          <a:xfrm>
            <a:off x="0" y="1537985"/>
            <a:ext cx="442842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8805</TotalTime>
  <Words>712</Words>
  <Application>Microsoft Office PowerPoint</Application>
  <PresentationFormat>On-screen Show (4:3)</PresentationFormat>
  <Paragraphs>56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 Nazanin</vt:lpstr>
      <vt:lpstr>B Titr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Equation</vt:lpstr>
      <vt:lpstr>           توسعه کد دو بعدی و سه بعدی جریان مغشوش با اعمال مدل های گذار   محمدامین ذوالجناحی آبان 96     </vt:lpstr>
      <vt:lpstr> تحلیل روش های مختلف مدل گذار(Transition) در دو بعد و توسعه بهترین روش در سه بعد</vt:lpstr>
      <vt:lpstr>روش های مبتنی بر مفهوم اینترمیتنسی</vt:lpstr>
      <vt:lpstr>فرمولاسیون روش(New_Menter)   </vt:lpstr>
      <vt:lpstr>فرمولاسیون روش(Malan)   </vt:lpstr>
      <vt:lpstr>فرمولاسیون روش(Suluksna)   </vt:lpstr>
      <vt:lpstr>فرمولاسیون روش(Weifang)   </vt:lpstr>
      <vt:lpstr>فرمولاسیون روش(Yuntao)   </vt:lpstr>
      <vt:lpstr>جریان گذرای با گرادیان فشار صفر روی صفحه تخت   </vt:lpstr>
      <vt:lpstr>جریان گذرای با گرادیان فشار صفر روی صفحه تخت   </vt:lpstr>
      <vt:lpstr>جریان گذرای حول ایرفویل NACA0012  </vt:lpstr>
      <vt:lpstr>جریان با گرادیان فشار غیر صفر روی صفحه تخت T3C5  </vt:lpstr>
      <vt:lpstr>جریان گذرای حول ایرفویل Aero_Spatiale_A    </vt:lpstr>
      <vt:lpstr>PowerPoint Presentation</vt:lpstr>
      <vt:lpstr>آنچه در این کد خواهید آموخت</vt:lpstr>
      <vt:lpstr>نکات و الزامات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YousefKhah</dc:creator>
  <cp:lastModifiedBy>Amin</cp:lastModifiedBy>
  <cp:revision>372</cp:revision>
  <dcterms:created xsi:type="dcterms:W3CDTF">2006-08-16T00:00:00Z</dcterms:created>
  <dcterms:modified xsi:type="dcterms:W3CDTF">2017-10-19T06:31:12Z</dcterms:modified>
</cp:coreProperties>
</file>