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1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Atributos de Calidad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66102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Calidad de Software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marL="228600" indent="4763" algn="just">
              <a:buNone/>
            </a:pPr>
            <a:r>
              <a:rPr lang="es-DO" dirty="0" smtClean="0"/>
              <a:t>Según </a:t>
            </a:r>
            <a:r>
              <a:rPr lang="es-DO" dirty="0" err="1" smtClean="0"/>
              <a:t>Barbacci</a:t>
            </a:r>
            <a:r>
              <a:rPr lang="es-DO" dirty="0" smtClean="0"/>
              <a:t> et al. (1995) la calidad de software se </a:t>
            </a:r>
            <a:r>
              <a:rPr lang="es-DO" dirty="0" smtClean="0"/>
              <a:t>define como </a:t>
            </a:r>
            <a:r>
              <a:rPr lang="es-DO" dirty="0" smtClean="0"/>
              <a:t>el grado en </a:t>
            </a:r>
            <a:r>
              <a:rPr lang="es-DO" dirty="0" smtClean="0"/>
              <a:t>el cual </a:t>
            </a:r>
            <a:r>
              <a:rPr lang="es-DO" dirty="0" smtClean="0"/>
              <a:t>el software posee una combinación deseada de atributos. Tales atributos </a:t>
            </a:r>
            <a:r>
              <a:rPr lang="es-DO" dirty="0" smtClean="0"/>
              <a:t>son requerimientos </a:t>
            </a:r>
            <a:r>
              <a:rPr lang="es-DO" dirty="0" smtClean="0"/>
              <a:t>adicionales del sistema (</a:t>
            </a:r>
            <a:r>
              <a:rPr lang="es-DO" dirty="0" err="1" smtClean="0"/>
              <a:t>Kazman</a:t>
            </a:r>
            <a:r>
              <a:rPr lang="es-DO" dirty="0" smtClean="0"/>
              <a:t> et al., 2001), que hacen referencia </a:t>
            </a:r>
            <a:r>
              <a:rPr lang="es-DO" dirty="0" smtClean="0"/>
              <a:t>a características </a:t>
            </a:r>
            <a:r>
              <a:rPr lang="es-DO" dirty="0" smtClean="0"/>
              <a:t>que éste debe satisfacer, diferentes a los requerimientos </a:t>
            </a:r>
            <a:r>
              <a:rPr lang="es-DO" dirty="0" smtClean="0"/>
              <a:t>funcionales. Estas </a:t>
            </a:r>
            <a:r>
              <a:rPr lang="es-DO" dirty="0" smtClean="0"/>
              <a:t>características o atributos se conocen con el nombre de atributos de calidad, </a:t>
            </a:r>
            <a:r>
              <a:rPr lang="es-DO" dirty="0" smtClean="0"/>
              <a:t>los cuales </a:t>
            </a:r>
            <a:r>
              <a:rPr lang="es-DO" dirty="0" smtClean="0"/>
              <a:t>se definen como las propiedades de un servicio que presta el sistema a </a:t>
            </a:r>
            <a:r>
              <a:rPr lang="es-DO" dirty="0" smtClean="0"/>
              <a:t>sus usuarios </a:t>
            </a:r>
            <a:r>
              <a:rPr lang="es-DO" dirty="0" smtClean="0"/>
              <a:t>(</a:t>
            </a:r>
            <a:r>
              <a:rPr lang="es-DO" dirty="0" err="1" smtClean="0"/>
              <a:t>Barbacci</a:t>
            </a:r>
            <a:r>
              <a:rPr lang="es-DO" dirty="0" smtClean="0"/>
              <a:t> et al. 1995).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55495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Clasificación </a:t>
            </a:r>
            <a:r>
              <a:rPr lang="es-DO" dirty="0" smtClean="0"/>
              <a:t>de </a:t>
            </a:r>
            <a:r>
              <a:rPr lang="es-DO" dirty="0" smtClean="0"/>
              <a:t>Atributos</a:t>
            </a:r>
            <a:r>
              <a:rPr lang="es-DO" dirty="0" smtClean="0"/>
              <a:t/>
            </a:r>
            <a:br>
              <a:rPr lang="es-DO" dirty="0" smtClean="0"/>
            </a:br>
            <a:r>
              <a:rPr lang="es-DO" dirty="0" smtClean="0"/>
              <a:t>de </a:t>
            </a:r>
            <a:r>
              <a:rPr lang="es-DO" dirty="0" smtClean="0"/>
              <a:t>Calidad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7391400" cy="4800600"/>
          </a:xfrm>
        </p:spPr>
        <p:txBody>
          <a:bodyPr/>
          <a:lstStyle/>
          <a:p>
            <a:pPr algn="just"/>
            <a:r>
              <a:rPr lang="es-DO" b="1" dirty="0" smtClean="0"/>
              <a:t>Observables vía ejecución</a:t>
            </a:r>
            <a:r>
              <a:rPr lang="es-DO" dirty="0" smtClean="0"/>
              <a:t>: aquellos atributos que se determinan </a:t>
            </a:r>
            <a:r>
              <a:rPr lang="es-DO" dirty="0" smtClean="0"/>
              <a:t>del comportamiento </a:t>
            </a:r>
            <a:r>
              <a:rPr lang="es-DO" dirty="0" smtClean="0"/>
              <a:t>del sistema en tiempo de ejecución. La descripción de algunos </a:t>
            </a:r>
            <a:r>
              <a:rPr lang="es-DO" dirty="0" smtClean="0"/>
              <a:t>de estos </a:t>
            </a:r>
            <a:r>
              <a:rPr lang="es-DO" dirty="0" smtClean="0"/>
              <a:t>atributos se presenta en la tabla 1</a:t>
            </a:r>
            <a:r>
              <a:rPr lang="es-DO" dirty="0" smtClean="0"/>
              <a:t>.</a:t>
            </a:r>
          </a:p>
          <a:p>
            <a:pPr algn="just"/>
            <a:endParaRPr lang="es-DO" dirty="0" smtClean="0"/>
          </a:p>
          <a:p>
            <a:pPr algn="just"/>
            <a:r>
              <a:rPr lang="es-DO" b="1" dirty="0" smtClean="0"/>
              <a:t> No observables vía ejecución</a:t>
            </a:r>
            <a:r>
              <a:rPr lang="es-DO" dirty="0" smtClean="0"/>
              <a:t>: aquellos atributos que se establecen durante </a:t>
            </a:r>
            <a:r>
              <a:rPr lang="es-DO" dirty="0" smtClean="0"/>
              <a:t>el desarrollo </a:t>
            </a:r>
            <a:r>
              <a:rPr lang="es-DO" dirty="0" smtClean="0"/>
              <a:t>del sistema. La descripción de algunos de estos atributos se presenta </a:t>
            </a:r>
            <a:r>
              <a:rPr lang="es-DO" dirty="0" smtClean="0"/>
              <a:t>en la </a:t>
            </a:r>
            <a:r>
              <a:rPr lang="es-DO" dirty="0" smtClean="0"/>
              <a:t>tabla 2.</a:t>
            </a:r>
            <a:endParaRPr lang="es-D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 </a:t>
            </a:r>
            <a:r>
              <a:rPr lang="en-US" dirty="0" err="1" smtClean="0"/>
              <a:t>vía</a:t>
            </a:r>
            <a:r>
              <a:rPr lang="en-US" dirty="0" smtClean="0"/>
              <a:t> </a:t>
            </a:r>
            <a:r>
              <a:rPr lang="en-US" dirty="0" err="1" smtClean="0"/>
              <a:t>Ejecución</a:t>
            </a:r>
            <a:endParaRPr lang="es-DO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58131"/>
            <a:ext cx="8153400" cy="553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Observables </a:t>
            </a:r>
            <a:r>
              <a:rPr lang="en-US" dirty="0" err="1" smtClean="0"/>
              <a:t>vía</a:t>
            </a:r>
            <a:r>
              <a:rPr lang="en-US" dirty="0" smtClean="0"/>
              <a:t> </a:t>
            </a:r>
            <a:r>
              <a:rPr lang="en-US" dirty="0" err="1" smtClean="0"/>
              <a:t>Ejecución</a:t>
            </a:r>
            <a:endParaRPr lang="es-DO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09960"/>
            <a:ext cx="7086600" cy="5648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Modelos</a:t>
            </a:r>
            <a:r>
              <a:rPr lang="en-US" dirty="0" smtClean="0"/>
              <a:t> de </a:t>
            </a:r>
            <a:r>
              <a:rPr lang="en-US" dirty="0" err="1" smtClean="0"/>
              <a:t>Calidad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b="1" dirty="0" smtClean="0"/>
              <a:t>Modelo de </a:t>
            </a:r>
            <a:r>
              <a:rPr lang="es-DO" b="1" dirty="0" smtClean="0"/>
              <a:t>McCall</a:t>
            </a:r>
          </a:p>
          <a:p>
            <a:r>
              <a:rPr lang="es-DO" b="1" dirty="0" smtClean="0"/>
              <a:t>Modelo de </a:t>
            </a:r>
            <a:r>
              <a:rPr lang="es-DO" b="1" dirty="0" err="1" smtClean="0"/>
              <a:t>Dromey</a:t>
            </a:r>
            <a:endParaRPr lang="es-DO" b="1" dirty="0" smtClean="0"/>
          </a:p>
          <a:p>
            <a:r>
              <a:rPr lang="es-DO" b="1" dirty="0" smtClean="0"/>
              <a:t>Modelo </a:t>
            </a:r>
            <a:r>
              <a:rPr lang="es-DO" b="1" dirty="0" smtClean="0"/>
              <a:t>FURPS</a:t>
            </a:r>
          </a:p>
          <a:p>
            <a:r>
              <a:rPr lang="es-DO" b="1" dirty="0" smtClean="0"/>
              <a:t>Modelo ISO/IEC 9126</a:t>
            </a:r>
            <a:endParaRPr lang="es-D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Referencias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DO" sz="1600" dirty="0" err="1" smtClean="0"/>
              <a:t>Abowd</a:t>
            </a:r>
            <a:r>
              <a:rPr lang="es-DO" sz="1600" dirty="0" smtClean="0"/>
              <a:t>, G., Allen, R., &amp; Garlan, D. (1995). </a:t>
            </a:r>
            <a:r>
              <a:rPr lang="es-DO" sz="1600" i="1" dirty="0" err="1" smtClean="0"/>
              <a:t>Formalizing</a:t>
            </a:r>
            <a:r>
              <a:rPr lang="es-DO" sz="1600" i="1" dirty="0" smtClean="0"/>
              <a:t> Style </a:t>
            </a:r>
            <a:r>
              <a:rPr lang="es-DO" sz="1600" i="1" dirty="0" err="1" smtClean="0"/>
              <a:t>to</a:t>
            </a:r>
            <a:r>
              <a:rPr lang="es-DO" sz="1600" i="1" dirty="0" smtClean="0"/>
              <a:t> </a:t>
            </a:r>
            <a:r>
              <a:rPr lang="es-DO" sz="1600" i="1" dirty="0" err="1" smtClean="0"/>
              <a:t>Understand</a:t>
            </a:r>
            <a:r>
              <a:rPr lang="es-DO" sz="1600" i="1" dirty="0" smtClean="0"/>
              <a:t> </a:t>
            </a:r>
            <a:r>
              <a:rPr lang="es-DO" sz="1600" i="1" dirty="0" err="1" smtClean="0"/>
              <a:t>Descriptions</a:t>
            </a:r>
            <a:r>
              <a:rPr lang="es-DO" sz="1600" i="1" dirty="0" smtClean="0"/>
              <a:t> </a:t>
            </a:r>
            <a:r>
              <a:rPr lang="en-US" sz="1600" i="1" dirty="0" smtClean="0"/>
              <a:t>of </a:t>
            </a:r>
            <a:r>
              <a:rPr lang="en-US" sz="1600" i="1" dirty="0" smtClean="0"/>
              <a:t>Software Architecture. Technical Report. The Software Engineering Institute,</a:t>
            </a:r>
          </a:p>
          <a:p>
            <a:r>
              <a:rPr lang="es-DO" sz="1600" dirty="0" smtClean="0"/>
              <a:t>Carnegie </a:t>
            </a:r>
            <a:r>
              <a:rPr lang="es-DO" sz="1600" dirty="0" err="1" smtClean="0"/>
              <a:t>Mellon</a:t>
            </a:r>
            <a:r>
              <a:rPr lang="es-DO" sz="1600" dirty="0" smtClean="0"/>
              <a:t> </a:t>
            </a:r>
            <a:r>
              <a:rPr lang="es-DO" sz="1600" dirty="0" err="1" smtClean="0"/>
              <a:t>University</a:t>
            </a:r>
            <a:r>
              <a:rPr lang="es-DO" sz="1600" dirty="0" smtClean="0"/>
              <a:t>. CMU-CS-95-111. Obtenido el 15-08-2002 </a:t>
            </a:r>
            <a:r>
              <a:rPr lang="es-DO" sz="1600" dirty="0" smtClean="0"/>
              <a:t>de: http</a:t>
            </a:r>
            <a:r>
              <a:rPr lang="es-DO" sz="1600" dirty="0" smtClean="0"/>
              <a:t>://</a:t>
            </a:r>
            <a:r>
              <a:rPr lang="es-DO" sz="1600" dirty="0" smtClean="0"/>
              <a:t>www-2.cs.cmu.edu/afs/cs.cmu.edu/project/able/ftp/styleformalismtosem95/styleformalism-tosem95.pdf</a:t>
            </a:r>
            <a:endParaRPr lang="es-DO" sz="1600" dirty="0" smtClean="0"/>
          </a:p>
          <a:p>
            <a:r>
              <a:rPr lang="en-US" sz="1600" dirty="0" err="1" smtClean="0"/>
              <a:t>Barbacci</a:t>
            </a:r>
            <a:r>
              <a:rPr lang="en-US" sz="1600" dirty="0" smtClean="0"/>
              <a:t>, M., Klein, M., </a:t>
            </a:r>
            <a:r>
              <a:rPr lang="en-US" sz="1600" dirty="0" err="1" smtClean="0"/>
              <a:t>Longstaff</a:t>
            </a:r>
            <a:r>
              <a:rPr lang="en-US" sz="1600" dirty="0" smtClean="0"/>
              <a:t>, T., &amp; </a:t>
            </a:r>
            <a:r>
              <a:rPr lang="en-US" sz="1600" dirty="0" err="1" smtClean="0"/>
              <a:t>Weinstock</a:t>
            </a:r>
            <a:r>
              <a:rPr lang="en-US" sz="1600" dirty="0" smtClean="0"/>
              <a:t>, C. (1995). </a:t>
            </a:r>
            <a:r>
              <a:rPr lang="en-US" sz="1600" i="1" dirty="0" smtClean="0"/>
              <a:t>Quality</a:t>
            </a:r>
            <a:r>
              <a:rPr lang="es-DO" sz="1600" i="1" dirty="0" err="1" smtClean="0"/>
              <a:t>Attributes</a:t>
            </a:r>
            <a:r>
              <a:rPr lang="es-DO" sz="1600" i="1" dirty="0" smtClean="0"/>
              <a:t>. Carnegie </a:t>
            </a:r>
            <a:r>
              <a:rPr lang="es-DO" sz="1600" i="1" dirty="0" err="1" smtClean="0"/>
              <a:t>Mellon</a:t>
            </a:r>
            <a:r>
              <a:rPr lang="es-DO" sz="1600" i="1" dirty="0" smtClean="0"/>
              <a:t> </a:t>
            </a:r>
            <a:r>
              <a:rPr lang="es-DO" sz="1600" i="1" dirty="0" err="1" smtClean="0"/>
              <a:t>University</a:t>
            </a:r>
            <a:r>
              <a:rPr lang="es-DO" sz="1600" i="1" dirty="0" smtClean="0"/>
              <a:t>. </a:t>
            </a:r>
            <a:r>
              <a:rPr lang="es-DO" sz="1600" i="1" dirty="0" err="1" smtClean="0"/>
              <a:t>Technical</a:t>
            </a:r>
            <a:r>
              <a:rPr lang="es-DO" sz="1600" i="1" dirty="0" smtClean="0"/>
              <a:t> </a:t>
            </a:r>
            <a:r>
              <a:rPr lang="es-DO" sz="1600" i="1" dirty="0" err="1" smtClean="0"/>
              <a:t>Report</a:t>
            </a:r>
            <a:r>
              <a:rPr lang="es-DO" sz="1600" i="1" dirty="0" smtClean="0"/>
              <a:t>. Obtenido el </a:t>
            </a:r>
            <a:r>
              <a:rPr lang="es-DO" sz="1600" i="1" dirty="0" smtClean="0"/>
              <a:t>27-06-</a:t>
            </a:r>
            <a:r>
              <a:rPr lang="es-DO" sz="1600" dirty="0" smtClean="0"/>
              <a:t>2002 de: http</a:t>
            </a:r>
            <a:r>
              <a:rPr lang="es-DO" sz="1600" dirty="0" smtClean="0"/>
              <a:t>://</a:t>
            </a:r>
            <a:r>
              <a:rPr lang="es-DO" sz="1600" dirty="0" smtClean="0"/>
              <a:t>www.sei.cmu.edu/publications/documents/95.reports/95.tr.021.html</a:t>
            </a:r>
            <a:endParaRPr lang="es-DO" sz="1600" dirty="0" smtClean="0"/>
          </a:p>
          <a:p>
            <a:r>
              <a:rPr lang="en-US" sz="1600" dirty="0" smtClean="0"/>
              <a:t>Bass, L., </a:t>
            </a:r>
            <a:r>
              <a:rPr lang="en-US" sz="1600" dirty="0" err="1" smtClean="0"/>
              <a:t>Barbacci</a:t>
            </a:r>
            <a:r>
              <a:rPr lang="en-US" sz="1600" dirty="0" smtClean="0"/>
              <a:t>, M., </a:t>
            </a:r>
            <a:r>
              <a:rPr lang="en-US" sz="1600" dirty="0" err="1" smtClean="0"/>
              <a:t>Carriere</a:t>
            </a:r>
            <a:r>
              <a:rPr lang="en-US" sz="1600" dirty="0" smtClean="0"/>
              <a:t>, J., </a:t>
            </a:r>
            <a:r>
              <a:rPr lang="en-US" sz="1600" dirty="0" err="1" smtClean="0"/>
              <a:t>Kazman</a:t>
            </a:r>
            <a:r>
              <a:rPr lang="en-US" sz="1600" dirty="0" smtClean="0"/>
              <a:t>, R., Klein, M., y Lipson, H. (1999</a:t>
            </a:r>
            <a:r>
              <a:rPr lang="en-US" sz="1600" dirty="0" smtClean="0"/>
              <a:t>).</a:t>
            </a:r>
            <a:r>
              <a:rPr lang="en-US" sz="1600" i="1" dirty="0" smtClean="0"/>
              <a:t>Attribute </a:t>
            </a:r>
            <a:r>
              <a:rPr lang="en-US" sz="1600" i="1" dirty="0" smtClean="0"/>
              <a:t>Based Architectural Styles. Software Engineering Institute, Carnegie </a:t>
            </a:r>
            <a:r>
              <a:rPr lang="en-US" sz="1600" i="1" dirty="0" smtClean="0"/>
              <a:t>Mellon </a:t>
            </a:r>
            <a:r>
              <a:rPr lang="es-DO" sz="1600" dirty="0" err="1" smtClean="0"/>
              <a:t>University</a:t>
            </a:r>
            <a:r>
              <a:rPr lang="es-DO" sz="1600" dirty="0" smtClean="0"/>
              <a:t>. Pittsburgh. Obtenido el 10-05-2002 </a:t>
            </a:r>
            <a:r>
              <a:rPr lang="es-DO" sz="1600" dirty="0" smtClean="0"/>
              <a:t>de: http</a:t>
            </a:r>
            <a:r>
              <a:rPr lang="es-DO" sz="1600" dirty="0" smtClean="0"/>
              <a:t>://www.sei.cmu.edu/pub/documents/ 99.reports/</a:t>
            </a:r>
            <a:r>
              <a:rPr lang="es-DO" sz="1600" dirty="0" err="1" smtClean="0"/>
              <a:t>pdf</a:t>
            </a:r>
            <a:r>
              <a:rPr lang="es-DO" sz="1600" dirty="0" smtClean="0"/>
              <a:t>/99tr022.pdf</a:t>
            </a:r>
          </a:p>
          <a:p>
            <a:r>
              <a:rPr lang="en-US" sz="1600" dirty="0" smtClean="0"/>
              <a:t>Bass, L., Clements, P., &amp; </a:t>
            </a:r>
            <a:r>
              <a:rPr lang="en-US" sz="1600" dirty="0" err="1" smtClean="0"/>
              <a:t>Kazman</a:t>
            </a:r>
            <a:r>
              <a:rPr lang="en-US" sz="1600" dirty="0" smtClean="0"/>
              <a:t>, R. (1998). </a:t>
            </a:r>
            <a:r>
              <a:rPr lang="en-US" sz="1600" i="1" dirty="0" smtClean="0"/>
              <a:t>Software Architecture in </a:t>
            </a:r>
            <a:r>
              <a:rPr lang="en-US" sz="1600" i="1" dirty="0" smtClean="0"/>
              <a:t>practice. </a:t>
            </a:r>
            <a:r>
              <a:rPr lang="es-DO" sz="1600" dirty="0" err="1" smtClean="0"/>
              <a:t>Addison-Wesley</a:t>
            </a:r>
            <a:r>
              <a:rPr lang="es-DO" sz="1600" dirty="0" smtClean="0"/>
              <a:t>.</a:t>
            </a:r>
          </a:p>
          <a:p>
            <a:r>
              <a:rPr lang="es-DO" sz="1600" dirty="0" smtClean="0"/>
              <a:t>Bass, L., Klein, M., &amp; </a:t>
            </a:r>
            <a:r>
              <a:rPr lang="es-DO" sz="1600" dirty="0" err="1" smtClean="0"/>
              <a:t>Bachmann</a:t>
            </a:r>
            <a:r>
              <a:rPr lang="es-DO" sz="1600" dirty="0" smtClean="0"/>
              <a:t>, F. (2000). </a:t>
            </a:r>
            <a:r>
              <a:rPr lang="es-DO" sz="1600" i="1" dirty="0" err="1" smtClean="0"/>
              <a:t>Quality</a:t>
            </a:r>
            <a:r>
              <a:rPr lang="es-DO" sz="1600" i="1" dirty="0" smtClean="0"/>
              <a:t> </a:t>
            </a:r>
            <a:r>
              <a:rPr lang="es-DO" sz="1600" i="1" dirty="0" err="1" smtClean="0"/>
              <a:t>Attribute</a:t>
            </a:r>
            <a:r>
              <a:rPr lang="es-DO" sz="1600" i="1" dirty="0" smtClean="0"/>
              <a:t> </a:t>
            </a:r>
            <a:r>
              <a:rPr lang="es-DO" sz="1600" i="1" dirty="0" err="1" smtClean="0"/>
              <a:t>Design</a:t>
            </a:r>
            <a:r>
              <a:rPr lang="es-DO" sz="1600" i="1" dirty="0" smtClean="0"/>
              <a:t> </a:t>
            </a:r>
            <a:r>
              <a:rPr lang="es-DO" sz="1600" i="1" dirty="0" err="1" smtClean="0"/>
              <a:t>Primitives</a:t>
            </a:r>
            <a:r>
              <a:rPr lang="es-DO" sz="1600" i="1" dirty="0" smtClean="0"/>
              <a:t>.</a:t>
            </a:r>
            <a:endParaRPr lang="es-DO" sz="1600" i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236</TotalTime>
  <Words>373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Atributos de Calidad</vt:lpstr>
      <vt:lpstr>Calidad de Software</vt:lpstr>
      <vt:lpstr>Clasificación de Atributos de Calidad</vt:lpstr>
      <vt:lpstr>Observables vía Ejecución</vt:lpstr>
      <vt:lpstr>No Observables vía Ejecución</vt:lpstr>
      <vt:lpstr>Modelos de Calidad</vt:lpstr>
      <vt:lpstr>Referencias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Concepción de Arquitectura</dc:title>
  <dc:creator>Dani</dc:creator>
  <cp:lastModifiedBy>salaprof</cp:lastModifiedBy>
  <cp:revision>56</cp:revision>
  <dcterms:created xsi:type="dcterms:W3CDTF">2006-08-16T00:00:00Z</dcterms:created>
  <dcterms:modified xsi:type="dcterms:W3CDTF">2016-02-22T18:35:33Z</dcterms:modified>
</cp:coreProperties>
</file>