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6"/>
  </p:notesMasterIdLst>
  <p:sldIdLst>
    <p:sldId id="287" r:id="rId2"/>
    <p:sldId id="318" r:id="rId3"/>
    <p:sldId id="290" r:id="rId4"/>
    <p:sldId id="288" r:id="rId5"/>
    <p:sldId id="296" r:id="rId6"/>
    <p:sldId id="297" r:id="rId7"/>
    <p:sldId id="293" r:id="rId8"/>
    <p:sldId id="298" r:id="rId9"/>
    <p:sldId id="289" r:id="rId10"/>
    <p:sldId id="299" r:id="rId11"/>
    <p:sldId id="300" r:id="rId12"/>
    <p:sldId id="294" r:id="rId13"/>
    <p:sldId id="301" r:id="rId14"/>
    <p:sldId id="295" r:id="rId15"/>
    <p:sldId id="302" r:id="rId16"/>
    <p:sldId id="291" r:id="rId17"/>
    <p:sldId id="292" r:id="rId18"/>
    <p:sldId id="311" r:id="rId19"/>
    <p:sldId id="312" r:id="rId20"/>
    <p:sldId id="313" r:id="rId21"/>
    <p:sldId id="314" r:id="rId22"/>
    <p:sldId id="315" r:id="rId23"/>
    <p:sldId id="316" r:id="rId24"/>
    <p:sldId id="317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95560" autoAdjust="0"/>
  </p:normalViewPr>
  <p:slideViewPr>
    <p:cSldViewPr>
      <p:cViewPr>
        <p:scale>
          <a:sx n="50" d="100"/>
          <a:sy n="50" d="100"/>
        </p:scale>
        <p:origin x="-1224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7AAE5-CDE1-48D7-ACC1-9E64AFE56E5A}" type="datetimeFigureOut">
              <a:rPr lang="es-EC" smtClean="0"/>
              <a:pPr/>
              <a:t>07/03/2016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909A9-9249-4C06-865D-032177343A6E}" type="slidenum">
              <a:rPr lang="es-EC" smtClean="0"/>
              <a:pPr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269311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909A9-9249-4C06-865D-032177343A6E}" type="slidenum">
              <a:rPr lang="es-EC" smtClean="0"/>
              <a:pPr/>
              <a:t>9</a:t>
            </a:fld>
            <a:endParaRPr lang="es-EC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Vistas </a:t>
            </a:r>
            <a:r>
              <a:rPr lang="en-US" dirty="0" err="1" smtClean="0"/>
              <a:t>Arquitectónicas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xmlns="" val="13813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2008" y="1628800"/>
            <a:ext cx="896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</a:t>
            </a:r>
          </a:p>
          <a:p>
            <a:pPr algn="just"/>
            <a:r>
              <a:rPr lang="es-EC" u="sng" dirty="0"/>
              <a:t>Vista de desarrollo. </a:t>
            </a:r>
            <a:endParaRPr lang="es-EC" u="sng" dirty="0" smtClean="0"/>
          </a:p>
        </p:txBody>
      </p:sp>
      <p:pic>
        <p:nvPicPr>
          <p:cNvPr id="4098" name="Picture 2" descr="http://toilleot.googlecode.com/files/Componentesu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348880"/>
            <a:ext cx="4244001" cy="43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/>
          <p:cNvSpPr txBox="1">
            <a:spLocks/>
          </p:cNvSpPr>
          <p:nvPr/>
        </p:nvSpPr>
        <p:spPr>
          <a:xfrm>
            <a:off x="395536" y="1124745"/>
            <a:ext cx="5637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DISEÑO DE LA ARQUITECTURA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124449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2008" y="1628800"/>
            <a:ext cx="896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</a:t>
            </a:r>
          </a:p>
          <a:p>
            <a:pPr algn="just"/>
            <a:r>
              <a:rPr lang="es-EC" u="sng" dirty="0"/>
              <a:t>Vista de desarrollo. </a:t>
            </a:r>
            <a:endParaRPr lang="es-EC" u="sng" dirty="0" smtClean="0"/>
          </a:p>
        </p:txBody>
      </p:sp>
      <p:pic>
        <p:nvPicPr>
          <p:cNvPr id="5122" name="Picture 2" descr="http://i54.tinypic.com/72x46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788" r="18649" b="14629"/>
          <a:stretch/>
        </p:blipFill>
        <p:spPr bwMode="auto">
          <a:xfrm>
            <a:off x="1629928" y="2275131"/>
            <a:ext cx="5822392" cy="450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/>
          <p:cNvSpPr txBox="1">
            <a:spLocks/>
          </p:cNvSpPr>
          <p:nvPr/>
        </p:nvSpPr>
        <p:spPr>
          <a:xfrm>
            <a:off x="395536" y="1124745"/>
            <a:ext cx="5637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DISEÑO DE LA ARQUITECTURA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31183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2008" y="1628800"/>
            <a:ext cx="8964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</a:t>
            </a:r>
          </a:p>
          <a:p>
            <a:pPr algn="just"/>
            <a:r>
              <a:rPr lang="es-EC" u="sng" dirty="0" smtClean="0"/>
              <a:t>Vista </a:t>
            </a:r>
            <a:r>
              <a:rPr lang="es-EC" u="sng" dirty="0"/>
              <a:t>física. </a:t>
            </a:r>
            <a:endParaRPr lang="es-EC" u="sng" dirty="0" smtClean="0"/>
          </a:p>
          <a:p>
            <a:pPr algn="just"/>
            <a:endParaRPr lang="es-EC" dirty="0" smtClean="0"/>
          </a:p>
          <a:p>
            <a:pPr algn="just"/>
            <a:r>
              <a:rPr lang="es-EC" dirty="0" smtClean="0"/>
              <a:t>Se </a:t>
            </a:r>
            <a:r>
              <a:rPr lang="es-EC" dirty="0"/>
              <a:t>toma en cuenta los requisitos no funcionales del sistema tales como, </a:t>
            </a:r>
            <a:r>
              <a:rPr lang="es-EC" dirty="0" smtClean="0"/>
              <a:t>disponibilidad, confiabilidad</a:t>
            </a:r>
            <a:r>
              <a:rPr lang="es-EC" dirty="0"/>
              <a:t>, desempeño entre otras más. </a:t>
            </a:r>
            <a:endParaRPr lang="es-EC" dirty="0" smtClean="0"/>
          </a:p>
          <a:p>
            <a:pPr algn="just"/>
            <a:endParaRPr lang="es-EC" dirty="0"/>
          </a:p>
          <a:p>
            <a:pPr algn="just"/>
            <a:r>
              <a:rPr lang="es-EC" dirty="0" smtClean="0"/>
              <a:t>El </a:t>
            </a:r>
            <a:r>
              <a:rPr lang="es-EC" dirty="0"/>
              <a:t>sistema se ejecuta sobre varios nodos de </a:t>
            </a:r>
            <a:r>
              <a:rPr lang="es-EC" dirty="0" smtClean="0"/>
              <a:t>procesamiento (hardware</a:t>
            </a:r>
            <a:r>
              <a:rPr lang="es-EC" dirty="0"/>
              <a:t>). Estos nodos son relacionados con los elementos identificados de las vistas anteriores. </a:t>
            </a:r>
            <a:endParaRPr lang="es-EC" dirty="0" smtClean="0"/>
          </a:p>
          <a:p>
            <a:pPr algn="just"/>
            <a:endParaRPr lang="es-EC" dirty="0"/>
          </a:p>
          <a:p>
            <a:pPr algn="just"/>
            <a:r>
              <a:rPr lang="es-EC" dirty="0" smtClean="0"/>
              <a:t>En </a:t>
            </a:r>
            <a:r>
              <a:rPr lang="es-EC" dirty="0"/>
              <a:t>esta </a:t>
            </a:r>
            <a:r>
              <a:rPr lang="es-EC" dirty="0" smtClean="0"/>
              <a:t>vista se </a:t>
            </a:r>
            <a:r>
              <a:rPr lang="es-EC" dirty="0"/>
              <a:t>especifican varias configuraciones físicas. Por ejemplo, una para el desarrollo y las pruebas, o para </a:t>
            </a:r>
            <a:r>
              <a:rPr lang="es-EC" dirty="0" smtClean="0"/>
              <a:t>el despliegue </a:t>
            </a:r>
            <a:r>
              <a:rPr lang="es-EC" dirty="0"/>
              <a:t>del sistema en plataformas distintas</a:t>
            </a:r>
            <a:r>
              <a:rPr lang="es-EC" dirty="0" smtClean="0"/>
              <a:t>.</a:t>
            </a:r>
            <a:endParaRPr lang="es-EC" dirty="0"/>
          </a:p>
        </p:txBody>
      </p:sp>
      <p:pic>
        <p:nvPicPr>
          <p:cNvPr id="5122" name="Picture 2" descr="http://www.microsoft.com/library/media/1033/dynamics/crm/using/images/fig_1_sql_cluster_base_r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97152"/>
            <a:ext cx="3877469" cy="192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/>
          <p:cNvSpPr txBox="1">
            <a:spLocks/>
          </p:cNvSpPr>
          <p:nvPr/>
        </p:nvSpPr>
        <p:spPr>
          <a:xfrm>
            <a:off x="395536" y="1124744"/>
            <a:ext cx="5637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DISEÑO DE LA ARQUITECTURA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10042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2008" y="1628800"/>
            <a:ext cx="896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</a:t>
            </a:r>
          </a:p>
          <a:p>
            <a:pPr algn="just"/>
            <a:r>
              <a:rPr lang="es-EC" u="sng" dirty="0" smtClean="0"/>
              <a:t>Vista </a:t>
            </a:r>
            <a:r>
              <a:rPr lang="es-EC" u="sng" dirty="0"/>
              <a:t>física. </a:t>
            </a:r>
            <a:endParaRPr lang="es-EC" u="sng" dirty="0" smtClean="0"/>
          </a:p>
        </p:txBody>
      </p:sp>
      <p:pic>
        <p:nvPicPr>
          <p:cNvPr id="6146" name="Picture 2" descr="http://3.bp.blogspot.com/-t2cPRrpL1z0/TciNlyigxtI/AAAAAAAAADE/WLh7ratGGJc/s1600/DESPLIEGU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947" y="2050876"/>
            <a:ext cx="48863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/>
          <p:cNvSpPr txBox="1">
            <a:spLocks/>
          </p:cNvSpPr>
          <p:nvPr/>
        </p:nvSpPr>
        <p:spPr>
          <a:xfrm>
            <a:off x="395536" y="1124745"/>
            <a:ext cx="5637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DISEÑO DE LA ARQUITECTURA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27535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2008" y="1628800"/>
            <a:ext cx="8964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</a:t>
            </a:r>
          </a:p>
          <a:p>
            <a:pPr algn="just"/>
            <a:r>
              <a:rPr lang="es-EC" dirty="0" err="1" smtClean="0"/>
              <a:t>Kruchten</a:t>
            </a:r>
            <a:r>
              <a:rPr lang="es-EC" dirty="0" smtClean="0"/>
              <a:t> </a:t>
            </a:r>
            <a:r>
              <a:rPr lang="es-EC" dirty="0"/>
              <a:t>define una última </a:t>
            </a:r>
            <a:r>
              <a:rPr lang="es-EC" dirty="0" smtClean="0"/>
              <a:t>vista</a:t>
            </a:r>
            <a:r>
              <a:rPr lang="es-EC" dirty="0"/>
              <a:t>.</a:t>
            </a:r>
            <a:endParaRPr lang="es-EC" dirty="0" smtClean="0"/>
          </a:p>
          <a:p>
            <a:pPr algn="just"/>
            <a:endParaRPr lang="es-EC" dirty="0"/>
          </a:p>
          <a:p>
            <a:pPr algn="just"/>
            <a:r>
              <a:rPr lang="es-EC" dirty="0" smtClean="0"/>
              <a:t>Propone </a:t>
            </a:r>
            <a:r>
              <a:rPr lang="es-EC" dirty="0"/>
              <a:t>el uso de un pequeño subconjunto de escenarios que </a:t>
            </a:r>
            <a:r>
              <a:rPr lang="es-EC" dirty="0" smtClean="0"/>
              <a:t>son instancias </a:t>
            </a:r>
            <a:r>
              <a:rPr lang="es-EC" dirty="0"/>
              <a:t>de casos de uso. </a:t>
            </a:r>
            <a:endParaRPr lang="es-EC" dirty="0" smtClean="0"/>
          </a:p>
          <a:p>
            <a:pPr algn="just"/>
            <a:endParaRPr lang="es-EC" dirty="0"/>
          </a:p>
          <a:p>
            <a:pPr algn="just"/>
            <a:r>
              <a:rPr lang="es-EC" dirty="0" smtClean="0"/>
              <a:t>La </a:t>
            </a:r>
            <a:r>
              <a:rPr lang="es-EC" dirty="0"/>
              <a:t>función de los escenarios es relacionar las cuatro vistas entre sí, de esta </a:t>
            </a:r>
            <a:r>
              <a:rPr lang="es-EC" dirty="0" smtClean="0"/>
              <a:t>forma se </a:t>
            </a:r>
            <a:r>
              <a:rPr lang="es-EC" dirty="0"/>
              <a:t>cuenta con una perspectiva general del sistema, que ayuda a descubrir nuevos elementos o validar </a:t>
            </a:r>
            <a:r>
              <a:rPr lang="es-EC" dirty="0" smtClean="0"/>
              <a:t>la arquitectura</a:t>
            </a:r>
            <a:r>
              <a:rPr lang="es-EC" dirty="0"/>
              <a:t>.</a:t>
            </a:r>
            <a:endParaRPr lang="es-ES" dirty="0" smtClean="0"/>
          </a:p>
        </p:txBody>
      </p:sp>
      <p:pic>
        <p:nvPicPr>
          <p:cNvPr id="6146" name="Picture 2" descr="http://cyberduende.files.wordpress.com/2012/12/roles.jpg?w=300&amp;h=19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406605"/>
            <a:ext cx="3355218" cy="214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/>
          <p:cNvSpPr txBox="1">
            <a:spLocks/>
          </p:cNvSpPr>
          <p:nvPr/>
        </p:nvSpPr>
        <p:spPr>
          <a:xfrm>
            <a:off x="395536" y="1124745"/>
            <a:ext cx="5637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DISEÑO DE LA ARQUITECTURA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25314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2008" y="1628800"/>
            <a:ext cx="896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</a:t>
            </a:r>
          </a:p>
          <a:p>
            <a:pPr algn="just"/>
            <a:r>
              <a:rPr lang="es-EC" dirty="0" smtClean="0"/>
              <a:t>Ultima vista.</a:t>
            </a:r>
          </a:p>
        </p:txBody>
      </p:sp>
      <p:pic>
        <p:nvPicPr>
          <p:cNvPr id="7170" name="Picture 2" descr="http://2.bp.blogspot.com/_nAfZxKFq8kE/Sjw68fMKbWI/AAAAAAAAAGY/yAWR7vJxlBA/s320/Diagrama1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364156"/>
            <a:ext cx="4242556" cy="401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/>
          <p:cNvSpPr txBox="1">
            <a:spLocks/>
          </p:cNvSpPr>
          <p:nvPr/>
        </p:nvSpPr>
        <p:spPr>
          <a:xfrm>
            <a:off x="395536" y="1124745"/>
            <a:ext cx="5637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DISEÑO DE LA ARQUITECTURA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29319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2008" y="1628800"/>
            <a:ext cx="89644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Nord realza las de mayor importancia y su uso. Este estudio se realizó en sistemas industriales como sistemas de procesamiento de señales e imágenes, sistemas operativos en tiempo real, sistemas de comunicaciones, sistemas de control de instrumentación. Se propusieron 4 vistas :</a:t>
            </a:r>
          </a:p>
          <a:p>
            <a:pPr algn="just"/>
            <a:endParaRPr lang="es-ES" dirty="0" smtClean="0"/>
          </a:p>
          <a:p>
            <a:pPr algn="just"/>
            <a:r>
              <a:rPr lang="es-EC" dirty="0"/>
              <a:t>Vista conceptual. Se describe el sistema en términos de sus elementos principales de diseño y las </a:t>
            </a:r>
            <a:r>
              <a:rPr lang="es-EC" dirty="0" smtClean="0"/>
              <a:t>relaciones entre </a:t>
            </a:r>
            <a:r>
              <a:rPr lang="es-EC" dirty="0"/>
              <a:t>éstos, dentro de un dominio determinado. </a:t>
            </a:r>
            <a:endParaRPr lang="es-EC" dirty="0" smtClean="0"/>
          </a:p>
          <a:p>
            <a:pPr algn="just"/>
            <a:r>
              <a:rPr lang="es-EC" dirty="0" smtClean="0"/>
              <a:t>Esta </a:t>
            </a:r>
            <a:r>
              <a:rPr lang="es-EC" dirty="0"/>
              <a:t>vista es independiente de las decisiones </a:t>
            </a:r>
            <a:r>
              <a:rPr lang="es-EC" dirty="0" smtClean="0"/>
              <a:t>de implementación </a:t>
            </a:r>
            <a:r>
              <a:rPr lang="es-EC" dirty="0"/>
              <a:t>y enfatiza en los protocolos de interacción entre los elementos de diseño.</a:t>
            </a:r>
          </a:p>
          <a:p>
            <a:pPr algn="just"/>
            <a:endParaRPr lang="es-EC" dirty="0"/>
          </a:p>
          <a:p>
            <a:pPr algn="just"/>
            <a:r>
              <a:rPr lang="es-EC" dirty="0" smtClean="0"/>
              <a:t>Vista </a:t>
            </a:r>
            <a:r>
              <a:rPr lang="es-EC" dirty="0"/>
              <a:t>de módulos. Se captura la descomposición funcional y las capas del sistema. El sistema </a:t>
            </a:r>
            <a:r>
              <a:rPr lang="es-EC" dirty="0" smtClean="0"/>
              <a:t>es descompuesto </a:t>
            </a:r>
            <a:r>
              <a:rPr lang="es-EC" dirty="0"/>
              <a:t>lógicamente en subsistemas, módulos, y unidades abstractas. </a:t>
            </a:r>
            <a:endParaRPr lang="es-EC" dirty="0" smtClean="0"/>
          </a:p>
          <a:p>
            <a:pPr algn="just"/>
            <a:endParaRPr lang="es-EC" dirty="0" smtClean="0"/>
          </a:p>
          <a:p>
            <a:pPr algn="just"/>
            <a:r>
              <a:rPr lang="es-EC" dirty="0" smtClean="0"/>
              <a:t>Cada </a:t>
            </a:r>
            <a:r>
              <a:rPr lang="es-EC" dirty="0"/>
              <a:t>capa representa </a:t>
            </a:r>
            <a:r>
              <a:rPr lang="es-EC" dirty="0" smtClean="0"/>
              <a:t>las distintas </a:t>
            </a:r>
            <a:r>
              <a:rPr lang="es-EC" dirty="0"/>
              <a:t>interfaces de comunicación permitidas entre los módulos</a:t>
            </a:r>
            <a:r>
              <a:rPr lang="es-EC" dirty="0" smtClean="0"/>
              <a:t>.</a:t>
            </a:r>
            <a:endParaRPr lang="es-EC" dirty="0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395536" y="1124745"/>
            <a:ext cx="5637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DISEÑO DE LA ARQUITECTURA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36520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2008" y="1646798"/>
            <a:ext cx="89644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</a:t>
            </a:r>
          </a:p>
          <a:p>
            <a:pPr algn="just"/>
            <a:endParaRPr lang="es-EC" dirty="0" smtClean="0"/>
          </a:p>
          <a:p>
            <a:pPr algn="just"/>
            <a:r>
              <a:rPr lang="es-EC" dirty="0" smtClean="0"/>
              <a:t>Vista </a:t>
            </a:r>
            <a:r>
              <a:rPr lang="es-EC" dirty="0"/>
              <a:t>de ejecución. Se describe la estructura dinámica del sistema en términos de sus elementos en tiempo de ejecución. </a:t>
            </a:r>
            <a:endParaRPr lang="es-EC" dirty="0" smtClean="0"/>
          </a:p>
          <a:p>
            <a:pPr algn="just"/>
            <a:endParaRPr lang="es-EC" dirty="0" smtClean="0"/>
          </a:p>
          <a:p>
            <a:pPr algn="just"/>
            <a:r>
              <a:rPr lang="es-EC" dirty="0" smtClean="0"/>
              <a:t>Por </a:t>
            </a:r>
            <a:r>
              <a:rPr lang="es-EC" dirty="0"/>
              <a:t>ejemplo, se modela las tareas operativas del sistema, procesos, mecanismos de comunicación y asignación de recursos. </a:t>
            </a:r>
            <a:endParaRPr lang="es-EC" dirty="0" smtClean="0"/>
          </a:p>
          <a:p>
            <a:pPr algn="just"/>
            <a:endParaRPr lang="es-EC" dirty="0" smtClean="0"/>
          </a:p>
          <a:p>
            <a:pPr algn="just"/>
            <a:r>
              <a:rPr lang="es-EC" dirty="0" smtClean="0"/>
              <a:t>Algunos </a:t>
            </a:r>
            <a:r>
              <a:rPr lang="es-EC" dirty="0"/>
              <a:t>de los aspectos que se consideran en esta vista son, el desempeño y el entorno de ejecución.</a:t>
            </a:r>
          </a:p>
          <a:p>
            <a:pPr algn="just"/>
            <a:endParaRPr lang="es-EC" dirty="0" smtClean="0"/>
          </a:p>
          <a:p>
            <a:pPr algn="just"/>
            <a:r>
              <a:rPr lang="es-EC" dirty="0" smtClean="0"/>
              <a:t>Vista </a:t>
            </a:r>
            <a:r>
              <a:rPr lang="es-EC" dirty="0"/>
              <a:t>de código. Se organiza el código fuente en directorios, archivos y bibliotecas. </a:t>
            </a:r>
            <a:endParaRPr lang="es-EC" dirty="0" smtClean="0"/>
          </a:p>
          <a:p>
            <a:pPr algn="just"/>
            <a:r>
              <a:rPr lang="es-EC" dirty="0" smtClean="0"/>
              <a:t>Algunos </a:t>
            </a:r>
            <a:r>
              <a:rPr lang="es-EC" dirty="0"/>
              <a:t>de los aspectos que se incluyen son, los lenguajes de programación a utilizar, herramientas de desarrollo, la administración de la configuración y, la estructura y organización del proyecto.</a:t>
            </a:r>
            <a:endParaRPr lang="es-ES" dirty="0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395536" y="1124745"/>
            <a:ext cx="5637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DISEÑO DE LA ARQUITECTURA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238616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2008" y="1646798"/>
            <a:ext cx="89644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Recomendaciones</a:t>
            </a:r>
            <a:r>
              <a:rPr lang="en-US" dirty="0"/>
              <a:t>:</a:t>
            </a:r>
            <a:endParaRPr lang="en-US" dirty="0" smtClean="0"/>
          </a:p>
          <a:p>
            <a:pPr marL="285750" indent="-285750" algn="just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 err="1" smtClean="0"/>
              <a:t>Documentar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vistas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sean</a:t>
            </a:r>
            <a:r>
              <a:rPr lang="en-US" dirty="0" smtClean="0"/>
              <a:t> de mayor </a:t>
            </a:r>
            <a:r>
              <a:rPr lang="en-US" dirty="0" err="1" smtClean="0"/>
              <a:t>utilidad</a:t>
            </a:r>
            <a:endParaRPr lang="en-US" dirty="0" smtClean="0"/>
          </a:p>
          <a:p>
            <a:pPr marL="285750" indent="-285750" algn="just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 err="1" smtClean="0"/>
              <a:t>Documentar</a:t>
            </a:r>
            <a:r>
              <a:rPr lang="en-US" dirty="0" smtClean="0"/>
              <a:t> </a:t>
            </a:r>
            <a:r>
              <a:rPr lang="en-US" dirty="0" err="1" smtClean="0"/>
              <a:t>tomando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r>
              <a:rPr lang="en-US" dirty="0" smtClean="0"/>
              <a:t> los </a:t>
            </a:r>
            <a:r>
              <a:rPr lang="en-US" dirty="0" err="1" smtClean="0"/>
              <a:t>intereses</a:t>
            </a:r>
            <a:r>
              <a:rPr lang="en-US" dirty="0" smtClean="0"/>
              <a:t> de los </a:t>
            </a:r>
            <a:r>
              <a:rPr lang="en-US" dirty="0" err="1" smtClean="0"/>
              <a:t>involucrados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 smtClean="0"/>
              <a:t>En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paquetes</a:t>
            </a:r>
            <a:r>
              <a:rPr lang="en-US" dirty="0" smtClean="0"/>
              <a:t> de vistas.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Para </a:t>
            </a:r>
            <a:r>
              <a:rPr lang="en-US" dirty="0" err="1"/>
              <a:t>s</a:t>
            </a:r>
            <a:r>
              <a:rPr lang="en-US" dirty="0" err="1" smtClean="0"/>
              <a:t>eleccionar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vistas:</a:t>
            </a:r>
          </a:p>
          <a:p>
            <a:pPr algn="just"/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Elaborar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vistas </a:t>
            </a:r>
            <a:r>
              <a:rPr lang="en-US" dirty="0" err="1" smtClean="0"/>
              <a:t>candidatas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Combinar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vistas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Priorizar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vistas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 algn="just">
              <a:buFont typeface="Wingdings" pitchFamily="2" charset="2"/>
              <a:buChar char="ü"/>
            </a:pPr>
            <a:endParaRPr lang="es-EC" dirty="0" smtClean="0"/>
          </a:p>
        </p:txBody>
      </p:sp>
      <p:pic>
        <p:nvPicPr>
          <p:cNvPr id="7170" name="Picture 2" descr="http://mass.pe/sites/default/files/images/grupo1/recomendacion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461453"/>
            <a:ext cx="3419872" cy="227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/>
          <p:cNvSpPr txBox="1">
            <a:spLocks/>
          </p:cNvSpPr>
          <p:nvPr/>
        </p:nvSpPr>
        <p:spPr>
          <a:xfrm>
            <a:off x="395536" y="1124745"/>
            <a:ext cx="5637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DISEÑO DE LA ARQUITECTURA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36508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2008" y="1556792"/>
            <a:ext cx="89644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</a:t>
            </a:r>
          </a:p>
          <a:p>
            <a:pPr algn="just"/>
            <a:r>
              <a:rPr lang="es-EC" dirty="0"/>
              <a:t>Una vez que las vistas se han seleccionado y priorizado, se inicia </a:t>
            </a:r>
            <a:r>
              <a:rPr lang="es-EC" dirty="0" smtClean="0"/>
              <a:t>su </a:t>
            </a:r>
            <a:r>
              <a:rPr lang="es-EC" dirty="0"/>
              <a:t>documentación </a:t>
            </a:r>
            <a:r>
              <a:rPr lang="es-EC" dirty="0" smtClean="0"/>
              <a:t>.  De acuerdo al SEI: </a:t>
            </a:r>
          </a:p>
          <a:p>
            <a:pPr algn="just"/>
            <a:endParaRPr lang="es-EC" dirty="0" smtClean="0"/>
          </a:p>
          <a:p>
            <a:pPr algn="just"/>
            <a:r>
              <a:rPr lang="es-EC" dirty="0" smtClean="0"/>
              <a:t>• </a:t>
            </a:r>
            <a:r>
              <a:rPr lang="es-EC" dirty="0"/>
              <a:t>Presentación primaria. </a:t>
            </a:r>
            <a:r>
              <a:rPr lang="es-EC" dirty="0" smtClean="0"/>
              <a:t>Elementos </a:t>
            </a:r>
            <a:r>
              <a:rPr lang="es-EC" dirty="0"/>
              <a:t>y sus relaciones entre </a:t>
            </a:r>
            <a:r>
              <a:rPr lang="es-EC" dirty="0" smtClean="0"/>
              <a:t>sí</a:t>
            </a:r>
          </a:p>
          <a:p>
            <a:pPr algn="just"/>
            <a:endParaRPr lang="es-EC" dirty="0"/>
          </a:p>
          <a:p>
            <a:pPr algn="just"/>
            <a:r>
              <a:rPr lang="es-EC" dirty="0"/>
              <a:t>• Catálogo de elementos. </a:t>
            </a:r>
            <a:r>
              <a:rPr lang="es-EC" dirty="0" smtClean="0"/>
              <a:t>Detalles </a:t>
            </a:r>
            <a:r>
              <a:rPr lang="es-EC" dirty="0"/>
              <a:t>de éstos, sus propiedades e interfaces</a:t>
            </a:r>
            <a:r>
              <a:rPr lang="es-EC" dirty="0" smtClean="0"/>
              <a:t>.</a:t>
            </a:r>
          </a:p>
          <a:p>
            <a:pPr algn="just"/>
            <a:endParaRPr lang="es-EC" dirty="0"/>
          </a:p>
          <a:p>
            <a:pPr algn="just"/>
            <a:r>
              <a:rPr lang="es-EC" dirty="0"/>
              <a:t>• Diagrama de contexto. </a:t>
            </a:r>
            <a:r>
              <a:rPr lang="es-EC" dirty="0" smtClean="0"/>
              <a:t>Relación </a:t>
            </a:r>
            <a:r>
              <a:rPr lang="es-EC" dirty="0"/>
              <a:t>entre el sistema o porción de éste y su entorno</a:t>
            </a:r>
            <a:r>
              <a:rPr lang="es-EC" dirty="0" smtClean="0"/>
              <a:t>.</a:t>
            </a:r>
          </a:p>
          <a:p>
            <a:pPr algn="just"/>
            <a:endParaRPr lang="es-EC" dirty="0"/>
          </a:p>
          <a:p>
            <a:pPr algn="just"/>
            <a:r>
              <a:rPr lang="es-EC" dirty="0"/>
              <a:t>• Guía de variabilidad. </a:t>
            </a:r>
            <a:r>
              <a:rPr lang="es-EC" dirty="0" smtClean="0"/>
              <a:t>Posibles </a:t>
            </a:r>
            <a:r>
              <a:rPr lang="es-EC" dirty="0"/>
              <a:t>puntos de variación en caso de que las vistas </a:t>
            </a:r>
            <a:r>
              <a:rPr lang="es-EC" dirty="0" smtClean="0"/>
              <a:t>sean modificadas.</a:t>
            </a:r>
          </a:p>
          <a:p>
            <a:pPr algn="just"/>
            <a:endParaRPr lang="es-EC" dirty="0"/>
          </a:p>
          <a:p>
            <a:pPr algn="just"/>
            <a:r>
              <a:rPr lang="es-EC" dirty="0"/>
              <a:t>• Antecedentes de la arquitectura. </a:t>
            </a:r>
            <a:r>
              <a:rPr lang="es-EC" dirty="0" smtClean="0"/>
              <a:t>Justificación </a:t>
            </a:r>
            <a:r>
              <a:rPr lang="es-EC" dirty="0"/>
              <a:t>de la arquitectura así como los supuestos, y </a:t>
            </a:r>
            <a:r>
              <a:rPr lang="es-EC" dirty="0" smtClean="0"/>
              <a:t>los resultados </a:t>
            </a:r>
            <a:r>
              <a:rPr lang="es-EC" dirty="0"/>
              <a:t>de los análisis realizados</a:t>
            </a:r>
            <a:r>
              <a:rPr lang="es-EC" dirty="0" smtClean="0"/>
              <a:t>.</a:t>
            </a:r>
          </a:p>
          <a:p>
            <a:pPr algn="just"/>
            <a:endParaRPr lang="es-EC" dirty="0"/>
          </a:p>
          <a:p>
            <a:pPr algn="just"/>
            <a:r>
              <a:rPr lang="es-EC" dirty="0"/>
              <a:t>• Otra información. </a:t>
            </a:r>
            <a:r>
              <a:rPr lang="es-EC" dirty="0" smtClean="0"/>
              <a:t>Prácticas </a:t>
            </a:r>
            <a:r>
              <a:rPr lang="es-EC" dirty="0"/>
              <a:t>y políticas de la organización</a:t>
            </a:r>
            <a:r>
              <a:rPr lang="es-EC" dirty="0" smtClean="0"/>
              <a:t>.</a:t>
            </a:r>
          </a:p>
          <a:p>
            <a:pPr algn="just"/>
            <a:endParaRPr lang="es-EC" dirty="0"/>
          </a:p>
          <a:p>
            <a:pPr algn="just"/>
            <a:r>
              <a:rPr lang="es-EC" dirty="0"/>
              <a:t>• Paquetes de vista relacionados. </a:t>
            </a:r>
            <a:r>
              <a:rPr lang="es-EC" dirty="0" smtClean="0"/>
              <a:t>Relaciones </a:t>
            </a:r>
            <a:r>
              <a:rPr lang="es-EC" dirty="0"/>
              <a:t>entre </a:t>
            </a:r>
            <a:r>
              <a:rPr lang="es-EC" dirty="0" smtClean="0"/>
              <a:t>los distintos </a:t>
            </a:r>
            <a:r>
              <a:rPr lang="es-EC" dirty="0"/>
              <a:t>paquetes de vista</a:t>
            </a:r>
            <a:r>
              <a:rPr lang="es-EC" dirty="0" smtClean="0"/>
              <a:t>.</a:t>
            </a: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395536" y="1124745"/>
            <a:ext cx="5637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DISEÑO DE LA ARQUITECTURA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9129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124745"/>
            <a:ext cx="5637010" cy="576064"/>
          </a:xfrm>
        </p:spPr>
        <p:txBody>
          <a:bodyPr>
            <a:normAutofit/>
          </a:bodyPr>
          <a:lstStyle/>
          <a:p>
            <a:r>
              <a:rPr lang="en-US" dirty="0" smtClean="0"/>
              <a:t>DISEÑO DE LA ARQUITECTURA</a:t>
            </a:r>
          </a:p>
          <a:p>
            <a:endParaRPr lang="es-EC" dirty="0"/>
          </a:p>
        </p:txBody>
      </p:sp>
      <p:sp>
        <p:nvSpPr>
          <p:cNvPr id="5" name="4 CuadroTexto"/>
          <p:cNvSpPr txBox="1"/>
          <p:nvPr/>
        </p:nvSpPr>
        <p:spPr>
          <a:xfrm>
            <a:off x="72008" y="1628800"/>
            <a:ext cx="89644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</a:t>
            </a:r>
          </a:p>
          <a:p>
            <a:pPr algn="just"/>
            <a:endParaRPr lang="es-EC" dirty="0" smtClean="0"/>
          </a:p>
          <a:p>
            <a:pPr algn="just"/>
            <a:r>
              <a:rPr lang="es-EC" dirty="0" smtClean="0"/>
              <a:t>La arquitectura </a:t>
            </a:r>
            <a:r>
              <a:rPr lang="es-EC" dirty="0"/>
              <a:t>de software describe cómo </a:t>
            </a:r>
            <a:r>
              <a:rPr lang="es-EC" dirty="0" smtClean="0"/>
              <a:t>un sistema </a:t>
            </a:r>
            <a:r>
              <a:rPr lang="es-EC" dirty="0"/>
              <a:t>es descompuesto en componentes, cómo éstos son interconectados, y la manera en que éstos </a:t>
            </a:r>
            <a:r>
              <a:rPr lang="es-EC" dirty="0" smtClean="0"/>
              <a:t>se comunican </a:t>
            </a:r>
            <a:r>
              <a:rPr lang="es-EC" dirty="0"/>
              <a:t>e interactúan entre sí</a:t>
            </a:r>
            <a:r>
              <a:rPr lang="es-EC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Varias </a:t>
            </a:r>
            <a:r>
              <a:rPr lang="es-ES" dirty="0"/>
              <a:t>alternativas para documentar una arquitectura de </a:t>
            </a:r>
            <a:r>
              <a:rPr lang="es-ES" dirty="0" smtClean="0"/>
              <a:t>software, a través de un conjunto de vistas. </a:t>
            </a:r>
            <a:r>
              <a:rPr lang="es-EC" dirty="0" smtClean="0"/>
              <a:t>Cada vista </a:t>
            </a:r>
            <a:r>
              <a:rPr lang="es-EC" dirty="0"/>
              <a:t>representa </a:t>
            </a:r>
            <a:r>
              <a:rPr lang="es-EC" dirty="0" smtClean="0"/>
              <a:t>un </a:t>
            </a:r>
            <a:r>
              <a:rPr lang="es-EC" dirty="0"/>
              <a:t>comportamiento particular del </a:t>
            </a:r>
            <a:r>
              <a:rPr lang="es-EC" dirty="0" smtClean="0"/>
              <a:t>sistema.</a:t>
            </a:r>
            <a:r>
              <a:rPr lang="es-ES" dirty="0" smtClean="0"/>
              <a:t> </a:t>
            </a:r>
          </a:p>
          <a:p>
            <a:pPr algn="just"/>
            <a:endParaRPr lang="es-EC" dirty="0" smtClean="0"/>
          </a:p>
          <a:p>
            <a:pPr algn="just"/>
            <a:r>
              <a:rPr lang="es-EC" dirty="0" smtClean="0"/>
              <a:t>Dos artículos </a:t>
            </a:r>
            <a:r>
              <a:rPr lang="es-EC" dirty="0"/>
              <a:t>de mayor </a:t>
            </a:r>
            <a:r>
              <a:rPr lang="es-EC" dirty="0" smtClean="0"/>
              <a:t>relevancia para el </a:t>
            </a:r>
            <a:r>
              <a:rPr lang="es-EC" dirty="0"/>
              <a:t>uso de </a:t>
            </a:r>
            <a:r>
              <a:rPr lang="es-EC" dirty="0" smtClean="0"/>
              <a:t>vistas: </a:t>
            </a:r>
            <a:r>
              <a:rPr lang="es-EC" dirty="0"/>
              <a:t>“Modelo de 4+1 vistas de la arquitectura de software” </a:t>
            </a:r>
            <a:r>
              <a:rPr lang="es-EC" dirty="0" smtClean="0"/>
              <a:t>de </a:t>
            </a:r>
            <a:r>
              <a:rPr lang="es-EC" dirty="0" err="1" smtClean="0"/>
              <a:t>Philippe</a:t>
            </a:r>
            <a:r>
              <a:rPr lang="es-EC" dirty="0" smtClean="0"/>
              <a:t> </a:t>
            </a:r>
            <a:r>
              <a:rPr lang="es-EC" dirty="0"/>
              <a:t>B. </a:t>
            </a:r>
            <a:r>
              <a:rPr lang="es-EC" dirty="0" err="1" smtClean="0"/>
              <a:t>Kruchten</a:t>
            </a:r>
            <a:r>
              <a:rPr lang="es-EC" dirty="0" smtClean="0"/>
              <a:t>, y </a:t>
            </a:r>
            <a:r>
              <a:rPr lang="es-EC" dirty="0"/>
              <a:t>“La arquitectura de software </a:t>
            </a:r>
            <a:r>
              <a:rPr lang="es-EC" dirty="0" smtClean="0"/>
              <a:t>en aplicaciones </a:t>
            </a:r>
            <a:r>
              <a:rPr lang="es-EC" dirty="0"/>
              <a:t>industriales” de </a:t>
            </a:r>
            <a:r>
              <a:rPr lang="es-EC" dirty="0" smtClean="0"/>
              <a:t>Robert </a:t>
            </a:r>
            <a:r>
              <a:rPr lang="es-EC" dirty="0"/>
              <a:t>L. </a:t>
            </a:r>
            <a:r>
              <a:rPr lang="es-EC" dirty="0" smtClean="0"/>
              <a:t>Nord.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13813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2008" y="1556792"/>
            <a:ext cx="896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 </a:t>
            </a:r>
          </a:p>
          <a:p>
            <a:pPr algn="just"/>
            <a:r>
              <a:rPr lang="es-ES" dirty="0" smtClean="0"/>
              <a:t>¨Vistas y más allá de estas¨  del SEI</a:t>
            </a:r>
            <a:endParaRPr lang="es-ES" b="1" dirty="0" smtClean="0"/>
          </a:p>
        </p:txBody>
      </p:sp>
      <p:pic>
        <p:nvPicPr>
          <p:cNvPr id="8194" name="Picture 2" descr="http://www.sg.com.mx/images/stories/sg21/esquema_arq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7697706" cy="460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/>
          <p:cNvSpPr txBox="1">
            <a:spLocks/>
          </p:cNvSpPr>
          <p:nvPr/>
        </p:nvSpPr>
        <p:spPr>
          <a:xfrm>
            <a:off x="395536" y="1124745"/>
            <a:ext cx="5637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DISEÑO DE LA ARQUITECTURA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4154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2008" y="1556792"/>
            <a:ext cx="8964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</a:t>
            </a:r>
            <a:endParaRPr lang="es-ES" b="1" dirty="0"/>
          </a:p>
          <a:p>
            <a:pPr algn="just"/>
            <a:endParaRPr lang="es-EC" dirty="0" smtClean="0"/>
          </a:p>
          <a:p>
            <a:pPr algn="just"/>
            <a:r>
              <a:rPr lang="es-EC" dirty="0" smtClean="0"/>
              <a:t>El </a:t>
            </a:r>
            <a:r>
              <a:rPr lang="es-EC" dirty="0"/>
              <a:t>IEEE Software propone el estándar IEEE 1471 que define un conjunto de </a:t>
            </a:r>
            <a:r>
              <a:rPr lang="es-EC" dirty="0" smtClean="0"/>
              <a:t>recomendaciones centradas en </a:t>
            </a:r>
            <a:r>
              <a:rPr lang="es-EC" dirty="0"/>
              <a:t>dos ideas, un marco conceptual para describir arquitecturas, y un conjunto </a:t>
            </a:r>
            <a:r>
              <a:rPr lang="es-EC" dirty="0" smtClean="0"/>
              <a:t>de prácticas </a:t>
            </a:r>
            <a:r>
              <a:rPr lang="es-EC" dirty="0"/>
              <a:t>a </a:t>
            </a:r>
            <a:r>
              <a:rPr lang="es-EC" dirty="0" smtClean="0"/>
              <a:t>seguir.</a:t>
            </a:r>
          </a:p>
          <a:p>
            <a:pPr algn="just"/>
            <a:endParaRPr lang="es-ES" dirty="0"/>
          </a:p>
          <a:p>
            <a:pPr marL="285750" indent="-285750">
              <a:buFont typeface="Wingdings" pitchFamily="2" charset="2"/>
              <a:buChar char="q"/>
            </a:pPr>
            <a:r>
              <a:rPr lang="es-EC" b="1" dirty="0"/>
              <a:t>Identificación e información general</a:t>
            </a:r>
            <a:r>
              <a:rPr lang="es-EC" dirty="0"/>
              <a:t>. </a:t>
            </a:r>
            <a:r>
              <a:rPr lang="es-EC" dirty="0" smtClean="0"/>
              <a:t>Control </a:t>
            </a:r>
            <a:r>
              <a:rPr lang="es-EC" dirty="0"/>
              <a:t>de versiones </a:t>
            </a:r>
            <a:r>
              <a:rPr lang="es-EC" dirty="0" smtClean="0"/>
              <a:t>del documento</a:t>
            </a:r>
            <a:r>
              <a:rPr lang="es-EC" dirty="0"/>
              <a:t>, fecha, histórico de revisiones, estado, contexto del sistema, declaración del alcance, entre </a:t>
            </a:r>
            <a:r>
              <a:rPr lang="es-EC" dirty="0" smtClean="0"/>
              <a:t>otros más.</a:t>
            </a:r>
          </a:p>
          <a:p>
            <a:pPr marL="285750" indent="-285750">
              <a:buFont typeface="Wingdings" pitchFamily="2" charset="2"/>
              <a:buChar char="q"/>
            </a:pPr>
            <a:endParaRPr lang="es-EC" dirty="0"/>
          </a:p>
          <a:p>
            <a:pPr marL="285750" indent="-285750">
              <a:buFont typeface="Wingdings" pitchFamily="2" charset="2"/>
              <a:buChar char="q"/>
            </a:pPr>
            <a:r>
              <a:rPr lang="es-EC" b="1" dirty="0"/>
              <a:t>Identificación del personal involucrado y sus intereses. </a:t>
            </a:r>
            <a:r>
              <a:rPr lang="es-EC" dirty="0" smtClean="0"/>
              <a:t>Personas involucradas </a:t>
            </a:r>
            <a:r>
              <a:rPr lang="es-EC" dirty="0"/>
              <a:t>en el </a:t>
            </a:r>
            <a:r>
              <a:rPr lang="es-EC" dirty="0" smtClean="0"/>
              <a:t>proyecto: </a:t>
            </a:r>
            <a:r>
              <a:rPr lang="es-EC" dirty="0"/>
              <a:t>administradores, </a:t>
            </a:r>
            <a:r>
              <a:rPr lang="es-EC" dirty="0" smtClean="0"/>
              <a:t>diseñadores</a:t>
            </a:r>
            <a:r>
              <a:rPr lang="es-EC" dirty="0"/>
              <a:t>, desarrolladores, </a:t>
            </a:r>
            <a:r>
              <a:rPr lang="es-EC" dirty="0" smtClean="0"/>
              <a:t>usuarios, patrocinadores</a:t>
            </a:r>
            <a:r>
              <a:rPr lang="es-EC" dirty="0"/>
              <a:t>. </a:t>
            </a:r>
            <a:r>
              <a:rPr lang="es-EC" dirty="0" smtClean="0"/>
              <a:t>Se </a:t>
            </a:r>
            <a:r>
              <a:rPr lang="es-EC" dirty="0"/>
              <a:t>incluye la </a:t>
            </a:r>
            <a:r>
              <a:rPr lang="es-EC" dirty="0" smtClean="0"/>
              <a:t>diversidad </a:t>
            </a:r>
            <a:r>
              <a:rPr lang="es-EC" dirty="0"/>
              <a:t>de intereses que la arquitectura debe satisfacer</a:t>
            </a:r>
            <a:r>
              <a:rPr lang="es-EC" dirty="0" smtClean="0"/>
              <a:t>.</a:t>
            </a:r>
            <a:endParaRPr lang="es-EC" dirty="0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395536" y="1124745"/>
            <a:ext cx="5637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DISEÑO DE LA ARQUITECTURA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100621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2008" y="1556792"/>
            <a:ext cx="8964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</a:t>
            </a:r>
            <a:endParaRPr lang="es-ES" b="1" dirty="0"/>
          </a:p>
          <a:p>
            <a:pPr algn="just"/>
            <a:endParaRPr lang="es-ES" dirty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s-EC" b="1" dirty="0"/>
              <a:t>Puntos de vista. </a:t>
            </a:r>
            <a:r>
              <a:rPr lang="es-EC" dirty="0"/>
              <a:t>Cada de uno debe contener un nombre, personal involucrado, intereses que satisface, lenguaje o técnicas de modelado utilizados durante la construcción de la vista, algún método analítico para analizar de manera cualitativa o cuantitativa los atributos de calidad que satisface el punto de vista, y la justificación de éste.</a:t>
            </a:r>
            <a:endParaRPr lang="es-ES" dirty="0"/>
          </a:p>
          <a:p>
            <a:pPr marL="285750" indent="-285750" algn="just">
              <a:buFont typeface="Wingdings" pitchFamily="2" charset="2"/>
              <a:buChar char="q"/>
            </a:pPr>
            <a:endParaRPr lang="es-EC" b="1" dirty="0" smtClean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s-EC" b="1" dirty="0" smtClean="0"/>
              <a:t>Vistas</a:t>
            </a:r>
            <a:r>
              <a:rPr lang="es-EC" b="1" dirty="0"/>
              <a:t>. </a:t>
            </a:r>
            <a:r>
              <a:rPr lang="es-EC" dirty="0"/>
              <a:t>Cada vista debe tener un identificador, una breve introducción y la </a:t>
            </a:r>
            <a:r>
              <a:rPr lang="es-EC" dirty="0" smtClean="0"/>
              <a:t>representación </a:t>
            </a:r>
            <a:r>
              <a:rPr lang="es-EC" dirty="0"/>
              <a:t>del sistema </a:t>
            </a:r>
            <a:r>
              <a:rPr lang="es-EC" dirty="0" smtClean="0"/>
              <a:t>con respecto </a:t>
            </a:r>
            <a:r>
              <a:rPr lang="es-EC" dirty="0"/>
              <a:t>a un punto de vista en particular</a:t>
            </a:r>
            <a:r>
              <a:rPr lang="es-EC" dirty="0" smtClean="0"/>
              <a:t>.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s-EC" dirty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s-EC" b="1" dirty="0"/>
              <a:t>Consistencia entre vistas. </a:t>
            </a:r>
            <a:r>
              <a:rPr lang="es-EC" dirty="0"/>
              <a:t>S</a:t>
            </a:r>
            <a:r>
              <a:rPr lang="es-EC" dirty="0" smtClean="0"/>
              <a:t>e </a:t>
            </a:r>
            <a:r>
              <a:rPr lang="es-EC" dirty="0"/>
              <a:t>registran las inconsistencias entre las vistas, así como algún tipo </a:t>
            </a:r>
            <a:r>
              <a:rPr lang="es-EC" dirty="0" smtClean="0"/>
              <a:t>de procedimiento </a:t>
            </a:r>
            <a:r>
              <a:rPr lang="es-EC" dirty="0"/>
              <a:t>que indique la consistencia entre éstas</a:t>
            </a:r>
            <a:r>
              <a:rPr lang="es-EC" dirty="0" smtClean="0"/>
              <a:t>.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s-EC" dirty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s-EC" b="1" dirty="0"/>
              <a:t>Justificación. </a:t>
            </a:r>
            <a:r>
              <a:rPr lang="es-EC" dirty="0"/>
              <a:t>Se debe incluir la justificación del tipo de arquitectura seleccionada, y de los puntos de </a:t>
            </a:r>
            <a:r>
              <a:rPr lang="es-EC" dirty="0" smtClean="0"/>
              <a:t>vista utilizados</a:t>
            </a:r>
            <a:r>
              <a:rPr lang="es-EC" dirty="0"/>
              <a:t>.</a:t>
            </a:r>
            <a:endParaRPr lang="es-ES" dirty="0" smtClean="0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395536" y="1124745"/>
            <a:ext cx="5637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DISEÑO DE LA ARQUITECTURA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14471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2008" y="1556792"/>
            <a:ext cx="8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</a:t>
            </a:r>
            <a:endParaRPr lang="es-ES" b="1" dirty="0"/>
          </a:p>
        </p:txBody>
      </p:sp>
      <p:pic>
        <p:nvPicPr>
          <p:cNvPr id="10242" name="Picture 2" descr="http://www.sg.com.mx/images/stories/sg21/esquema_arq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6598582" cy="483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/>
          <p:cNvSpPr txBox="1">
            <a:spLocks/>
          </p:cNvSpPr>
          <p:nvPr/>
        </p:nvSpPr>
        <p:spPr>
          <a:xfrm>
            <a:off x="395536" y="1124745"/>
            <a:ext cx="5637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DISEÑO DE LA ARQUITECTURA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158271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2008" y="1556792"/>
            <a:ext cx="8964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</a:t>
            </a:r>
          </a:p>
          <a:p>
            <a:pPr algn="just"/>
            <a:r>
              <a:rPr lang="es-EC" b="1" dirty="0"/>
              <a:t>Conclusiones</a:t>
            </a:r>
            <a:r>
              <a:rPr lang="es-EC" b="1" dirty="0" smtClean="0"/>
              <a:t>.</a:t>
            </a:r>
            <a:r>
              <a:rPr lang="es-EC" dirty="0" smtClean="0"/>
              <a:t> </a:t>
            </a:r>
            <a:r>
              <a:rPr lang="es-EC" dirty="0"/>
              <a:t>Uno de los principales beneficios </a:t>
            </a:r>
            <a:r>
              <a:rPr lang="es-EC" dirty="0" smtClean="0"/>
              <a:t>de la documentación de arquitecturas </a:t>
            </a:r>
            <a:r>
              <a:rPr lang="es-EC" dirty="0"/>
              <a:t>es el poder efectuar evaluaciones sobre la arquitectura documentada </a:t>
            </a:r>
            <a:r>
              <a:rPr lang="es-EC" dirty="0" smtClean="0"/>
              <a:t>, para </a:t>
            </a:r>
            <a:r>
              <a:rPr lang="es-EC" dirty="0"/>
              <a:t>determinar si se están cumpliendo o no los intereses del personal involucrado. </a:t>
            </a:r>
            <a:endParaRPr lang="es-EC" dirty="0" smtClean="0"/>
          </a:p>
          <a:p>
            <a:pPr algn="just"/>
            <a:endParaRPr lang="es-EC" dirty="0"/>
          </a:p>
          <a:p>
            <a:pPr algn="just"/>
            <a:r>
              <a:rPr lang="es-EC" dirty="0" smtClean="0"/>
              <a:t>• </a:t>
            </a:r>
            <a:r>
              <a:rPr lang="es-EC" dirty="0"/>
              <a:t>Documentar </a:t>
            </a:r>
            <a:r>
              <a:rPr lang="es-EC" dirty="0" smtClean="0"/>
              <a:t>tomando </a:t>
            </a:r>
            <a:r>
              <a:rPr lang="es-EC" dirty="0"/>
              <a:t>en cuenta las necesidades e intereses de </a:t>
            </a:r>
            <a:r>
              <a:rPr lang="es-EC" dirty="0" smtClean="0"/>
              <a:t>quienes forman parte </a:t>
            </a:r>
            <a:r>
              <a:rPr lang="es-EC" dirty="0"/>
              <a:t>del proyecto.</a:t>
            </a:r>
          </a:p>
          <a:p>
            <a:pPr algn="just"/>
            <a:r>
              <a:rPr lang="es-EC" dirty="0"/>
              <a:t>• Acompañar la documentación de las vistas con un modelo analítico que ayude a predecir </a:t>
            </a:r>
            <a:r>
              <a:rPr lang="es-EC" dirty="0" smtClean="0"/>
              <a:t>el comportamiento </a:t>
            </a:r>
            <a:r>
              <a:rPr lang="es-EC" dirty="0"/>
              <a:t>de los atributos de calidad.</a:t>
            </a:r>
          </a:p>
          <a:p>
            <a:pPr algn="just"/>
            <a:r>
              <a:rPr lang="es-EC" dirty="0"/>
              <a:t>• UML no es el único lenguaje para documentar la arquitectura. Existen diferentes notaciones y </a:t>
            </a:r>
            <a:r>
              <a:rPr lang="es-EC" dirty="0" smtClean="0"/>
              <a:t>lenguajes para </a:t>
            </a:r>
            <a:r>
              <a:rPr lang="es-EC" dirty="0"/>
              <a:t>este </a:t>
            </a:r>
            <a:r>
              <a:rPr lang="es-EC" dirty="0" smtClean="0"/>
              <a:t>propósito (ADLS)</a:t>
            </a:r>
            <a:endParaRPr lang="es-EC" dirty="0"/>
          </a:p>
          <a:p>
            <a:pPr algn="just"/>
            <a:r>
              <a:rPr lang="es-EC" dirty="0"/>
              <a:t>• Mantener una relación consistente entre las vistas.</a:t>
            </a:r>
          </a:p>
          <a:p>
            <a:pPr algn="just"/>
            <a:r>
              <a:rPr lang="es-EC" dirty="0"/>
              <a:t>• Elaborar plantillas de estilos para promover la reutilización de artefactos dentro de la organización.</a:t>
            </a:r>
          </a:p>
          <a:p>
            <a:pPr algn="just"/>
            <a:r>
              <a:rPr lang="es-EC" dirty="0"/>
              <a:t>• Mantener actualizada la matriz de trazabilidad entre los requisitos y los elementos de la arquitectura.</a:t>
            </a:r>
          </a:p>
          <a:p>
            <a:pPr algn="just"/>
            <a:r>
              <a:rPr lang="es-EC" dirty="0"/>
              <a:t>• Tener bajo una línea base el documento de la arquitectura.</a:t>
            </a:r>
            <a:endParaRPr lang="es-ES" b="1" dirty="0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395536" y="1124745"/>
            <a:ext cx="5637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DISEÑO DE LA ARQUITECTURA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40369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124745"/>
            <a:ext cx="5637010" cy="576064"/>
          </a:xfrm>
        </p:spPr>
        <p:txBody>
          <a:bodyPr>
            <a:normAutofit/>
          </a:bodyPr>
          <a:lstStyle/>
          <a:p>
            <a:r>
              <a:rPr lang="en-US" dirty="0"/>
              <a:t>DISEÑO DE LA ARQUITECTURA</a:t>
            </a:r>
          </a:p>
          <a:p>
            <a:endParaRPr lang="es-EC" dirty="0"/>
          </a:p>
        </p:txBody>
      </p:sp>
      <p:sp>
        <p:nvSpPr>
          <p:cNvPr id="5" name="4 CuadroTexto"/>
          <p:cNvSpPr txBox="1"/>
          <p:nvPr/>
        </p:nvSpPr>
        <p:spPr>
          <a:xfrm>
            <a:off x="72008" y="1628800"/>
            <a:ext cx="896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Modelo </a:t>
            </a:r>
            <a:r>
              <a:rPr lang="es-ES" dirty="0"/>
              <a:t>4+1. Se proponen 5 vistas:</a:t>
            </a:r>
          </a:p>
          <a:p>
            <a:pPr algn="just"/>
            <a:endParaRPr lang="es-ES" b="1" dirty="0" smtClean="0"/>
          </a:p>
        </p:txBody>
      </p:sp>
      <p:pic>
        <p:nvPicPr>
          <p:cNvPr id="13314" name="Picture 2" descr="http://jarroba.com/wp-content/uploads/2012/03/Krucht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2"/>
            <a:ext cx="686363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3121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9512" y="1628800"/>
            <a:ext cx="8856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</a:t>
            </a:r>
          </a:p>
          <a:p>
            <a:pPr algn="just"/>
            <a:r>
              <a:rPr lang="es-EC" u="sng" dirty="0" smtClean="0"/>
              <a:t>Vista </a:t>
            </a:r>
            <a:r>
              <a:rPr lang="es-EC" u="sng" dirty="0"/>
              <a:t>lógica. </a:t>
            </a:r>
            <a:endParaRPr lang="es-EC" u="sng" dirty="0" smtClean="0"/>
          </a:p>
          <a:p>
            <a:pPr algn="just"/>
            <a:endParaRPr lang="es-EC" u="sng" dirty="0" smtClean="0"/>
          </a:p>
          <a:p>
            <a:pPr algn="just"/>
            <a:r>
              <a:rPr lang="es-EC" dirty="0" smtClean="0"/>
              <a:t>Apoya </a:t>
            </a:r>
            <a:r>
              <a:rPr lang="es-EC" dirty="0"/>
              <a:t>principalmente los requisitos funcionales, lo que el sistema debe brindar en términos </a:t>
            </a:r>
            <a:r>
              <a:rPr lang="es-EC" dirty="0" smtClean="0"/>
              <a:t>de servicios </a:t>
            </a:r>
            <a:r>
              <a:rPr lang="es-EC" dirty="0"/>
              <a:t>a sus usuarios. </a:t>
            </a:r>
            <a:endParaRPr lang="es-EC" dirty="0" smtClean="0"/>
          </a:p>
          <a:p>
            <a:pPr algn="just"/>
            <a:endParaRPr lang="es-EC" dirty="0" smtClean="0"/>
          </a:p>
          <a:p>
            <a:pPr algn="just"/>
            <a:r>
              <a:rPr lang="es-EC" dirty="0" smtClean="0"/>
              <a:t>El </a:t>
            </a:r>
            <a:r>
              <a:rPr lang="es-EC" dirty="0"/>
              <a:t>sistema se descompone en una serie de abstracciones primarias, </a:t>
            </a:r>
            <a:r>
              <a:rPr lang="es-EC" dirty="0" smtClean="0"/>
              <a:t>tomadas principalmente </a:t>
            </a:r>
            <a:r>
              <a:rPr lang="es-EC" dirty="0"/>
              <a:t>del dominio del problema en la forma de objetos o clases de objetos. </a:t>
            </a:r>
            <a:endParaRPr lang="es-EC" dirty="0" smtClean="0"/>
          </a:p>
          <a:p>
            <a:pPr algn="just"/>
            <a:endParaRPr lang="es-EC" dirty="0"/>
          </a:p>
          <a:p>
            <a:pPr algn="just"/>
            <a:r>
              <a:rPr lang="es-EC" dirty="0" smtClean="0"/>
              <a:t>Aquí </a:t>
            </a:r>
            <a:r>
              <a:rPr lang="es-EC" dirty="0"/>
              <a:t>se aplican </a:t>
            </a:r>
            <a:r>
              <a:rPr lang="es-EC" dirty="0" smtClean="0"/>
              <a:t>los principios </a:t>
            </a:r>
            <a:r>
              <a:rPr lang="es-EC" dirty="0"/>
              <a:t>de abstracción, encapsulación y herencia. Esta descomposición no sólo se hace para potenciar </a:t>
            </a:r>
            <a:r>
              <a:rPr lang="es-EC" dirty="0" smtClean="0"/>
              <a:t>el análisis </a:t>
            </a:r>
            <a:r>
              <a:rPr lang="es-EC" dirty="0"/>
              <a:t>funcional, sino también sirve para identificar mecanismos y elementos de diseño comunes a </a:t>
            </a:r>
            <a:r>
              <a:rPr lang="es-EC" dirty="0" smtClean="0"/>
              <a:t>diversas partes </a:t>
            </a:r>
            <a:r>
              <a:rPr lang="es-EC" dirty="0"/>
              <a:t>del sistema</a:t>
            </a:r>
            <a:r>
              <a:rPr lang="es-EC" dirty="0" smtClean="0"/>
              <a:t>.</a:t>
            </a:r>
            <a:endParaRPr lang="es-EC" dirty="0"/>
          </a:p>
        </p:txBody>
      </p:sp>
      <p:pic>
        <p:nvPicPr>
          <p:cNvPr id="2050" name="Picture 2" descr="https://encrypted-tbn3.gstatic.com/images?q=tbn:ANd9GcT8lcgjUnLT2HVx6nvB56CuYXwsFQRTe8jArIpbh4hay4IVmAA84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426917"/>
            <a:ext cx="347662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/>
          <p:cNvSpPr txBox="1">
            <a:spLocks/>
          </p:cNvSpPr>
          <p:nvPr/>
        </p:nvSpPr>
        <p:spPr>
          <a:xfrm>
            <a:off x="395536" y="1124745"/>
            <a:ext cx="5637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DISEÑO DE LA ARQUITECTURA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25307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9512" y="16288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</a:t>
            </a:r>
          </a:p>
          <a:p>
            <a:pPr algn="just"/>
            <a:r>
              <a:rPr lang="es-EC" u="sng" dirty="0" smtClean="0"/>
              <a:t>Vista </a:t>
            </a:r>
            <a:r>
              <a:rPr lang="es-EC" u="sng" dirty="0"/>
              <a:t>lógica. </a:t>
            </a:r>
            <a:endParaRPr lang="es-EC" u="sng" dirty="0" smtClean="0"/>
          </a:p>
        </p:txBody>
      </p:sp>
      <p:pic>
        <p:nvPicPr>
          <p:cNvPr id="1026" name="Picture 2" descr="http://img694.imageshack.us/img694/571/diagramadeclas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774752" y="2256350"/>
            <a:ext cx="7829696" cy="45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/>
          <p:cNvSpPr txBox="1">
            <a:spLocks/>
          </p:cNvSpPr>
          <p:nvPr/>
        </p:nvSpPr>
        <p:spPr>
          <a:xfrm>
            <a:off x="395536" y="1124745"/>
            <a:ext cx="5637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DISEÑO DE LA ARQUITECTURA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40340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9512" y="16288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</a:t>
            </a:r>
          </a:p>
          <a:p>
            <a:pPr algn="just"/>
            <a:r>
              <a:rPr lang="es-EC" u="sng" dirty="0" smtClean="0"/>
              <a:t>Vista </a:t>
            </a:r>
            <a:r>
              <a:rPr lang="es-EC" u="sng" dirty="0"/>
              <a:t>lógica. </a:t>
            </a:r>
            <a:endParaRPr lang="es-EC" u="sng" dirty="0" smtClean="0"/>
          </a:p>
        </p:txBody>
      </p:sp>
      <p:pic>
        <p:nvPicPr>
          <p:cNvPr id="2050" name="Picture 2" descr="http://kuainasi.ciens.ucv.ve/adsi2010-2/uml/images/d_secuencia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020" y="2237159"/>
            <a:ext cx="8053420" cy="457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/>
          <p:cNvSpPr txBox="1">
            <a:spLocks/>
          </p:cNvSpPr>
          <p:nvPr/>
        </p:nvSpPr>
        <p:spPr>
          <a:xfrm>
            <a:off x="395536" y="1124745"/>
            <a:ext cx="5637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DISEÑO DE LA ARQUITECTURA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280413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2008" y="1556792"/>
            <a:ext cx="8964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</a:t>
            </a:r>
          </a:p>
          <a:p>
            <a:pPr algn="just"/>
            <a:r>
              <a:rPr lang="es-EC" u="sng" dirty="0" smtClean="0"/>
              <a:t>Vista </a:t>
            </a:r>
            <a:r>
              <a:rPr lang="es-EC" u="sng" dirty="0"/>
              <a:t>de procesos. </a:t>
            </a:r>
            <a:endParaRPr lang="es-EC" u="sng" dirty="0" smtClean="0"/>
          </a:p>
          <a:p>
            <a:pPr algn="just"/>
            <a:endParaRPr lang="es-EC" dirty="0"/>
          </a:p>
          <a:p>
            <a:pPr algn="just"/>
            <a:r>
              <a:rPr lang="es-EC" dirty="0" smtClean="0"/>
              <a:t>Se </a:t>
            </a:r>
            <a:r>
              <a:rPr lang="es-EC" dirty="0"/>
              <a:t>tratan los aspectos de concurrencia y distribución, integridad del sistema, y tolerancia </a:t>
            </a:r>
            <a:r>
              <a:rPr lang="es-EC" dirty="0" smtClean="0"/>
              <a:t>a fallos</a:t>
            </a:r>
            <a:r>
              <a:rPr lang="es-EC" dirty="0"/>
              <a:t>. </a:t>
            </a:r>
            <a:endParaRPr lang="es-EC" dirty="0" smtClean="0"/>
          </a:p>
          <a:p>
            <a:pPr algn="just"/>
            <a:endParaRPr lang="es-EC" dirty="0" smtClean="0"/>
          </a:p>
          <a:p>
            <a:pPr algn="just"/>
            <a:r>
              <a:rPr lang="es-EC" dirty="0" smtClean="0"/>
              <a:t>Se </a:t>
            </a:r>
            <a:r>
              <a:rPr lang="es-EC" dirty="0"/>
              <a:t>especifica en cuál hilo de control se ejecuta efectivamente una operación de </a:t>
            </a:r>
            <a:r>
              <a:rPr lang="es-EC" dirty="0" smtClean="0"/>
              <a:t>una clase </a:t>
            </a:r>
            <a:r>
              <a:rPr lang="es-EC" dirty="0"/>
              <a:t>identificada en la vista lógica. </a:t>
            </a:r>
            <a:endParaRPr lang="es-EC" dirty="0" smtClean="0"/>
          </a:p>
          <a:p>
            <a:pPr algn="just"/>
            <a:endParaRPr lang="es-EC" dirty="0"/>
          </a:p>
        </p:txBody>
      </p:sp>
      <p:pic>
        <p:nvPicPr>
          <p:cNvPr id="3074" name="Picture 2" descr="http://1.bp.blogspot.com/_ZozlArs1oSU/S-WNP3VW6jI/AAAAAAAAAAU/YBYxMlUzyw4/s1600/tiempo-real-y-la-interne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2807" y="3871308"/>
            <a:ext cx="1951641" cy="279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7504" y="4005064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dirty="0"/>
              <a:t>Puede ser descrita como un conjunto de redes lógicas de procesos que son ejecutados de forma independiente, y distribuidos a lo largo de varios recursos de hardware conectados mediante un bus o a una red de datos.</a:t>
            </a:r>
            <a:endParaRPr lang="es-ES" dirty="0"/>
          </a:p>
          <a:p>
            <a:pPr algn="just"/>
            <a:endParaRPr lang="es-EC" dirty="0"/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95536" y="1124745"/>
            <a:ext cx="5637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DISEÑO DE LA ARQUITECTURA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3130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39552" y="162880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</a:t>
            </a:r>
          </a:p>
          <a:p>
            <a:pPr algn="just"/>
            <a:r>
              <a:rPr lang="es-EC" u="sng" dirty="0" smtClean="0"/>
              <a:t>Vista </a:t>
            </a:r>
            <a:r>
              <a:rPr lang="es-EC" u="sng" dirty="0"/>
              <a:t>de procesos. </a:t>
            </a:r>
            <a:endParaRPr lang="es-EC" u="sng" dirty="0" smtClean="0"/>
          </a:p>
        </p:txBody>
      </p:sp>
      <p:pic>
        <p:nvPicPr>
          <p:cNvPr id="3074" name="Picture 2" descr="http://kuainasi.ciens.ucv.ve/adsi2010-2/uml/images/d_actividade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57327" y="2355726"/>
            <a:ext cx="3254833" cy="431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/>
          <p:cNvSpPr txBox="1">
            <a:spLocks/>
          </p:cNvSpPr>
          <p:nvPr/>
        </p:nvSpPr>
        <p:spPr>
          <a:xfrm>
            <a:off x="395536" y="1124745"/>
            <a:ext cx="5637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DISEÑO DE LA ARQUITECTURA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5732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/>
              <a:t>ARQUITECTURA DEL SOFTWARE</a:t>
            </a:r>
            <a:endParaRPr lang="es-EC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1513815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Vistas</a:t>
            </a:r>
          </a:p>
          <a:p>
            <a:pPr algn="just"/>
            <a:r>
              <a:rPr lang="es-EC" u="sng" dirty="0"/>
              <a:t>Vista de desarrollo. </a:t>
            </a:r>
            <a:endParaRPr lang="es-EC" u="sng" dirty="0" smtClean="0"/>
          </a:p>
          <a:p>
            <a:pPr algn="just"/>
            <a:endParaRPr lang="es-EC" dirty="0" smtClean="0"/>
          </a:p>
          <a:p>
            <a:pPr algn="just"/>
            <a:r>
              <a:rPr lang="es-EC" dirty="0" smtClean="0"/>
              <a:t>Se </a:t>
            </a:r>
            <a:r>
              <a:rPr lang="es-EC" dirty="0"/>
              <a:t>centra en la organización real de los módulos de software en el ambiente de </a:t>
            </a:r>
            <a:r>
              <a:rPr lang="es-EC" dirty="0" smtClean="0"/>
              <a:t>desarrollo.</a:t>
            </a:r>
          </a:p>
          <a:p>
            <a:pPr algn="just"/>
            <a:endParaRPr lang="es-EC" dirty="0" smtClean="0"/>
          </a:p>
        </p:txBody>
      </p:sp>
      <p:pic>
        <p:nvPicPr>
          <p:cNvPr id="4098" name="Picture 2" descr="http://phanmemvn.vn/Resources/Images/er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224895"/>
            <a:ext cx="3577244" cy="301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67544" y="3086958"/>
            <a:ext cx="446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dirty="0"/>
              <a:t>El software se empaqueta en partes pequeñas que pueden ser bibliotecas o subsistemas que son desarrollados por uno o un grupo de desarrolladores. </a:t>
            </a:r>
          </a:p>
          <a:p>
            <a:pPr algn="just"/>
            <a:endParaRPr lang="es-EC" dirty="0"/>
          </a:p>
          <a:p>
            <a:pPr algn="just"/>
            <a:r>
              <a:rPr lang="es-EC" dirty="0"/>
              <a:t>Los subsistemas se organizan en una jerarquía de capas, cada una brinda una interfaz estrecha y bien definida hacia las capas superiores.</a:t>
            </a:r>
          </a:p>
          <a:p>
            <a:endParaRPr lang="es-EC" dirty="0"/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95536" y="1124745"/>
            <a:ext cx="5637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DISEÑO DE LA ARQUITECTURA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29779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16207</TotalTime>
  <Words>1522</Words>
  <Application>Microsoft Office PowerPoint</Application>
  <PresentationFormat>On-screen Show (4:3)</PresentationFormat>
  <Paragraphs>193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Module</vt:lpstr>
      <vt:lpstr>Vistas Arquitectónicas</vt:lpstr>
      <vt:lpstr>ARQUITECTURA DEL SOFTWARE</vt:lpstr>
      <vt:lpstr>ARQUITECTURA DEL SOFTWARE</vt:lpstr>
      <vt:lpstr>ARQUITECTURA DEL SOFTWARE</vt:lpstr>
      <vt:lpstr>ARQUITECTURA DEL SOFTWARE</vt:lpstr>
      <vt:lpstr>ARQUITECTURA DEL SOFTWARE</vt:lpstr>
      <vt:lpstr>ARQUITECTURA DEL SOFTWARE</vt:lpstr>
      <vt:lpstr>ARQUITECTURA DEL SOFTWARE</vt:lpstr>
      <vt:lpstr>ARQUITECTURA DEL SOFTWARE</vt:lpstr>
      <vt:lpstr>ARQUITECTURA DEL SOFTWARE</vt:lpstr>
      <vt:lpstr>ARQUITECTURA DEL SOFTWARE</vt:lpstr>
      <vt:lpstr>ARQUITECTURA DEL SOFTWARE</vt:lpstr>
      <vt:lpstr>ARQUITECTURA DEL SOFTWARE</vt:lpstr>
      <vt:lpstr>ARQUITECTURA DEL SOFTWARE</vt:lpstr>
      <vt:lpstr>ARQUITECTURA DEL SOFTWARE</vt:lpstr>
      <vt:lpstr>ARQUITECTURA DEL SOFTWARE</vt:lpstr>
      <vt:lpstr>ARQUITECTURA DEL SOFTWARE</vt:lpstr>
      <vt:lpstr>ARQUITECTURA DEL SOFTWARE</vt:lpstr>
      <vt:lpstr>ARQUITECTURA DEL SOFTWARE</vt:lpstr>
      <vt:lpstr>ARQUITECTURA DEL SOFTWARE</vt:lpstr>
      <vt:lpstr>ARQUITECTURA DEL SOFTWARE</vt:lpstr>
      <vt:lpstr>ARQUITECTURA DEL SOFTWARE</vt:lpstr>
      <vt:lpstr>ARQUITECTURA DEL SOFTWARE</vt:lpstr>
      <vt:lpstr>ARQUITECTURA DEL SOFTWARE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DEL SOFTWARE</dc:title>
  <dc:creator>Pablo</dc:creator>
  <cp:lastModifiedBy>salaprof</cp:lastModifiedBy>
  <cp:revision>500</cp:revision>
  <dcterms:created xsi:type="dcterms:W3CDTF">2013-03-26T15:15:20Z</dcterms:created>
  <dcterms:modified xsi:type="dcterms:W3CDTF">2016-03-07T23:59:07Z</dcterms:modified>
</cp:coreProperties>
</file>