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70" r:id="rId5"/>
    <p:sldId id="271" r:id="rId6"/>
    <p:sldId id="272" r:id="rId7"/>
    <p:sldId id="263" r:id="rId8"/>
    <p:sldId id="273" r:id="rId9"/>
    <p:sldId id="274" r:id="rId10"/>
    <p:sldId id="275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77" y="0"/>
            <a:ext cx="5281869" cy="6858000"/>
          </a:xfr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78" y="252548"/>
            <a:ext cx="8061957" cy="721315"/>
          </a:xfrm>
        </p:spPr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7" y="1158286"/>
            <a:ext cx="8046718" cy="1291454"/>
          </a:xfrm>
        </p:spPr>
        <p:txBody>
          <a:bodyPr>
            <a:noAutofit/>
          </a:bodyPr>
          <a:lstStyle/>
          <a:p>
            <a:pPr algn="just"/>
            <a:r>
              <a:rPr lang="es-ES" sz="1600" dirty="0" smtClean="0"/>
              <a:t>Una </a:t>
            </a:r>
            <a:r>
              <a:rPr lang="es-ES" sz="1600" dirty="0"/>
              <a:t>de las estrategias dominantes </a:t>
            </a:r>
            <a:r>
              <a:rPr lang="es-ES" sz="1600" dirty="0" smtClean="0"/>
              <a:t>del </a:t>
            </a:r>
            <a:r>
              <a:rPr lang="es-ES" sz="1600" dirty="0"/>
              <a:t>diseño orientado a objetos es el "principio abierto-cerrado</a:t>
            </a:r>
            <a:r>
              <a:rPr lang="es-ES" sz="1600" dirty="0" smtClean="0"/>
              <a:t>".</a:t>
            </a:r>
            <a:endParaRPr lang="es-ES" sz="1600" dirty="0"/>
          </a:p>
          <a:p>
            <a:pPr algn="just"/>
            <a:r>
              <a:rPr lang="es-ES" sz="1600" dirty="0"/>
              <a:t>La figura muestra cómo se consigue esto de forma rutinaria: encapsula los detalles de la interfaz en una clase base y entierra los detalles de implementación en las clases derivadas.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40" y="2449740"/>
            <a:ext cx="5250725" cy="3098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691" y="6035040"/>
            <a:ext cx="753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Un valor genérico de la comunidad de software durante años ha sido "maximizar la cohesión y minimizar el acoplamiento".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8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2778034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Estructura</a:t>
            </a:r>
            <a:endParaRPr lang="es-ES" b="1" dirty="0"/>
          </a:p>
          <a:p>
            <a:pPr marL="0" indent="0" algn="just">
              <a:buNone/>
            </a:pPr>
            <a:r>
              <a:rPr lang="es-ES" sz="2000" dirty="0"/>
              <a:t>La entidad Interface podría representar una clase base abstracta o las expectativas de la firma del método por parte del cliente. En el primer caso, la jerarquía de herencia representa el polimorfismo dinámico.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38" y="3422469"/>
            <a:ext cx="4927336" cy="31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78" y="252548"/>
            <a:ext cx="8061957" cy="721315"/>
          </a:xfrm>
        </p:spPr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7" y="1158286"/>
            <a:ext cx="8046718" cy="2107428"/>
          </a:xfrm>
        </p:spPr>
        <p:txBody>
          <a:bodyPr>
            <a:noAutofit/>
          </a:bodyPr>
          <a:lstStyle/>
          <a:p>
            <a:pPr algn="just"/>
            <a:r>
              <a:rPr lang="es-ES" sz="1400" dirty="0" smtClean="0"/>
              <a:t>Una </a:t>
            </a:r>
            <a:r>
              <a:rPr lang="es-ES" sz="1400" dirty="0" err="1" smtClean="0"/>
              <a:t>Strategy</a:t>
            </a:r>
            <a:r>
              <a:rPr lang="es-ES" sz="1400" dirty="0" smtClean="0"/>
              <a:t> </a:t>
            </a:r>
            <a:r>
              <a:rPr lang="es-ES" sz="1400" dirty="0"/>
              <a:t>define un conjunto de algoritmos que pueden utilizarse indistintamente. Los modos de transporte a un aeropuerto son un ejemplo </a:t>
            </a:r>
            <a:r>
              <a:rPr lang="es-ES" sz="1400" dirty="0" smtClean="0"/>
              <a:t>de </a:t>
            </a:r>
            <a:r>
              <a:rPr lang="es-ES" sz="1400" dirty="0" err="1" smtClean="0"/>
              <a:t>strategy</a:t>
            </a:r>
            <a:r>
              <a:rPr lang="es-ES" sz="1400" dirty="0" smtClean="0"/>
              <a:t>. </a:t>
            </a:r>
            <a:r>
              <a:rPr lang="es-ES" sz="1400" dirty="0"/>
              <a:t>Existen varias opciones como conducir su propio coche, tomar un taxi, un servicio de transporte al aeropuerto, un autobús urbano o un servicio de limusina. Para algunos aeropuertos, los subterráneos y los helicópteros están también disponibles como modo de transporte al aeropuerto. Cualquiera de estos modos de transporte obtendrá un viajero al aeropuerto, y se pueden utilizar indistintamente. El viajero debe elegir la Estrategia basada en las ventajas y desventajas entre costo, conveniencia y tiempo..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53" y="2908935"/>
            <a:ext cx="6159006" cy="36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7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Template Method </a:t>
            </a:r>
            <a:r>
              <a:rPr lang="en-US" dirty="0" err="1" smtClean="0"/>
              <a:t>en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55" y="-69669"/>
            <a:ext cx="5361099" cy="70032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50" y="5204392"/>
            <a:ext cx="1661304" cy="15698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8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b="1" dirty="0" smtClean="0"/>
              <a:t>Intención</a:t>
            </a:r>
            <a:endParaRPr lang="es-ES" dirty="0"/>
          </a:p>
          <a:p>
            <a:pPr algn="just"/>
            <a:r>
              <a:rPr lang="es-ES" dirty="0"/>
              <a:t>Definir el esqueleto de un algoritmo en una operación, aplazando algunos pasos a subclases cliente. </a:t>
            </a:r>
            <a:r>
              <a:rPr lang="es-ES" dirty="0" smtClean="0"/>
              <a:t>El </a:t>
            </a:r>
            <a:r>
              <a:rPr lang="es-ES" dirty="0" err="1" smtClean="0"/>
              <a:t>Template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r>
              <a:rPr lang="es-ES" dirty="0" smtClean="0"/>
              <a:t> </a:t>
            </a:r>
            <a:r>
              <a:rPr lang="es-ES" dirty="0"/>
              <a:t>permite que las subclases redefinan ciertos pasos de un algoritmo sin cambiar la estructura del algoritmo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</a:t>
            </a:r>
            <a:r>
              <a:rPr lang="es-ES" dirty="0" smtClean="0"/>
              <a:t>base </a:t>
            </a:r>
            <a:r>
              <a:rPr lang="es-ES" dirty="0" err="1" smtClean="0"/>
              <a:t>class</a:t>
            </a:r>
            <a:r>
              <a:rPr lang="es-ES" dirty="0" smtClean="0"/>
              <a:t> declara </a:t>
            </a:r>
            <a:r>
              <a:rPr lang="es-ES" dirty="0"/>
              <a:t>el </a:t>
            </a:r>
            <a:r>
              <a:rPr lang="es-ES" dirty="0" smtClean="0"/>
              <a:t>algoritmo '</a:t>
            </a:r>
            <a:r>
              <a:rPr lang="es-ES" dirty="0" err="1" smtClean="0"/>
              <a:t>placeholders</a:t>
            </a:r>
            <a:r>
              <a:rPr lang="es-ES" dirty="0" smtClean="0"/>
              <a:t>‘ y </a:t>
            </a:r>
            <a:r>
              <a:rPr lang="es-ES" dirty="0"/>
              <a:t>las clases derivadas implementan los </a:t>
            </a:r>
            <a:r>
              <a:rPr lang="es-ES" dirty="0" err="1" smtClean="0"/>
              <a:t>placeholders</a:t>
            </a:r>
            <a:r>
              <a:rPr lang="es-ES" dirty="0" smtClean="0"/>
              <a:t> (marcadores de posición).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b="1" dirty="0" smtClean="0"/>
              <a:t>Problema</a:t>
            </a:r>
            <a:endParaRPr lang="es-ES" b="1" dirty="0"/>
          </a:p>
          <a:p>
            <a:pPr algn="just"/>
            <a:r>
              <a:rPr lang="es-ES" dirty="0"/>
              <a:t>Dos componentes diferentes tienen similitudes significativas, pero no demuestran ninguna reutilización de interfaz o implementación común. Si es necesario un cambio común a ambos componentes, se debe gastar un esfuerzo duplicado.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9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b="1" dirty="0" smtClean="0"/>
              <a:t>Uso</a:t>
            </a:r>
            <a:endParaRPr lang="es-ES" b="1" dirty="0"/>
          </a:p>
          <a:p>
            <a:pPr algn="just"/>
            <a:r>
              <a:rPr lang="es-ES" sz="2000" dirty="0"/>
              <a:t>El </a:t>
            </a:r>
            <a:r>
              <a:rPr lang="es-ES" sz="2000" dirty="0" err="1" smtClean="0"/>
              <a:t>Template</a:t>
            </a:r>
            <a:r>
              <a:rPr lang="es-ES" sz="2000" dirty="0" smtClean="0"/>
              <a:t> </a:t>
            </a:r>
            <a:r>
              <a:rPr lang="es-ES" sz="2000" dirty="0" err="1" smtClean="0"/>
              <a:t>Method</a:t>
            </a:r>
            <a:r>
              <a:rPr lang="es-ES" sz="2000" dirty="0" smtClean="0"/>
              <a:t> se </a:t>
            </a:r>
            <a:r>
              <a:rPr lang="es-ES" sz="2000" dirty="0"/>
              <a:t>utiliza de manera prominente en los </a:t>
            </a:r>
            <a:r>
              <a:rPr lang="es-ES" sz="2000" dirty="0" err="1" smtClean="0"/>
              <a:t>frameworks</a:t>
            </a:r>
            <a:r>
              <a:rPr lang="es-ES" sz="2000" dirty="0" smtClean="0"/>
              <a:t>. </a:t>
            </a:r>
            <a:r>
              <a:rPr lang="es-ES" sz="2000" dirty="0"/>
              <a:t>Cada </a:t>
            </a:r>
            <a:r>
              <a:rPr lang="es-ES" sz="2000" dirty="0" err="1" smtClean="0"/>
              <a:t>framework</a:t>
            </a:r>
            <a:r>
              <a:rPr lang="es-ES" sz="2000" dirty="0" smtClean="0"/>
              <a:t> </a:t>
            </a:r>
            <a:r>
              <a:rPr lang="es-ES" sz="2000" dirty="0"/>
              <a:t>implementa las piezas invariantes de la arquitectura de un dominio y define </a:t>
            </a:r>
            <a:r>
              <a:rPr lang="es-ES" sz="2000" dirty="0" smtClean="0"/>
              <a:t>“</a:t>
            </a:r>
            <a:r>
              <a:rPr lang="es-ES" sz="2000" dirty="0" err="1" smtClean="0"/>
              <a:t>placeholders</a:t>
            </a:r>
            <a:r>
              <a:rPr lang="es-ES" sz="2000" dirty="0" smtClean="0"/>
              <a:t>" </a:t>
            </a:r>
            <a:r>
              <a:rPr lang="es-ES" sz="2000" dirty="0"/>
              <a:t>para todas las opciones de personalización de cliente necesarias o interesantes. Al hacerlo, el </a:t>
            </a:r>
            <a:r>
              <a:rPr lang="es-ES" sz="2000" dirty="0" err="1" smtClean="0"/>
              <a:t>framework</a:t>
            </a:r>
            <a:r>
              <a:rPr lang="es-ES" sz="2000" dirty="0" smtClean="0"/>
              <a:t> </a:t>
            </a:r>
            <a:r>
              <a:rPr lang="es-ES" sz="2000" dirty="0"/>
              <a:t>se convierte en el "centro del universo", y las personalizaciones del cliente son simplemente "la tercera roca del sol". Esta estructura de control invertida ha sido cariñosamente etiquetada como "el principio de Hollywood" - "no nos llames, te llamaremos".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746171"/>
            <a:ext cx="9601200" cy="21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9116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Estructura</a:t>
            </a:r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 smtClean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 smtClean="0"/>
          </a:p>
          <a:p>
            <a:pPr marL="0" indent="0" algn="just">
              <a:buNone/>
            </a:pPr>
            <a:endParaRPr lang="es-ES" b="1" dirty="0"/>
          </a:p>
          <a:p>
            <a:pPr algn="just"/>
            <a:r>
              <a:rPr lang="es-ES" sz="1800" dirty="0"/>
              <a:t>La implementación de </a:t>
            </a:r>
            <a:r>
              <a:rPr lang="es-ES" sz="1800" dirty="0" err="1"/>
              <a:t>template_method</a:t>
            </a:r>
            <a:r>
              <a:rPr lang="es-ES" sz="1800" dirty="0"/>
              <a:t> () es: </a:t>
            </a:r>
            <a:r>
              <a:rPr lang="es-ES" sz="1800" dirty="0" err="1" smtClean="0"/>
              <a:t>call</a:t>
            </a:r>
            <a:r>
              <a:rPr lang="es-ES" sz="1800" dirty="0" smtClean="0"/>
              <a:t> </a:t>
            </a:r>
            <a:r>
              <a:rPr lang="es-ES" sz="1800" dirty="0" err="1"/>
              <a:t>step_one</a:t>
            </a:r>
            <a:r>
              <a:rPr lang="es-ES" sz="1800" dirty="0"/>
              <a:t> (), </a:t>
            </a:r>
            <a:r>
              <a:rPr lang="es-ES" sz="1800" dirty="0" err="1" smtClean="0"/>
              <a:t>call</a:t>
            </a:r>
            <a:r>
              <a:rPr lang="es-ES" sz="1800" dirty="0" smtClean="0"/>
              <a:t> </a:t>
            </a:r>
            <a:r>
              <a:rPr lang="es-ES" sz="1800" dirty="0" err="1"/>
              <a:t>step_two</a:t>
            </a:r>
            <a:r>
              <a:rPr lang="es-ES" sz="1800" dirty="0"/>
              <a:t> () y </a:t>
            </a:r>
            <a:r>
              <a:rPr lang="es-ES" sz="1800" dirty="0" err="1" smtClean="0"/>
              <a:t>call</a:t>
            </a:r>
            <a:r>
              <a:rPr lang="es-ES" sz="1800" dirty="0" smtClean="0"/>
              <a:t> </a:t>
            </a:r>
            <a:r>
              <a:rPr lang="es-ES" sz="1800" dirty="0" err="1"/>
              <a:t>step_three</a:t>
            </a:r>
            <a:r>
              <a:rPr lang="es-ES" sz="1800" dirty="0"/>
              <a:t> (). </a:t>
            </a:r>
            <a:r>
              <a:rPr lang="es-ES" sz="1800" dirty="0" err="1"/>
              <a:t>Step_two</a:t>
            </a:r>
            <a:r>
              <a:rPr lang="es-ES" sz="1800" dirty="0"/>
              <a:t> () es un método de </a:t>
            </a:r>
            <a:r>
              <a:rPr lang="es-ES" sz="1800" dirty="0" smtClean="0"/>
              <a:t>“</a:t>
            </a:r>
            <a:r>
              <a:rPr lang="es-ES" sz="1800" dirty="0" err="1" smtClean="0"/>
              <a:t>hook</a:t>
            </a:r>
            <a:r>
              <a:rPr lang="es-ES" sz="1800" dirty="0" smtClean="0"/>
              <a:t>" – un </a:t>
            </a:r>
            <a:r>
              <a:rPr lang="es-ES" sz="1800" dirty="0" err="1" smtClean="0"/>
              <a:t>placeholder</a:t>
            </a:r>
            <a:r>
              <a:rPr lang="es-ES" sz="1800" dirty="0" smtClean="0"/>
              <a:t>. </a:t>
            </a:r>
            <a:r>
              <a:rPr lang="es-ES" sz="1800" dirty="0"/>
              <a:t>Se declara en la clase base y se define en las clases derivadas. Los </a:t>
            </a:r>
            <a:r>
              <a:rPr lang="es-ES" sz="1800" dirty="0" err="1" smtClean="0"/>
              <a:t>frameworks</a:t>
            </a:r>
            <a:r>
              <a:rPr lang="es-ES" sz="1800" dirty="0" smtClean="0"/>
              <a:t> </a:t>
            </a:r>
            <a:r>
              <a:rPr lang="es-ES" sz="1800" dirty="0"/>
              <a:t>(infraestructuras de reutilización a gran escala) usan mucho el método </a:t>
            </a:r>
            <a:r>
              <a:rPr lang="es-ES" sz="1800" dirty="0" err="1"/>
              <a:t>Template</a:t>
            </a:r>
            <a:r>
              <a:rPr lang="es-ES" sz="1800" dirty="0"/>
              <a:t>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76" y="2281237"/>
            <a:ext cx="4619528" cy="270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4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78" y="252548"/>
            <a:ext cx="8061957" cy="721315"/>
          </a:xfrm>
        </p:spPr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567" y="973862"/>
            <a:ext cx="5577673" cy="56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23" y="1828799"/>
            <a:ext cx="11826239" cy="492034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ES" sz="1800" dirty="0"/>
              <a:t>Examine el algoritmo y decida qué pasos son estándar y qué pasos son peculiares a cada una de las clases actuales</a:t>
            </a:r>
            <a:r>
              <a:rPr lang="es-ES" sz="1800" dirty="0" smtClean="0"/>
              <a:t>.</a:t>
            </a:r>
            <a:endParaRPr lang="es-ES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s-ES" sz="1800" dirty="0"/>
              <a:t>Defina una nueva clase base abstracta para alojar el </a:t>
            </a:r>
            <a:r>
              <a:rPr lang="es-ES" sz="1800" dirty="0" err="1" smtClean="0"/>
              <a:t>framework</a:t>
            </a:r>
            <a:r>
              <a:rPr lang="es-ES" sz="1800" dirty="0" smtClean="0"/>
              <a:t> </a:t>
            </a:r>
            <a:r>
              <a:rPr lang="es-ES" sz="1800" dirty="0"/>
              <a:t>"no nos llame, le llamaremos</a:t>
            </a:r>
            <a:r>
              <a:rPr lang="es-ES" sz="1800" dirty="0" smtClean="0"/>
              <a:t>".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1800" dirty="0"/>
              <a:t>Mover el </a:t>
            </a:r>
            <a:r>
              <a:rPr lang="es-ES" sz="1800" dirty="0" err="1"/>
              <a:t>shell</a:t>
            </a:r>
            <a:r>
              <a:rPr lang="es-ES" sz="1800" dirty="0"/>
              <a:t> del algoritmo (ahora llamado el </a:t>
            </a:r>
            <a:r>
              <a:rPr lang="es-ES" sz="1800" dirty="0" smtClean="0"/>
              <a:t>“</a:t>
            </a:r>
            <a:r>
              <a:rPr lang="es-ES" sz="1800" dirty="0" err="1" smtClean="0"/>
              <a:t>template</a:t>
            </a:r>
            <a:r>
              <a:rPr lang="es-ES" sz="1800" dirty="0" smtClean="0"/>
              <a:t> </a:t>
            </a:r>
            <a:r>
              <a:rPr lang="es-ES" sz="1800" dirty="0" err="1" smtClean="0"/>
              <a:t>method</a:t>
            </a:r>
            <a:r>
              <a:rPr lang="es-ES" sz="1800" dirty="0" smtClean="0"/>
              <a:t>") </a:t>
            </a:r>
            <a:r>
              <a:rPr lang="es-ES" sz="1800" dirty="0"/>
              <a:t>y la definición de todos los pasos estándar a la nueva clase base</a:t>
            </a:r>
            <a:r>
              <a:rPr lang="es-ES" sz="1800" dirty="0" smtClean="0"/>
              <a:t>.</a:t>
            </a:r>
            <a:endParaRPr lang="es-ES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s-ES" sz="1800" dirty="0"/>
              <a:t>Defina un marcador de posición o método de </a:t>
            </a:r>
            <a:r>
              <a:rPr lang="es-ES" sz="1800" dirty="0" smtClean="0"/>
              <a:t>“</a:t>
            </a:r>
            <a:r>
              <a:rPr lang="es-ES" sz="1800" dirty="0" err="1" smtClean="0"/>
              <a:t>hook</a:t>
            </a:r>
            <a:r>
              <a:rPr lang="es-ES" sz="1800" dirty="0" smtClean="0"/>
              <a:t>" </a:t>
            </a:r>
            <a:r>
              <a:rPr lang="es-ES" sz="1800" dirty="0"/>
              <a:t>en la clase base para cada paso que requiera muchas implementaciones diferentes. Este método puede alojar una implementación por defecto - o - se puede definir como abstracto (Java) o puro virtual (C </a:t>
            </a:r>
            <a:r>
              <a:rPr lang="es-ES" sz="1800" dirty="0" smtClean="0"/>
              <a:t>++).</a:t>
            </a:r>
            <a:endParaRPr lang="es-ES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s-ES" sz="1800" dirty="0"/>
              <a:t>Invoque los métodos de </a:t>
            </a:r>
            <a:r>
              <a:rPr lang="es-ES" sz="1800" dirty="0" err="1" smtClean="0"/>
              <a:t>hook</a:t>
            </a:r>
            <a:r>
              <a:rPr lang="es-ES" sz="1800" dirty="0" smtClean="0"/>
              <a:t> </a:t>
            </a:r>
            <a:r>
              <a:rPr lang="es-ES" sz="1800" dirty="0"/>
              <a:t>del </a:t>
            </a:r>
            <a:r>
              <a:rPr lang="es-ES" sz="1800" dirty="0" err="1" smtClean="0"/>
              <a:t>template</a:t>
            </a:r>
            <a:r>
              <a:rPr lang="es-ES" sz="1800" dirty="0" smtClean="0"/>
              <a:t> </a:t>
            </a:r>
            <a:r>
              <a:rPr lang="es-ES" sz="1800" dirty="0" err="1" smtClean="0"/>
              <a:t>method</a:t>
            </a:r>
            <a:r>
              <a:rPr lang="es-ES" sz="1800" dirty="0" smtClean="0"/>
              <a:t>.</a:t>
            </a:r>
            <a:endParaRPr lang="es-ES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s-ES" sz="1800" dirty="0"/>
              <a:t>Cada una de las clases existentes declara una relación "</a:t>
            </a:r>
            <a:r>
              <a:rPr lang="es-ES" sz="1800" dirty="0" err="1"/>
              <a:t>is</a:t>
            </a:r>
            <a:r>
              <a:rPr lang="es-ES" sz="1800" dirty="0"/>
              <a:t>-a" con la nueva clase base abstracta</a:t>
            </a:r>
            <a:r>
              <a:rPr lang="es-ES" sz="1800" dirty="0" smtClean="0"/>
              <a:t>.</a:t>
            </a:r>
            <a:endParaRPr lang="es-ES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s-ES" sz="1800" dirty="0"/>
              <a:t>Quitar de las clases existentes todos los detalles de implementación que se han movido a la clase base</a:t>
            </a:r>
            <a:r>
              <a:rPr lang="es-ES" sz="1800" dirty="0" smtClean="0"/>
              <a:t>.</a:t>
            </a:r>
            <a:endParaRPr lang="es-ES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s-ES" sz="1800" dirty="0"/>
              <a:t>Los únicos detalles que permanecerán en las clases existentes serán los detalles de implementación propios de cada clase derivada.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73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37" y="2037806"/>
            <a:ext cx="10008326" cy="3030584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ES" sz="2000" dirty="0"/>
              <a:t>La </a:t>
            </a:r>
            <a:r>
              <a:rPr lang="es-ES" sz="2000" dirty="0" err="1" smtClean="0"/>
              <a:t>strategy</a:t>
            </a:r>
            <a:r>
              <a:rPr lang="es-ES" sz="2000" dirty="0" smtClean="0"/>
              <a:t> </a:t>
            </a:r>
            <a:r>
              <a:rPr lang="es-ES" sz="2000" dirty="0"/>
              <a:t>es como el </a:t>
            </a:r>
            <a:r>
              <a:rPr lang="es-ES" sz="2000" dirty="0" err="1" smtClean="0"/>
              <a:t>Template</a:t>
            </a:r>
            <a:r>
              <a:rPr lang="es-ES" sz="2000" dirty="0" smtClean="0"/>
              <a:t> </a:t>
            </a:r>
            <a:r>
              <a:rPr lang="es-ES" sz="2000" dirty="0" err="1" smtClean="0"/>
              <a:t>Method</a:t>
            </a:r>
            <a:r>
              <a:rPr lang="es-ES" sz="2000" dirty="0" smtClean="0"/>
              <a:t>, </a:t>
            </a:r>
            <a:r>
              <a:rPr lang="es-ES" sz="2000" dirty="0"/>
              <a:t>excepto en su granularidad</a:t>
            </a:r>
            <a:r>
              <a:rPr lang="es-ES" sz="2000" dirty="0" smtClean="0"/>
              <a:t>.</a:t>
            </a:r>
            <a:endParaRPr lang="es-E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 err="1"/>
              <a:t>Template</a:t>
            </a:r>
            <a:r>
              <a:rPr lang="es-ES" sz="2000" dirty="0"/>
              <a:t> </a:t>
            </a:r>
            <a:r>
              <a:rPr lang="es-ES" sz="2000" dirty="0" err="1"/>
              <a:t>Method</a:t>
            </a:r>
            <a:r>
              <a:rPr lang="es-ES" sz="2000" dirty="0"/>
              <a:t> utiliza la herencia para variar parte de un algoritmo. La </a:t>
            </a:r>
            <a:r>
              <a:rPr lang="es-ES" sz="2000" dirty="0" err="1" smtClean="0"/>
              <a:t>strategy</a:t>
            </a:r>
            <a:r>
              <a:rPr lang="es-ES" sz="2000" dirty="0" smtClean="0"/>
              <a:t> </a:t>
            </a:r>
            <a:r>
              <a:rPr lang="es-ES" sz="2000" dirty="0"/>
              <a:t>utiliza la delegación para variar el algoritmo completo</a:t>
            </a:r>
            <a:r>
              <a:rPr lang="es-ES" sz="2000" dirty="0" smtClean="0"/>
              <a:t>.</a:t>
            </a:r>
            <a:endParaRPr lang="es-E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/>
              <a:t>La </a:t>
            </a:r>
            <a:r>
              <a:rPr lang="es-ES" sz="2000" dirty="0" err="1" smtClean="0"/>
              <a:t>strategy</a:t>
            </a:r>
            <a:r>
              <a:rPr lang="es-ES" sz="2000" dirty="0" smtClean="0"/>
              <a:t> </a:t>
            </a:r>
            <a:r>
              <a:rPr lang="es-ES" sz="2000" dirty="0"/>
              <a:t>modifica la lógica de los objetos individuales. </a:t>
            </a:r>
            <a:r>
              <a:rPr lang="es-ES" sz="2000" dirty="0" err="1"/>
              <a:t>Template</a:t>
            </a:r>
            <a:r>
              <a:rPr lang="es-ES" sz="2000" dirty="0"/>
              <a:t> </a:t>
            </a:r>
            <a:r>
              <a:rPr lang="es-ES" sz="2000" dirty="0" err="1"/>
              <a:t>Method</a:t>
            </a:r>
            <a:r>
              <a:rPr lang="es-ES" sz="2000" dirty="0"/>
              <a:t> modifica la lógica de una clase entera</a:t>
            </a:r>
            <a:r>
              <a:rPr lang="es-ES" sz="2000" dirty="0" smtClean="0"/>
              <a:t>.</a:t>
            </a:r>
            <a:endParaRPr lang="es-E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 smtClean="0"/>
              <a:t>Factory </a:t>
            </a:r>
            <a:r>
              <a:rPr lang="es-ES" sz="2000" dirty="0" err="1"/>
              <a:t>Method</a:t>
            </a:r>
            <a:r>
              <a:rPr lang="es-ES" sz="2000" dirty="0"/>
              <a:t> es una especialización del </a:t>
            </a:r>
            <a:r>
              <a:rPr lang="es-ES" sz="2000" dirty="0" err="1"/>
              <a:t>Template</a:t>
            </a:r>
            <a:r>
              <a:rPr lang="es-ES" sz="2000" dirty="0"/>
              <a:t> </a:t>
            </a:r>
            <a:r>
              <a:rPr lang="es-ES" sz="2000" dirty="0" err="1"/>
              <a:t>Method</a:t>
            </a:r>
            <a:r>
              <a:rPr lang="es-E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0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Intención</a:t>
            </a:r>
          </a:p>
          <a:p>
            <a:endParaRPr lang="es-ES" dirty="0"/>
          </a:p>
          <a:p>
            <a:pPr algn="just"/>
            <a:r>
              <a:rPr lang="es-ES" dirty="0"/>
              <a:t>Definir una familia de algoritmos, encapsular cada uno, y hacerlos intercambiables. La </a:t>
            </a:r>
            <a:r>
              <a:rPr lang="es-ES" dirty="0" err="1" smtClean="0"/>
              <a:t>strategy</a:t>
            </a:r>
            <a:r>
              <a:rPr lang="es-ES" dirty="0" smtClean="0"/>
              <a:t> </a:t>
            </a:r>
            <a:r>
              <a:rPr lang="es-ES" dirty="0"/>
              <a:t>permite que el algoritmo varíe independientemente de los clientes que lo utilizan.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Capturar la abstracción en una interfaz, enterrar los detalles de implementación en las clases derivadas.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790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Sales Direction 16X9</vt:lpstr>
      <vt:lpstr>DESIGN PATTERNS</vt:lpstr>
      <vt:lpstr>Template Method</vt:lpstr>
      <vt:lpstr>Template Method</vt:lpstr>
      <vt:lpstr>Template Method</vt:lpstr>
      <vt:lpstr>Template Method</vt:lpstr>
      <vt:lpstr>Ejemplo:</vt:lpstr>
      <vt:lpstr>Check list</vt:lpstr>
      <vt:lpstr>Rules of thumb</vt:lpstr>
      <vt:lpstr>Strategy</vt:lpstr>
      <vt:lpstr>Problema:</vt:lpstr>
      <vt:lpstr>Strategy</vt:lpstr>
      <vt:lpstr>Ejemplo:</vt:lpstr>
      <vt:lpstr>Template Method en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2017-03-08T05:00:35Z</dcterms:created>
  <dcterms:modified xsi:type="dcterms:W3CDTF">2017-03-08T20:47:09Z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