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8"/>
  </p:notesMasterIdLst>
  <p:handoutMasterIdLst>
    <p:handoutMasterId r:id="rId19"/>
  </p:handoutMasterIdLst>
  <p:sldIdLst>
    <p:sldId id="257" r:id="rId3"/>
    <p:sldId id="262" r:id="rId4"/>
    <p:sldId id="263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38EBD-35A5-4C6A-9D13-A93B599EFB7A}" type="doc">
      <dgm:prSet loTypeId="urn:microsoft.com/office/officeart/2005/8/layout/vList4" loCatId="pictur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A33140-EE1E-4539-AF3E-0EB26E87A233}">
      <dgm:prSet phldrT="[Text]"/>
      <dgm:spPr/>
      <dgm:t>
        <a:bodyPr/>
        <a:lstStyle/>
        <a:p>
          <a:r>
            <a:rPr lang="en-US" sz="1400" dirty="0" smtClean="0"/>
            <a:t>Simplicidad</a:t>
          </a:r>
          <a:endParaRPr lang="en-US" sz="1400" dirty="0"/>
        </a:p>
      </dgm:t>
    </dgm:pt>
    <dgm:pt modelId="{5B824809-180D-441F-8468-9BDA32DD3D78}" type="parTrans" cxnId="{DD018A66-E85B-4175-A1AE-E79E2A6E7293}">
      <dgm:prSet/>
      <dgm:spPr/>
      <dgm:t>
        <a:bodyPr/>
        <a:lstStyle/>
        <a:p>
          <a:endParaRPr lang="en-US"/>
        </a:p>
      </dgm:t>
    </dgm:pt>
    <dgm:pt modelId="{295405A8-800A-45B6-8281-30CD8006ED79}" type="sibTrans" cxnId="{DD018A66-E85B-4175-A1AE-E79E2A6E7293}">
      <dgm:prSet/>
      <dgm:spPr/>
      <dgm:t>
        <a:bodyPr/>
        <a:lstStyle/>
        <a:p>
          <a:endParaRPr lang="en-US"/>
        </a:p>
      </dgm:t>
    </dgm:pt>
    <dgm:pt modelId="{D4D550D7-994D-4D67-8D6F-3F57F0827763}">
      <dgm:prSet phldrT="[Text]" custT="1"/>
      <dgm:spPr/>
      <dgm:t>
        <a:bodyPr/>
        <a:lstStyle/>
        <a:p>
          <a:r>
            <a:rPr lang="es-ES" sz="1200" dirty="0" smtClean="0"/>
            <a:t>La simplicidad es la base de la programación extrema</a:t>
          </a:r>
          <a:br>
            <a:rPr lang="es-ES" sz="1200" dirty="0" smtClean="0"/>
          </a:br>
          <a:r>
            <a:rPr lang="es-ES" sz="1200" dirty="0" smtClean="0"/>
            <a:t> </a:t>
          </a:r>
          <a:endParaRPr lang="en-US" sz="1200" dirty="0"/>
        </a:p>
      </dgm:t>
    </dgm:pt>
    <dgm:pt modelId="{14C4D72F-1297-4639-B9F6-6344D7A130F4}" type="parTrans" cxnId="{5EE4A5B4-8B46-4A15-8365-468211A3F4F8}">
      <dgm:prSet/>
      <dgm:spPr/>
      <dgm:t>
        <a:bodyPr/>
        <a:lstStyle/>
        <a:p>
          <a:endParaRPr lang="en-US"/>
        </a:p>
      </dgm:t>
    </dgm:pt>
    <dgm:pt modelId="{B264B5D6-8C8E-48B6-8379-316590BA3160}" type="sibTrans" cxnId="{5EE4A5B4-8B46-4A15-8365-468211A3F4F8}">
      <dgm:prSet/>
      <dgm:spPr/>
      <dgm:t>
        <a:bodyPr/>
        <a:lstStyle/>
        <a:p>
          <a:endParaRPr lang="en-US"/>
        </a:p>
      </dgm:t>
    </dgm:pt>
    <dgm:pt modelId="{6B95D331-F4E3-48CB-B4BE-F68E5B7C22E9}">
      <dgm:prSet phldrT="[Text]" custT="1"/>
      <dgm:spPr/>
      <dgm:t>
        <a:bodyPr/>
        <a:lstStyle/>
        <a:p>
          <a:r>
            <a:rPr lang="es-ES" sz="1200" dirty="0" smtClean="0"/>
            <a:t>Se simplifica el diseño para agilizar el desarrollo y facilitar el mantenimiento. </a:t>
          </a:r>
          <a:endParaRPr lang="en-US" sz="1200" dirty="0"/>
        </a:p>
      </dgm:t>
    </dgm:pt>
    <dgm:pt modelId="{47815C00-6B7B-43EC-98FA-B44F129A1A0C}" type="parTrans" cxnId="{94AA18E2-FD07-425D-A692-04B816D1AF3F}">
      <dgm:prSet/>
      <dgm:spPr/>
      <dgm:t>
        <a:bodyPr/>
        <a:lstStyle/>
        <a:p>
          <a:endParaRPr lang="en-US"/>
        </a:p>
      </dgm:t>
    </dgm:pt>
    <dgm:pt modelId="{F82BBDCC-CE83-4ADD-A4AD-0891A58B01C8}" type="sibTrans" cxnId="{94AA18E2-FD07-425D-A692-04B816D1AF3F}">
      <dgm:prSet/>
      <dgm:spPr/>
      <dgm:t>
        <a:bodyPr/>
        <a:lstStyle/>
        <a:p>
          <a:endParaRPr lang="en-US"/>
        </a:p>
      </dgm:t>
    </dgm:pt>
    <dgm:pt modelId="{D2A60C8B-28F9-4D0F-A1B6-F8CF97ED43B2}">
      <dgm:prSet phldrT="[Text]"/>
      <dgm:spPr/>
      <dgm:t>
        <a:bodyPr/>
        <a:lstStyle/>
        <a:p>
          <a:r>
            <a:rPr lang="en-US" sz="1400" dirty="0" err="1" smtClean="0"/>
            <a:t>Comunicacion</a:t>
          </a:r>
          <a:endParaRPr lang="en-US" sz="1400" dirty="0"/>
        </a:p>
      </dgm:t>
    </dgm:pt>
    <dgm:pt modelId="{A9A17283-4621-4930-9E25-973441554052}" type="parTrans" cxnId="{9A317032-95CB-4EBA-8158-9A85BD8A4954}">
      <dgm:prSet/>
      <dgm:spPr/>
      <dgm:t>
        <a:bodyPr/>
        <a:lstStyle/>
        <a:p>
          <a:endParaRPr lang="en-US"/>
        </a:p>
      </dgm:t>
    </dgm:pt>
    <dgm:pt modelId="{5D837E02-9202-419D-B623-937C4BCC0E0E}" type="sibTrans" cxnId="{9A317032-95CB-4EBA-8158-9A85BD8A4954}">
      <dgm:prSet/>
      <dgm:spPr/>
      <dgm:t>
        <a:bodyPr/>
        <a:lstStyle/>
        <a:p>
          <a:endParaRPr lang="en-US"/>
        </a:p>
      </dgm:t>
    </dgm:pt>
    <dgm:pt modelId="{E77E71E6-CD65-486A-A16F-77464B987A93}">
      <dgm:prSet phldrT="[Text]" custT="1"/>
      <dgm:spPr/>
      <dgm:t>
        <a:bodyPr/>
        <a:lstStyle/>
        <a:p>
          <a:r>
            <a:rPr lang="es-ES" sz="1200" dirty="0" smtClean="0"/>
            <a:t>Para los programadores el código comunica mejor cuanto más simple sea.</a:t>
          </a:r>
          <a:br>
            <a:rPr lang="es-ES" sz="1200" dirty="0" smtClean="0"/>
          </a:br>
          <a:endParaRPr lang="en-US" sz="1200" dirty="0"/>
        </a:p>
      </dgm:t>
    </dgm:pt>
    <dgm:pt modelId="{0ED6D85E-F6A5-4E3A-8E68-DF000C166DA7}" type="parTrans" cxnId="{A9B9040F-3F95-42FA-9935-EAA851D15BF8}">
      <dgm:prSet/>
      <dgm:spPr/>
      <dgm:t>
        <a:bodyPr/>
        <a:lstStyle/>
        <a:p>
          <a:endParaRPr lang="en-US"/>
        </a:p>
      </dgm:t>
    </dgm:pt>
    <dgm:pt modelId="{0F56A05A-2DC5-4DE1-8C54-6CA9E9EC339F}" type="sibTrans" cxnId="{A9B9040F-3F95-42FA-9935-EAA851D15BF8}">
      <dgm:prSet/>
      <dgm:spPr/>
      <dgm:t>
        <a:bodyPr/>
        <a:lstStyle/>
        <a:p>
          <a:endParaRPr lang="en-US"/>
        </a:p>
      </dgm:t>
    </dgm:pt>
    <dgm:pt modelId="{40E2A5F2-6B6E-4C80-B6C0-957BBC8F60E8}">
      <dgm:prSet phldrT="[Text]" custT="1"/>
      <dgm:spPr/>
      <dgm:t>
        <a:bodyPr/>
        <a:lstStyle/>
        <a:p>
          <a:r>
            <a:rPr lang="es-ES" sz="1200" dirty="0" smtClean="0"/>
            <a:t>Debe comentarse sólo aquello que no va a variar.</a:t>
          </a:r>
          <a:endParaRPr lang="en-US" sz="1200" dirty="0"/>
        </a:p>
      </dgm:t>
    </dgm:pt>
    <dgm:pt modelId="{2207CCDF-5379-4704-A593-1611890EDAAF}" type="parTrans" cxnId="{F5266CF2-404E-43A4-BA2C-DA3C317B9609}">
      <dgm:prSet/>
      <dgm:spPr/>
      <dgm:t>
        <a:bodyPr/>
        <a:lstStyle/>
        <a:p>
          <a:endParaRPr lang="en-US"/>
        </a:p>
      </dgm:t>
    </dgm:pt>
    <dgm:pt modelId="{FAF67320-6C3F-483E-806A-3F9A77917356}" type="sibTrans" cxnId="{F5266CF2-404E-43A4-BA2C-DA3C317B9609}">
      <dgm:prSet/>
      <dgm:spPr/>
      <dgm:t>
        <a:bodyPr/>
        <a:lstStyle/>
        <a:p>
          <a:endParaRPr lang="en-US"/>
        </a:p>
      </dgm:t>
    </dgm:pt>
    <dgm:pt modelId="{CA11A1C5-9C10-487D-8143-A44BA2B4779A}">
      <dgm:prSet phldrT="[Text]"/>
      <dgm:spPr/>
      <dgm:t>
        <a:bodyPr/>
        <a:lstStyle/>
        <a:p>
          <a:r>
            <a:rPr lang="en-US" sz="1400" dirty="0" err="1" smtClean="0"/>
            <a:t>Retroalimentacion</a:t>
          </a:r>
          <a:r>
            <a:rPr lang="en-US" sz="1400" dirty="0" smtClean="0"/>
            <a:t> (feedback)</a:t>
          </a:r>
          <a:endParaRPr lang="en-US" sz="1400" dirty="0"/>
        </a:p>
      </dgm:t>
    </dgm:pt>
    <dgm:pt modelId="{AE8FA6DE-21D9-434B-BC08-6386608159CC}" type="parTrans" cxnId="{5506F73D-3FE8-4D90-8DD3-AF282E3250FA}">
      <dgm:prSet/>
      <dgm:spPr/>
      <dgm:t>
        <a:bodyPr/>
        <a:lstStyle/>
        <a:p>
          <a:endParaRPr lang="en-US"/>
        </a:p>
      </dgm:t>
    </dgm:pt>
    <dgm:pt modelId="{79B8DBF6-EB04-49D4-9275-968F7970628D}" type="sibTrans" cxnId="{5506F73D-3FE8-4D90-8DD3-AF282E3250FA}">
      <dgm:prSet/>
      <dgm:spPr/>
      <dgm:t>
        <a:bodyPr/>
        <a:lstStyle/>
        <a:p>
          <a:endParaRPr lang="en-US"/>
        </a:p>
      </dgm:t>
    </dgm:pt>
    <dgm:pt modelId="{4A9E725F-EB2C-45A1-A8ED-13DF1B928468}">
      <dgm:prSet phldrT="[Text]" custT="1"/>
      <dgm:spPr/>
      <dgm:t>
        <a:bodyPr/>
        <a:lstStyle/>
        <a:p>
          <a:r>
            <a:rPr lang="es-ES" sz="1200" dirty="0" smtClean="0"/>
            <a:t>Al estar el cliente integrado en el proyecto, su opinión sobre el estado del proyecto se conoce en tiempo real.</a:t>
          </a:r>
          <a:endParaRPr lang="en-US" sz="1200" dirty="0"/>
        </a:p>
      </dgm:t>
    </dgm:pt>
    <dgm:pt modelId="{935AA04E-6807-46E5-896D-AE17D5925655}" type="parTrans" cxnId="{8A235FEE-8FB0-4696-8012-E8F90AC759B0}">
      <dgm:prSet/>
      <dgm:spPr/>
      <dgm:t>
        <a:bodyPr/>
        <a:lstStyle/>
        <a:p>
          <a:endParaRPr lang="en-US"/>
        </a:p>
      </dgm:t>
    </dgm:pt>
    <dgm:pt modelId="{837CEAB5-4B5A-45F9-8C52-2ACE4A7DF097}" type="sibTrans" cxnId="{8A235FEE-8FB0-4696-8012-E8F90AC759B0}">
      <dgm:prSet/>
      <dgm:spPr/>
      <dgm:t>
        <a:bodyPr/>
        <a:lstStyle/>
        <a:p>
          <a:endParaRPr lang="en-US"/>
        </a:p>
      </dgm:t>
    </dgm:pt>
    <dgm:pt modelId="{EE4CC3C7-30E8-462B-B54C-C78753DD3A10}">
      <dgm:prSet phldrT="[Text]" custT="1"/>
      <dgm:spPr/>
      <dgm:t>
        <a:bodyPr/>
        <a:lstStyle/>
        <a:p>
          <a:r>
            <a:rPr lang="es-ES" sz="1200" dirty="0" smtClean="0"/>
            <a:t>Meses de trabajo pueden tirarse por la borda debido a cambios en los criterios del cliente o malentendidos por parte del equipo de desarrollo. </a:t>
          </a:r>
          <a:endParaRPr lang="en-US" sz="1200" dirty="0"/>
        </a:p>
      </dgm:t>
    </dgm:pt>
    <dgm:pt modelId="{24F8B244-F412-4453-A3C1-91806705FE00}" type="parTrans" cxnId="{BE1D4B65-0E4D-449A-B372-D0C80A685EBA}">
      <dgm:prSet/>
      <dgm:spPr/>
      <dgm:t>
        <a:bodyPr/>
        <a:lstStyle/>
        <a:p>
          <a:endParaRPr lang="en-US"/>
        </a:p>
      </dgm:t>
    </dgm:pt>
    <dgm:pt modelId="{C8954CB3-5FC7-497C-A665-7E122D354E1B}" type="sibTrans" cxnId="{BE1D4B65-0E4D-449A-B372-D0C80A685EBA}">
      <dgm:prSet/>
      <dgm:spPr/>
      <dgm:t>
        <a:bodyPr/>
        <a:lstStyle/>
        <a:p>
          <a:endParaRPr lang="en-US"/>
        </a:p>
      </dgm:t>
    </dgm:pt>
    <dgm:pt modelId="{12CFB419-FAF3-4708-AEB3-8165E54E9FB6}">
      <dgm:prSet phldrT="[Text]"/>
      <dgm:spPr/>
      <dgm:t>
        <a:bodyPr/>
        <a:lstStyle/>
        <a:p>
          <a:r>
            <a:rPr lang="en-US" dirty="0" err="1" smtClean="0"/>
            <a:t>Coraje</a:t>
          </a:r>
          <a:r>
            <a:rPr lang="en-US" dirty="0" smtClean="0"/>
            <a:t> o </a:t>
          </a:r>
          <a:r>
            <a:rPr lang="en-US" dirty="0" err="1" smtClean="0"/>
            <a:t>valentía</a:t>
          </a:r>
          <a:endParaRPr lang="en-US" dirty="0"/>
        </a:p>
      </dgm:t>
    </dgm:pt>
    <dgm:pt modelId="{4D681F1E-0726-4A4C-95A8-21A32AB6BBDE}" type="parTrans" cxnId="{4272AF09-2506-42C2-BB84-D05F11A28875}">
      <dgm:prSet/>
      <dgm:spPr/>
      <dgm:t>
        <a:bodyPr/>
        <a:lstStyle/>
        <a:p>
          <a:endParaRPr lang="en-US"/>
        </a:p>
      </dgm:t>
    </dgm:pt>
    <dgm:pt modelId="{F4A45768-5FEF-42F1-BF1A-FA3330A46D30}" type="sibTrans" cxnId="{4272AF09-2506-42C2-BB84-D05F11A28875}">
      <dgm:prSet/>
      <dgm:spPr/>
      <dgm:t>
        <a:bodyPr/>
        <a:lstStyle/>
        <a:p>
          <a:endParaRPr lang="en-US"/>
        </a:p>
      </dgm:t>
    </dgm:pt>
    <dgm:pt modelId="{85EFF933-76E5-4222-9614-0C574939394C}">
      <dgm:prSet phldrT="[Text]"/>
      <dgm:spPr/>
      <dgm:t>
        <a:bodyPr/>
        <a:lstStyle/>
        <a:p>
          <a:r>
            <a:rPr lang="es-ES" dirty="0" smtClean="0"/>
            <a:t>Muchas de las prácticas implican valentía. </a:t>
          </a:r>
          <a:endParaRPr lang="en-US" dirty="0"/>
        </a:p>
      </dgm:t>
    </dgm:pt>
    <dgm:pt modelId="{5AB3C541-7856-492D-8CA7-3633655353F3}" type="parTrans" cxnId="{88C0B1C6-0C19-47AF-921D-E7A3E744D6A3}">
      <dgm:prSet/>
      <dgm:spPr/>
      <dgm:t>
        <a:bodyPr/>
        <a:lstStyle/>
        <a:p>
          <a:endParaRPr lang="en-US"/>
        </a:p>
      </dgm:t>
    </dgm:pt>
    <dgm:pt modelId="{5BCA0169-6CB0-4FEA-911F-0ED857723542}" type="sibTrans" cxnId="{88C0B1C6-0C19-47AF-921D-E7A3E744D6A3}">
      <dgm:prSet/>
      <dgm:spPr/>
      <dgm:t>
        <a:bodyPr/>
        <a:lstStyle/>
        <a:p>
          <a:endParaRPr lang="en-US"/>
        </a:p>
      </dgm:t>
    </dgm:pt>
    <dgm:pt modelId="{46C0577A-EB1C-4F30-B24F-9F87D87289ED}">
      <dgm:prSet phldrT="[Text]"/>
      <dgm:spPr/>
      <dgm:t>
        <a:bodyPr/>
        <a:lstStyle/>
        <a:p>
          <a:r>
            <a:rPr lang="es-ES" dirty="0" smtClean="0"/>
            <a:t>Una de ellas es siempre diseñar y programar para hoy y no para mañana.</a:t>
          </a:r>
          <a:endParaRPr lang="en-US" dirty="0"/>
        </a:p>
      </dgm:t>
    </dgm:pt>
    <dgm:pt modelId="{0BC76875-420C-4EA6-AC1C-E7BAADD950DA}" type="parTrans" cxnId="{FF8E56AB-3553-495F-9A69-AC16CBCF2DEC}">
      <dgm:prSet/>
      <dgm:spPr/>
      <dgm:t>
        <a:bodyPr/>
        <a:lstStyle/>
        <a:p>
          <a:endParaRPr lang="en-US"/>
        </a:p>
      </dgm:t>
    </dgm:pt>
    <dgm:pt modelId="{D9DB5ACA-9549-4413-80BB-4336C7F04DD6}" type="sibTrans" cxnId="{FF8E56AB-3553-495F-9A69-AC16CBCF2DEC}">
      <dgm:prSet/>
      <dgm:spPr/>
      <dgm:t>
        <a:bodyPr/>
        <a:lstStyle/>
        <a:p>
          <a:endParaRPr lang="en-US"/>
        </a:p>
      </dgm:t>
    </dgm:pt>
    <dgm:pt modelId="{D43D08B6-C567-4327-A4D9-C4A790B0B5FC}">
      <dgm:prSet/>
      <dgm:spPr/>
      <dgm:t>
        <a:bodyPr/>
        <a:lstStyle/>
        <a:p>
          <a:endParaRPr lang="en-US" sz="1100" dirty="0" smtClean="0"/>
        </a:p>
      </dgm:t>
    </dgm:pt>
    <dgm:pt modelId="{31A45F6B-3B63-46D6-890E-E320366AF2FD}" type="parTrans" cxnId="{57EBE877-F143-46C2-821B-18358C3D72BF}">
      <dgm:prSet/>
      <dgm:spPr/>
      <dgm:t>
        <a:bodyPr/>
        <a:lstStyle/>
        <a:p>
          <a:endParaRPr lang="en-US"/>
        </a:p>
      </dgm:t>
    </dgm:pt>
    <dgm:pt modelId="{8DD04A2D-3598-4A29-A2A3-817E3DEBD6B2}" type="sibTrans" cxnId="{57EBE877-F143-46C2-821B-18358C3D72BF}">
      <dgm:prSet/>
      <dgm:spPr/>
      <dgm:t>
        <a:bodyPr/>
        <a:lstStyle/>
        <a:p>
          <a:endParaRPr lang="en-US"/>
        </a:p>
      </dgm:t>
    </dgm:pt>
    <dgm:pt modelId="{310F9134-8941-4FF5-9CAB-12A3C56039E3}">
      <dgm:prSet/>
      <dgm:spPr/>
      <dgm:t>
        <a:bodyPr/>
        <a:lstStyle/>
        <a:p>
          <a:endParaRPr lang="en-US" sz="1100" dirty="0" smtClean="0"/>
        </a:p>
      </dgm:t>
    </dgm:pt>
    <dgm:pt modelId="{68E73B9C-4AC0-4D14-85B1-4C7CA3B2D646}" type="parTrans" cxnId="{F44918B6-530F-410C-878F-77D583A416CA}">
      <dgm:prSet/>
      <dgm:spPr/>
      <dgm:t>
        <a:bodyPr/>
        <a:lstStyle/>
        <a:p>
          <a:endParaRPr lang="en-US"/>
        </a:p>
      </dgm:t>
    </dgm:pt>
    <dgm:pt modelId="{ECD11037-7419-4EE3-B5B3-D5DE5CFE0389}" type="sibTrans" cxnId="{F44918B6-530F-410C-878F-77D583A416CA}">
      <dgm:prSet/>
      <dgm:spPr/>
      <dgm:t>
        <a:bodyPr/>
        <a:lstStyle/>
        <a:p>
          <a:endParaRPr lang="en-US"/>
        </a:p>
      </dgm:t>
    </dgm:pt>
    <dgm:pt modelId="{C841C1A0-1881-4983-B6E2-A94ADDBB15F9}">
      <dgm:prSet/>
      <dgm:spPr/>
      <dgm:t>
        <a:bodyPr/>
        <a:lstStyle/>
        <a:p>
          <a:pPr algn="l"/>
          <a:r>
            <a:rPr lang="en-US" dirty="0" err="1" smtClean="0"/>
            <a:t>Respeto</a:t>
          </a:r>
          <a:endParaRPr lang="en-US" dirty="0" smtClean="0"/>
        </a:p>
        <a:p>
          <a:pPr algn="just"/>
          <a:r>
            <a:rPr lang="es-ES" dirty="0" smtClean="0"/>
            <a:t>Los miembros del equipo se respetan los unos a otros, porque los programadores no deben realizar cambios que hacen que las pruebas existentes fallen o que demore el trabajo de sus compañeros. </a:t>
          </a:r>
          <a:endParaRPr lang="en-US" dirty="0"/>
        </a:p>
      </dgm:t>
    </dgm:pt>
    <dgm:pt modelId="{00F26C3C-C876-4DBF-8098-13FE1D6CCA87}" type="parTrans" cxnId="{EC1AB7A6-CB9F-4D23-9135-105A440B2485}">
      <dgm:prSet/>
      <dgm:spPr/>
      <dgm:t>
        <a:bodyPr/>
        <a:lstStyle/>
        <a:p>
          <a:endParaRPr lang="en-US"/>
        </a:p>
      </dgm:t>
    </dgm:pt>
    <dgm:pt modelId="{3BAAF07D-D34F-4EA4-BBFB-7878FBFD3206}" type="sibTrans" cxnId="{EC1AB7A6-CB9F-4D23-9135-105A440B2485}">
      <dgm:prSet/>
      <dgm:spPr/>
      <dgm:t>
        <a:bodyPr/>
        <a:lstStyle/>
        <a:p>
          <a:endParaRPr lang="en-US"/>
        </a:p>
      </dgm:t>
    </dgm:pt>
    <dgm:pt modelId="{7BC42E3C-2C9F-473B-AADF-3EFFA3D1A671}">
      <dgm:prSet phldrT="[Text]"/>
      <dgm:spPr/>
      <dgm:t>
        <a:bodyPr/>
        <a:lstStyle/>
        <a:p>
          <a:r>
            <a:rPr lang="es-ES" dirty="0" smtClean="0"/>
            <a:t>Esto es un esfuerzo para evitar empantanarse en el diseño y requerir demasiado tiempo y trabajo para implementar el resto del proyecto.</a:t>
          </a:r>
          <a:endParaRPr lang="en-US" dirty="0"/>
        </a:p>
      </dgm:t>
    </dgm:pt>
    <dgm:pt modelId="{87CCC3FA-8EA2-4B3F-A55B-49F42DBFFF2A}" type="parTrans" cxnId="{73361CC2-FCF2-4AE8-A25A-45CCDD2A8A0C}">
      <dgm:prSet/>
      <dgm:spPr/>
      <dgm:t>
        <a:bodyPr/>
        <a:lstStyle/>
        <a:p>
          <a:endParaRPr lang="en-US"/>
        </a:p>
      </dgm:t>
    </dgm:pt>
    <dgm:pt modelId="{19AEAFDF-4EEC-4461-9D6F-34F23AA51779}" type="sibTrans" cxnId="{73361CC2-FCF2-4AE8-A25A-45CCDD2A8A0C}">
      <dgm:prSet/>
      <dgm:spPr/>
      <dgm:t>
        <a:bodyPr/>
        <a:lstStyle/>
        <a:p>
          <a:endParaRPr lang="en-US"/>
        </a:p>
      </dgm:t>
    </dgm:pt>
    <dgm:pt modelId="{D8E3A465-A1F1-4FB6-8FA9-CA5D15649DD2}" type="pres">
      <dgm:prSet presAssocID="{D8938EBD-35A5-4C6A-9D13-A93B599EFB7A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9386AB-05EA-409F-A45A-32ABB0291C47}" type="pres">
      <dgm:prSet presAssocID="{49A33140-EE1E-4539-AF3E-0EB26E87A233}" presName="comp" presStyleCnt="0"/>
      <dgm:spPr/>
      <dgm:t>
        <a:bodyPr/>
        <a:lstStyle/>
        <a:p>
          <a:endParaRPr lang="en-US"/>
        </a:p>
      </dgm:t>
    </dgm:pt>
    <dgm:pt modelId="{1EDC0706-B337-4D19-9586-D80ADC6FF0BC}" type="pres">
      <dgm:prSet presAssocID="{49A33140-EE1E-4539-AF3E-0EB26E87A233}" presName="box" presStyleLbl="node1" presStyleIdx="0" presStyleCnt="5" custScaleY="96436"/>
      <dgm:spPr/>
      <dgm:t>
        <a:bodyPr/>
        <a:lstStyle/>
        <a:p>
          <a:endParaRPr lang="en-US"/>
        </a:p>
      </dgm:t>
    </dgm:pt>
    <dgm:pt modelId="{DBE039BC-4828-4037-ACD3-44AD1DBB8598}" type="pres">
      <dgm:prSet presAssocID="{49A33140-EE1E-4539-AF3E-0EB26E87A233}" presName="img" presStyleLbl="fgImgPlace1" presStyleIdx="0" presStyleCnt="5" custScaleY="104421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holding pencil and sketching" title="Sample Picture"/>
        </a:ext>
      </dgm:extLst>
    </dgm:pt>
    <dgm:pt modelId="{734EAEA4-C2E0-4D5D-9A6F-CA92018E8638}" type="pres">
      <dgm:prSet presAssocID="{49A33140-EE1E-4539-AF3E-0EB26E87A233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F2464-5648-4E0A-83D7-5845DE3EC097}" type="pres">
      <dgm:prSet presAssocID="{295405A8-800A-45B6-8281-30CD8006ED79}" presName="spacer" presStyleCnt="0"/>
      <dgm:spPr/>
      <dgm:t>
        <a:bodyPr/>
        <a:lstStyle/>
        <a:p>
          <a:endParaRPr lang="en-US"/>
        </a:p>
      </dgm:t>
    </dgm:pt>
    <dgm:pt modelId="{35DACBBE-2664-4E64-BCFC-A18566808C1E}" type="pres">
      <dgm:prSet presAssocID="{D2A60C8B-28F9-4D0F-A1B6-F8CF97ED43B2}" presName="comp" presStyleCnt="0"/>
      <dgm:spPr/>
      <dgm:t>
        <a:bodyPr/>
        <a:lstStyle/>
        <a:p>
          <a:endParaRPr lang="en-US"/>
        </a:p>
      </dgm:t>
    </dgm:pt>
    <dgm:pt modelId="{C3B01439-9EF7-4478-BC43-AA16BD98600A}" type="pres">
      <dgm:prSet presAssocID="{D2A60C8B-28F9-4D0F-A1B6-F8CF97ED43B2}" presName="box" presStyleLbl="node1" presStyleIdx="1" presStyleCnt="5" custScaleY="101404"/>
      <dgm:spPr/>
      <dgm:t>
        <a:bodyPr/>
        <a:lstStyle/>
        <a:p>
          <a:endParaRPr lang="en-US"/>
        </a:p>
      </dgm:t>
    </dgm:pt>
    <dgm:pt modelId="{6D7CA03F-D567-464B-929D-9654E98D9BF8}" type="pres">
      <dgm:prSet presAssocID="{D2A60C8B-28F9-4D0F-A1B6-F8CF97ED43B2}" presName="img" presStyleLbl="fgImgPlace1" presStyleIdx="1" presStyleCnt="5" custScaleY="10262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  <dgm:extLst/>
    </dgm:pt>
    <dgm:pt modelId="{78F4974A-9386-4D17-AD7E-69E54ADE14F9}" type="pres">
      <dgm:prSet presAssocID="{D2A60C8B-28F9-4D0F-A1B6-F8CF97ED43B2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76E36-DD70-45EA-809E-ED9A46A1AE9D}" type="pres">
      <dgm:prSet presAssocID="{5D837E02-9202-419D-B623-937C4BCC0E0E}" presName="spacer" presStyleCnt="0"/>
      <dgm:spPr/>
      <dgm:t>
        <a:bodyPr/>
        <a:lstStyle/>
        <a:p>
          <a:endParaRPr lang="en-US"/>
        </a:p>
      </dgm:t>
    </dgm:pt>
    <dgm:pt modelId="{5314920A-BC42-45E6-B58E-B71878FEF786}" type="pres">
      <dgm:prSet presAssocID="{CA11A1C5-9C10-487D-8143-A44BA2B4779A}" presName="comp" presStyleCnt="0"/>
      <dgm:spPr/>
      <dgm:t>
        <a:bodyPr/>
        <a:lstStyle/>
        <a:p>
          <a:endParaRPr lang="en-US"/>
        </a:p>
      </dgm:t>
    </dgm:pt>
    <dgm:pt modelId="{9E12CE1F-3B46-43EB-B532-D535CCA9405B}" type="pres">
      <dgm:prSet presAssocID="{CA11A1C5-9C10-487D-8143-A44BA2B4779A}" presName="box" presStyleLbl="node1" presStyleIdx="2" presStyleCnt="5" custScaleY="123154"/>
      <dgm:spPr/>
      <dgm:t>
        <a:bodyPr/>
        <a:lstStyle/>
        <a:p>
          <a:endParaRPr lang="en-US"/>
        </a:p>
      </dgm:t>
    </dgm:pt>
    <dgm:pt modelId="{422CE104-C723-4AE3-AE27-CFC6D6705A03}" type="pres">
      <dgm:prSet presAssocID="{CA11A1C5-9C10-487D-8143-A44BA2B4779A}" presName="img" presStyleLbl="fgImgPlace1" presStyleIdx="2" presStyleCnt="5" custScaleY="13652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26CAC816-E328-47CF-9F28-BBF639728312}" type="pres">
      <dgm:prSet presAssocID="{CA11A1C5-9C10-487D-8143-A44BA2B4779A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9ABA22-B828-4054-97A4-3ED42DB61264}" type="pres">
      <dgm:prSet presAssocID="{79B8DBF6-EB04-49D4-9275-968F7970628D}" presName="spacer" presStyleCnt="0"/>
      <dgm:spPr/>
      <dgm:t>
        <a:bodyPr/>
        <a:lstStyle/>
        <a:p>
          <a:endParaRPr lang="en-US"/>
        </a:p>
      </dgm:t>
    </dgm:pt>
    <dgm:pt modelId="{535B0373-DB8C-44A5-BE71-A59923855882}" type="pres">
      <dgm:prSet presAssocID="{12CFB419-FAF3-4708-AEB3-8165E54E9FB6}" presName="comp" presStyleCnt="0"/>
      <dgm:spPr/>
      <dgm:t>
        <a:bodyPr/>
        <a:lstStyle/>
        <a:p>
          <a:endParaRPr lang="en-US"/>
        </a:p>
      </dgm:t>
    </dgm:pt>
    <dgm:pt modelId="{4F229A7F-E08F-42D1-8F6B-B37CFEF49005}" type="pres">
      <dgm:prSet presAssocID="{12CFB419-FAF3-4708-AEB3-8165E54E9FB6}" presName="box" presStyleLbl="node1" presStyleIdx="3" presStyleCnt="5"/>
      <dgm:spPr/>
      <dgm:t>
        <a:bodyPr/>
        <a:lstStyle/>
        <a:p>
          <a:endParaRPr lang="en-US"/>
        </a:p>
      </dgm:t>
    </dgm:pt>
    <dgm:pt modelId="{4135933F-2477-4BF1-BA3D-4F139E2F98E5}" type="pres">
      <dgm:prSet presAssocID="{12CFB419-FAF3-4708-AEB3-8165E54E9FB6}" presName="img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4000" b="-44000"/>
          </a:stretch>
        </a:blipFill>
      </dgm:spPr>
      <dgm:t>
        <a:bodyPr/>
        <a:lstStyle/>
        <a:p>
          <a:endParaRPr lang="en-US"/>
        </a:p>
      </dgm:t>
      <dgm:extLst/>
    </dgm:pt>
    <dgm:pt modelId="{B5C063E0-CF3C-4F80-A41B-D2F8D13F1DF6}" type="pres">
      <dgm:prSet presAssocID="{12CFB419-FAF3-4708-AEB3-8165E54E9FB6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C2D1E4-2746-42B0-8A2F-C97A362AF210}" type="pres">
      <dgm:prSet presAssocID="{F4A45768-5FEF-42F1-BF1A-FA3330A46D30}" presName="spacer" presStyleCnt="0"/>
      <dgm:spPr/>
    </dgm:pt>
    <dgm:pt modelId="{26CC270F-29B3-4C8D-A994-D6077AB8C23A}" type="pres">
      <dgm:prSet presAssocID="{C841C1A0-1881-4983-B6E2-A94ADDBB15F9}" presName="comp" presStyleCnt="0"/>
      <dgm:spPr/>
    </dgm:pt>
    <dgm:pt modelId="{5845857F-F812-44D5-9B7A-653E6EA61F90}" type="pres">
      <dgm:prSet presAssocID="{C841C1A0-1881-4983-B6E2-A94ADDBB15F9}" presName="box" presStyleLbl="node1" presStyleIdx="4" presStyleCnt="5"/>
      <dgm:spPr/>
      <dgm:t>
        <a:bodyPr/>
        <a:lstStyle/>
        <a:p>
          <a:endParaRPr lang="en-US"/>
        </a:p>
      </dgm:t>
    </dgm:pt>
    <dgm:pt modelId="{87B11F84-7F81-46C7-9765-694F79F430A2}" type="pres">
      <dgm:prSet presAssocID="{C841C1A0-1881-4983-B6E2-A94ADDBB15F9}" presName="img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en-US"/>
        </a:p>
      </dgm:t>
    </dgm:pt>
    <dgm:pt modelId="{37AA00F8-ED3B-48FE-A9A3-34F99C8EC412}" type="pres">
      <dgm:prSet presAssocID="{C841C1A0-1881-4983-B6E2-A94ADDBB15F9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46EC3E-D280-468B-A759-876DC6D03511}" type="presOf" srcId="{EE4CC3C7-30E8-462B-B54C-C78753DD3A10}" destId="{9E12CE1F-3B46-43EB-B532-D535CCA9405B}" srcOrd="0" destOrd="3" presId="urn:microsoft.com/office/officeart/2005/8/layout/vList4"/>
    <dgm:cxn modelId="{94AA18E2-FD07-425D-A692-04B816D1AF3F}" srcId="{49A33140-EE1E-4539-AF3E-0EB26E87A233}" destId="{6B95D331-F4E3-48CB-B4BE-F68E5B7C22E9}" srcOrd="1" destOrd="0" parTransId="{47815C00-6B7B-43EC-98FA-B44F129A1A0C}" sibTransId="{F82BBDCC-CE83-4ADD-A4AD-0891A58B01C8}"/>
    <dgm:cxn modelId="{32AB697D-F8E1-4E5D-94F0-CC92637B3B71}" type="presOf" srcId="{310F9134-8941-4FF5-9CAB-12A3C56039E3}" destId="{26CAC816-E328-47CF-9F28-BBF639728312}" srcOrd="1" destOrd="2" presId="urn:microsoft.com/office/officeart/2005/8/layout/vList4"/>
    <dgm:cxn modelId="{EC1AB7A6-CB9F-4D23-9135-105A440B2485}" srcId="{D8938EBD-35A5-4C6A-9D13-A93B599EFB7A}" destId="{C841C1A0-1881-4983-B6E2-A94ADDBB15F9}" srcOrd="4" destOrd="0" parTransId="{00F26C3C-C876-4DBF-8098-13FE1D6CCA87}" sibTransId="{3BAAF07D-D34F-4EA4-BBFB-7878FBFD3206}"/>
    <dgm:cxn modelId="{513025CF-BB8D-4BD0-AD24-EAEBD7CC8C57}" type="presOf" srcId="{46C0577A-EB1C-4F30-B24F-9F87D87289ED}" destId="{4F229A7F-E08F-42D1-8F6B-B37CFEF49005}" srcOrd="0" destOrd="2" presId="urn:microsoft.com/office/officeart/2005/8/layout/vList4"/>
    <dgm:cxn modelId="{A9B9040F-3F95-42FA-9935-EAA851D15BF8}" srcId="{D2A60C8B-28F9-4D0F-A1B6-F8CF97ED43B2}" destId="{E77E71E6-CD65-486A-A16F-77464B987A93}" srcOrd="0" destOrd="0" parTransId="{0ED6D85E-F6A5-4E3A-8E68-DF000C166DA7}" sibTransId="{0F56A05A-2DC5-4DE1-8C54-6CA9E9EC339F}"/>
    <dgm:cxn modelId="{AC3DDF17-4D77-47B5-B7E8-A2FFC2AE4B17}" type="presOf" srcId="{D43D08B6-C567-4327-A4D9-C4A790B0B5FC}" destId="{C3B01439-9EF7-4478-BC43-AA16BD98600A}" srcOrd="0" destOrd="3" presId="urn:microsoft.com/office/officeart/2005/8/layout/vList4"/>
    <dgm:cxn modelId="{57EBE877-F143-46C2-821B-18358C3D72BF}" srcId="{D2A60C8B-28F9-4D0F-A1B6-F8CF97ED43B2}" destId="{D43D08B6-C567-4327-A4D9-C4A790B0B5FC}" srcOrd="2" destOrd="0" parTransId="{31A45F6B-3B63-46D6-890E-E320366AF2FD}" sibTransId="{8DD04A2D-3598-4A29-A2A3-817E3DEBD6B2}"/>
    <dgm:cxn modelId="{B54F9485-19A1-47D1-A9EB-C3D4B16A25AF}" type="presOf" srcId="{85EFF933-76E5-4222-9614-0C574939394C}" destId="{4F229A7F-E08F-42D1-8F6B-B37CFEF49005}" srcOrd="0" destOrd="1" presId="urn:microsoft.com/office/officeart/2005/8/layout/vList4"/>
    <dgm:cxn modelId="{6912142C-E92D-44CC-9673-21464B546902}" type="presOf" srcId="{D2A60C8B-28F9-4D0F-A1B6-F8CF97ED43B2}" destId="{C3B01439-9EF7-4478-BC43-AA16BD98600A}" srcOrd="0" destOrd="0" presId="urn:microsoft.com/office/officeart/2005/8/layout/vList4"/>
    <dgm:cxn modelId="{897B365F-921D-4720-9E98-91E2AD2FEE60}" type="presOf" srcId="{4A9E725F-EB2C-45A1-A8ED-13DF1B928468}" destId="{9E12CE1F-3B46-43EB-B532-D535CCA9405B}" srcOrd="0" destOrd="1" presId="urn:microsoft.com/office/officeart/2005/8/layout/vList4"/>
    <dgm:cxn modelId="{F11B8AC3-C9FC-4667-B3D4-23A13024ECC6}" type="presOf" srcId="{40E2A5F2-6B6E-4C80-B6C0-957BBC8F60E8}" destId="{C3B01439-9EF7-4478-BC43-AA16BD98600A}" srcOrd="0" destOrd="2" presId="urn:microsoft.com/office/officeart/2005/8/layout/vList4"/>
    <dgm:cxn modelId="{FF8E56AB-3553-495F-9A69-AC16CBCF2DEC}" srcId="{12CFB419-FAF3-4708-AEB3-8165E54E9FB6}" destId="{46C0577A-EB1C-4F30-B24F-9F87D87289ED}" srcOrd="1" destOrd="0" parTransId="{0BC76875-420C-4EA6-AC1C-E7BAADD950DA}" sibTransId="{D9DB5ACA-9549-4413-80BB-4336C7F04DD6}"/>
    <dgm:cxn modelId="{414A27EF-D0DA-4155-B184-F924AD261E9C}" type="presOf" srcId="{310F9134-8941-4FF5-9CAB-12A3C56039E3}" destId="{9E12CE1F-3B46-43EB-B532-D535CCA9405B}" srcOrd="0" destOrd="2" presId="urn:microsoft.com/office/officeart/2005/8/layout/vList4"/>
    <dgm:cxn modelId="{C16B1115-C263-47B1-B5E9-BE9274DE38B8}" type="presOf" srcId="{D4D550D7-994D-4D67-8D6F-3F57F0827763}" destId="{1EDC0706-B337-4D19-9586-D80ADC6FF0BC}" srcOrd="0" destOrd="1" presId="urn:microsoft.com/office/officeart/2005/8/layout/vList4"/>
    <dgm:cxn modelId="{FDFDF863-EF02-45CA-AB94-517C2BBD2B7F}" type="presOf" srcId="{CA11A1C5-9C10-487D-8143-A44BA2B4779A}" destId="{26CAC816-E328-47CF-9F28-BBF639728312}" srcOrd="1" destOrd="0" presId="urn:microsoft.com/office/officeart/2005/8/layout/vList4"/>
    <dgm:cxn modelId="{8A235FEE-8FB0-4696-8012-E8F90AC759B0}" srcId="{CA11A1C5-9C10-487D-8143-A44BA2B4779A}" destId="{4A9E725F-EB2C-45A1-A8ED-13DF1B928468}" srcOrd="0" destOrd="0" parTransId="{935AA04E-6807-46E5-896D-AE17D5925655}" sibTransId="{837CEAB5-4B5A-45F9-8C52-2ACE4A7DF097}"/>
    <dgm:cxn modelId="{34E1CAF1-072C-42F8-BB1B-E55983ED2753}" type="presOf" srcId="{D4D550D7-994D-4D67-8D6F-3F57F0827763}" destId="{734EAEA4-C2E0-4D5D-9A6F-CA92018E8638}" srcOrd="1" destOrd="1" presId="urn:microsoft.com/office/officeart/2005/8/layout/vList4"/>
    <dgm:cxn modelId="{CFB40767-D4BE-43FD-9909-0F81247F9BA1}" type="presOf" srcId="{C841C1A0-1881-4983-B6E2-A94ADDBB15F9}" destId="{5845857F-F812-44D5-9B7A-653E6EA61F90}" srcOrd="0" destOrd="0" presId="urn:microsoft.com/office/officeart/2005/8/layout/vList4"/>
    <dgm:cxn modelId="{4272AF09-2506-42C2-BB84-D05F11A28875}" srcId="{D8938EBD-35A5-4C6A-9D13-A93B599EFB7A}" destId="{12CFB419-FAF3-4708-AEB3-8165E54E9FB6}" srcOrd="3" destOrd="0" parTransId="{4D681F1E-0726-4A4C-95A8-21A32AB6BBDE}" sibTransId="{F4A45768-5FEF-42F1-BF1A-FA3330A46D30}"/>
    <dgm:cxn modelId="{19D6E940-DFC8-464C-A31E-26DA83922F25}" type="presOf" srcId="{E77E71E6-CD65-486A-A16F-77464B987A93}" destId="{78F4974A-9386-4D17-AD7E-69E54ADE14F9}" srcOrd="1" destOrd="1" presId="urn:microsoft.com/office/officeart/2005/8/layout/vList4"/>
    <dgm:cxn modelId="{73361CC2-FCF2-4AE8-A25A-45CCDD2A8A0C}" srcId="{12CFB419-FAF3-4708-AEB3-8165E54E9FB6}" destId="{7BC42E3C-2C9F-473B-AADF-3EFFA3D1A671}" srcOrd="2" destOrd="0" parTransId="{87CCC3FA-8EA2-4B3F-A55B-49F42DBFFF2A}" sibTransId="{19AEAFDF-4EEC-4461-9D6F-34F23AA51779}"/>
    <dgm:cxn modelId="{927FFD1F-881A-4254-972B-6BE717D6A4D3}" type="presOf" srcId="{12CFB419-FAF3-4708-AEB3-8165E54E9FB6}" destId="{4F229A7F-E08F-42D1-8F6B-B37CFEF49005}" srcOrd="0" destOrd="0" presId="urn:microsoft.com/office/officeart/2005/8/layout/vList4"/>
    <dgm:cxn modelId="{5506F73D-3FE8-4D90-8DD3-AF282E3250FA}" srcId="{D8938EBD-35A5-4C6A-9D13-A93B599EFB7A}" destId="{CA11A1C5-9C10-487D-8143-A44BA2B4779A}" srcOrd="2" destOrd="0" parTransId="{AE8FA6DE-21D9-434B-BC08-6386608159CC}" sibTransId="{79B8DBF6-EB04-49D4-9275-968F7970628D}"/>
    <dgm:cxn modelId="{170F4B84-F7FA-46C2-A6C8-3777D77F4981}" type="presOf" srcId="{EE4CC3C7-30E8-462B-B54C-C78753DD3A10}" destId="{26CAC816-E328-47CF-9F28-BBF639728312}" srcOrd="1" destOrd="3" presId="urn:microsoft.com/office/officeart/2005/8/layout/vList4"/>
    <dgm:cxn modelId="{1DCF8ABD-B010-43D3-95A7-5E37556E5790}" type="presOf" srcId="{6B95D331-F4E3-48CB-B4BE-F68E5B7C22E9}" destId="{1EDC0706-B337-4D19-9586-D80ADC6FF0BC}" srcOrd="0" destOrd="2" presId="urn:microsoft.com/office/officeart/2005/8/layout/vList4"/>
    <dgm:cxn modelId="{F4E02B95-6026-4FEF-9131-4B473BA54297}" type="presOf" srcId="{7BC42E3C-2C9F-473B-AADF-3EFFA3D1A671}" destId="{B5C063E0-CF3C-4F80-A41B-D2F8D13F1DF6}" srcOrd="1" destOrd="3" presId="urn:microsoft.com/office/officeart/2005/8/layout/vList4"/>
    <dgm:cxn modelId="{DD018A66-E85B-4175-A1AE-E79E2A6E7293}" srcId="{D8938EBD-35A5-4C6A-9D13-A93B599EFB7A}" destId="{49A33140-EE1E-4539-AF3E-0EB26E87A233}" srcOrd="0" destOrd="0" parTransId="{5B824809-180D-441F-8468-9BDA32DD3D78}" sibTransId="{295405A8-800A-45B6-8281-30CD8006ED79}"/>
    <dgm:cxn modelId="{653BDCD4-E9EE-42A7-ABEC-BCDE21AA7A20}" type="presOf" srcId="{85EFF933-76E5-4222-9614-0C574939394C}" destId="{B5C063E0-CF3C-4F80-A41B-D2F8D13F1DF6}" srcOrd="1" destOrd="1" presId="urn:microsoft.com/office/officeart/2005/8/layout/vList4"/>
    <dgm:cxn modelId="{7AA89C37-AE56-4069-9689-71F6C2569012}" type="presOf" srcId="{46C0577A-EB1C-4F30-B24F-9F87D87289ED}" destId="{B5C063E0-CF3C-4F80-A41B-D2F8D13F1DF6}" srcOrd="1" destOrd="2" presId="urn:microsoft.com/office/officeart/2005/8/layout/vList4"/>
    <dgm:cxn modelId="{CC60B492-49AF-471E-9A18-7E1C5299FB76}" type="presOf" srcId="{49A33140-EE1E-4539-AF3E-0EB26E87A233}" destId="{1EDC0706-B337-4D19-9586-D80ADC6FF0BC}" srcOrd="0" destOrd="0" presId="urn:microsoft.com/office/officeart/2005/8/layout/vList4"/>
    <dgm:cxn modelId="{01AD47EC-CAD7-479D-B711-ABFF787AC338}" type="presOf" srcId="{C841C1A0-1881-4983-B6E2-A94ADDBB15F9}" destId="{37AA00F8-ED3B-48FE-A9A3-34F99C8EC412}" srcOrd="1" destOrd="0" presId="urn:microsoft.com/office/officeart/2005/8/layout/vList4"/>
    <dgm:cxn modelId="{88C0B1C6-0C19-47AF-921D-E7A3E744D6A3}" srcId="{12CFB419-FAF3-4708-AEB3-8165E54E9FB6}" destId="{85EFF933-76E5-4222-9614-0C574939394C}" srcOrd="0" destOrd="0" parTransId="{5AB3C541-7856-492D-8CA7-3633655353F3}" sibTransId="{5BCA0169-6CB0-4FEA-911F-0ED857723542}"/>
    <dgm:cxn modelId="{9A317032-95CB-4EBA-8158-9A85BD8A4954}" srcId="{D8938EBD-35A5-4C6A-9D13-A93B599EFB7A}" destId="{D2A60C8B-28F9-4D0F-A1B6-F8CF97ED43B2}" srcOrd="1" destOrd="0" parTransId="{A9A17283-4621-4930-9E25-973441554052}" sibTransId="{5D837E02-9202-419D-B623-937C4BCC0E0E}"/>
    <dgm:cxn modelId="{A7375698-8EC2-4C57-ACCD-337B421E944F}" type="presOf" srcId="{D8938EBD-35A5-4C6A-9D13-A93B599EFB7A}" destId="{D8E3A465-A1F1-4FB6-8FA9-CA5D15649DD2}" srcOrd="0" destOrd="0" presId="urn:microsoft.com/office/officeart/2005/8/layout/vList4"/>
    <dgm:cxn modelId="{BE1D4B65-0E4D-449A-B372-D0C80A685EBA}" srcId="{CA11A1C5-9C10-487D-8143-A44BA2B4779A}" destId="{EE4CC3C7-30E8-462B-B54C-C78753DD3A10}" srcOrd="2" destOrd="0" parTransId="{24F8B244-F412-4453-A3C1-91806705FE00}" sibTransId="{C8954CB3-5FC7-497C-A665-7E122D354E1B}"/>
    <dgm:cxn modelId="{41A8DE0E-5DA8-469E-8A70-3FFB7F382C96}" type="presOf" srcId="{E77E71E6-CD65-486A-A16F-77464B987A93}" destId="{C3B01439-9EF7-4478-BC43-AA16BD98600A}" srcOrd="0" destOrd="1" presId="urn:microsoft.com/office/officeart/2005/8/layout/vList4"/>
    <dgm:cxn modelId="{F9CF8892-0E35-4B45-A502-0C178E622A90}" type="presOf" srcId="{7BC42E3C-2C9F-473B-AADF-3EFFA3D1A671}" destId="{4F229A7F-E08F-42D1-8F6B-B37CFEF49005}" srcOrd="0" destOrd="3" presId="urn:microsoft.com/office/officeart/2005/8/layout/vList4"/>
    <dgm:cxn modelId="{7267ADD4-D292-49B8-952C-977273ABD131}" type="presOf" srcId="{40E2A5F2-6B6E-4C80-B6C0-957BBC8F60E8}" destId="{78F4974A-9386-4D17-AD7E-69E54ADE14F9}" srcOrd="1" destOrd="2" presId="urn:microsoft.com/office/officeart/2005/8/layout/vList4"/>
    <dgm:cxn modelId="{551CEB6F-FEDC-47CC-B87D-EE60646903E7}" type="presOf" srcId="{12CFB419-FAF3-4708-AEB3-8165E54E9FB6}" destId="{B5C063E0-CF3C-4F80-A41B-D2F8D13F1DF6}" srcOrd="1" destOrd="0" presId="urn:microsoft.com/office/officeart/2005/8/layout/vList4"/>
    <dgm:cxn modelId="{2E3F6185-BF3A-4873-977D-7FB7531F68E2}" type="presOf" srcId="{CA11A1C5-9C10-487D-8143-A44BA2B4779A}" destId="{9E12CE1F-3B46-43EB-B532-D535CCA9405B}" srcOrd="0" destOrd="0" presId="urn:microsoft.com/office/officeart/2005/8/layout/vList4"/>
    <dgm:cxn modelId="{1F2F41BC-E536-4495-9C42-19E429164779}" type="presOf" srcId="{49A33140-EE1E-4539-AF3E-0EB26E87A233}" destId="{734EAEA4-C2E0-4D5D-9A6F-CA92018E8638}" srcOrd="1" destOrd="0" presId="urn:microsoft.com/office/officeart/2005/8/layout/vList4"/>
    <dgm:cxn modelId="{08D8C51E-BB7C-44CF-A9CC-CBA8E9D7A7A0}" type="presOf" srcId="{4A9E725F-EB2C-45A1-A8ED-13DF1B928468}" destId="{26CAC816-E328-47CF-9F28-BBF639728312}" srcOrd="1" destOrd="1" presId="urn:microsoft.com/office/officeart/2005/8/layout/vList4"/>
    <dgm:cxn modelId="{F5266CF2-404E-43A4-BA2C-DA3C317B9609}" srcId="{D2A60C8B-28F9-4D0F-A1B6-F8CF97ED43B2}" destId="{40E2A5F2-6B6E-4C80-B6C0-957BBC8F60E8}" srcOrd="1" destOrd="0" parTransId="{2207CCDF-5379-4704-A593-1611890EDAAF}" sibTransId="{FAF67320-6C3F-483E-806A-3F9A77917356}"/>
    <dgm:cxn modelId="{054ABEF5-4ADE-416A-B9CD-9CF5EEFC1B97}" type="presOf" srcId="{D2A60C8B-28F9-4D0F-A1B6-F8CF97ED43B2}" destId="{78F4974A-9386-4D17-AD7E-69E54ADE14F9}" srcOrd="1" destOrd="0" presId="urn:microsoft.com/office/officeart/2005/8/layout/vList4"/>
    <dgm:cxn modelId="{5EE4A5B4-8B46-4A15-8365-468211A3F4F8}" srcId="{49A33140-EE1E-4539-AF3E-0EB26E87A233}" destId="{D4D550D7-994D-4D67-8D6F-3F57F0827763}" srcOrd="0" destOrd="0" parTransId="{14C4D72F-1297-4639-B9F6-6344D7A130F4}" sibTransId="{B264B5D6-8C8E-48B6-8379-316590BA3160}"/>
    <dgm:cxn modelId="{B682BACB-2E56-4AB0-A8E6-EB027DAC5EDA}" type="presOf" srcId="{D43D08B6-C567-4327-A4D9-C4A790B0B5FC}" destId="{78F4974A-9386-4D17-AD7E-69E54ADE14F9}" srcOrd="1" destOrd="3" presId="urn:microsoft.com/office/officeart/2005/8/layout/vList4"/>
    <dgm:cxn modelId="{F44918B6-530F-410C-878F-77D583A416CA}" srcId="{CA11A1C5-9C10-487D-8143-A44BA2B4779A}" destId="{310F9134-8941-4FF5-9CAB-12A3C56039E3}" srcOrd="1" destOrd="0" parTransId="{68E73B9C-4AC0-4D14-85B1-4C7CA3B2D646}" sibTransId="{ECD11037-7419-4EE3-B5B3-D5DE5CFE0389}"/>
    <dgm:cxn modelId="{37F87F66-B83A-4835-9924-3645FF1BFA6C}" type="presOf" srcId="{6B95D331-F4E3-48CB-B4BE-F68E5B7C22E9}" destId="{734EAEA4-C2E0-4D5D-9A6F-CA92018E8638}" srcOrd="1" destOrd="2" presId="urn:microsoft.com/office/officeart/2005/8/layout/vList4"/>
    <dgm:cxn modelId="{564059A9-4A79-48F3-A386-C5F43D5CB6EF}" type="presParOf" srcId="{D8E3A465-A1F1-4FB6-8FA9-CA5D15649DD2}" destId="{659386AB-05EA-409F-A45A-32ABB0291C47}" srcOrd="0" destOrd="0" presId="urn:microsoft.com/office/officeart/2005/8/layout/vList4"/>
    <dgm:cxn modelId="{DAA54AE5-1E2A-4264-9071-1C515EF99FBA}" type="presParOf" srcId="{659386AB-05EA-409F-A45A-32ABB0291C47}" destId="{1EDC0706-B337-4D19-9586-D80ADC6FF0BC}" srcOrd="0" destOrd="0" presId="urn:microsoft.com/office/officeart/2005/8/layout/vList4"/>
    <dgm:cxn modelId="{3CE8839B-3A5A-4D27-B0F6-3BF464F35264}" type="presParOf" srcId="{659386AB-05EA-409F-A45A-32ABB0291C47}" destId="{DBE039BC-4828-4037-ACD3-44AD1DBB8598}" srcOrd="1" destOrd="0" presId="urn:microsoft.com/office/officeart/2005/8/layout/vList4"/>
    <dgm:cxn modelId="{6D7816F6-E7D6-41E9-B339-1A5DE09D0390}" type="presParOf" srcId="{659386AB-05EA-409F-A45A-32ABB0291C47}" destId="{734EAEA4-C2E0-4D5D-9A6F-CA92018E8638}" srcOrd="2" destOrd="0" presId="urn:microsoft.com/office/officeart/2005/8/layout/vList4"/>
    <dgm:cxn modelId="{DF5CC9BF-1D75-42FA-8548-0A48BBAD8EA7}" type="presParOf" srcId="{D8E3A465-A1F1-4FB6-8FA9-CA5D15649DD2}" destId="{1A6F2464-5648-4E0A-83D7-5845DE3EC097}" srcOrd="1" destOrd="0" presId="urn:microsoft.com/office/officeart/2005/8/layout/vList4"/>
    <dgm:cxn modelId="{FE34A876-DC20-4138-9C52-46DF74B5E6A8}" type="presParOf" srcId="{D8E3A465-A1F1-4FB6-8FA9-CA5D15649DD2}" destId="{35DACBBE-2664-4E64-BCFC-A18566808C1E}" srcOrd="2" destOrd="0" presId="urn:microsoft.com/office/officeart/2005/8/layout/vList4"/>
    <dgm:cxn modelId="{511B93E6-5E86-41BD-8398-F8438C3E0F5F}" type="presParOf" srcId="{35DACBBE-2664-4E64-BCFC-A18566808C1E}" destId="{C3B01439-9EF7-4478-BC43-AA16BD98600A}" srcOrd="0" destOrd="0" presId="urn:microsoft.com/office/officeart/2005/8/layout/vList4"/>
    <dgm:cxn modelId="{EDFED743-4B19-4989-AE64-6FDDE70B2D12}" type="presParOf" srcId="{35DACBBE-2664-4E64-BCFC-A18566808C1E}" destId="{6D7CA03F-D567-464B-929D-9654E98D9BF8}" srcOrd="1" destOrd="0" presId="urn:microsoft.com/office/officeart/2005/8/layout/vList4"/>
    <dgm:cxn modelId="{1BEBE5F0-A762-4E00-84A9-85050635BBDD}" type="presParOf" srcId="{35DACBBE-2664-4E64-BCFC-A18566808C1E}" destId="{78F4974A-9386-4D17-AD7E-69E54ADE14F9}" srcOrd="2" destOrd="0" presId="urn:microsoft.com/office/officeart/2005/8/layout/vList4"/>
    <dgm:cxn modelId="{6522E331-FED3-4284-869D-E148B72D1339}" type="presParOf" srcId="{D8E3A465-A1F1-4FB6-8FA9-CA5D15649DD2}" destId="{8CC76E36-DD70-45EA-809E-ED9A46A1AE9D}" srcOrd="3" destOrd="0" presId="urn:microsoft.com/office/officeart/2005/8/layout/vList4"/>
    <dgm:cxn modelId="{79ECEFC7-F984-4970-87DE-09C7B3619DCC}" type="presParOf" srcId="{D8E3A465-A1F1-4FB6-8FA9-CA5D15649DD2}" destId="{5314920A-BC42-45E6-B58E-B71878FEF786}" srcOrd="4" destOrd="0" presId="urn:microsoft.com/office/officeart/2005/8/layout/vList4"/>
    <dgm:cxn modelId="{DA4E9DBF-BFB0-4071-878C-65DA223F59F1}" type="presParOf" srcId="{5314920A-BC42-45E6-B58E-B71878FEF786}" destId="{9E12CE1F-3B46-43EB-B532-D535CCA9405B}" srcOrd="0" destOrd="0" presId="urn:microsoft.com/office/officeart/2005/8/layout/vList4"/>
    <dgm:cxn modelId="{1021FA4A-8582-47F7-9AC2-029FA70BDD4C}" type="presParOf" srcId="{5314920A-BC42-45E6-B58E-B71878FEF786}" destId="{422CE104-C723-4AE3-AE27-CFC6D6705A03}" srcOrd="1" destOrd="0" presId="urn:microsoft.com/office/officeart/2005/8/layout/vList4"/>
    <dgm:cxn modelId="{1CCBF0A8-F7B2-4CA9-AC86-923C6B86B8C4}" type="presParOf" srcId="{5314920A-BC42-45E6-B58E-B71878FEF786}" destId="{26CAC816-E328-47CF-9F28-BBF639728312}" srcOrd="2" destOrd="0" presId="urn:microsoft.com/office/officeart/2005/8/layout/vList4"/>
    <dgm:cxn modelId="{153C813E-C01F-4CAE-8550-AF24E3183550}" type="presParOf" srcId="{D8E3A465-A1F1-4FB6-8FA9-CA5D15649DD2}" destId="{D29ABA22-B828-4054-97A4-3ED42DB61264}" srcOrd="5" destOrd="0" presId="urn:microsoft.com/office/officeart/2005/8/layout/vList4"/>
    <dgm:cxn modelId="{A0F1B9BD-81FB-4B8B-B907-59485D036C1B}" type="presParOf" srcId="{D8E3A465-A1F1-4FB6-8FA9-CA5D15649DD2}" destId="{535B0373-DB8C-44A5-BE71-A59923855882}" srcOrd="6" destOrd="0" presId="urn:microsoft.com/office/officeart/2005/8/layout/vList4"/>
    <dgm:cxn modelId="{05C51A3F-AF7E-4D06-8126-F470D309EFF7}" type="presParOf" srcId="{535B0373-DB8C-44A5-BE71-A59923855882}" destId="{4F229A7F-E08F-42D1-8F6B-B37CFEF49005}" srcOrd="0" destOrd="0" presId="urn:microsoft.com/office/officeart/2005/8/layout/vList4"/>
    <dgm:cxn modelId="{96BD4B55-517B-498E-A320-59EDBF93EAB5}" type="presParOf" srcId="{535B0373-DB8C-44A5-BE71-A59923855882}" destId="{4135933F-2477-4BF1-BA3D-4F139E2F98E5}" srcOrd="1" destOrd="0" presId="urn:microsoft.com/office/officeart/2005/8/layout/vList4"/>
    <dgm:cxn modelId="{1E3E7BE6-E952-412F-8C91-E5AC6D51BE02}" type="presParOf" srcId="{535B0373-DB8C-44A5-BE71-A59923855882}" destId="{B5C063E0-CF3C-4F80-A41B-D2F8D13F1DF6}" srcOrd="2" destOrd="0" presId="urn:microsoft.com/office/officeart/2005/8/layout/vList4"/>
    <dgm:cxn modelId="{9EF4B2EC-3F60-478F-A89F-A6232C6E3416}" type="presParOf" srcId="{D8E3A465-A1F1-4FB6-8FA9-CA5D15649DD2}" destId="{56C2D1E4-2746-42B0-8A2F-C97A362AF210}" srcOrd="7" destOrd="0" presId="urn:microsoft.com/office/officeart/2005/8/layout/vList4"/>
    <dgm:cxn modelId="{B77F52F8-2BD1-4266-9DBE-10762FDB8447}" type="presParOf" srcId="{D8E3A465-A1F1-4FB6-8FA9-CA5D15649DD2}" destId="{26CC270F-29B3-4C8D-A994-D6077AB8C23A}" srcOrd="8" destOrd="0" presId="urn:microsoft.com/office/officeart/2005/8/layout/vList4"/>
    <dgm:cxn modelId="{517D7B3F-65E3-4EB2-A339-14087084C781}" type="presParOf" srcId="{26CC270F-29B3-4C8D-A994-D6077AB8C23A}" destId="{5845857F-F812-44D5-9B7A-653E6EA61F90}" srcOrd="0" destOrd="0" presId="urn:microsoft.com/office/officeart/2005/8/layout/vList4"/>
    <dgm:cxn modelId="{B5B748DF-9030-46F6-A9C1-72679E75D3A1}" type="presParOf" srcId="{26CC270F-29B3-4C8D-A994-D6077AB8C23A}" destId="{87B11F84-7F81-46C7-9765-694F79F430A2}" srcOrd="1" destOrd="0" presId="urn:microsoft.com/office/officeart/2005/8/layout/vList4"/>
    <dgm:cxn modelId="{E39A67AD-2B39-46F6-99B8-A24E2BC24C0B}" type="presParOf" srcId="{26CC270F-29B3-4C8D-A994-D6077AB8C23A}" destId="{37AA00F8-ED3B-48FE-A9A3-34F99C8EC41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C0706-B337-4D19-9586-D80ADC6FF0BC}">
      <dsp:nvSpPr>
        <dsp:cNvPr id="0" name=""/>
        <dsp:cNvSpPr/>
      </dsp:nvSpPr>
      <dsp:spPr>
        <a:xfrm>
          <a:off x="0" y="0"/>
          <a:ext cx="8610600" cy="9115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Simplicidad</a:t>
          </a:r>
          <a:endParaRPr lang="en-US" sz="14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La simplicidad es la base de la programación extrema</a:t>
          </a:r>
          <a:br>
            <a:rPr lang="es-ES" sz="1200" kern="1200" dirty="0" smtClean="0"/>
          </a:br>
          <a:r>
            <a:rPr lang="es-ES" sz="1200" kern="1200" dirty="0" smtClean="0"/>
            <a:t>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Se simplifica el diseño para agilizar el desarrollo y facilitar el mantenimiento. </a:t>
          </a:r>
          <a:endParaRPr lang="en-US" sz="1200" kern="1200" dirty="0"/>
        </a:p>
      </dsp:txBody>
      <dsp:txXfrm>
        <a:off x="1816640" y="0"/>
        <a:ext cx="6793959" cy="911520"/>
      </dsp:txXfrm>
    </dsp:sp>
    <dsp:sp modelId="{DBE039BC-4828-4037-ACD3-44AD1DBB8598}">
      <dsp:nvSpPr>
        <dsp:cNvPr id="0" name=""/>
        <dsp:cNvSpPr/>
      </dsp:nvSpPr>
      <dsp:spPr>
        <a:xfrm>
          <a:off x="94520" y="60962"/>
          <a:ext cx="1722120" cy="78959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B01439-9EF7-4478-BC43-AA16BD98600A}">
      <dsp:nvSpPr>
        <dsp:cNvPr id="0" name=""/>
        <dsp:cNvSpPr/>
      </dsp:nvSpPr>
      <dsp:spPr>
        <a:xfrm>
          <a:off x="0" y="1006040"/>
          <a:ext cx="8610600" cy="95847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Comunicacion</a:t>
          </a:r>
          <a:endParaRPr lang="en-US" sz="14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Para los programadores el código comunica mejor cuanto más simple sea.</a:t>
          </a:r>
          <a:br>
            <a:rPr lang="es-ES" sz="1200" kern="1200" dirty="0" smtClean="0"/>
          </a:b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Debe comentarse sólo aquello que no va a variar.</a:t>
          </a:r>
          <a:endParaRPr lang="en-US" sz="12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 smtClean="0"/>
        </a:p>
      </dsp:txBody>
      <dsp:txXfrm>
        <a:off x="1816640" y="1006040"/>
        <a:ext cx="6793959" cy="958478"/>
      </dsp:txXfrm>
    </dsp:sp>
    <dsp:sp modelId="{6D7CA03F-D567-464B-929D-9654E98D9BF8}">
      <dsp:nvSpPr>
        <dsp:cNvPr id="0" name=""/>
        <dsp:cNvSpPr/>
      </dsp:nvSpPr>
      <dsp:spPr>
        <a:xfrm>
          <a:off x="94520" y="1097279"/>
          <a:ext cx="1722120" cy="7760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2CE1F-3B46-43EB-B532-D535CCA9405B}">
      <dsp:nvSpPr>
        <dsp:cNvPr id="0" name=""/>
        <dsp:cNvSpPr/>
      </dsp:nvSpPr>
      <dsp:spPr>
        <a:xfrm>
          <a:off x="0" y="2059039"/>
          <a:ext cx="8610600" cy="1164060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Retroalimentacion</a:t>
          </a:r>
          <a:r>
            <a:rPr lang="en-US" sz="1400" kern="1200" dirty="0" smtClean="0"/>
            <a:t> (feedback)</a:t>
          </a:r>
          <a:endParaRPr lang="en-US" sz="14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Al estar el cliente integrado en el proyecto, su opinión sobre el estado del proyecto se conoce en tiempo real.</a:t>
          </a:r>
          <a:endParaRPr lang="en-US" sz="12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 smtClean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Meses de trabajo pueden tirarse por la borda debido a cambios en los criterios del cliente o malentendidos por parte del equipo de desarrollo. </a:t>
          </a:r>
          <a:endParaRPr lang="en-US" sz="1200" kern="1200" dirty="0"/>
        </a:p>
      </dsp:txBody>
      <dsp:txXfrm>
        <a:off x="1816640" y="2059039"/>
        <a:ext cx="6793959" cy="1164060"/>
      </dsp:txXfrm>
    </dsp:sp>
    <dsp:sp modelId="{422CE104-C723-4AE3-AE27-CFC6D6705A03}">
      <dsp:nvSpPr>
        <dsp:cNvPr id="0" name=""/>
        <dsp:cNvSpPr/>
      </dsp:nvSpPr>
      <dsp:spPr>
        <a:xfrm>
          <a:off x="94520" y="2124892"/>
          <a:ext cx="1722120" cy="103235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29A7F-E08F-42D1-8F6B-B37CFEF49005}">
      <dsp:nvSpPr>
        <dsp:cNvPr id="0" name=""/>
        <dsp:cNvSpPr/>
      </dsp:nvSpPr>
      <dsp:spPr>
        <a:xfrm>
          <a:off x="0" y="3317621"/>
          <a:ext cx="8610600" cy="945207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Coraje</a:t>
          </a:r>
          <a:r>
            <a:rPr lang="en-US" sz="1400" kern="1200" dirty="0" smtClean="0"/>
            <a:t> o </a:t>
          </a:r>
          <a:r>
            <a:rPr lang="en-US" sz="1400" kern="1200" dirty="0" err="1" smtClean="0"/>
            <a:t>valentía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Muchas de las prácticas implican valentía.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Una de ellas es siempre diseñar y programar para hoy y no para mañana.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Esto es un esfuerzo para evitar empantanarse en el diseño y requerir demasiado tiempo y trabajo para implementar el resto del proyecto.</a:t>
          </a:r>
          <a:endParaRPr lang="en-US" sz="1100" kern="1200" dirty="0"/>
        </a:p>
      </dsp:txBody>
      <dsp:txXfrm>
        <a:off x="1816640" y="3317621"/>
        <a:ext cx="6793959" cy="945207"/>
      </dsp:txXfrm>
    </dsp:sp>
    <dsp:sp modelId="{4135933F-2477-4BF1-BA3D-4F139E2F98E5}">
      <dsp:nvSpPr>
        <dsp:cNvPr id="0" name=""/>
        <dsp:cNvSpPr/>
      </dsp:nvSpPr>
      <dsp:spPr>
        <a:xfrm>
          <a:off x="94520" y="3412142"/>
          <a:ext cx="1722120" cy="75616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4000" b="-44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45857F-F812-44D5-9B7A-653E6EA61F90}">
      <dsp:nvSpPr>
        <dsp:cNvPr id="0" name=""/>
        <dsp:cNvSpPr/>
      </dsp:nvSpPr>
      <dsp:spPr>
        <a:xfrm>
          <a:off x="0" y="4357349"/>
          <a:ext cx="8610600" cy="94520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Respeto</a:t>
          </a:r>
          <a:endParaRPr lang="en-US" sz="1400" kern="1200" dirty="0" smtClean="0"/>
        </a:p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Los miembros del equipo se respetan los unos a otros, porque los programadores no deben realizar cambios que hacen que las pruebas existentes fallen o que demore el trabajo de sus compañeros. </a:t>
          </a:r>
          <a:endParaRPr lang="en-US" sz="1400" kern="1200" dirty="0"/>
        </a:p>
      </dsp:txBody>
      <dsp:txXfrm>
        <a:off x="1816640" y="4357349"/>
        <a:ext cx="6793959" cy="945207"/>
      </dsp:txXfrm>
    </dsp:sp>
    <dsp:sp modelId="{87B11F84-7F81-46C7-9765-694F79F430A2}">
      <dsp:nvSpPr>
        <dsp:cNvPr id="0" name=""/>
        <dsp:cNvSpPr/>
      </dsp:nvSpPr>
      <dsp:spPr>
        <a:xfrm>
          <a:off x="94520" y="4451870"/>
          <a:ext cx="1722120" cy="75616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2/12/2017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2/12/2017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2/12/2017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2/12/2017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2/12/2017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2/12/2017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2/12/2017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822171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Presentado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Ansel Corona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Elias Santiago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Ronald Mariotti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Extreme Programming (XP)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8" y="1825623"/>
            <a:ext cx="11284133" cy="4958353"/>
          </a:xfrm>
        </p:spPr>
        <p:txBody>
          <a:bodyPr>
            <a:normAutofit fontScale="62500" lnSpcReduction="20000"/>
          </a:bodyPr>
          <a:lstStyle/>
          <a:p>
            <a:r>
              <a:rPr lang="es-ES" b="1" u="sng" dirty="0">
                <a:solidFill>
                  <a:schemeClr val="accent1">
                    <a:lumMod val="75000"/>
                  </a:schemeClr>
                </a:solidFill>
              </a:rPr>
              <a:t> Al final del día, si el programa no funciona, no se ha hecho nada.</a:t>
            </a:r>
          </a:p>
          <a:p>
            <a:r>
              <a:rPr lang="es-ES" dirty="0"/>
              <a:t>El cliente está siempre disponible:</a:t>
            </a:r>
          </a:p>
          <a:p>
            <a:r>
              <a:rPr lang="es-ES" dirty="0"/>
              <a:t>Gran parte del éxito del proyecto XP se debe a que es el cliente quien conduce constantemente el trabajo hacia lo que aportará mayor valor de </a:t>
            </a:r>
            <a:r>
              <a:rPr lang="es-ES" dirty="0" smtClean="0"/>
              <a:t>negocio.</a:t>
            </a:r>
          </a:p>
          <a:p>
            <a:endParaRPr lang="es-ES" dirty="0" smtClean="0"/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Estándares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programación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s-ES" dirty="0"/>
              <a:t>XP enfatiza la comunicación de los programadores a través del código, con lo cual es indispensable que se sigan ciertos estándares de </a:t>
            </a:r>
            <a:r>
              <a:rPr lang="es-ES" dirty="0" smtClean="0"/>
              <a:t>programación.</a:t>
            </a:r>
          </a:p>
          <a:p>
            <a:endParaRPr lang="es-ES" dirty="0" smtClean="0"/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Integración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continua:</a:t>
            </a:r>
          </a:p>
          <a:p>
            <a:r>
              <a:rPr lang="es-ES" dirty="0"/>
              <a:t>Cada pieza de código es integrada en el sistema una vez que esté lista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Propiedad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colectiva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del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código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s-ES" dirty="0"/>
              <a:t>Cualquier programador puede cambiar cualquier parte del código en cualquier momento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40 horas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por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semana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s-ES" dirty="0"/>
              <a:t>Se debe trabajar un máximo de 40 horas por semana. No se trabajan horas extras en dos semanas seguidas. </a:t>
            </a:r>
            <a:endParaRPr lang="es-ES" dirty="0" smtClean="0"/>
          </a:p>
          <a:p>
            <a:endParaRPr lang="es-E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Codificacion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4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El enfoque de la programación extrema es que si una pequeña prueba puede eliminar algunos errores, muchas pruebas pueden eliminar muchas más </a:t>
            </a:r>
            <a:r>
              <a:rPr lang="es-ES" dirty="0" smtClean="0"/>
              <a:t>errores.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pruebas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unitarias</a:t>
            </a:r>
            <a:r>
              <a:rPr lang="en-US" dirty="0"/>
              <a:t> </a:t>
            </a:r>
            <a:r>
              <a:rPr lang="en-US" dirty="0" err="1"/>
              <a:t>determinan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característica</a:t>
            </a:r>
            <a:r>
              <a:rPr lang="en-US" dirty="0" smtClean="0"/>
              <a:t> </a:t>
            </a:r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previsto</a:t>
            </a:r>
            <a:r>
              <a:rPr lang="en-US" dirty="0"/>
              <a:t>. </a:t>
            </a:r>
            <a:endParaRPr lang="en-US" dirty="0" smtClean="0"/>
          </a:p>
          <a:p>
            <a:pPr algn="just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Las pruebas de aceptación</a:t>
            </a:r>
            <a:r>
              <a:rPr lang="es-ES" dirty="0"/>
              <a:t> verifican que los requisitos tal como se entiende por los programadores satisfacen las necesidades reales del cliente.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Verificacion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42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594" y="440757"/>
            <a:ext cx="8438597" cy="60635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4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825624"/>
            <a:ext cx="11127377" cy="4914809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ES" dirty="0" smtClean="0"/>
              <a:t>Las </a:t>
            </a:r>
            <a:r>
              <a:rPr lang="es-ES" dirty="0"/>
              <a:t>características fundamentales del método son:</a:t>
            </a:r>
          </a:p>
          <a:p>
            <a:pPr algn="just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Desarrollo iterativo e incremental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dirty="0"/>
              <a:t>pequeñas mejoras, unas tras otras.</a:t>
            </a:r>
          </a:p>
          <a:p>
            <a:pPr algn="just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Pruebas unitarias continuas</a:t>
            </a:r>
            <a:r>
              <a:rPr lang="es-ES" dirty="0"/>
              <a:t>, frecuentemente repetidas y automatizadas, incluyendo pruebas de regresión. Se aconseja escribir el código de la prueba antes de la codificación. </a:t>
            </a:r>
          </a:p>
          <a:p>
            <a:pPr algn="just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Programación en parejas</a:t>
            </a:r>
            <a:r>
              <a:rPr lang="es-ES" dirty="0"/>
              <a:t>: se recomienda que las tareas de desarrollo se lleven a cabo por dos personas en un mismo </a:t>
            </a:r>
            <a:r>
              <a:rPr lang="es-ES" dirty="0" smtClean="0"/>
              <a:t>puesto.</a:t>
            </a:r>
            <a:endParaRPr lang="es-ES" dirty="0"/>
          </a:p>
          <a:p>
            <a:pPr algn="just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Frecuente 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integración del equipo de programación con el cliente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 o usuario. </a:t>
            </a:r>
            <a:r>
              <a:rPr lang="es-ES" dirty="0"/>
              <a:t>Se recomienda que un representante del cliente trabaje junto al equipo de desarrollo.</a:t>
            </a:r>
          </a:p>
          <a:p>
            <a:pPr algn="just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Corrección de todos los errores</a:t>
            </a:r>
            <a:r>
              <a:rPr lang="es-ES" dirty="0"/>
              <a:t> antes de añadir nueva funcionalidad. Hacer entregas frecuentes.</a:t>
            </a:r>
          </a:p>
          <a:p>
            <a:pPr algn="just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Refactorización del código</a:t>
            </a:r>
            <a:r>
              <a:rPr lang="es-ES" dirty="0"/>
              <a:t>, es decir, reescribir ciertas partes del código para aumentar su legibilidad y mantenibilidad pero sin modificar su comportamiento. </a:t>
            </a:r>
          </a:p>
          <a:p>
            <a:pPr algn="just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Propiedad del código compartida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dirty="0"/>
              <a:t>en vez de dividir la responsabilidad en el desarrollo de cada módulo en grupos de trabajo distintos, este método promueve el que todo el personal pueda corregir y extender cualquier parte del proyecto.</a:t>
            </a:r>
          </a:p>
          <a:p>
            <a:pPr algn="just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Simplicidad en el código</a:t>
            </a:r>
            <a:r>
              <a:rPr lang="es-ES" dirty="0"/>
              <a:t>: es la mejor manera de que las cosas funcionen. Cuando todo funcione se podrá añadir funcionalidad si es necesario.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Características</a:t>
            </a:r>
            <a:r>
              <a:rPr lang="en-US" b="1" dirty="0"/>
              <a:t> </a:t>
            </a:r>
            <a:r>
              <a:rPr lang="en-US" b="1" dirty="0" err="1" smtClean="0"/>
              <a:t>fundamentales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1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075" y="365125"/>
            <a:ext cx="8353849" cy="620954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4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67246"/>
            <a:ext cx="11205754" cy="529481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ES" dirty="0"/>
              <a:t>La alta disciplina requerida por las prácticas originales a menudo pasó por el camino, haciendo que algunas de estas prácticas, como aquellas que se consideran demasiado rígidas, sean desaprobadas o reducidas, o incluso dejadas sin terminar, en sitios individuales. </a:t>
            </a:r>
            <a:endParaRPr lang="es-ES" dirty="0" smtClean="0"/>
          </a:p>
          <a:p>
            <a:pPr algn="just"/>
            <a:endParaRPr lang="es-ES" dirty="0" smtClean="0"/>
          </a:p>
          <a:p>
            <a:pPr algn="just"/>
            <a:r>
              <a:rPr lang="es-ES" dirty="0"/>
              <a:t>En una encuesta realizada sobre 45 proyectos realizados con XP en </a:t>
            </a:r>
            <a:r>
              <a:rPr lang="es-ES" dirty="0" smtClean="0"/>
              <a:t>2001, </a:t>
            </a:r>
            <a:r>
              <a:rPr lang="es-ES" dirty="0"/>
              <a:t>se concluye que: </a:t>
            </a:r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Casi </a:t>
            </a:r>
            <a:r>
              <a:rPr lang="es-ES" dirty="0"/>
              <a:t>todos los proyectos se categorizaron como exitosos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El </a:t>
            </a:r>
            <a:r>
              <a:rPr lang="es-ES" dirty="0"/>
              <a:t>100% de los desarrolladores encuestados afirmaron que volvería a utilizar la metodología XP en el siguiente proyecto si fuera apropiado. </a:t>
            </a:r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Las </a:t>
            </a:r>
            <a:r>
              <a:rPr lang="es-ES" dirty="0"/>
              <a:t>frecuentes ausencias del cliente fueron identificadas como el mayor riesgo en los proyectos. </a:t>
            </a:r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Los </a:t>
            </a:r>
            <a:r>
              <a:rPr lang="es-ES" dirty="0"/>
              <a:t>problemas más comunes fueron “barreras psicológicas”, como por ejemplo el escepticismo de la línea gerencial, la filosofía de la empresa desarrolladora que no permitía tener al cliente en sitio, o que algunos desarrolladores se </a:t>
            </a:r>
            <a:r>
              <a:rPr lang="es-ES" dirty="0" smtClean="0"/>
              <a:t>oponían </a:t>
            </a:r>
            <a:r>
              <a:rPr lang="es-ES" dirty="0"/>
              <a:t>al trabajo en parejas.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Conclusión</a:t>
            </a:r>
            <a:r>
              <a:rPr lang="en-US" b="1" dirty="0"/>
              <a:t> y Estado </a:t>
            </a:r>
            <a:r>
              <a:rPr lang="en-US" b="1" dirty="0" smtClean="0"/>
              <a:t>actual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21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 smtClean="0">
                <a:solidFill>
                  <a:schemeClr val="accent2"/>
                </a:solidFill>
              </a:rPr>
              <a:t>Concepto:</a:t>
            </a:r>
          </a:p>
          <a:p>
            <a:pPr marL="0" indent="0" algn="just">
              <a:buNone/>
            </a:pPr>
            <a:r>
              <a:rPr lang="es-ES" sz="2400" dirty="0" smtClean="0"/>
              <a:t>La </a:t>
            </a:r>
            <a:r>
              <a:rPr lang="es-ES" sz="2400" dirty="0"/>
              <a:t>programación extrema (XP) es una metodología de desarrollo de software que está destinada a mejorar la calidad del software y capacidad de respuesta a los cambios de necesidades del cliente. </a:t>
            </a:r>
            <a:endParaRPr lang="es-ES" sz="2400" dirty="0" smtClean="0"/>
          </a:p>
          <a:p>
            <a:pPr algn="just"/>
            <a:endParaRPr lang="es-ES" sz="2400" dirty="0"/>
          </a:p>
          <a:p>
            <a:pPr algn="just"/>
            <a:r>
              <a:rPr lang="es-ES" sz="2400" b="1" dirty="0" smtClean="0">
                <a:solidFill>
                  <a:schemeClr val="accent2"/>
                </a:solidFill>
              </a:rPr>
              <a:t>Objetivo:</a:t>
            </a:r>
          </a:p>
          <a:p>
            <a:pPr marL="0" indent="0" algn="just">
              <a:buNone/>
            </a:pPr>
            <a:r>
              <a:rPr lang="es-ES" sz="2400" dirty="0"/>
              <a:t>XP intenta reducir el costo de los cambios en los requisitos al tener múltiples ciclos de desarrollo cortos, en lugar de ser largos. </a:t>
            </a:r>
          </a:p>
          <a:p>
            <a:pPr marL="0" indent="0" algn="just">
              <a:buNone/>
            </a:pP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¿</a:t>
            </a:r>
            <a:r>
              <a:rPr lang="en-US" dirty="0" smtClean="0"/>
              <a:t>Que </a:t>
            </a:r>
            <a:r>
              <a:rPr lang="en-US" dirty="0" err="1" smtClean="0"/>
              <a:t>es</a:t>
            </a:r>
            <a:r>
              <a:rPr lang="en-US" dirty="0" smtClean="0"/>
              <a:t> XP?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2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Valores</a:t>
            </a:r>
            <a:r>
              <a:rPr lang="en-US" dirty="0" smtClean="0"/>
              <a:t> del XP</a:t>
            </a:r>
            <a:endParaRPr lang="en-US" dirty="0"/>
          </a:p>
        </p:txBody>
      </p:sp>
      <p:graphicFrame>
        <p:nvGraphicFramePr>
          <p:cNvPr id="5" name="Content Placeholder 2" descr="Vertical Picture List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9331982"/>
              </p:ext>
            </p:extLst>
          </p:nvPr>
        </p:nvGraphicFramePr>
        <p:xfrm>
          <a:off x="1790700" y="1384663"/>
          <a:ext cx="8610600" cy="5303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100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1. El cliente define el valor de negocio a </a:t>
            </a:r>
            <a:r>
              <a:rPr lang="es-ES" dirty="0" smtClean="0"/>
              <a:t>implementar</a:t>
            </a:r>
          </a:p>
          <a:p>
            <a:endParaRPr lang="es-ES" dirty="0"/>
          </a:p>
          <a:p>
            <a:pPr lvl="1"/>
            <a:r>
              <a:rPr lang="en-US" dirty="0" smtClean="0"/>
              <a:t>2.</a:t>
            </a:r>
            <a:r>
              <a:rPr lang="es-ES" dirty="0" smtClean="0"/>
              <a:t> </a:t>
            </a:r>
            <a:r>
              <a:rPr lang="es-ES" dirty="0"/>
              <a:t>El programador estima el esfuerzo necesario para su </a:t>
            </a:r>
            <a:r>
              <a:rPr lang="es-ES" dirty="0" smtClean="0"/>
              <a:t>implementación</a:t>
            </a:r>
          </a:p>
          <a:p>
            <a:pPr lvl="1"/>
            <a:endParaRPr lang="en-US" dirty="0" smtClean="0"/>
          </a:p>
          <a:p>
            <a:pPr lvl="2"/>
            <a:r>
              <a:rPr lang="es-ES" dirty="0" smtClean="0"/>
              <a:t>3. El </a:t>
            </a:r>
            <a:r>
              <a:rPr lang="es-ES" dirty="0"/>
              <a:t>cliente selecciona qué construir, de acuerdo con sus prioridades y las </a:t>
            </a:r>
            <a:r>
              <a:rPr lang="es-ES" dirty="0" smtClean="0"/>
              <a:t>restricciones </a:t>
            </a:r>
            <a:r>
              <a:rPr lang="es-ES" dirty="0"/>
              <a:t>de </a:t>
            </a:r>
            <a:r>
              <a:rPr lang="es-ES" dirty="0" smtClean="0"/>
              <a:t>tiempo</a:t>
            </a:r>
          </a:p>
          <a:p>
            <a:pPr lvl="2"/>
            <a:endParaRPr lang="en-US" dirty="0" smtClean="0"/>
          </a:p>
          <a:p>
            <a:pPr lvl="3"/>
            <a:r>
              <a:rPr lang="en-US" dirty="0" smtClean="0"/>
              <a:t>4. </a:t>
            </a:r>
            <a:r>
              <a:rPr lang="es-ES" dirty="0"/>
              <a:t>El programador construye ese valor de </a:t>
            </a:r>
            <a:r>
              <a:rPr lang="es-ES" dirty="0" smtClean="0"/>
              <a:t>negocio</a:t>
            </a:r>
          </a:p>
          <a:p>
            <a:pPr lvl="3"/>
            <a:endParaRPr lang="en-US" dirty="0" smtClean="0"/>
          </a:p>
          <a:p>
            <a:pPr lvl="4"/>
            <a:r>
              <a:rPr lang="en-US" dirty="0" smtClean="0"/>
              <a:t>5. </a:t>
            </a:r>
            <a:r>
              <a:rPr lang="en-US" dirty="0" err="1"/>
              <a:t>Vuelve</a:t>
            </a:r>
            <a:r>
              <a:rPr lang="en-US" dirty="0"/>
              <a:t> al </a:t>
            </a:r>
            <a:r>
              <a:rPr lang="en-US" dirty="0" err="1"/>
              <a:t>paso</a:t>
            </a:r>
            <a:r>
              <a:rPr lang="en-US" dirty="0"/>
              <a:t> 1</a:t>
            </a:r>
          </a:p>
          <a:p>
            <a:pPr marL="1828800" lvl="4" indent="0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Proceso</a:t>
            </a:r>
            <a:endParaRPr lang="en-US" dirty="0"/>
          </a:p>
        </p:txBody>
      </p:sp>
      <p:sp>
        <p:nvSpPr>
          <p:cNvPr id="2" name="Curved Right Arrow 1"/>
          <p:cNvSpPr/>
          <p:nvPr/>
        </p:nvSpPr>
        <p:spPr>
          <a:xfrm rot="20573047">
            <a:off x="744411" y="2033042"/>
            <a:ext cx="504468" cy="1176197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rved Right Arrow 4"/>
          <p:cNvSpPr/>
          <p:nvPr/>
        </p:nvSpPr>
        <p:spPr>
          <a:xfrm rot="20071919">
            <a:off x="1208390" y="3002168"/>
            <a:ext cx="504468" cy="109884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Right Arrow 5"/>
          <p:cNvSpPr/>
          <p:nvPr/>
        </p:nvSpPr>
        <p:spPr>
          <a:xfrm rot="20573047">
            <a:off x="1627923" y="3891093"/>
            <a:ext cx="504468" cy="1212822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Right Arrow 6"/>
          <p:cNvSpPr/>
          <p:nvPr/>
        </p:nvSpPr>
        <p:spPr>
          <a:xfrm rot="20573047">
            <a:off x="2049917" y="4800423"/>
            <a:ext cx="504468" cy="927504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1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El </a:t>
            </a:r>
            <a:r>
              <a:rPr lang="en-US" b="1" dirty="0" err="1"/>
              <a:t>ciclo</a:t>
            </a:r>
            <a:r>
              <a:rPr lang="en-US" b="1" dirty="0"/>
              <a:t> de </a:t>
            </a:r>
            <a:r>
              <a:rPr lang="en-US" b="1" dirty="0" err="1"/>
              <a:t>vida</a:t>
            </a:r>
            <a:r>
              <a:rPr lang="en-US" b="1" dirty="0"/>
              <a:t> ideal de XP </a:t>
            </a:r>
            <a:r>
              <a:rPr lang="en-US" b="1" dirty="0" err="1"/>
              <a:t>consiste</a:t>
            </a:r>
            <a:r>
              <a:rPr lang="en-US" b="1" dirty="0"/>
              <a:t> de </a:t>
            </a:r>
            <a:r>
              <a:rPr lang="en-US" b="1" dirty="0" err="1"/>
              <a:t>seis</a:t>
            </a:r>
            <a:r>
              <a:rPr lang="en-US" b="1" dirty="0"/>
              <a:t> </a:t>
            </a:r>
            <a:r>
              <a:rPr lang="en-US" b="1" dirty="0" err="1"/>
              <a:t>fases</a:t>
            </a:r>
            <a:r>
              <a:rPr lang="en-US" b="1" dirty="0" smtClean="0"/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Exploración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sz="2400" dirty="0" smtClean="0"/>
              <a:t>en </a:t>
            </a:r>
            <a:r>
              <a:rPr lang="es-ES" sz="2400" dirty="0"/>
              <a:t>esta fase, los clientes plantean a grandes rasgos las historias de usuario que son de interés para la primera entrega del producto. </a:t>
            </a:r>
            <a:endParaRPr lang="es-ES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Planificación de la Entrega (</a:t>
            </a:r>
            <a:r>
              <a:rPr lang="es-ES" sz="2400" b="1" i="1" dirty="0" err="1" smtClean="0">
                <a:solidFill>
                  <a:schemeClr val="accent1">
                    <a:lumMod val="75000"/>
                  </a:schemeClr>
                </a:solidFill>
              </a:rPr>
              <a:t>Release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</a:rPr>
              <a:t>): </a:t>
            </a:r>
            <a:r>
              <a:rPr lang="es-ES" sz="2400" b="1" dirty="0" smtClean="0"/>
              <a:t>e</a:t>
            </a:r>
            <a:r>
              <a:rPr lang="es-ES" sz="2400" dirty="0" smtClean="0"/>
              <a:t>n </a:t>
            </a:r>
            <a:r>
              <a:rPr lang="es-ES" sz="2400" dirty="0"/>
              <a:t>esta fase el cliente establece la prioridad de cada historia de usuario, y correspondientemente, los programadores realizan una estimación del esfuerzo necesario de cada una de ellas. </a:t>
            </a:r>
            <a:endParaRPr lang="es-ES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Iteraciones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400" b="1" dirty="0" smtClean="0"/>
              <a:t>e</a:t>
            </a:r>
            <a:r>
              <a:rPr lang="es-ES" sz="2400" dirty="0" err="1" smtClean="0"/>
              <a:t>sta</a:t>
            </a:r>
            <a:r>
              <a:rPr lang="es-ES" sz="2400" dirty="0" smtClean="0"/>
              <a:t> </a:t>
            </a:r>
            <a:r>
              <a:rPr lang="es-ES" sz="2400" dirty="0"/>
              <a:t>fase incluye varias iteraciones sobre el sistema antes de ser entregado. El Plan de Entrega está compuesto por iteraciones de no más de tres semanas</a:t>
            </a:r>
            <a:r>
              <a:rPr lang="es-ES" sz="2400" dirty="0" smtClean="0"/>
              <a:t>.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Ciclo</a:t>
            </a:r>
            <a:r>
              <a:rPr lang="en-US" dirty="0" smtClean="0"/>
              <a:t> de </a:t>
            </a:r>
            <a:r>
              <a:rPr lang="en-US" dirty="0" err="1" smtClean="0"/>
              <a:t>vida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9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5"/>
            </a:pP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Producción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400" b="1" dirty="0" smtClean="0"/>
              <a:t>l</a:t>
            </a:r>
            <a:r>
              <a:rPr lang="es-ES" sz="2400" dirty="0" smtClean="0"/>
              <a:t>a </a:t>
            </a:r>
            <a:r>
              <a:rPr lang="es-ES" sz="2400" dirty="0"/>
              <a:t>fase de producción requiere de pruebas adicionales y revisiones de rendimiento antes de que el sistema sea trasladado al entorno del cliente</a:t>
            </a:r>
            <a:r>
              <a:rPr lang="es-ES" sz="2400" dirty="0" smtClean="0"/>
              <a:t>.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Mantenimiento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400" dirty="0" smtClean="0"/>
              <a:t>m</a:t>
            </a:r>
            <a:r>
              <a:rPr lang="es-ES" sz="2400" dirty="0" err="1" smtClean="0"/>
              <a:t>ientras</a:t>
            </a:r>
            <a:r>
              <a:rPr lang="es-ES" sz="2400" dirty="0" smtClean="0"/>
              <a:t> </a:t>
            </a:r>
            <a:r>
              <a:rPr lang="es-ES" sz="2400" dirty="0"/>
              <a:t>la primera versión se encuentra en producción, el proyecto XP debe mantener el sistema en funcionamiento al mismo tiempo que desarrolla nuevas iteraciones</a:t>
            </a:r>
            <a:r>
              <a:rPr lang="es-ES" sz="2400" dirty="0" smtClean="0"/>
              <a:t>.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Muerte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del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Proyecto: </a:t>
            </a:r>
            <a:r>
              <a:rPr lang="en-US" sz="2400" dirty="0"/>
              <a:t>e</a:t>
            </a:r>
            <a:r>
              <a:rPr lang="es-ES" sz="2400" dirty="0" smtClean="0"/>
              <a:t>s </a:t>
            </a:r>
            <a:r>
              <a:rPr lang="es-ES" sz="2400" dirty="0"/>
              <a:t>cuando el cliente no tiene más historias para ser incluidas en el sistema. Esto requiere que se satisfagan las necesidades del cliente en otros aspectos como rendimiento y confiabilidad del sistema.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Ciclo</a:t>
            </a:r>
            <a:r>
              <a:rPr lang="en-US" dirty="0" smtClean="0"/>
              <a:t> de </a:t>
            </a:r>
            <a:r>
              <a:rPr lang="en-US" dirty="0" err="1" smtClean="0"/>
              <a:t>vida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5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68" y="1655398"/>
            <a:ext cx="10262832" cy="4151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Ciclo</a:t>
            </a:r>
            <a:r>
              <a:rPr lang="en-US" dirty="0" smtClean="0"/>
              <a:t> de </a:t>
            </a:r>
            <a:r>
              <a:rPr lang="en-US" dirty="0" err="1" smtClean="0"/>
              <a:t>vida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4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El Juego de la 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</a:rPr>
              <a:t>planificación (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</a:rPr>
              <a:t>planning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</a:rPr>
              <a:t>game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</a:rPr>
              <a:t>): </a:t>
            </a:r>
            <a:r>
              <a:rPr lang="es-ES" sz="2400" dirty="0"/>
              <a:t>Es el proceso principal de planificación de XP, el juego es una reunión por cada iteración nueva, típicamente una vez cada semana</a:t>
            </a:r>
            <a:r>
              <a:rPr lang="es-ES" sz="2400" dirty="0" smtClean="0"/>
              <a:t>.</a:t>
            </a:r>
          </a:p>
          <a:p>
            <a:pPr marL="0" indent="0" algn="just">
              <a:buNone/>
            </a:pPr>
            <a:endParaRPr lang="es-ES" sz="2400" dirty="0"/>
          </a:p>
          <a:p>
            <a:pPr algn="just"/>
            <a:r>
              <a:rPr lang="es-ES" sz="2400" dirty="0"/>
              <a:t>Se mira la planificación como un juego, con su objetivo, jugadores, piezas y </a:t>
            </a:r>
            <a:r>
              <a:rPr lang="es-ES" sz="2400" dirty="0" smtClean="0"/>
              <a:t>reglas</a:t>
            </a:r>
          </a:p>
          <a:p>
            <a:pPr marL="0" indent="0" algn="just">
              <a:buNone/>
            </a:pPr>
            <a:endParaRPr lang="es-ES" sz="2400" dirty="0"/>
          </a:p>
          <a:p>
            <a:pPr algn="just"/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Piezas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400" dirty="0" err="1"/>
              <a:t>Historia</a:t>
            </a:r>
            <a:r>
              <a:rPr lang="en-US" sz="2400" dirty="0"/>
              <a:t> de </a:t>
            </a:r>
            <a:r>
              <a:rPr lang="en-US" sz="2400" dirty="0" err="1"/>
              <a:t>usuarios</a:t>
            </a:r>
            <a:r>
              <a:rPr lang="en-US" sz="2400" dirty="0"/>
              <a:t>.</a:t>
            </a:r>
          </a:p>
          <a:p>
            <a:pPr algn="just"/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Objetivo: </a:t>
            </a:r>
            <a:r>
              <a:rPr lang="es-ES" sz="2400" dirty="0"/>
              <a:t>Poner en producción la mayor cantidad de Historias de Usuario.</a:t>
            </a:r>
          </a:p>
          <a:p>
            <a:pPr algn="just"/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Jugadores: </a:t>
            </a:r>
            <a:r>
              <a:rPr lang="es-ES" sz="2400" dirty="0"/>
              <a:t>Desarrolladores y Encargados </a:t>
            </a:r>
            <a:r>
              <a:rPr lang="es-ES" sz="2400" dirty="0" smtClean="0"/>
              <a:t>del </a:t>
            </a:r>
            <a:r>
              <a:rPr lang="es-ES" sz="2400" dirty="0"/>
              <a:t>Negocio.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Planificacion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Se debe implementar la solución mas simple </a:t>
            </a:r>
            <a:r>
              <a:rPr lang="es-ES" dirty="0"/>
              <a:t>que pueda funcionar, se debe evitar la complejidad innecesaria y el código extra debe ser removido inmediatamente y no agregar nuevas funcionalidades antes de ser </a:t>
            </a:r>
            <a:r>
              <a:rPr lang="es-ES" dirty="0" smtClean="0"/>
              <a:t>planeadas</a:t>
            </a:r>
          </a:p>
          <a:p>
            <a:pPr marL="0" indent="0" algn="just">
              <a:buNone/>
            </a:pPr>
            <a:endParaRPr lang="es-ES" dirty="0" smtClean="0"/>
          </a:p>
          <a:p>
            <a:pPr algn="just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Tarjetas CRC </a:t>
            </a:r>
            <a:r>
              <a:rPr lang="es-ES" dirty="0"/>
              <a:t>(</a:t>
            </a:r>
            <a:r>
              <a:rPr lang="es-ES" dirty="0" err="1"/>
              <a:t>Class</a:t>
            </a:r>
            <a:r>
              <a:rPr lang="es-ES" dirty="0"/>
              <a:t>, </a:t>
            </a:r>
            <a:r>
              <a:rPr lang="es-ES" dirty="0" err="1"/>
              <a:t>Responsibilities</a:t>
            </a:r>
            <a:r>
              <a:rPr lang="es-ES" dirty="0"/>
              <a:t> and </a:t>
            </a:r>
            <a:r>
              <a:rPr lang="es-ES" dirty="0" err="1"/>
              <a:t>Collaborations</a:t>
            </a:r>
            <a:r>
              <a:rPr lang="es-ES" dirty="0"/>
              <a:t>) sirven para </a:t>
            </a:r>
            <a:r>
              <a:rPr lang="es-ES" dirty="0" err="1"/>
              <a:t>disenar</a:t>
            </a:r>
            <a:r>
              <a:rPr lang="es-ES" dirty="0"/>
              <a:t> el Sistema entre todo el </a:t>
            </a:r>
            <a:r>
              <a:rPr lang="es-ES" dirty="0" smtClean="0"/>
              <a:t>equipo.</a:t>
            </a:r>
          </a:p>
          <a:p>
            <a:pPr marL="0" indent="0" algn="just">
              <a:buNone/>
            </a:pPr>
            <a:endParaRPr lang="es-ES" dirty="0" smtClean="0"/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agregar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funcionalidades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antes de lo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planeado</a:t>
            </a:r>
            <a:r>
              <a:rPr lang="en-US" dirty="0" smtClean="0"/>
              <a:t>.</a:t>
            </a:r>
            <a:r>
              <a:rPr lang="es-ES" dirty="0"/>
              <a:t> Funcionalidades extra siempre nos hacen atrasar y malgastar nuestros recursos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Diseño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4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1038</Words>
  <Application>Microsoft Office PowerPoint</Application>
  <PresentationFormat>Widescreen</PresentationFormat>
  <Paragraphs>104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Century Gothic</vt:lpstr>
      <vt:lpstr>Arial</vt:lpstr>
      <vt:lpstr>Times New Roman</vt:lpstr>
      <vt:lpstr>Wingdings</vt:lpstr>
      <vt:lpstr>Presentation level design</vt:lpstr>
      <vt:lpstr>Extreme Programming (XP)</vt:lpstr>
      <vt:lpstr>¿Que es XP?</vt:lpstr>
      <vt:lpstr>Valores del XP</vt:lpstr>
      <vt:lpstr>Proceso</vt:lpstr>
      <vt:lpstr>Ciclo de vida</vt:lpstr>
      <vt:lpstr>Ciclo de vida</vt:lpstr>
      <vt:lpstr>Ciclo de vida</vt:lpstr>
      <vt:lpstr>Planificacion</vt:lpstr>
      <vt:lpstr>Diseño</vt:lpstr>
      <vt:lpstr>Codificacion</vt:lpstr>
      <vt:lpstr>Verificacion</vt:lpstr>
      <vt:lpstr>PowerPoint Presentation</vt:lpstr>
      <vt:lpstr>Características fundamentales</vt:lpstr>
      <vt:lpstr>PowerPoint Presentation</vt:lpstr>
      <vt:lpstr>Conclusión y Estado actual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2017-02-12T23:14:05Z</dcterms:created>
  <dcterms:modified xsi:type="dcterms:W3CDTF">2017-02-13T02:25:36Z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