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77" r:id="rId10"/>
    <p:sldId id="278" r:id="rId11"/>
    <p:sldId id="276" r:id="rId12"/>
    <p:sldId id="274" r:id="rId13"/>
    <p:sldId id="275" r:id="rId14"/>
    <p:sldId id="258" r:id="rId15"/>
    <p:sldId id="259" r:id="rId16"/>
    <p:sldId id="273" r:id="rId17"/>
    <p:sldId id="272" r:id="rId18"/>
  </p:sldIdLst>
  <p:sldSz cx="9144000" cy="6858000" type="letter"/>
  <p:notesSz cx="6858000" cy="9144000"/>
  <p:defaultTextStyle>
    <a:defPPr>
      <a:defRPr lang="es-DO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46" autoAdjust="0"/>
  </p:normalViewPr>
  <p:slideViewPr>
    <p:cSldViewPr>
      <p:cViewPr varScale="1">
        <p:scale>
          <a:sx n="86" d="100"/>
          <a:sy n="86" d="100"/>
        </p:scale>
        <p:origin x="-8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4" Type="http://schemas.openxmlformats.org/officeDocument/2006/relationships/image" Target="../media/image55.wmf"/><Relationship Id="rId1" Type="http://schemas.openxmlformats.org/officeDocument/2006/relationships/image" Target="../media/image52.wmf"/><Relationship Id="rId2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Relationship Id="rId2" Type="http://schemas.openxmlformats.org/officeDocument/2006/relationships/image" Target="../media/image61.wmf"/><Relationship Id="rId3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5" Type="http://schemas.openxmlformats.org/officeDocument/2006/relationships/image" Target="../media/image14.wmf"/><Relationship Id="rId6" Type="http://schemas.openxmlformats.org/officeDocument/2006/relationships/image" Target="../media/image15.wmf"/><Relationship Id="rId7" Type="http://schemas.openxmlformats.org/officeDocument/2006/relationships/image" Target="../media/image16.wmf"/><Relationship Id="rId8" Type="http://schemas.openxmlformats.org/officeDocument/2006/relationships/image" Target="../media/image17.wmf"/><Relationship Id="rId9" Type="http://schemas.openxmlformats.org/officeDocument/2006/relationships/image" Target="../media/image18.wmf"/><Relationship Id="rId10" Type="http://schemas.openxmlformats.org/officeDocument/2006/relationships/image" Target="../media/image19.wmf"/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5" Type="http://schemas.openxmlformats.org/officeDocument/2006/relationships/image" Target="../media/image25.wmf"/><Relationship Id="rId6" Type="http://schemas.openxmlformats.org/officeDocument/2006/relationships/image" Target="../media/image26.wmf"/><Relationship Id="rId7" Type="http://schemas.openxmlformats.org/officeDocument/2006/relationships/image" Target="../media/image27.wmf"/><Relationship Id="rId8" Type="http://schemas.openxmlformats.org/officeDocument/2006/relationships/image" Target="../media/image28.wmf"/><Relationship Id="rId9" Type="http://schemas.openxmlformats.org/officeDocument/2006/relationships/image" Target="../media/image29.wmf"/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4" Type="http://schemas.openxmlformats.org/officeDocument/2006/relationships/image" Target="../media/image37.wmf"/><Relationship Id="rId5" Type="http://schemas.openxmlformats.org/officeDocument/2006/relationships/image" Target="../media/image38.wmf"/><Relationship Id="rId1" Type="http://schemas.openxmlformats.org/officeDocument/2006/relationships/image" Target="../media/image34.wmf"/><Relationship Id="rId2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4" Type="http://schemas.openxmlformats.org/officeDocument/2006/relationships/image" Target="../media/image42.wmf"/><Relationship Id="rId5" Type="http://schemas.openxmlformats.org/officeDocument/2006/relationships/image" Target="../media/image43.wmf"/><Relationship Id="rId1" Type="http://schemas.openxmlformats.org/officeDocument/2006/relationships/image" Target="../media/image39.wmf"/><Relationship Id="rId2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Relationship Id="rId2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4" Type="http://schemas.openxmlformats.org/officeDocument/2006/relationships/image" Target="../media/image49.wmf"/><Relationship Id="rId5" Type="http://schemas.openxmlformats.org/officeDocument/2006/relationships/image" Target="../media/image50.wmf"/><Relationship Id="rId1" Type="http://schemas.openxmlformats.org/officeDocument/2006/relationships/image" Target="../media/image46.wmf"/><Relationship Id="rId2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s-DO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s-DO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DO" smtClean="0"/>
              <a:t>Click to edit Master text styles</a:t>
            </a:r>
          </a:p>
          <a:p>
            <a:pPr lvl="1"/>
            <a:r>
              <a:rPr lang="es-DO" smtClean="0"/>
              <a:t>Second level</a:t>
            </a:r>
          </a:p>
          <a:p>
            <a:pPr lvl="2"/>
            <a:r>
              <a:rPr lang="es-DO" smtClean="0"/>
              <a:t>Third level</a:t>
            </a:r>
          </a:p>
          <a:p>
            <a:pPr lvl="3"/>
            <a:r>
              <a:rPr lang="es-DO" smtClean="0"/>
              <a:t>Fourth level</a:t>
            </a:r>
          </a:p>
          <a:p>
            <a:pPr lvl="4"/>
            <a:r>
              <a:rPr lang="es-DO" smtClean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s-DO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E361340-4A84-4F85-8A2D-12CC12ED3846}" type="slidenum">
              <a:rPr lang="es-DO"/>
              <a:pPr/>
              <a:t>‹Nr.›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950041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33AAB-BF2D-4C68-B8D2-B29DBAF87AA8}" type="slidenum">
              <a:rPr lang="es-DO"/>
              <a:pPr/>
              <a:t>1</a:t>
            </a:fld>
            <a:endParaRPr lang="es-DO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98307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ES_tradnl" sz="2400" b="0">
                <a:latin typeface="Times New Roman" pitchFamily="18" charset="0"/>
              </a:endParaRPr>
            </a:p>
          </p:txBody>
        </p:sp>
        <p:sp>
          <p:nvSpPr>
            <p:cNvPr id="98308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_tradnl" sz="2400" b="0">
                <a:latin typeface="Times New Roman" pitchFamily="18" charset="0"/>
              </a:endParaRPr>
            </a:p>
          </p:txBody>
        </p:sp>
        <p:grpSp>
          <p:nvGrpSpPr>
            <p:cNvPr id="98309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98310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_tradnl" sz="2400" b="0">
                  <a:latin typeface="Times New Roman" pitchFamily="18" charset="0"/>
                </a:endParaRPr>
              </a:p>
            </p:txBody>
          </p:sp>
          <p:sp>
            <p:nvSpPr>
              <p:cNvPr id="98311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_tradnl" sz="2400" b="0">
                  <a:latin typeface="Times New Roman" pitchFamily="18" charset="0"/>
                </a:endParaRP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_tradnl" sz="2400" b="0">
                  <a:latin typeface="Times New Roman" pitchFamily="18" charset="0"/>
                </a:endParaRP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_tradnl" sz="2400" b="0">
                  <a:latin typeface="Times New Roman" pitchFamily="18" charset="0"/>
                </a:endParaRPr>
              </a:p>
            </p:txBody>
          </p:sp>
          <p:sp>
            <p:nvSpPr>
              <p:cNvPr id="98314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_tradnl" sz="2400" b="0">
                  <a:latin typeface="Times New Roman" pitchFamily="18" charset="0"/>
                </a:endParaRP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_tradnl" sz="2400" b="0">
                  <a:latin typeface="Times New Roman" pitchFamily="18" charset="0"/>
                </a:endParaRP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_tradnl" sz="2400" b="0">
                  <a:latin typeface="Times New Roman" pitchFamily="18" charset="0"/>
                </a:endParaRPr>
              </a:p>
            </p:txBody>
          </p:sp>
          <p:sp>
            <p:nvSpPr>
              <p:cNvPr id="98317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_tradnl" sz="2400" b="0">
                  <a:latin typeface="Times New Roman" pitchFamily="18" charset="0"/>
                </a:endParaRP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_tradnl" sz="2400" b="0">
                  <a:latin typeface="Times New Roman" pitchFamily="18" charset="0"/>
                </a:endParaRP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_tradnl" sz="2400" b="0">
                  <a:latin typeface="Times New Roman" pitchFamily="18" charset="0"/>
                </a:endParaRPr>
              </a:p>
            </p:txBody>
          </p:sp>
        </p:grpSp>
      </p:grpSp>
      <p:sp>
        <p:nvSpPr>
          <p:cNvPr id="983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165850"/>
            <a:ext cx="1522413" cy="539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b="0">
                <a:latin typeface="Lucida Sans Unicode" pitchFamily="34" charset="0"/>
              </a:defRPr>
            </a:lvl1pPr>
          </a:lstStyle>
          <a:p>
            <a:endParaRPr lang="es-DO"/>
          </a:p>
        </p:txBody>
      </p:sp>
      <p:sp>
        <p:nvSpPr>
          <p:cNvPr id="98321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24075" y="6165850"/>
            <a:ext cx="5616575" cy="539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0">
                <a:latin typeface="Lucida Sans Unicode" pitchFamily="34" charset="0"/>
              </a:defRPr>
            </a:lvl1pPr>
          </a:lstStyle>
          <a:p>
            <a:endParaRPr lang="es-DO"/>
          </a:p>
        </p:txBody>
      </p:sp>
      <p:sp>
        <p:nvSpPr>
          <p:cNvPr id="98322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6165850"/>
            <a:ext cx="658812" cy="539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Lucida Sans Unicode" pitchFamily="34" charset="0"/>
              </a:defRPr>
            </a:lvl1pPr>
          </a:lstStyle>
          <a:p>
            <a:fld id="{32BAA34E-9BA8-42E9-BDA5-C9AD50324A2F}" type="slidenum">
              <a:rPr lang="es-DO"/>
              <a:pPr/>
              <a:t>‹Nr.›</a:t>
            </a:fld>
            <a:endParaRPr lang="es-DO"/>
          </a:p>
        </p:txBody>
      </p:sp>
      <p:sp>
        <p:nvSpPr>
          <p:cNvPr id="9832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es-DO"/>
              <a:t>Click to edit Master title style</a:t>
            </a:r>
          </a:p>
        </p:txBody>
      </p:sp>
      <p:sp>
        <p:nvSpPr>
          <p:cNvPr id="9832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4581525"/>
            <a:ext cx="7299325" cy="115252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s-DO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674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674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341438"/>
            <a:ext cx="4038600" cy="518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518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341438"/>
            <a:ext cx="4038600" cy="518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341438"/>
            <a:ext cx="4038600" cy="2514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4008438"/>
            <a:ext cx="4038600" cy="2516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4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9728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s-ES_tradnl" sz="2400" b="0">
                <a:latin typeface="Times New Roman" pitchFamily="18" charset="0"/>
              </a:endParaRPr>
            </a:p>
          </p:txBody>
        </p:sp>
        <p:sp>
          <p:nvSpPr>
            <p:cNvPr id="9728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_tradnl" sz="2400" b="0">
                <a:latin typeface="Times New Roman" pitchFamily="18" charset="0"/>
              </a:endParaRPr>
            </a:p>
          </p:txBody>
        </p:sp>
        <p:sp>
          <p:nvSpPr>
            <p:cNvPr id="9728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_tradnl" sz="1800" b="0">
                <a:solidFill>
                  <a:schemeClr val="hlink"/>
                </a:solidFill>
              </a:endParaRPr>
            </a:p>
          </p:txBody>
        </p:sp>
        <p:sp>
          <p:nvSpPr>
            <p:cNvPr id="9728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_tradnl" sz="1800" b="0">
                <a:solidFill>
                  <a:schemeClr val="hlink"/>
                </a:solidFill>
              </a:endParaRPr>
            </a:p>
          </p:txBody>
        </p:sp>
        <p:sp>
          <p:nvSpPr>
            <p:cNvPr id="9728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_tradnl" sz="1800" b="0">
                <a:solidFill>
                  <a:schemeClr val="accent2"/>
                </a:solidFill>
              </a:endParaRPr>
            </a:p>
          </p:txBody>
        </p:sp>
        <p:sp>
          <p:nvSpPr>
            <p:cNvPr id="9729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_tradnl" sz="1800" b="0">
                <a:solidFill>
                  <a:schemeClr val="hlink"/>
                </a:solidFill>
              </a:endParaRPr>
            </a:p>
          </p:txBody>
        </p:sp>
        <p:sp>
          <p:nvSpPr>
            <p:cNvPr id="9729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_tradnl" sz="2400" b="0">
                <a:latin typeface="Times New Roman" pitchFamily="18" charset="0"/>
              </a:endParaRPr>
            </a:p>
          </p:txBody>
        </p:sp>
        <p:sp>
          <p:nvSpPr>
            <p:cNvPr id="9729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_tradnl" sz="1800" b="0">
                <a:solidFill>
                  <a:schemeClr val="accent2"/>
                </a:solidFill>
              </a:endParaRPr>
            </a:p>
          </p:txBody>
        </p:sp>
        <p:sp>
          <p:nvSpPr>
            <p:cNvPr id="9729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ES_tradnl" sz="1800" b="0">
                <a:solidFill>
                  <a:schemeClr val="accent2"/>
                </a:solidFill>
              </a:endParaRPr>
            </a:p>
          </p:txBody>
        </p:sp>
      </p:grpSp>
      <p:sp>
        <p:nvSpPr>
          <p:cNvPr id="9729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DO" smtClean="0"/>
              <a:t>Click to edit Master title style</a:t>
            </a:r>
          </a:p>
        </p:txBody>
      </p:sp>
      <p:sp>
        <p:nvSpPr>
          <p:cNvPr id="9729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DO" smtClean="0"/>
              <a:t>Click to edit Master text styles</a:t>
            </a:r>
          </a:p>
          <a:p>
            <a:pPr lvl="1"/>
            <a:r>
              <a:rPr lang="es-DO" smtClean="0"/>
              <a:t>Second level</a:t>
            </a:r>
          </a:p>
          <a:p>
            <a:pPr lvl="2"/>
            <a:r>
              <a:rPr lang="es-DO" smtClean="0"/>
              <a:t>Third level</a:t>
            </a:r>
          </a:p>
          <a:p>
            <a:pPr lvl="3"/>
            <a:r>
              <a:rPr lang="es-DO" smtClean="0"/>
              <a:t>Fourth level</a:t>
            </a:r>
          </a:p>
          <a:p>
            <a:pPr lvl="4"/>
            <a:r>
              <a:rPr lang="es-DO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32.w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3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3.bin"/><Relationship Id="rId12" Type="http://schemas.openxmlformats.org/officeDocument/2006/relationships/image" Target="../media/image38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3.xml"/><Relationship Id="rId3" Type="http://schemas.openxmlformats.org/officeDocument/2006/relationships/oleObject" Target="../embeddings/oleObject29.bin"/><Relationship Id="rId4" Type="http://schemas.openxmlformats.org/officeDocument/2006/relationships/image" Target="../media/image34.w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35.wmf"/><Relationship Id="rId7" Type="http://schemas.openxmlformats.org/officeDocument/2006/relationships/oleObject" Target="../embeddings/oleObject31.bin"/><Relationship Id="rId8" Type="http://schemas.openxmlformats.org/officeDocument/2006/relationships/image" Target="../media/image36.wmf"/><Relationship Id="rId9" Type="http://schemas.openxmlformats.org/officeDocument/2006/relationships/oleObject" Target="../embeddings/oleObject32.bin"/><Relationship Id="rId10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8.bin"/><Relationship Id="rId12" Type="http://schemas.openxmlformats.org/officeDocument/2006/relationships/image" Target="../media/image43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2.xml"/><Relationship Id="rId3" Type="http://schemas.openxmlformats.org/officeDocument/2006/relationships/oleObject" Target="../embeddings/oleObject34.bin"/><Relationship Id="rId4" Type="http://schemas.openxmlformats.org/officeDocument/2006/relationships/image" Target="../media/image39.w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40.w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41.wmf"/><Relationship Id="rId9" Type="http://schemas.openxmlformats.org/officeDocument/2006/relationships/oleObject" Target="../embeddings/oleObject37.bin"/><Relationship Id="rId10" Type="http://schemas.openxmlformats.org/officeDocument/2006/relationships/image" Target="../media/image4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44.wmf"/><Relationship Id="rId5" Type="http://schemas.openxmlformats.org/officeDocument/2006/relationships/oleObject" Target="../embeddings/oleObject40.bin"/><Relationship Id="rId6" Type="http://schemas.openxmlformats.org/officeDocument/2006/relationships/image" Target="../media/image45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4.bin"/><Relationship Id="rId12" Type="http://schemas.openxmlformats.org/officeDocument/2006/relationships/image" Target="../media/image49.wmf"/><Relationship Id="rId13" Type="http://schemas.openxmlformats.org/officeDocument/2006/relationships/oleObject" Target="../embeddings/oleObject45.bin"/><Relationship Id="rId14" Type="http://schemas.openxmlformats.org/officeDocument/2006/relationships/image" Target="../media/image50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3.xml"/><Relationship Id="rId3" Type="http://schemas.openxmlformats.org/officeDocument/2006/relationships/oleObject" Target="../embeddings/oleObject41.bin"/><Relationship Id="rId4" Type="http://schemas.openxmlformats.org/officeDocument/2006/relationships/image" Target="../media/image46.wmf"/><Relationship Id="rId5" Type="http://schemas.openxmlformats.org/officeDocument/2006/relationships/oleObject" Target="../embeddings/oleObject42.bin"/><Relationship Id="rId6" Type="http://schemas.openxmlformats.org/officeDocument/2006/relationships/image" Target="../media/image47.wmf"/><Relationship Id="rId7" Type="http://schemas.openxmlformats.org/officeDocument/2006/relationships/oleObject" Target="../embeddings/oleObject43.bin"/><Relationship Id="rId8" Type="http://schemas.openxmlformats.org/officeDocument/2006/relationships/image" Target="../media/image48.wmf"/><Relationship Id="rId9" Type="http://schemas.openxmlformats.org/officeDocument/2006/relationships/hyperlink" Target="http://upload.wikimedia.org/wikipedia/commons/b/b0/Venn_A_subset_B.svg" TargetMode="External"/><Relationship Id="rId10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8.bin"/><Relationship Id="rId12" Type="http://schemas.openxmlformats.org/officeDocument/2006/relationships/image" Target="../media/image54.wmf"/><Relationship Id="rId13" Type="http://schemas.openxmlformats.org/officeDocument/2006/relationships/oleObject" Target="../embeddings/oleObject49.bin"/><Relationship Id="rId14" Type="http://schemas.openxmlformats.org/officeDocument/2006/relationships/image" Target="../media/image5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2.xml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oleObject" Target="../embeddings/oleObject46.bin"/><Relationship Id="rId8" Type="http://schemas.openxmlformats.org/officeDocument/2006/relationships/image" Target="../media/image52.wmf"/><Relationship Id="rId9" Type="http://schemas.openxmlformats.org/officeDocument/2006/relationships/oleObject" Target="../embeddings/oleObject47.bin"/><Relationship Id="rId10" Type="http://schemas.openxmlformats.org/officeDocument/2006/relationships/image" Target="../media/image5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4" Type="http://schemas.openxmlformats.org/officeDocument/2006/relationships/image" Target="../media/image60.wmf"/><Relationship Id="rId5" Type="http://schemas.openxmlformats.org/officeDocument/2006/relationships/oleObject" Target="../embeddings/oleObject51.bin"/><Relationship Id="rId6" Type="http://schemas.openxmlformats.org/officeDocument/2006/relationships/image" Target="../media/image61.wmf"/><Relationship Id="rId7" Type="http://schemas.openxmlformats.org/officeDocument/2006/relationships/oleObject" Target="../embeddings/oleObject52.bin"/><Relationship Id="rId8" Type="http://schemas.openxmlformats.org/officeDocument/2006/relationships/image" Target="../media/image62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7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8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20" Type="http://schemas.openxmlformats.org/officeDocument/2006/relationships/oleObject" Target="../embeddings/oleObject13.bin"/><Relationship Id="rId21" Type="http://schemas.openxmlformats.org/officeDocument/2006/relationships/image" Target="../media/image18.wmf"/><Relationship Id="rId22" Type="http://schemas.openxmlformats.org/officeDocument/2006/relationships/oleObject" Target="../embeddings/oleObject14.bin"/><Relationship Id="rId23" Type="http://schemas.openxmlformats.org/officeDocument/2006/relationships/image" Target="../media/image19.wmf"/><Relationship Id="rId10" Type="http://schemas.openxmlformats.org/officeDocument/2006/relationships/oleObject" Target="../embeddings/oleObject8.bin"/><Relationship Id="rId11" Type="http://schemas.openxmlformats.org/officeDocument/2006/relationships/image" Target="../media/image13.wmf"/><Relationship Id="rId12" Type="http://schemas.openxmlformats.org/officeDocument/2006/relationships/oleObject" Target="../embeddings/oleObject9.bin"/><Relationship Id="rId13" Type="http://schemas.openxmlformats.org/officeDocument/2006/relationships/image" Target="../media/image14.wmf"/><Relationship Id="rId14" Type="http://schemas.openxmlformats.org/officeDocument/2006/relationships/oleObject" Target="../embeddings/oleObject10.bin"/><Relationship Id="rId15" Type="http://schemas.openxmlformats.org/officeDocument/2006/relationships/image" Target="../media/image15.wmf"/><Relationship Id="rId16" Type="http://schemas.openxmlformats.org/officeDocument/2006/relationships/oleObject" Target="../embeddings/oleObject11.bin"/><Relationship Id="rId17" Type="http://schemas.openxmlformats.org/officeDocument/2006/relationships/image" Target="../media/image16.wmf"/><Relationship Id="rId18" Type="http://schemas.openxmlformats.org/officeDocument/2006/relationships/oleObject" Target="../embeddings/oleObject12.bin"/><Relationship Id="rId19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20.png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wmf"/><Relationship Id="rId20" Type="http://schemas.openxmlformats.org/officeDocument/2006/relationships/oleObject" Target="../embeddings/oleObject23.bin"/><Relationship Id="rId21" Type="http://schemas.openxmlformats.org/officeDocument/2006/relationships/image" Target="../media/image29.wmf"/><Relationship Id="rId22" Type="http://schemas.openxmlformats.org/officeDocument/2006/relationships/oleObject" Target="../embeddings/oleObject24.bin"/><Relationship Id="rId10" Type="http://schemas.openxmlformats.org/officeDocument/2006/relationships/oleObject" Target="../embeddings/oleObject18.bin"/><Relationship Id="rId11" Type="http://schemas.openxmlformats.org/officeDocument/2006/relationships/image" Target="../media/image24.wmf"/><Relationship Id="rId12" Type="http://schemas.openxmlformats.org/officeDocument/2006/relationships/oleObject" Target="../embeddings/oleObject19.bin"/><Relationship Id="rId13" Type="http://schemas.openxmlformats.org/officeDocument/2006/relationships/image" Target="../media/image25.wmf"/><Relationship Id="rId14" Type="http://schemas.openxmlformats.org/officeDocument/2006/relationships/oleObject" Target="../embeddings/oleObject20.bin"/><Relationship Id="rId15" Type="http://schemas.openxmlformats.org/officeDocument/2006/relationships/image" Target="../media/image26.wmf"/><Relationship Id="rId16" Type="http://schemas.openxmlformats.org/officeDocument/2006/relationships/oleObject" Target="../embeddings/oleObject21.bin"/><Relationship Id="rId17" Type="http://schemas.openxmlformats.org/officeDocument/2006/relationships/image" Target="../media/image27.wmf"/><Relationship Id="rId18" Type="http://schemas.openxmlformats.org/officeDocument/2006/relationships/oleObject" Target="../embeddings/oleObject22.bin"/><Relationship Id="rId19" Type="http://schemas.openxmlformats.org/officeDocument/2006/relationships/image" Target="../media/image2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Relationship Id="rId3" Type="http://schemas.openxmlformats.org/officeDocument/2006/relationships/oleObject" Target="../embeddings/oleObject15.bin"/><Relationship Id="rId4" Type="http://schemas.openxmlformats.org/officeDocument/2006/relationships/image" Target="../media/image21.wmf"/><Relationship Id="rId5" Type="http://schemas.openxmlformats.org/officeDocument/2006/relationships/image" Target="../media/image4.png"/><Relationship Id="rId6" Type="http://schemas.openxmlformats.org/officeDocument/2006/relationships/oleObject" Target="../embeddings/oleObject16.bin"/><Relationship Id="rId7" Type="http://schemas.openxmlformats.org/officeDocument/2006/relationships/image" Target="../media/image22.wmf"/><Relationship Id="rId8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30.w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31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0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Grp="1" noChangeArrowheads="1"/>
          </p:cNvSpPr>
          <p:nvPr>
            <p:ph type="ftr" sz="quarter" idx="3"/>
          </p:nvPr>
        </p:nvSpPr>
        <p:spPr>
          <a:ln/>
        </p:spPr>
        <p:txBody>
          <a:bodyPr/>
          <a:lstStyle/>
          <a:p>
            <a:r>
              <a:rPr lang="es-DO"/>
              <a:t>Prof. Antonio Rivero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35375" y="2189163"/>
            <a:ext cx="5113338" cy="1647825"/>
          </a:xfrm>
          <a:noFill/>
          <a:ln/>
        </p:spPr>
        <p:txBody>
          <a:bodyPr>
            <a:spAutoFit/>
          </a:bodyPr>
          <a:lstStyle/>
          <a:p>
            <a:r>
              <a:rPr lang="es-DO"/>
              <a:t>MATEMÁTICAS DISCRETAS </a:t>
            </a:r>
            <a:br>
              <a:rPr lang="es-DO"/>
            </a:br>
            <a:r>
              <a:rPr lang="es-DO" sz="2600"/>
              <a:t>M</a:t>
            </a:r>
            <a:r>
              <a:rPr lang="es-DO" sz="2200"/>
              <a:t>AT-111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4848225"/>
            <a:ext cx="7299325" cy="885825"/>
          </a:xfrm>
        </p:spPr>
        <p:txBody>
          <a:bodyPr/>
          <a:lstStyle/>
          <a:p>
            <a:r>
              <a:rPr lang="es-DO"/>
              <a:t>Unidad 1: Lógica y conjuntos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Validez de un argumento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3187"/>
          </a:xfrm>
        </p:spPr>
        <p:txBody>
          <a:bodyPr/>
          <a:lstStyle/>
          <a:p>
            <a:r>
              <a:rPr lang="es-DO" sz="2000" dirty="0" smtClean="0"/>
              <a:t>Ejemplo: Un principio de razonamiento lógico dice que:                   “Si p entonces q  y  si q entonces r,  entonces si p entonces r”</a:t>
            </a:r>
          </a:p>
          <a:p>
            <a:r>
              <a:rPr lang="es-DO" sz="2000" dirty="0" smtClean="0"/>
              <a:t>Demuestre que el argumento                                                                             es válido.</a:t>
            </a:r>
          </a:p>
          <a:p>
            <a:endParaRPr lang="es-DO" sz="2000" dirty="0" smtClean="0"/>
          </a:p>
          <a:p>
            <a:r>
              <a:rPr lang="es-DO" sz="2000" dirty="0" smtClean="0"/>
              <a:t>Para comprobarlo debemos mostrar por medio de una tabla de verdad que la proposición                                                                                   es una tautología. </a:t>
            </a:r>
          </a:p>
          <a:p>
            <a:endParaRPr lang="es-DO" sz="2000" dirty="0" smtClean="0"/>
          </a:p>
          <a:p>
            <a:endParaRPr lang="es-DO" sz="2000" dirty="0" smtClean="0"/>
          </a:p>
          <a:p>
            <a:endParaRPr lang="es-DO" sz="2000" dirty="0" smtClean="0"/>
          </a:p>
          <a:p>
            <a:endParaRPr lang="es-DO" sz="2000" dirty="0" smtClean="0"/>
          </a:p>
          <a:p>
            <a:r>
              <a:rPr lang="es-DO" sz="2000" dirty="0" smtClean="0"/>
              <a:t>Observe que en cada caso donde ambas premisas son verdaderas, la conclusión es verdadera. Por tanto, el argumento es válido.</a:t>
            </a:r>
          </a:p>
        </p:txBody>
      </p:sp>
      <p:graphicFrame>
        <p:nvGraphicFramePr>
          <p:cNvPr id="154627" name="Object 3"/>
          <p:cNvGraphicFramePr>
            <a:graphicFrameLocks noChangeAspect="1"/>
          </p:cNvGraphicFramePr>
          <p:nvPr/>
        </p:nvGraphicFramePr>
        <p:xfrm>
          <a:off x="4283720" y="1844824"/>
          <a:ext cx="3456632" cy="420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3" name="Ecuación" r:id="rId3" imgW="1460160" imgH="177480" progId="Equation.3">
                  <p:embed/>
                </p:oleObj>
              </mc:Choice>
              <mc:Fallback>
                <p:oleObj name="Ecuación" r:id="rId3" imgW="146016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alphaModFix am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720" y="1844824"/>
                        <a:ext cx="3456632" cy="4203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39999"/>
                              </a:scheme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9" name="Object 5"/>
          <p:cNvGraphicFramePr>
            <a:graphicFrameLocks noChangeAspect="1"/>
          </p:cNvGraphicFramePr>
          <p:nvPr/>
        </p:nvGraphicFramePr>
        <p:xfrm>
          <a:off x="3851920" y="3212976"/>
          <a:ext cx="4144511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4" name="Ecuación" r:id="rId5" imgW="1942920" imgH="203040" progId="Equation.3">
                  <p:embed/>
                </p:oleObj>
              </mc:Choice>
              <mc:Fallback>
                <p:oleObj name="Ecuación" r:id="rId5" imgW="194292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alphaModFix am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212976"/>
                        <a:ext cx="4144511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39999"/>
                              </a:scheme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Lógica de predicados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8075613" cy="5183187"/>
          </a:xfrm>
        </p:spPr>
        <p:txBody>
          <a:bodyPr/>
          <a:lstStyle/>
          <a:p>
            <a:r>
              <a:rPr lang="es-DO" sz="1800" dirty="0"/>
              <a:t>La validez de una proposición depende del hecho o elemento al que se refiere, pero en este ejemplo:</a:t>
            </a:r>
          </a:p>
          <a:p>
            <a:pPr>
              <a:buFont typeface="Wingdings" pitchFamily="2" charset="2"/>
              <a:buNone/>
            </a:pPr>
            <a:r>
              <a:rPr lang="es-DO" sz="1800" dirty="0"/>
              <a:t>		</a:t>
            </a:r>
            <a:r>
              <a:rPr lang="es-DO" sz="1800" b="1" i="1" dirty="0">
                <a:solidFill>
                  <a:srgbClr val="0000FF"/>
                </a:solidFill>
              </a:rPr>
              <a:t>p: n es un entero par</a:t>
            </a:r>
            <a:r>
              <a:rPr lang="es-DO" sz="1800" b="1" i="1" dirty="0"/>
              <a:t>    </a:t>
            </a:r>
            <a:r>
              <a:rPr lang="es-DO" sz="1800" dirty="0"/>
              <a:t>(</a:t>
            </a:r>
            <a:r>
              <a:rPr lang="es-DO" sz="1800" dirty="0">
                <a:solidFill>
                  <a:srgbClr val="0000FF"/>
                </a:solidFill>
              </a:rPr>
              <a:t>Su validez depende del valor de n</a:t>
            </a:r>
            <a:r>
              <a:rPr lang="es-DO" sz="1800" dirty="0"/>
              <a:t>)</a:t>
            </a:r>
          </a:p>
          <a:p>
            <a:r>
              <a:rPr lang="es-DO" sz="2000" b="1" dirty="0"/>
              <a:t>Función proposicional o predicado:</a:t>
            </a:r>
            <a:r>
              <a:rPr lang="es-DO" sz="1800" dirty="0"/>
              <a:t> Es una expresión que contiene una o más variables que al ser sustituidas por elementos del universo (U) dan origen a una proposición.</a:t>
            </a:r>
          </a:p>
          <a:p>
            <a:pPr>
              <a:buFont typeface="Wingdings" pitchFamily="2" charset="2"/>
              <a:buNone/>
            </a:pPr>
            <a:r>
              <a:rPr lang="es-DO" sz="1800" dirty="0" err="1"/>
              <a:t>Ej</a:t>
            </a:r>
            <a:r>
              <a:rPr lang="es-DO" sz="1800" dirty="0"/>
              <a:t>:			P(n): n es un entero par.        (D = </a:t>
            </a:r>
            <a:r>
              <a:rPr lang="es-DO" sz="1800" b="1" dirty="0">
                <a:latin typeface="Arial Black" pitchFamily="34" charset="0"/>
              </a:rPr>
              <a:t>Z</a:t>
            </a:r>
            <a:r>
              <a:rPr lang="es-DO" sz="1800" dirty="0"/>
              <a:t>)</a:t>
            </a:r>
          </a:p>
          <a:p>
            <a:pPr lvl="1">
              <a:buFont typeface="Wingdings" pitchFamily="2" charset="2"/>
              <a:buNone/>
            </a:pPr>
            <a:r>
              <a:rPr lang="es-DO" sz="1400" dirty="0"/>
              <a:t>P(1): 1 es un entero par  es “F”,    P(2): 2 es un entero par  es “V”</a:t>
            </a:r>
          </a:p>
          <a:p>
            <a:r>
              <a:rPr lang="es-DO" sz="1800" dirty="0"/>
              <a:t>Cuantificadores</a:t>
            </a:r>
          </a:p>
          <a:p>
            <a:pPr lvl="1"/>
            <a:r>
              <a:rPr lang="es-DO" sz="1600" dirty="0"/>
              <a:t>Cuantificador universal:  Para todo:   </a:t>
            </a:r>
          </a:p>
          <a:p>
            <a:pPr lvl="1"/>
            <a:r>
              <a:rPr lang="es-DO" sz="1600" dirty="0"/>
              <a:t>Cuantificador existencial: Existe:</a:t>
            </a:r>
          </a:p>
          <a:p>
            <a:r>
              <a:rPr lang="en-US" sz="2000" dirty="0" err="1" smtClean="0"/>
              <a:t>Negación</a:t>
            </a:r>
            <a:r>
              <a:rPr lang="en-US" sz="2000" dirty="0" smtClean="0"/>
              <a:t> de </a:t>
            </a:r>
            <a:r>
              <a:rPr lang="en-US" sz="2000" dirty="0" err="1" smtClean="0"/>
              <a:t>predicados</a:t>
            </a:r>
            <a:r>
              <a:rPr lang="en-US" sz="2000" dirty="0" smtClean="0"/>
              <a:t> con </a:t>
            </a:r>
            <a:r>
              <a:rPr lang="en-US" sz="2000" dirty="0" err="1" smtClean="0"/>
              <a:t>cuantificadores</a:t>
            </a:r>
            <a:endParaRPr lang="en-US" sz="2000" dirty="0" smtClean="0"/>
          </a:p>
          <a:p>
            <a:pPr lvl="1">
              <a:buNone/>
            </a:pPr>
            <a:r>
              <a:rPr lang="en-US" sz="1600" dirty="0" smtClean="0"/>
              <a:t> </a:t>
            </a:r>
          </a:p>
          <a:p>
            <a:pPr lvl="1">
              <a:buNone/>
            </a:pPr>
            <a:r>
              <a:rPr lang="en-US" sz="1600" dirty="0" smtClean="0"/>
              <a:t> </a:t>
            </a:r>
            <a:endParaRPr lang="es-DO" sz="1600" dirty="0"/>
          </a:p>
          <a:p>
            <a:r>
              <a:rPr lang="es-DO" sz="16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Ejemplo:</a:t>
            </a:r>
            <a:r>
              <a:rPr lang="es-DO" sz="1600" dirty="0"/>
              <a:t> Determine el valor de verdad de esta afirmación si el dominio de discurso es </a:t>
            </a:r>
            <a:r>
              <a:rPr lang="es-DO" sz="1600" b="1" dirty="0"/>
              <a:t>R</a:t>
            </a:r>
          </a:p>
          <a:p>
            <a:pPr>
              <a:buFont typeface="Wingdings" pitchFamily="2" charset="2"/>
              <a:buNone/>
            </a:pPr>
            <a:endParaRPr lang="es-DO" sz="1400" dirty="0"/>
          </a:p>
        </p:txBody>
      </p:sp>
      <p:graphicFrame>
        <p:nvGraphicFramePr>
          <p:cNvPr id="12698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499992" y="4147054"/>
          <a:ext cx="288032" cy="31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1" name="Equation" r:id="rId3" imgW="152280" imgH="164880" progId="Equation.3">
                  <p:embed/>
                </p:oleObj>
              </mc:Choice>
              <mc:Fallback>
                <p:oleObj name="Equation" r:id="rId3" imgW="152280" imgH="164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4147054"/>
                        <a:ext cx="288032" cy="3120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11960" y="4437113"/>
          <a:ext cx="288032" cy="344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2" name="Equation" r:id="rId5" imgW="126720" imgH="152280" progId="Equation.3">
                  <p:embed/>
                </p:oleObj>
              </mc:Choice>
              <mc:Fallback>
                <p:oleObj name="Equation" r:id="rId5" imgW="126720" imgH="152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4437113"/>
                        <a:ext cx="288032" cy="3445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08" name="Object 32"/>
          <p:cNvGraphicFramePr>
            <a:graphicFrameLocks noChangeAspect="1"/>
          </p:cNvGraphicFramePr>
          <p:nvPr/>
        </p:nvGraphicFramePr>
        <p:xfrm>
          <a:off x="2195736" y="6021288"/>
          <a:ext cx="1440433" cy="462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3" name="Equation" r:id="rId7" imgW="711000" imgH="228600" progId="Equation.3">
                  <p:embed/>
                </p:oleObj>
              </mc:Choice>
              <mc:Fallback>
                <p:oleObj name="Equation" r:id="rId7" imgW="71100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6021288"/>
                        <a:ext cx="1440433" cy="462651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3" name="Object 32"/>
          <p:cNvGraphicFramePr>
            <a:graphicFrameLocks noChangeAspect="1"/>
          </p:cNvGraphicFramePr>
          <p:nvPr/>
        </p:nvGraphicFramePr>
        <p:xfrm>
          <a:off x="1331640" y="5157192"/>
          <a:ext cx="31400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4" name="Ecuación" r:id="rId9" imgW="1549080" imgH="203040" progId="Equation.3">
                  <p:embed/>
                </p:oleObj>
              </mc:Choice>
              <mc:Fallback>
                <p:oleObj name="Ecuación" r:id="rId9" imgW="154908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157192"/>
                        <a:ext cx="3140075" cy="4111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4" name="Object 32"/>
          <p:cNvGraphicFramePr>
            <a:graphicFrameLocks noChangeAspect="1"/>
          </p:cNvGraphicFramePr>
          <p:nvPr/>
        </p:nvGraphicFramePr>
        <p:xfrm>
          <a:off x="5004048" y="5157192"/>
          <a:ext cx="31400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5" name="Ecuación" r:id="rId11" imgW="1549080" imgH="203040" progId="Equation.3">
                  <p:embed/>
                </p:oleObj>
              </mc:Choice>
              <mc:Fallback>
                <p:oleObj name="Ecuación" r:id="rId11" imgW="154908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5157192"/>
                        <a:ext cx="3140075" cy="4111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Demostraciones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sz="2400" b="1" i="1" dirty="0"/>
              <a:t>Una demostración es un argumento que establece la validez de un teorema.</a:t>
            </a:r>
            <a:r>
              <a:rPr lang="es-DO" sz="2400" dirty="0"/>
              <a:t> </a:t>
            </a:r>
            <a:r>
              <a:rPr lang="es-DO" sz="1800" b="1" dirty="0"/>
              <a:t>(establecer si el teorema es F o V)</a:t>
            </a:r>
          </a:p>
          <a:p>
            <a:r>
              <a:rPr lang="es-DO" sz="2400" dirty="0"/>
              <a:t>La lógica es la herramienta para el análisis de las demostraciones.</a:t>
            </a:r>
          </a:p>
          <a:p>
            <a:r>
              <a:rPr lang="es-DO" sz="2400" dirty="0"/>
              <a:t>Los sistemas formales o sistemas lógicos se componen de:</a:t>
            </a:r>
          </a:p>
          <a:p>
            <a:pPr lvl="1"/>
            <a:r>
              <a:rPr lang="es-DO" sz="2000" dirty="0"/>
              <a:t>Un conjunto finito de </a:t>
            </a:r>
            <a:r>
              <a:rPr lang="es-DO" sz="2000" b="1" dirty="0">
                <a:solidFill>
                  <a:schemeClr val="bg2"/>
                </a:solidFill>
              </a:rPr>
              <a:t>símbolos</a:t>
            </a:r>
          </a:p>
          <a:p>
            <a:pPr lvl="1"/>
            <a:r>
              <a:rPr lang="es-DO" sz="2000" dirty="0"/>
              <a:t>Una </a:t>
            </a:r>
            <a:r>
              <a:rPr lang="es-DO" sz="2000" b="1" dirty="0">
                <a:solidFill>
                  <a:schemeClr val="bg2"/>
                </a:solidFill>
              </a:rPr>
              <a:t>gramática formal</a:t>
            </a:r>
            <a:r>
              <a:rPr lang="es-DO" sz="2000" dirty="0"/>
              <a:t> </a:t>
            </a:r>
            <a:r>
              <a:rPr lang="es-DO" sz="1800" dirty="0"/>
              <a:t>(cómo construir fórmulas bien formadas –</a:t>
            </a:r>
            <a:r>
              <a:rPr lang="es-DO" sz="1800" dirty="0" err="1"/>
              <a:t>fbf</a:t>
            </a:r>
            <a:r>
              <a:rPr lang="es-DO" sz="1800" dirty="0"/>
              <a:t>-)</a:t>
            </a:r>
          </a:p>
          <a:p>
            <a:pPr lvl="1"/>
            <a:r>
              <a:rPr lang="es-DO" sz="2000" dirty="0"/>
              <a:t>Un conjunto de </a:t>
            </a:r>
            <a:r>
              <a:rPr lang="es-DO" sz="2000" b="1" dirty="0">
                <a:solidFill>
                  <a:schemeClr val="bg2"/>
                </a:solidFill>
              </a:rPr>
              <a:t>axiomas</a:t>
            </a:r>
          </a:p>
          <a:p>
            <a:pPr lvl="1"/>
            <a:r>
              <a:rPr lang="es-DO" sz="2000" dirty="0"/>
              <a:t>Un conjunto de </a:t>
            </a:r>
            <a:r>
              <a:rPr lang="es-DO" sz="2000" b="1" dirty="0">
                <a:solidFill>
                  <a:schemeClr val="bg2"/>
                </a:solidFill>
              </a:rPr>
              <a:t>reglas de inferencia </a:t>
            </a:r>
            <a:r>
              <a:rPr lang="es-DO" sz="1800" dirty="0"/>
              <a:t>(como producir nuevas </a:t>
            </a:r>
            <a:r>
              <a:rPr lang="es-DO" sz="1800" dirty="0" err="1"/>
              <a:t>fbf</a:t>
            </a:r>
            <a:r>
              <a:rPr lang="es-DO" sz="1800" dirty="0"/>
              <a:t>)</a:t>
            </a:r>
          </a:p>
          <a:p>
            <a:pPr lvl="1"/>
            <a:r>
              <a:rPr lang="es-DO" sz="2000" dirty="0"/>
              <a:t>Un conjunto de</a:t>
            </a:r>
            <a:r>
              <a:rPr lang="es-DO" sz="2000" dirty="0">
                <a:solidFill>
                  <a:schemeClr val="bg2"/>
                </a:solidFill>
              </a:rPr>
              <a:t> </a:t>
            </a:r>
            <a:r>
              <a:rPr lang="es-DO" sz="2000" b="1" dirty="0">
                <a:solidFill>
                  <a:schemeClr val="bg2"/>
                </a:solidFill>
              </a:rPr>
              <a:t>teoremas</a:t>
            </a:r>
            <a:r>
              <a:rPr lang="es-DO" sz="2000" dirty="0"/>
              <a:t> derivados de los axiomas usando las reglas de inferencia.</a:t>
            </a:r>
          </a:p>
          <a:p>
            <a:pPr lvl="1"/>
            <a:endParaRPr lang="es-DO" sz="2000" dirty="0"/>
          </a:p>
          <a:p>
            <a:endParaRPr lang="es-DO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/>
              <a:t>Tipos de demostraciones o pruebas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8002588" cy="5183187"/>
          </a:xfrm>
        </p:spPr>
        <p:txBody>
          <a:bodyPr/>
          <a:lstStyle/>
          <a:p>
            <a:r>
              <a:rPr lang="es-DO" sz="2400" dirty="0"/>
              <a:t>Directa: </a:t>
            </a:r>
            <a:r>
              <a:rPr lang="es-DO" sz="1800" dirty="0"/>
              <a:t>Cuando se establece una cadena de proposiciones que conducen a una conclusión verdadera.</a:t>
            </a:r>
          </a:p>
          <a:p>
            <a:endParaRPr lang="es-DO" sz="1800" dirty="0"/>
          </a:p>
          <a:p>
            <a:r>
              <a:rPr lang="es-DO" sz="2400" dirty="0"/>
              <a:t>Por contradicción: </a:t>
            </a:r>
            <a:r>
              <a:rPr lang="es-DO" sz="2000" dirty="0"/>
              <a:t>Suponer que la conclusión es falsa y mostrar que hay contradicción en alguna proposición.</a:t>
            </a:r>
          </a:p>
          <a:p>
            <a:endParaRPr lang="es-DO" sz="2000" dirty="0"/>
          </a:p>
          <a:p>
            <a:r>
              <a:rPr lang="es-DO" sz="2400" dirty="0"/>
              <a:t>Por </a:t>
            </a:r>
            <a:r>
              <a:rPr lang="es-DO" sz="2400" dirty="0" err="1"/>
              <a:t>contrapositiva</a:t>
            </a:r>
            <a:r>
              <a:rPr lang="es-DO" sz="2400" dirty="0"/>
              <a:t>:</a:t>
            </a:r>
          </a:p>
          <a:p>
            <a:r>
              <a:rPr lang="es-DO" sz="2400" dirty="0"/>
              <a:t>Por casos:</a:t>
            </a:r>
          </a:p>
          <a:p>
            <a:endParaRPr lang="es-DO" sz="2400" dirty="0"/>
          </a:p>
          <a:p>
            <a:r>
              <a:rPr lang="es-DO" sz="2400" dirty="0"/>
              <a:t>Prueba existencial: Basta hallar un ejemplo. </a:t>
            </a:r>
          </a:p>
        </p:txBody>
      </p:sp>
      <p:graphicFrame>
        <p:nvGraphicFramePr>
          <p:cNvPr id="13107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635375" y="3573463"/>
          <a:ext cx="4038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3" name="Equation" r:id="rId3" imgW="2463480" imgH="203040" progId="Equation.3">
                  <p:embed/>
                </p:oleObj>
              </mc:Choice>
              <mc:Fallback>
                <p:oleObj name="Equation" r:id="rId3" imgW="24634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573463"/>
                        <a:ext cx="40386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0" name="Object 8"/>
          <p:cNvGraphicFramePr>
            <a:graphicFrameLocks noChangeAspect="1"/>
          </p:cNvGraphicFramePr>
          <p:nvPr/>
        </p:nvGraphicFramePr>
        <p:xfrm>
          <a:off x="250825" y="4365625"/>
          <a:ext cx="82216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4" name="Equation" r:id="rId5" imgW="5016240" imgH="228600" progId="Equation.3">
                  <p:embed/>
                </p:oleObj>
              </mc:Choice>
              <mc:Fallback>
                <p:oleObj name="Equation" r:id="rId5" imgW="501624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365625"/>
                        <a:ext cx="8221663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3" name="Object 11"/>
          <p:cNvGraphicFramePr>
            <a:graphicFrameLocks noChangeAspect="1"/>
          </p:cNvGraphicFramePr>
          <p:nvPr/>
        </p:nvGraphicFramePr>
        <p:xfrm>
          <a:off x="1258888" y="5516563"/>
          <a:ext cx="620395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5" name="Equation" r:id="rId7" imgW="3784320" imgH="203040" progId="Equation.3">
                  <p:embed/>
                </p:oleObj>
              </mc:Choice>
              <mc:Fallback>
                <p:oleObj name="Equation" r:id="rId7" imgW="378432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516563"/>
                        <a:ext cx="6203950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6" name="Object 14"/>
          <p:cNvGraphicFramePr>
            <a:graphicFrameLocks noChangeAspect="1"/>
          </p:cNvGraphicFramePr>
          <p:nvPr/>
        </p:nvGraphicFramePr>
        <p:xfrm>
          <a:off x="2339975" y="2060575"/>
          <a:ext cx="33734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6" name="Equation" r:id="rId9" imgW="2057400" imgH="228600" progId="Equation.3">
                  <p:embed/>
                </p:oleObj>
              </mc:Choice>
              <mc:Fallback>
                <p:oleObj name="Equation" r:id="rId9" imgW="20574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060575"/>
                        <a:ext cx="3373438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9" name="Object 17"/>
          <p:cNvGraphicFramePr>
            <a:graphicFrameLocks noChangeAspect="1"/>
          </p:cNvGraphicFramePr>
          <p:nvPr/>
        </p:nvGraphicFramePr>
        <p:xfrm>
          <a:off x="2411413" y="3141663"/>
          <a:ext cx="37687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7" name="Equation" r:id="rId11" imgW="2298600" imgH="228600" progId="Equation.3">
                  <p:embed/>
                </p:oleObj>
              </mc:Choice>
              <mc:Fallback>
                <p:oleObj name="Equation" r:id="rId11" imgW="22986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141663"/>
                        <a:ext cx="376872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2. Conjuntos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7786688" cy="5183187"/>
          </a:xfrm>
        </p:spPr>
        <p:txBody>
          <a:bodyPr/>
          <a:lstStyle/>
          <a:p>
            <a:r>
              <a:rPr lang="es-DO" sz="2000" b="1" dirty="0"/>
              <a:t>Conjunto</a:t>
            </a:r>
            <a:r>
              <a:rPr lang="es-DO" sz="2000" dirty="0"/>
              <a:t>: Colección bien definida de objetos. Cada objeto se llama elemento y es un miembro del conjunto si cumple con la relación de pertenencia:</a:t>
            </a:r>
            <a:endParaRPr lang="es-DO" sz="2000" i="1" u="sng" dirty="0"/>
          </a:p>
          <a:p>
            <a:endParaRPr lang="es-DO" sz="2000" dirty="0"/>
          </a:p>
          <a:p>
            <a:r>
              <a:rPr lang="es-DO" sz="2000" dirty="0"/>
              <a:t>Los conjuntos se puede describir mediante:</a:t>
            </a:r>
          </a:p>
          <a:p>
            <a:pPr lvl="1"/>
            <a:r>
              <a:rPr lang="es-DO" sz="1800" dirty="0"/>
              <a:t>Lista de elementos:      </a:t>
            </a:r>
          </a:p>
          <a:p>
            <a:pPr lvl="1">
              <a:buFont typeface="Wingdings" pitchFamily="2" charset="2"/>
              <a:buNone/>
            </a:pPr>
            <a:r>
              <a:rPr lang="es-DO" sz="1600" dirty="0"/>
              <a:t>			A = {1, 3, 5, 7, 9}</a:t>
            </a:r>
            <a:r>
              <a:rPr lang="en-US" sz="2000" dirty="0"/>
              <a:t> </a:t>
            </a:r>
            <a:endParaRPr lang="es-DO" sz="1800" dirty="0"/>
          </a:p>
          <a:p>
            <a:pPr lvl="1"/>
            <a:r>
              <a:rPr lang="es-DO" sz="1800" dirty="0"/>
              <a:t>Lista extendida de elementos:  </a:t>
            </a:r>
          </a:p>
          <a:p>
            <a:pPr lvl="2">
              <a:buFont typeface="Wingdings" pitchFamily="2" charset="2"/>
              <a:buNone/>
            </a:pPr>
            <a:r>
              <a:rPr lang="es-DO" sz="1600" dirty="0"/>
              <a:t>		B = {lunes, martes, ..., domingo}</a:t>
            </a:r>
            <a:r>
              <a:rPr lang="en-US" sz="1400" dirty="0"/>
              <a:t> </a:t>
            </a:r>
            <a:endParaRPr lang="es-DO" sz="1200" dirty="0"/>
          </a:p>
          <a:p>
            <a:pPr lvl="1"/>
            <a:r>
              <a:rPr lang="es-DO" sz="1800" dirty="0"/>
              <a:t>Notación con predicado:</a:t>
            </a:r>
            <a:endParaRPr lang="es-DO" sz="1200" dirty="0"/>
          </a:p>
          <a:p>
            <a:pPr lvl="2">
              <a:buFont typeface="Wingdings" pitchFamily="2" charset="2"/>
              <a:buNone/>
            </a:pPr>
            <a:r>
              <a:rPr lang="es-DO" sz="1600" dirty="0"/>
              <a:t>		C es el conjunto de todos los habitantes de Nueva York.</a:t>
            </a:r>
          </a:p>
          <a:p>
            <a:pPr lvl="2">
              <a:buFont typeface="Wingdings" pitchFamily="2" charset="2"/>
              <a:buNone/>
            </a:pPr>
            <a:r>
              <a:rPr lang="es-DO" sz="1600" dirty="0"/>
              <a:t>		D = {x | x es un entero par, positivo}</a:t>
            </a:r>
          </a:p>
          <a:p>
            <a:pPr lvl="2">
              <a:buFont typeface="Wingdings" pitchFamily="2" charset="2"/>
              <a:buNone/>
            </a:pPr>
            <a:r>
              <a:rPr lang="es-DO" sz="1400" dirty="0"/>
              <a:t>(se lee: </a:t>
            </a:r>
            <a:r>
              <a:rPr lang="es-DO" sz="1400" i="1" dirty="0"/>
              <a:t>“D es el conjunto de todas las x tales que x es un entero par, positivo”</a:t>
            </a:r>
            <a:r>
              <a:rPr lang="en-US" sz="1400" dirty="0"/>
              <a:t>)</a:t>
            </a:r>
          </a:p>
          <a:p>
            <a:pPr lvl="2">
              <a:buFont typeface="Wingdings" pitchFamily="2" charset="2"/>
              <a:buNone/>
            </a:pPr>
            <a:endParaRPr lang="en-US" sz="1400" dirty="0"/>
          </a:p>
          <a:p>
            <a:pPr lvl="2">
              <a:buFont typeface="Wingdings" pitchFamily="2" charset="2"/>
              <a:buNone/>
            </a:pPr>
            <a:r>
              <a:rPr lang="en-US" sz="1400" dirty="0"/>
              <a:t>NOTA: Un </a:t>
            </a:r>
            <a:r>
              <a:rPr lang="en-US" sz="1400" b="1" i="1" dirty="0" err="1"/>
              <a:t>predicado</a:t>
            </a:r>
            <a:r>
              <a:rPr lang="en-US" sz="1400" b="1" i="1" dirty="0"/>
              <a:t> mal </a:t>
            </a:r>
            <a:r>
              <a:rPr lang="en-US" sz="1400" b="1" i="1" dirty="0" err="1"/>
              <a:t>definido</a:t>
            </a:r>
            <a:r>
              <a:rPr lang="en-US" sz="1400" dirty="0"/>
              <a:t> </a:t>
            </a: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producir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b="1" i="1" dirty="0" err="1"/>
              <a:t>paradoja</a:t>
            </a:r>
            <a:r>
              <a:rPr lang="en-US" sz="1400" dirty="0"/>
              <a:t>.</a:t>
            </a:r>
            <a:endParaRPr lang="es-DO" sz="1400" dirty="0"/>
          </a:p>
        </p:txBody>
      </p:sp>
      <p:graphicFrame>
        <p:nvGraphicFramePr>
          <p:cNvPr id="10342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140200" y="2205038"/>
          <a:ext cx="72072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4" name="Equation" r:id="rId3" imgW="368280" imgH="177480" progId="Equation.3">
                  <p:embed/>
                </p:oleObj>
              </mc:Choice>
              <mc:Fallback>
                <p:oleObj name="Equation" r:id="rId3" imgW="36828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205038"/>
                        <a:ext cx="720725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292725" y="2205038"/>
          <a:ext cx="798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5" name="Equation" r:id="rId5" imgW="495000" imgH="228600" progId="Equation.3">
                  <p:embed/>
                </p:oleObj>
              </mc:Choice>
              <mc:Fallback>
                <p:oleObj name="Equation" r:id="rId5" imgW="4950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205038"/>
                        <a:ext cx="798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Cardinalidad de un conjunto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8291513" cy="5183187"/>
          </a:xfrm>
        </p:spPr>
        <p:txBody>
          <a:bodyPr/>
          <a:lstStyle/>
          <a:p>
            <a:r>
              <a:rPr lang="es-DO" sz="2400"/>
              <a:t>Los conjuntos pueden ser finitos o infinitos. </a:t>
            </a:r>
          </a:p>
          <a:p>
            <a:r>
              <a:rPr lang="es-DO" sz="2400" b="1" i="1"/>
              <a:t>Cardinalidad</a:t>
            </a:r>
            <a:r>
              <a:rPr lang="es-DO" sz="2400"/>
              <a:t> del conjunto X</a:t>
            </a:r>
          </a:p>
          <a:p>
            <a:pPr lvl="1">
              <a:buFont typeface="Wingdings" pitchFamily="2" charset="2"/>
              <a:buNone/>
            </a:pPr>
            <a:r>
              <a:rPr lang="es-DO" sz="1800" i="1"/>
              <a:t>			|X| = número de elementos en X.</a:t>
            </a:r>
          </a:p>
          <a:p>
            <a:r>
              <a:rPr lang="es-DO" sz="2400" b="1" i="1"/>
              <a:t>Conjunto vacío</a:t>
            </a:r>
            <a:r>
              <a:rPr lang="es-DO" sz="2400"/>
              <a:t>: Es el conjunto sin elementos.</a:t>
            </a:r>
          </a:p>
          <a:p>
            <a:r>
              <a:rPr lang="es-DO" sz="2400" b="1" i="1"/>
              <a:t>Subconjunto:</a:t>
            </a:r>
            <a:r>
              <a:rPr lang="es-DO" sz="2400"/>
              <a:t> </a:t>
            </a:r>
          </a:p>
          <a:p>
            <a:pPr lvl="1"/>
            <a:endParaRPr lang="es-DO" sz="2000"/>
          </a:p>
          <a:p>
            <a:pPr lvl="1"/>
            <a:r>
              <a:rPr lang="es-DO" sz="2000"/>
              <a:t>Subconjunto propio: </a:t>
            </a:r>
          </a:p>
          <a:p>
            <a:pPr lvl="1"/>
            <a:endParaRPr lang="es-DO" sz="2000"/>
          </a:p>
          <a:p>
            <a:endParaRPr lang="es-DO" sz="2400" b="1" i="1"/>
          </a:p>
          <a:p>
            <a:r>
              <a:rPr lang="es-DO" sz="2400" b="1" i="1"/>
              <a:t>Igualdad de conjuntos</a:t>
            </a:r>
            <a:r>
              <a:rPr lang="es-DO" sz="2400"/>
              <a:t>: </a:t>
            </a:r>
          </a:p>
          <a:p>
            <a:endParaRPr lang="es-DO" sz="2400"/>
          </a:p>
          <a:p>
            <a:endParaRPr lang="es-DO" sz="2400"/>
          </a:p>
          <a:p>
            <a:endParaRPr lang="es-DO" sz="2400"/>
          </a:p>
          <a:p>
            <a:endParaRPr lang="es-DO" sz="2400"/>
          </a:p>
          <a:p>
            <a:pPr>
              <a:buFont typeface="Wingdings" pitchFamily="2" charset="2"/>
              <a:buNone/>
            </a:pPr>
            <a:endParaRPr lang="es-DO" sz="2400" b="1" i="1"/>
          </a:p>
          <a:p>
            <a:pPr lvl="3">
              <a:buFont typeface="Wingdings" pitchFamily="2" charset="2"/>
              <a:buNone/>
            </a:pPr>
            <a:endParaRPr lang="es-DO" sz="1600"/>
          </a:p>
        </p:txBody>
      </p:sp>
      <p:graphicFrame>
        <p:nvGraphicFramePr>
          <p:cNvPr id="10547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308850" y="2544763"/>
          <a:ext cx="10795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1" name="Equation" r:id="rId3" imgW="507960" imgH="215640" progId="Equation.3">
                  <p:embed/>
                </p:oleObj>
              </mc:Choice>
              <mc:Fallback>
                <p:oleObj name="Equation" r:id="rId3" imgW="50796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544763"/>
                        <a:ext cx="1079500" cy="458787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58888" y="5427663"/>
          <a:ext cx="568801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2" name="Equation" r:id="rId5" imgW="2933640" imgH="203040" progId="Equation.3">
                  <p:embed/>
                </p:oleObj>
              </mc:Choice>
              <mc:Fallback>
                <p:oleObj name="Equation" r:id="rId5" imgW="293364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427663"/>
                        <a:ext cx="5688012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8"/>
          <p:cNvGraphicFramePr>
            <a:graphicFrameLocks noChangeAspect="1"/>
          </p:cNvGraphicFramePr>
          <p:nvPr/>
        </p:nvGraphicFramePr>
        <p:xfrm>
          <a:off x="3025775" y="3394075"/>
          <a:ext cx="327501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3" name="Equation" r:id="rId7" imgW="1688760" imgH="203040" progId="Equation.3">
                  <p:embed/>
                </p:oleObj>
              </mc:Choice>
              <mc:Fallback>
                <p:oleObj name="Equation" r:id="rId7" imgW="168876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3394075"/>
                        <a:ext cx="3275013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5482" name="Picture 10" descr="Archivo:Venn A subset B.svg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77050" y="3573463"/>
            <a:ext cx="1152525" cy="1152525"/>
          </a:xfrm>
          <a:prstGeom prst="rect">
            <a:avLst/>
          </a:prstGeom>
          <a:noFill/>
        </p:spPr>
      </p:pic>
      <p:graphicFrame>
        <p:nvGraphicFramePr>
          <p:cNvPr id="105483" name="Object 11"/>
          <p:cNvGraphicFramePr>
            <a:graphicFrameLocks noChangeAspect="1"/>
          </p:cNvGraphicFramePr>
          <p:nvPr/>
        </p:nvGraphicFramePr>
        <p:xfrm>
          <a:off x="1908175" y="5932488"/>
          <a:ext cx="467995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4" name="Equation" r:id="rId11" imgW="2539800" imgH="203040" progId="Equation.3">
                  <p:embed/>
                </p:oleObj>
              </mc:Choice>
              <mc:Fallback>
                <p:oleObj name="Equation" r:id="rId11" imgW="2539800" imgH="203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932488"/>
                        <a:ext cx="4679950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4" name="Object 12"/>
          <p:cNvGraphicFramePr>
            <a:graphicFrameLocks noChangeAspect="1"/>
          </p:cNvGraphicFramePr>
          <p:nvPr/>
        </p:nvGraphicFramePr>
        <p:xfrm>
          <a:off x="2987675" y="4221163"/>
          <a:ext cx="32258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5" name="Equation" r:id="rId13" imgW="1663560" imgH="203040" progId="Equation.3">
                  <p:embed/>
                </p:oleObj>
              </mc:Choice>
              <mc:Fallback>
                <p:oleObj name="Equation" r:id="rId13" imgW="1663560" imgH="2030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221163"/>
                        <a:ext cx="3225800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Operaciones con conjuntos</a:t>
            </a:r>
            <a:endParaRPr lang="es-ES_tradnl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41438"/>
            <a:ext cx="8351838" cy="2447925"/>
          </a:xfrm>
        </p:spPr>
        <p:txBody>
          <a:bodyPr/>
          <a:lstStyle/>
          <a:p>
            <a:r>
              <a:rPr lang="es-DO" sz="2400"/>
              <a:t>Hay cuatro operaciones básicas. Aquí se representan con Diagramas de Venn:</a:t>
            </a:r>
          </a:p>
          <a:p>
            <a:pPr>
              <a:buFont typeface="Wingdings" pitchFamily="2" charset="2"/>
              <a:buNone/>
            </a:pPr>
            <a:endParaRPr lang="es-DO" sz="2000"/>
          </a:p>
          <a:p>
            <a:pPr>
              <a:buFont typeface="Wingdings" pitchFamily="2" charset="2"/>
              <a:buNone/>
            </a:pPr>
            <a:endParaRPr lang="es-DO" sz="2000"/>
          </a:p>
          <a:p>
            <a:pPr>
              <a:buFont typeface="Wingdings" pitchFamily="2" charset="2"/>
              <a:buNone/>
            </a:pPr>
            <a:r>
              <a:rPr lang="es-DO" sz="2000"/>
              <a:t>     Unión	  Intersección		Diferencia           Complemento</a:t>
            </a:r>
          </a:p>
          <a:p>
            <a:pPr>
              <a:buFont typeface="Wingdings" pitchFamily="2" charset="2"/>
              <a:buNone/>
            </a:pPr>
            <a:endParaRPr lang="es-ES_tradnl" sz="2000"/>
          </a:p>
        </p:txBody>
      </p:sp>
      <p:pic>
        <p:nvPicPr>
          <p:cNvPr id="147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284538"/>
            <a:ext cx="1428750" cy="1042987"/>
          </a:xfrm>
          <a:prstGeom prst="rect">
            <a:avLst/>
          </a:prstGeom>
          <a:noFill/>
        </p:spPr>
      </p:pic>
      <p:pic>
        <p:nvPicPr>
          <p:cNvPr id="1474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413" y="3284538"/>
            <a:ext cx="1428750" cy="1042987"/>
          </a:xfrm>
          <a:prstGeom prst="rect">
            <a:avLst/>
          </a:prstGeom>
          <a:noFill/>
        </p:spPr>
      </p:pic>
      <p:pic>
        <p:nvPicPr>
          <p:cNvPr id="1474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9338" y="3284538"/>
            <a:ext cx="1428750" cy="1042987"/>
          </a:xfrm>
          <a:prstGeom prst="rect">
            <a:avLst/>
          </a:prstGeom>
          <a:noFill/>
        </p:spPr>
      </p:pic>
      <p:pic>
        <p:nvPicPr>
          <p:cNvPr id="14746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9925" y="3284538"/>
            <a:ext cx="1428750" cy="1042987"/>
          </a:xfrm>
          <a:prstGeom prst="rect">
            <a:avLst/>
          </a:prstGeom>
          <a:noFill/>
        </p:spPr>
      </p:pic>
      <p:graphicFrame>
        <p:nvGraphicFramePr>
          <p:cNvPr id="147464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581025" y="4587875"/>
          <a:ext cx="9969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3" name="Equation" r:id="rId7" imgW="419040" imgH="164880" progId="Equation.3">
                  <p:embed/>
                </p:oleObj>
              </mc:Choice>
              <mc:Fallback>
                <p:oleObj name="Equation" r:id="rId7" imgW="419040" imgH="1648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4587875"/>
                        <a:ext cx="99695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5" name="Object 9"/>
          <p:cNvGraphicFramePr>
            <a:graphicFrameLocks noChangeAspect="1"/>
          </p:cNvGraphicFramePr>
          <p:nvPr/>
        </p:nvGraphicFramePr>
        <p:xfrm>
          <a:off x="2484438" y="4565650"/>
          <a:ext cx="12239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4" name="Equation" r:id="rId9" imgW="419040" imgH="164880" progId="Equation.3">
                  <p:embed/>
                </p:oleObj>
              </mc:Choice>
              <mc:Fallback>
                <p:oleObj name="Equation" r:id="rId9" imgW="419040" imgH="1648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565650"/>
                        <a:ext cx="122396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6" name="Object 10"/>
          <p:cNvGraphicFramePr>
            <a:graphicFrameLocks noChangeAspect="1"/>
          </p:cNvGraphicFramePr>
          <p:nvPr/>
        </p:nvGraphicFramePr>
        <p:xfrm>
          <a:off x="5019675" y="4527550"/>
          <a:ext cx="11128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5" name="Equation" r:id="rId11" imgW="380880" imgH="164880" progId="Equation.3">
                  <p:embed/>
                </p:oleObj>
              </mc:Choice>
              <mc:Fallback>
                <p:oleObj name="Equation" r:id="rId11" imgW="380880" imgH="164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4527550"/>
                        <a:ext cx="1112838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7" name="Object 11"/>
          <p:cNvGraphicFramePr>
            <a:graphicFrameLocks noChangeAspect="1"/>
          </p:cNvGraphicFramePr>
          <p:nvPr/>
        </p:nvGraphicFramePr>
        <p:xfrm>
          <a:off x="7453313" y="4435475"/>
          <a:ext cx="5572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6" name="Ecuación" r:id="rId13" imgW="190440" imgH="190440" progId="Equation.3">
                  <p:embed/>
                </p:oleObj>
              </mc:Choice>
              <mc:Fallback>
                <p:oleObj name="Ecuación" r:id="rId13" imgW="190440" imgH="1904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313" y="4435475"/>
                        <a:ext cx="557212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Conceptos adicionales de conjuntos.</a:t>
            </a:r>
            <a:endParaRPr lang="es-ES_tradnl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41438"/>
            <a:ext cx="8351838" cy="5256212"/>
          </a:xfrm>
        </p:spPr>
        <p:txBody>
          <a:bodyPr/>
          <a:lstStyle/>
          <a:p>
            <a:r>
              <a:rPr lang="es-DO" sz="2000" b="1"/>
              <a:t>Conjunto potencia de X</a:t>
            </a:r>
            <a:r>
              <a:rPr lang="es-DO" sz="2000"/>
              <a:t>: Es el conjunto de todos los subconjuntos (propios o no) del conjunto X.</a:t>
            </a:r>
          </a:p>
          <a:p>
            <a:endParaRPr lang="es-DO" sz="2000"/>
          </a:p>
          <a:p>
            <a:endParaRPr lang="es-DO" sz="2000"/>
          </a:p>
          <a:p>
            <a:endParaRPr lang="es-DO" sz="2000" b="1"/>
          </a:p>
          <a:p>
            <a:r>
              <a:rPr lang="es-DO" sz="2000" b="1"/>
              <a:t>Producto cartesiano de A y B</a:t>
            </a:r>
            <a:r>
              <a:rPr lang="es-DO" sz="2000"/>
              <a:t>: Es el conjunto de todos los pares ordenados (</a:t>
            </a:r>
            <a:r>
              <a:rPr lang="es-DO" sz="2000" i="1"/>
              <a:t>x,y</a:t>
            </a:r>
            <a:r>
              <a:rPr lang="es-DO" sz="2000"/>
              <a:t>) donde </a:t>
            </a:r>
            <a:r>
              <a:rPr lang="es-DO" sz="2000" i="1"/>
              <a:t>x</a:t>
            </a:r>
            <a:r>
              <a:rPr lang="es-DO" sz="2000"/>
              <a:t> es elemento de A y </a:t>
            </a:r>
            <a:r>
              <a:rPr lang="es-DO" sz="2000" i="1"/>
              <a:t>y</a:t>
            </a:r>
            <a:r>
              <a:rPr lang="es-DO" sz="2000"/>
              <a:t> es elemento de B.</a:t>
            </a:r>
          </a:p>
          <a:p>
            <a:endParaRPr lang="es-DO" sz="2000"/>
          </a:p>
          <a:p>
            <a:endParaRPr lang="es-DO" sz="2000"/>
          </a:p>
          <a:p>
            <a:endParaRPr lang="es-DO" sz="2000"/>
          </a:p>
          <a:p>
            <a:r>
              <a:rPr lang="es-DO" sz="2000" b="1"/>
              <a:t>Partición S de un conjunto X</a:t>
            </a:r>
            <a:r>
              <a:rPr lang="es-DO" sz="2000"/>
              <a:t> : Es una colección de subconjuntos no vacíos de X donde cada elemento de X pertenece exactamente a un miembro de S.</a:t>
            </a:r>
          </a:p>
          <a:p>
            <a:endParaRPr lang="es-ES_tradnl" sz="1800"/>
          </a:p>
        </p:txBody>
      </p:sp>
      <p:graphicFrame>
        <p:nvGraphicFramePr>
          <p:cNvPr id="144407" name="Object 23"/>
          <p:cNvGraphicFramePr>
            <a:graphicFrameLocks noChangeAspect="1"/>
          </p:cNvGraphicFramePr>
          <p:nvPr/>
        </p:nvGraphicFramePr>
        <p:xfrm>
          <a:off x="900113" y="2154238"/>
          <a:ext cx="7272337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4" name="Ecuación" r:id="rId3" imgW="4152600" imgH="482400" progId="Equation.3">
                  <p:embed/>
                </p:oleObj>
              </mc:Choice>
              <mc:Fallback>
                <p:oleObj name="Ecuación" r:id="rId3" imgW="4152600" imgH="4824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54238"/>
                        <a:ext cx="7272337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8" name="Object 24"/>
          <p:cNvGraphicFramePr>
            <a:graphicFrameLocks noChangeAspect="1"/>
          </p:cNvGraphicFramePr>
          <p:nvPr/>
        </p:nvGraphicFramePr>
        <p:xfrm>
          <a:off x="971550" y="3860800"/>
          <a:ext cx="743585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5" name="Ecuación" r:id="rId5" imgW="4254480" imgH="457200" progId="Equation.3">
                  <p:embed/>
                </p:oleObj>
              </mc:Choice>
              <mc:Fallback>
                <p:oleObj name="Ecuación" r:id="rId5" imgW="4254480" imgH="4572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860800"/>
                        <a:ext cx="7435850" cy="79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9" name="Object 25"/>
          <p:cNvGraphicFramePr>
            <a:graphicFrameLocks noChangeAspect="1"/>
          </p:cNvGraphicFramePr>
          <p:nvPr/>
        </p:nvGraphicFramePr>
        <p:xfrm>
          <a:off x="971550" y="6021388"/>
          <a:ext cx="73056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6" name="Ecuación" r:id="rId7" imgW="4165560" imgH="203040" progId="Equation.3">
                  <p:embed/>
                </p:oleObj>
              </mc:Choice>
              <mc:Fallback>
                <p:oleObj name="Ecuación" r:id="rId7" imgW="4165560" imgH="2030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021388"/>
                        <a:ext cx="730567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09" name="Text Box 33"/>
          <p:cNvSpPr txBox="1">
            <a:spLocks noChangeArrowheads="1"/>
          </p:cNvSpPr>
          <p:nvPr/>
        </p:nvSpPr>
        <p:spPr bwMode="auto">
          <a:xfrm>
            <a:off x="5435600" y="4441825"/>
            <a:ext cx="187325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DO" sz="1400"/>
              <a:t>*Circuitos digitales</a:t>
            </a:r>
          </a:p>
        </p:txBody>
      </p:sp>
      <p:sp>
        <p:nvSpPr>
          <p:cNvPr id="101393" name="Text Box 17"/>
          <p:cNvSpPr txBox="1">
            <a:spLocks noChangeArrowheads="1"/>
          </p:cNvSpPr>
          <p:nvPr/>
        </p:nvSpPr>
        <p:spPr bwMode="auto">
          <a:xfrm>
            <a:off x="5724525" y="5445125"/>
            <a:ext cx="2879725" cy="835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DO"/>
              <a:t>*Cálculo infinitesimal, *Límites, curvas continuas,               *Procesos analógicos, </a:t>
            </a:r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5868988" y="3175000"/>
            <a:ext cx="2016125" cy="835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DO"/>
              <a:t>*Autómatas, *Computabilidad, *Complejidad</a:t>
            </a: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3419475" y="1173163"/>
            <a:ext cx="3960813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s-DO" sz="1800"/>
              <a:t>Estudia los conjuntos discretos</a:t>
            </a: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Matemáticas discretas</a:t>
            </a:r>
          </a:p>
        </p:txBody>
      </p:sp>
      <p:sp>
        <p:nvSpPr>
          <p:cNvPr id="101386" name="Rectangle 10"/>
          <p:cNvSpPr>
            <a:spLocks noChangeArrowheads="1"/>
          </p:cNvSpPr>
          <p:nvPr/>
        </p:nvSpPr>
        <p:spPr bwMode="auto">
          <a:xfrm>
            <a:off x="611188" y="4149725"/>
            <a:ext cx="208756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DO" sz="1800" b="0"/>
              <a:t>Fundamento para:</a:t>
            </a:r>
          </a:p>
        </p:txBody>
      </p:sp>
      <p:sp>
        <p:nvSpPr>
          <p:cNvPr id="101391" name="Rectangle 15"/>
          <p:cNvSpPr>
            <a:spLocks noChangeArrowheads="1"/>
          </p:cNvSpPr>
          <p:nvPr/>
        </p:nvSpPr>
        <p:spPr bwMode="auto">
          <a:xfrm>
            <a:off x="971550" y="5661025"/>
            <a:ext cx="172878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DO" sz="1800" b="0"/>
              <a:t>Opuesta a:</a:t>
            </a:r>
          </a:p>
        </p:txBody>
      </p:sp>
      <p:sp>
        <p:nvSpPr>
          <p:cNvPr id="101399" name="AutoShape 23"/>
          <p:cNvSpPr>
            <a:spLocks noChangeArrowheads="1"/>
          </p:cNvSpPr>
          <p:nvPr/>
        </p:nvSpPr>
        <p:spPr bwMode="auto">
          <a:xfrm>
            <a:off x="2771775" y="4221163"/>
            <a:ext cx="720725" cy="360362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DO"/>
          </a:p>
        </p:txBody>
      </p:sp>
      <p:sp>
        <p:nvSpPr>
          <p:cNvPr id="101400" name="AutoShape 24"/>
          <p:cNvSpPr>
            <a:spLocks noChangeArrowheads="1"/>
          </p:cNvSpPr>
          <p:nvPr/>
        </p:nvSpPr>
        <p:spPr bwMode="auto">
          <a:xfrm>
            <a:off x="2843213" y="5734050"/>
            <a:ext cx="720725" cy="36036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DO"/>
          </a:p>
        </p:txBody>
      </p:sp>
      <p:sp>
        <p:nvSpPr>
          <p:cNvPr id="101402" name="AutoShape 26"/>
          <p:cNvSpPr>
            <a:spLocks noChangeArrowheads="1"/>
          </p:cNvSpPr>
          <p:nvPr/>
        </p:nvSpPr>
        <p:spPr bwMode="auto">
          <a:xfrm>
            <a:off x="323850" y="2420938"/>
            <a:ext cx="647700" cy="1728787"/>
          </a:xfrm>
          <a:prstGeom prst="curvedRightArrow">
            <a:avLst>
              <a:gd name="adj1" fmla="val 18733"/>
              <a:gd name="adj2" fmla="val 76490"/>
              <a:gd name="adj3" fmla="val 31662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DO"/>
          </a:p>
        </p:txBody>
      </p:sp>
      <p:sp>
        <p:nvSpPr>
          <p:cNvPr id="101407" name="Rectangle 31"/>
          <p:cNvSpPr>
            <a:spLocks noChangeArrowheads="1"/>
          </p:cNvSpPr>
          <p:nvPr/>
        </p:nvSpPr>
        <p:spPr bwMode="auto">
          <a:xfrm rot="3276874">
            <a:off x="396082" y="5841206"/>
            <a:ext cx="576262" cy="730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DO"/>
          </a:p>
        </p:txBody>
      </p:sp>
      <p:sp>
        <p:nvSpPr>
          <p:cNvPr id="101408" name="Rectangle 32"/>
          <p:cNvSpPr>
            <a:spLocks noChangeArrowheads="1"/>
          </p:cNvSpPr>
          <p:nvPr/>
        </p:nvSpPr>
        <p:spPr bwMode="auto">
          <a:xfrm rot="-2565702">
            <a:off x="395288" y="5842000"/>
            <a:ext cx="576262" cy="730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DO"/>
          </a:p>
        </p:txBody>
      </p:sp>
      <p:sp>
        <p:nvSpPr>
          <p:cNvPr id="101410" name="Oval 34"/>
          <p:cNvSpPr>
            <a:spLocks noChangeArrowheads="1"/>
          </p:cNvSpPr>
          <p:nvPr/>
        </p:nvSpPr>
        <p:spPr bwMode="auto">
          <a:xfrm>
            <a:off x="3708400" y="5445125"/>
            <a:ext cx="2087563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DO"/>
              <a:t>Matemáticas continuas</a:t>
            </a:r>
            <a:endParaRPr lang="es-DO" b="0"/>
          </a:p>
        </p:txBody>
      </p:sp>
      <p:sp>
        <p:nvSpPr>
          <p:cNvPr id="101413" name="AutoShape 37"/>
          <p:cNvSpPr>
            <a:spLocks noChangeArrowheads="1"/>
          </p:cNvSpPr>
          <p:nvPr/>
        </p:nvSpPr>
        <p:spPr bwMode="auto">
          <a:xfrm>
            <a:off x="4067175" y="4365625"/>
            <a:ext cx="1382713" cy="57308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s-DO" sz="1400"/>
              <a:t>Procesos digitales</a:t>
            </a:r>
          </a:p>
        </p:txBody>
      </p:sp>
      <p:sp>
        <p:nvSpPr>
          <p:cNvPr id="101414" name="AutoShape 38"/>
          <p:cNvSpPr>
            <a:spLocks noChangeArrowheads="1"/>
          </p:cNvSpPr>
          <p:nvPr/>
        </p:nvSpPr>
        <p:spPr bwMode="auto">
          <a:xfrm>
            <a:off x="3635375" y="3433763"/>
            <a:ext cx="2270125" cy="777875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s-DO" sz="2000" b="0"/>
              <a:t>Ciencias de la computación</a:t>
            </a:r>
          </a:p>
        </p:txBody>
      </p:sp>
      <p:sp>
        <p:nvSpPr>
          <p:cNvPr id="101397" name="AutoShape 21"/>
          <p:cNvSpPr>
            <a:spLocks noChangeArrowheads="1"/>
          </p:cNvSpPr>
          <p:nvPr/>
        </p:nvSpPr>
        <p:spPr bwMode="auto">
          <a:xfrm rot="931275">
            <a:off x="6877050" y="549275"/>
            <a:ext cx="1871663" cy="1152525"/>
          </a:xfrm>
          <a:prstGeom prst="irregularSeal1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DO" sz="1400"/>
              <a:t>Se pueden contar</a:t>
            </a:r>
          </a:p>
        </p:txBody>
      </p:sp>
      <p:sp>
        <p:nvSpPr>
          <p:cNvPr id="101419" name="AutoShape 43"/>
          <p:cNvSpPr>
            <a:spLocks noChangeArrowheads="1"/>
          </p:cNvSpPr>
          <p:nvPr/>
        </p:nvSpPr>
        <p:spPr bwMode="auto">
          <a:xfrm>
            <a:off x="3636963" y="1557338"/>
            <a:ext cx="2160587" cy="1079500"/>
          </a:xfrm>
          <a:prstGeom prst="upArrowCallout">
            <a:avLst>
              <a:gd name="adj1" fmla="val 21608"/>
              <a:gd name="adj2" fmla="val 27279"/>
              <a:gd name="adj3" fmla="val 22352"/>
              <a:gd name="adj4" fmla="val 66667"/>
            </a:avLst>
          </a:prstGeom>
          <a:gradFill rotWithShape="1">
            <a:gsLst>
              <a:gs pos="0">
                <a:schemeClr val="bg1">
                  <a:gamma/>
                  <a:shade val="76078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76078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DO"/>
              <a:t>Finitos:</a:t>
            </a:r>
          </a:p>
          <a:p>
            <a:pPr algn="ctr"/>
            <a:r>
              <a:rPr lang="es-DO"/>
              <a:t>Sentencias lógicas</a:t>
            </a:r>
          </a:p>
          <a:p>
            <a:pPr algn="ctr"/>
            <a:r>
              <a:rPr lang="es-DO"/>
              <a:t>Grafos</a:t>
            </a:r>
          </a:p>
        </p:txBody>
      </p:sp>
      <p:sp>
        <p:nvSpPr>
          <p:cNvPr id="101420" name="AutoShape 44"/>
          <p:cNvSpPr>
            <a:spLocks noChangeArrowheads="1"/>
          </p:cNvSpPr>
          <p:nvPr/>
        </p:nvSpPr>
        <p:spPr bwMode="auto">
          <a:xfrm>
            <a:off x="5940425" y="1557338"/>
            <a:ext cx="2160588" cy="1079500"/>
          </a:xfrm>
          <a:prstGeom prst="upArrowCallout">
            <a:avLst>
              <a:gd name="adj1" fmla="val 19273"/>
              <a:gd name="adj2" fmla="val 23897"/>
              <a:gd name="adj3" fmla="val 22352"/>
              <a:gd name="adj4" fmla="val 66667"/>
            </a:avLst>
          </a:prstGeom>
          <a:gradFill rotWithShape="1">
            <a:gsLst>
              <a:gs pos="0">
                <a:schemeClr val="bg1">
                  <a:gamma/>
                  <a:shade val="76078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76078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DO"/>
              <a:t>Infinitos numerables:</a:t>
            </a:r>
          </a:p>
          <a:p>
            <a:pPr algn="ctr"/>
            <a:r>
              <a:rPr lang="es-DO"/>
              <a:t>Números enteros</a:t>
            </a:r>
          </a:p>
        </p:txBody>
      </p:sp>
      <p:sp>
        <p:nvSpPr>
          <p:cNvPr id="101381" name="Oval 5"/>
          <p:cNvSpPr>
            <a:spLocks noChangeArrowheads="1"/>
          </p:cNvSpPr>
          <p:nvPr/>
        </p:nvSpPr>
        <p:spPr bwMode="auto">
          <a:xfrm>
            <a:off x="71438" y="1125538"/>
            <a:ext cx="3492500" cy="10080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DO" sz="2400" b="0"/>
              <a:t>Matemáticas discretas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1. Lógica matemática</a:t>
            </a:r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b="1" dirty="0"/>
              <a:t>Lógica</a:t>
            </a:r>
            <a:r>
              <a:rPr lang="es-DO" dirty="0"/>
              <a:t>: Es una ciencia formal que examina la validez de los argumentos en términos de su estructura, independientemente del contenido. </a:t>
            </a:r>
            <a:r>
              <a:rPr lang="es-DO" u="sng" dirty="0"/>
              <a:t>Estudia los esquemas de razonamiento</a:t>
            </a:r>
            <a:r>
              <a:rPr lang="es-DO" dirty="0"/>
              <a:t>.</a:t>
            </a:r>
          </a:p>
          <a:p>
            <a:endParaRPr lang="es-DO" dirty="0"/>
          </a:p>
          <a:p>
            <a:r>
              <a:rPr lang="es-DO" b="1" dirty="0"/>
              <a:t>Lógica matemática:</a:t>
            </a:r>
            <a:r>
              <a:rPr lang="es-DO" dirty="0"/>
              <a:t> Es una parte de la lógica y de las matemáticas que consiste en el estudio matemático de la lógica. </a:t>
            </a:r>
            <a:r>
              <a:rPr lang="es-DO" dirty="0" smtClean="0"/>
              <a:t>Es la lógica usada en matemáticas.</a:t>
            </a:r>
            <a:endParaRPr lang="es-DO" dirty="0"/>
          </a:p>
          <a:p>
            <a:endParaRPr lang="es-DO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Lógica de proposiciones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2735262"/>
          </a:xfrm>
        </p:spPr>
        <p:txBody>
          <a:bodyPr/>
          <a:lstStyle/>
          <a:p>
            <a:r>
              <a:rPr lang="es-DO" sz="2400"/>
              <a:t>Es un sistema formal que analiza la validez de argumentos hechos a partir de proposiciones.</a:t>
            </a:r>
          </a:p>
          <a:p>
            <a:r>
              <a:rPr lang="es-DO" sz="2400" b="1"/>
              <a:t>Proposición lógica</a:t>
            </a:r>
            <a:r>
              <a:rPr lang="es-DO" sz="2400"/>
              <a:t>: Es una oración o una afirmación que puede ser cierta o falsa pero no ambas a la vez.</a:t>
            </a:r>
          </a:p>
          <a:p>
            <a:pPr>
              <a:buFont typeface="Wingdings" pitchFamily="2" charset="2"/>
              <a:buNone/>
            </a:pPr>
            <a:endParaRPr lang="es-DO" sz="2400"/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611188" y="3429000"/>
            <a:ext cx="3960812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DO" sz="2000"/>
              <a:t>Proposiciones:</a:t>
            </a:r>
          </a:p>
          <a:p>
            <a:pPr>
              <a:spcBef>
                <a:spcPct val="50000"/>
              </a:spcBef>
            </a:pPr>
            <a:r>
              <a:rPr lang="es-DO" sz="2000" b="0"/>
              <a:t>*  4 es un número impar</a:t>
            </a:r>
          </a:p>
          <a:p>
            <a:pPr>
              <a:spcBef>
                <a:spcPct val="50000"/>
              </a:spcBef>
            </a:pPr>
            <a:r>
              <a:rPr lang="es-DO" sz="2000" b="0"/>
              <a:t>*  3 + 3 = 6</a:t>
            </a:r>
          </a:p>
          <a:p>
            <a:pPr>
              <a:spcBef>
                <a:spcPct val="50000"/>
              </a:spcBef>
            </a:pPr>
            <a:r>
              <a:rPr lang="es-DO" sz="2000" b="0"/>
              <a:t>*  La luna es de queso.</a:t>
            </a: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4787900" y="3429000"/>
            <a:ext cx="338455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DO" sz="2000"/>
              <a:t>NO son Proposiciones:</a:t>
            </a:r>
          </a:p>
          <a:p>
            <a:pPr>
              <a:spcBef>
                <a:spcPct val="50000"/>
              </a:spcBef>
            </a:pPr>
            <a:r>
              <a:rPr lang="es-DO" sz="2000" b="0"/>
              <a:t>*  ¿Cómo te llamas? </a:t>
            </a:r>
          </a:p>
          <a:p>
            <a:pPr>
              <a:spcBef>
                <a:spcPct val="50000"/>
              </a:spcBef>
            </a:pPr>
            <a:r>
              <a:rPr lang="es-DO" sz="2000" b="0"/>
              <a:t>*  x = 3</a:t>
            </a:r>
          </a:p>
          <a:p>
            <a:pPr>
              <a:spcBef>
                <a:spcPct val="50000"/>
              </a:spcBef>
            </a:pPr>
            <a:r>
              <a:rPr lang="es-DO" sz="2000" b="0"/>
              <a:t>*  Compra 4 libros.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Elementos de la lógica proposicional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341438"/>
            <a:ext cx="8686800" cy="5183187"/>
          </a:xfrm>
        </p:spPr>
        <p:txBody>
          <a:bodyPr/>
          <a:lstStyle/>
          <a:p>
            <a:r>
              <a:rPr lang="es-DO" sz="2000" dirty="0"/>
              <a:t>Cada proposición se representa mediante una variable:</a:t>
            </a:r>
          </a:p>
          <a:p>
            <a:pPr lvl="1">
              <a:buFont typeface="Wingdings" pitchFamily="2" charset="2"/>
              <a:buNone/>
            </a:pPr>
            <a:r>
              <a:rPr lang="es-DO" sz="1800" dirty="0">
                <a:solidFill>
                  <a:schemeClr val="bg2"/>
                </a:solidFill>
              </a:rPr>
              <a:t>p:  la rueda es cuadrada		q: 3 + 3 = 6</a:t>
            </a:r>
          </a:p>
          <a:p>
            <a:r>
              <a:rPr lang="es-DO" sz="2000" dirty="0"/>
              <a:t>Valores de la proposición: “Verdadero” o “Falso” (1,0) (V,F) (</a:t>
            </a:r>
            <a:r>
              <a:rPr lang="es-DO" sz="2000" i="1" dirty="0" err="1"/>
              <a:t>t</a:t>
            </a:r>
            <a:r>
              <a:rPr lang="es-DO" sz="2000" dirty="0" err="1"/>
              <a:t>,</a:t>
            </a:r>
            <a:r>
              <a:rPr lang="es-DO" sz="2000" i="1" dirty="0" err="1"/>
              <a:t>f</a:t>
            </a:r>
            <a:r>
              <a:rPr lang="es-DO" sz="2000" dirty="0"/>
              <a:t>) </a:t>
            </a:r>
          </a:p>
          <a:p>
            <a:r>
              <a:rPr lang="es-DO" sz="2000" dirty="0"/>
              <a:t>Símbolos de agrupación:  “(” , “)”</a:t>
            </a:r>
          </a:p>
          <a:p>
            <a:r>
              <a:rPr lang="es-DO" sz="2000" dirty="0"/>
              <a:t>Operadores lógicos: </a:t>
            </a:r>
          </a:p>
          <a:p>
            <a:pPr>
              <a:buFont typeface="Wingdings" pitchFamily="2" charset="2"/>
              <a:buNone/>
            </a:pPr>
            <a:r>
              <a:rPr lang="es-DO" sz="1800" dirty="0"/>
              <a:t>Negación       Conjunción           Disyunción</a:t>
            </a:r>
            <a:r>
              <a:rPr lang="es-DO" sz="1600" dirty="0"/>
              <a:t>             </a:t>
            </a:r>
            <a:r>
              <a:rPr lang="es-DO" sz="1800" dirty="0"/>
              <a:t>Condicional             </a:t>
            </a:r>
            <a:r>
              <a:rPr lang="es-DO" sz="1800" dirty="0" err="1"/>
              <a:t>Bicondicional</a:t>
            </a:r>
            <a:endParaRPr lang="es-DO" sz="1800" dirty="0"/>
          </a:p>
          <a:p>
            <a:pPr>
              <a:buFont typeface="Wingdings" pitchFamily="2" charset="2"/>
              <a:buNone/>
            </a:pPr>
            <a:endParaRPr lang="es-DO" sz="1800" dirty="0"/>
          </a:p>
          <a:p>
            <a:endParaRPr lang="es-DO" sz="1800" dirty="0"/>
          </a:p>
          <a:p>
            <a:endParaRPr lang="es-DO" sz="1800" dirty="0"/>
          </a:p>
          <a:p>
            <a:endParaRPr lang="es-DO" sz="2000" dirty="0"/>
          </a:p>
          <a:p>
            <a:r>
              <a:rPr lang="es-DO" sz="2000" dirty="0"/>
              <a:t>Orden de operaciones:</a:t>
            </a:r>
          </a:p>
          <a:p>
            <a:endParaRPr lang="es-DO" sz="1800" dirty="0"/>
          </a:p>
          <a:p>
            <a:endParaRPr lang="es-DO" sz="1800" dirty="0"/>
          </a:p>
          <a:p>
            <a:pPr>
              <a:buFont typeface="Wingdings" pitchFamily="2" charset="2"/>
              <a:buNone/>
            </a:pPr>
            <a:endParaRPr lang="es-DO" sz="2000" dirty="0"/>
          </a:p>
        </p:txBody>
      </p:sp>
      <p:graphicFrame>
        <p:nvGraphicFramePr>
          <p:cNvPr id="115854" name="Group 142"/>
          <p:cNvGraphicFramePr>
            <a:graphicFrameLocks noGrp="1"/>
          </p:cNvGraphicFramePr>
          <p:nvPr>
            <p:ph sz="half" idx="2"/>
          </p:nvPr>
        </p:nvGraphicFramePr>
        <p:xfrm>
          <a:off x="3635375" y="4941888"/>
          <a:ext cx="3097213" cy="1645920"/>
        </p:xfrm>
        <a:graphic>
          <a:graphicData uri="http://schemas.openxmlformats.org/drawingml/2006/table">
            <a:tbl>
              <a:tblPr/>
              <a:tblGrid>
                <a:gridCol w="1335088"/>
                <a:gridCol w="1762125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D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DejaVu Sans" charset="-128"/>
                          <a:cs typeface="Times New Roman" pitchFamily="18" charset="0"/>
                        </a:rPr>
                        <a:t>Precedencia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D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DejaVu Sans" charset="-128"/>
                          <a:cs typeface="Times New Roman" pitchFamily="18" charset="0"/>
                        </a:rPr>
                        <a:t>Operaci</a:t>
                      </a:r>
                      <a:r>
                        <a:rPr kumimoji="0" lang="es-D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erif"/>
                          <a:ea typeface="DejaVu Sans" charset="-128"/>
                          <a:cs typeface="Times New Roman" pitchFamily="18" charset="0"/>
                        </a:rPr>
                        <a:t>ó</a:t>
                      </a:r>
                      <a:r>
                        <a:rPr kumimoji="0" lang="es-D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DejaVu Sans" charset="-128"/>
                          <a:cs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D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DejaVu Sans" charset="-128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D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DejaVu Sans" charset="-128"/>
                          <a:cs typeface="Times New Roman" pitchFamily="18" charset="0"/>
                        </a:rPr>
                        <a:t>Negaci</a:t>
                      </a:r>
                      <a:r>
                        <a:rPr kumimoji="0" lang="es-D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erif"/>
                          <a:ea typeface="DejaVu Sans" charset="-128"/>
                          <a:cs typeface="Times New Roman" pitchFamily="18" charset="0"/>
                        </a:rPr>
                        <a:t>ó</a:t>
                      </a:r>
                      <a:r>
                        <a:rPr kumimoji="0" lang="es-D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DejaVu Sans" charset="-128"/>
                          <a:cs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D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DejaVu Sans" charset="-128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D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DejaVu Sans" charset="-128"/>
                          <a:cs typeface="Times New Roman" pitchFamily="18" charset="0"/>
                        </a:rPr>
                        <a:t>Conjunci</a:t>
                      </a:r>
                      <a:r>
                        <a:rPr kumimoji="0" lang="es-D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erif"/>
                          <a:ea typeface="DejaVu Sans" charset="-128"/>
                          <a:cs typeface="Times New Roman" pitchFamily="18" charset="0"/>
                        </a:rPr>
                        <a:t>ó</a:t>
                      </a:r>
                      <a:r>
                        <a:rPr kumimoji="0" lang="es-D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DejaVu Sans" charset="-128"/>
                          <a:cs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D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DejaVu Sans" charset="-128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D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DejaVu Sans" charset="-128"/>
                          <a:cs typeface="Times New Roman" pitchFamily="18" charset="0"/>
                        </a:rPr>
                        <a:t>Disyunci</a:t>
                      </a:r>
                      <a:r>
                        <a:rPr kumimoji="0" lang="es-D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erif"/>
                          <a:ea typeface="DejaVu Sans" charset="-128"/>
                          <a:cs typeface="Times New Roman" pitchFamily="18" charset="0"/>
                        </a:rPr>
                        <a:t>ó</a:t>
                      </a:r>
                      <a:r>
                        <a:rPr kumimoji="0" lang="es-D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DejaVu Sans" charset="-128"/>
                          <a:cs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D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DejaVu Sans" charset="-128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D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Condicional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D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DO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Bicondicional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5899" name="Picture 18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863" y="3482975"/>
            <a:ext cx="962025" cy="809625"/>
          </a:xfrm>
          <a:prstGeom prst="rect">
            <a:avLst/>
          </a:prstGeom>
          <a:noFill/>
        </p:spPr>
      </p:pic>
      <p:pic>
        <p:nvPicPr>
          <p:cNvPr id="115900" name="Picture 1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813" y="3502025"/>
            <a:ext cx="1504950" cy="1295400"/>
          </a:xfrm>
          <a:prstGeom prst="rect">
            <a:avLst/>
          </a:prstGeom>
          <a:noFill/>
        </p:spPr>
      </p:pic>
      <p:pic>
        <p:nvPicPr>
          <p:cNvPr id="115901" name="Picture 18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475" y="3448050"/>
            <a:ext cx="1466850" cy="1276350"/>
          </a:xfrm>
          <a:prstGeom prst="rect">
            <a:avLst/>
          </a:prstGeom>
          <a:noFill/>
        </p:spPr>
      </p:pic>
      <p:pic>
        <p:nvPicPr>
          <p:cNvPr id="115902" name="Picture 19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9700" y="3448050"/>
            <a:ext cx="1581150" cy="1276350"/>
          </a:xfrm>
          <a:prstGeom prst="rect">
            <a:avLst/>
          </a:prstGeom>
          <a:noFill/>
        </p:spPr>
      </p:pic>
      <p:pic>
        <p:nvPicPr>
          <p:cNvPr id="115903" name="Picture 19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08850" y="3457575"/>
            <a:ext cx="1581150" cy="1266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DO"/>
              <a:t>Simbolización del lenguaje natural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8435975" cy="5327650"/>
          </a:xfrm>
        </p:spPr>
        <p:txBody>
          <a:bodyPr/>
          <a:lstStyle/>
          <a:p>
            <a:endParaRPr lang="es-DO" sz="2000" dirty="0"/>
          </a:p>
          <a:p>
            <a:endParaRPr lang="es-DO" sz="2000" dirty="0"/>
          </a:p>
          <a:p>
            <a:endParaRPr lang="es-DO" sz="2000" dirty="0"/>
          </a:p>
          <a:p>
            <a:endParaRPr lang="es-DO" sz="2000" dirty="0"/>
          </a:p>
          <a:p>
            <a:endParaRPr lang="es-DO" sz="2000" dirty="0"/>
          </a:p>
          <a:p>
            <a:endParaRPr lang="es-DO" sz="2000" dirty="0"/>
          </a:p>
          <a:p>
            <a:endParaRPr lang="es-DO" sz="2000" dirty="0"/>
          </a:p>
          <a:p>
            <a:endParaRPr lang="es-DO" sz="2000" dirty="0"/>
          </a:p>
          <a:p>
            <a:r>
              <a:rPr lang="es-DO" sz="1800" dirty="0"/>
              <a:t>Ejemplos: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s-DO" sz="1800" dirty="0"/>
              <a:t>No es cierto que tengo 60 años.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s-DO" sz="1800" dirty="0"/>
              <a:t>Ni llueve ni hace frío.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s-DO" sz="1800" dirty="0"/>
              <a:t>Si estudio entonces aprendo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s-DO" sz="1800" dirty="0"/>
              <a:t>El ser humano es un organismo si y sólo si es un ser vivo.</a:t>
            </a:r>
          </a:p>
          <a:p>
            <a:endParaRPr lang="es-DO" sz="2000" dirty="0"/>
          </a:p>
          <a:p>
            <a:endParaRPr lang="es-DO" sz="2000" dirty="0"/>
          </a:p>
          <a:p>
            <a:endParaRPr lang="es-DO" sz="2000" dirty="0"/>
          </a:p>
          <a:p>
            <a:endParaRPr lang="es-DO" sz="2000" dirty="0"/>
          </a:p>
        </p:txBody>
      </p:sp>
      <p:graphicFrame>
        <p:nvGraphicFramePr>
          <p:cNvPr id="119925" name="Group 117"/>
          <p:cNvGraphicFramePr>
            <a:graphicFrameLocks noGrp="1"/>
          </p:cNvGraphicFramePr>
          <p:nvPr>
            <p:ph sz="quarter" idx="2"/>
          </p:nvPr>
        </p:nvGraphicFramePr>
        <p:xfrm>
          <a:off x="395288" y="1412875"/>
          <a:ext cx="8281987" cy="2514603"/>
        </p:xfrm>
        <a:graphic>
          <a:graphicData uri="http://schemas.openxmlformats.org/drawingml/2006/table">
            <a:tbl>
              <a:tblPr/>
              <a:tblGrid>
                <a:gridCol w="1520825"/>
                <a:gridCol w="1138237"/>
                <a:gridCol w="5622925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Operación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Símbolo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Expresiones del lenguaje natural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Negación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 o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"no", "no es cierto", "no es el caso que" "es falso", "es imposible"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Conjunción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"y", "ni" "pero", "que", "mas"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Disyunción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"o", "o...o", "bien...bien", "ya...ya”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Condicional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"si.... entonces", "luego....", "por tanto", "por consiguiente", "con tal que...", "se infiere", "se deduce“, “sólo si”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Bicondicional</a:t>
                      </a:r>
                      <a:endParaRPr kumimoji="0" lang="es-DO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"...si y solo si...", "..equivale a..", "..es igual a...“, "vale por...", "...es lo mismo que..."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9921" name="Object 1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95738" y="4508500"/>
          <a:ext cx="5048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34" name="Ecuación" r:id="rId3" imgW="241200" imgH="164880" progId="Equation.3">
                  <p:embed/>
                </p:oleObj>
              </mc:Choice>
              <mc:Fallback>
                <p:oleObj name="Ecuación" r:id="rId3" imgW="241200" imgH="16488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508500"/>
                        <a:ext cx="504825" cy="3460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926" name="Object 118"/>
          <p:cNvGraphicFramePr>
            <a:graphicFrameLocks noChangeAspect="1"/>
          </p:cNvGraphicFramePr>
          <p:nvPr/>
        </p:nvGraphicFramePr>
        <p:xfrm>
          <a:off x="3995738" y="4941888"/>
          <a:ext cx="115093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35" name="Equation" r:id="rId5" imgW="571320" imgH="164880" progId="Equation.3">
                  <p:embed/>
                </p:oleObj>
              </mc:Choice>
              <mc:Fallback>
                <p:oleObj name="Equation" r:id="rId5" imgW="571320" imgH="164880" progId="Equation.3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941888"/>
                        <a:ext cx="1150937" cy="3333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927" name="Object 119"/>
          <p:cNvGraphicFramePr>
            <a:graphicFrameLocks noChangeAspect="1"/>
          </p:cNvGraphicFramePr>
          <p:nvPr/>
        </p:nvGraphicFramePr>
        <p:xfrm>
          <a:off x="3995738" y="5373688"/>
          <a:ext cx="9207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36" name="Equation" r:id="rId7" imgW="457200" imgH="139680" progId="Equation.3">
                  <p:embed/>
                </p:oleObj>
              </mc:Choice>
              <mc:Fallback>
                <p:oleObj name="Equation" r:id="rId7" imgW="457200" imgH="139680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373688"/>
                        <a:ext cx="920750" cy="2825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928" name="Object 120"/>
          <p:cNvGraphicFramePr>
            <a:graphicFrameLocks noChangeAspect="1"/>
          </p:cNvGraphicFramePr>
          <p:nvPr/>
        </p:nvGraphicFramePr>
        <p:xfrm>
          <a:off x="6588125" y="5805488"/>
          <a:ext cx="8191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37" name="Equation" r:id="rId9" imgW="406080" imgH="139680" progId="Equation.3">
                  <p:embed/>
                </p:oleObj>
              </mc:Choice>
              <mc:Fallback>
                <p:oleObj name="Equation" r:id="rId9" imgW="406080" imgH="139680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5805488"/>
                        <a:ext cx="819150" cy="2825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668338"/>
          </a:xfrm>
        </p:spPr>
        <p:txBody>
          <a:bodyPr/>
          <a:lstStyle/>
          <a:p>
            <a:r>
              <a:rPr lang="es-DO" dirty="0"/>
              <a:t>Tablas de verdad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36712"/>
            <a:ext cx="8291513" cy="5183187"/>
          </a:xfrm>
          <a:noFill/>
        </p:spPr>
        <p:txBody>
          <a:bodyPr/>
          <a:lstStyle/>
          <a:p>
            <a:r>
              <a:rPr lang="es-DO" sz="1600" dirty="0"/>
              <a:t>Indica el valor de verdad de una fórmula para cada combinación de valores de sus componentes.</a:t>
            </a:r>
          </a:p>
          <a:p>
            <a:endParaRPr lang="es-DO" sz="1600" dirty="0"/>
          </a:p>
          <a:p>
            <a:endParaRPr lang="es-DO" sz="1800" dirty="0"/>
          </a:p>
          <a:p>
            <a:endParaRPr lang="es-DO" sz="1800" dirty="0"/>
          </a:p>
          <a:p>
            <a:endParaRPr lang="es-DO" sz="1800" dirty="0"/>
          </a:p>
          <a:p>
            <a:endParaRPr lang="es-DO" sz="1800" dirty="0"/>
          </a:p>
          <a:p>
            <a:r>
              <a:rPr lang="en-US" sz="1600" b="1" dirty="0" err="1" smtClean="0"/>
              <a:t>Proposiciones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equivalentes</a:t>
            </a:r>
            <a:r>
              <a:rPr lang="en-US" sz="1600" dirty="0" smtClean="0"/>
              <a:t>: </a:t>
            </a:r>
            <a:r>
              <a:rPr lang="en-US" sz="1600" dirty="0" err="1" smtClean="0"/>
              <a:t>Cuando</a:t>
            </a:r>
            <a:r>
              <a:rPr lang="en-US" sz="1600" dirty="0" smtClean="0"/>
              <a:t> al </a:t>
            </a:r>
            <a:r>
              <a:rPr lang="en-US" sz="1600" dirty="0" err="1" smtClean="0"/>
              <a:t>conectarlas</a:t>
            </a:r>
            <a:r>
              <a:rPr lang="en-US" sz="1600" dirty="0" smtClean="0"/>
              <a:t> </a:t>
            </a:r>
            <a:r>
              <a:rPr lang="en-US" sz="1600" dirty="0" err="1" smtClean="0"/>
              <a:t>mediante</a:t>
            </a:r>
            <a:r>
              <a:rPr lang="en-US" sz="1600" dirty="0" smtClean="0"/>
              <a:t>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bicondicional</a:t>
            </a:r>
            <a:r>
              <a:rPr lang="en-US" sz="1600" dirty="0" smtClean="0"/>
              <a:t> se </a:t>
            </a:r>
            <a:r>
              <a:rPr lang="en-US" sz="1600" dirty="0" err="1" smtClean="0"/>
              <a:t>obtiene</a:t>
            </a:r>
            <a:r>
              <a:rPr lang="en-US" sz="1600" dirty="0" smtClean="0"/>
              <a:t>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tautología</a:t>
            </a:r>
            <a:r>
              <a:rPr lang="en-US" sz="1600" dirty="0" smtClean="0"/>
              <a:t>.</a:t>
            </a:r>
            <a:endParaRPr lang="es-DO" sz="1600" b="1" dirty="0" smtClean="0"/>
          </a:p>
          <a:p>
            <a:r>
              <a:rPr lang="es-DO" sz="1600" b="1" dirty="0" smtClean="0"/>
              <a:t>Tautología</a:t>
            </a:r>
            <a:r>
              <a:rPr lang="es-DO" sz="1600" dirty="0"/>
              <a:t>: Cuando la </a:t>
            </a:r>
            <a:r>
              <a:rPr lang="es-DO" sz="1600" dirty="0" smtClean="0"/>
              <a:t>proposición tiene </a:t>
            </a:r>
            <a:r>
              <a:rPr lang="es-DO" sz="1600" dirty="0"/>
              <a:t>el valor VERDADERO </a:t>
            </a:r>
            <a:r>
              <a:rPr lang="es-DO" sz="1600" dirty="0" smtClean="0"/>
              <a:t>independientemente de los valores de verdad de las proposiciones que la componen.</a:t>
            </a:r>
            <a:endParaRPr lang="es-DO" sz="1600" dirty="0"/>
          </a:p>
          <a:p>
            <a:r>
              <a:rPr lang="es-DO" sz="1600" b="1" dirty="0"/>
              <a:t>Contradicción</a:t>
            </a:r>
            <a:r>
              <a:rPr lang="es-DO" sz="1600" dirty="0"/>
              <a:t>: Cuando la </a:t>
            </a:r>
            <a:r>
              <a:rPr lang="es-DO" sz="1600" dirty="0" smtClean="0"/>
              <a:t>proposición tiene </a:t>
            </a:r>
            <a:r>
              <a:rPr lang="es-DO" sz="1600" dirty="0"/>
              <a:t>el valor </a:t>
            </a:r>
            <a:r>
              <a:rPr lang="es-DO" sz="1600" dirty="0" smtClean="0"/>
              <a:t>FALSO independientemente </a:t>
            </a:r>
            <a:r>
              <a:rPr lang="es-DO" sz="1600" dirty="0" smtClean="0"/>
              <a:t>de los valores de verdad de las proposiciones que la componen</a:t>
            </a:r>
            <a:r>
              <a:rPr lang="es-DO" sz="1600" dirty="0" smtClean="0"/>
              <a:t>.</a:t>
            </a:r>
          </a:p>
          <a:p>
            <a:r>
              <a:rPr lang="es-DO" sz="1600" dirty="0" smtClean="0"/>
              <a:t>Contingencia: Cuando la proposici</a:t>
            </a:r>
            <a:r>
              <a:rPr lang="es-DO" sz="1600" dirty="0" smtClean="0"/>
              <a:t>ón tiene valor FALSO o VERDADERO.</a:t>
            </a:r>
            <a:endParaRPr lang="es-DO" sz="1600" dirty="0"/>
          </a:p>
          <a:p>
            <a:r>
              <a:rPr lang="es-DO" sz="1800" b="1" i="1" u="sng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Ejercicios</a:t>
            </a:r>
            <a:r>
              <a:rPr lang="es-DO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s-DO" sz="1600" dirty="0"/>
              <a:t> </a:t>
            </a:r>
            <a:r>
              <a:rPr lang="es-DO" sz="1600" dirty="0" smtClean="0"/>
              <a:t>Verifique </a:t>
            </a:r>
            <a:r>
              <a:rPr lang="es-DO" sz="1600" dirty="0"/>
              <a:t>mediante tablas de verdad la validez de las siguientes </a:t>
            </a:r>
            <a:r>
              <a:rPr lang="es-DO" sz="1600" dirty="0" smtClean="0"/>
              <a:t>formas </a:t>
            </a:r>
            <a:r>
              <a:rPr lang="es-DO" sz="1600" dirty="0"/>
              <a:t>de proposiciones.</a:t>
            </a: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6228184" y="1340768"/>
            <a:ext cx="259226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s-DO" sz="1400" b="0" dirty="0" smtClean="0">
                <a:cs typeface="Times New Roman" pitchFamily="18" charset="0"/>
              </a:rPr>
              <a:t>Tienen el mismo valor de verdad en cada caso.</a:t>
            </a:r>
          </a:p>
          <a:p>
            <a:r>
              <a:rPr lang="es-DO" sz="1400" b="0" dirty="0" smtClean="0">
                <a:cs typeface="Times New Roman" pitchFamily="18" charset="0"/>
              </a:rPr>
              <a:t>Por tanto:   </a:t>
            </a:r>
          </a:p>
          <a:p>
            <a:endParaRPr lang="es-DO" sz="1400" b="0" dirty="0" smtClean="0">
              <a:cs typeface="Times New Roman" pitchFamily="18" charset="0"/>
            </a:endParaRPr>
          </a:p>
          <a:p>
            <a:endParaRPr lang="es-DO" sz="1400" b="0" dirty="0" smtClean="0">
              <a:cs typeface="Times New Roman" pitchFamily="18" charset="0"/>
            </a:endParaRPr>
          </a:p>
          <a:p>
            <a:r>
              <a:rPr lang="es-DO" sz="1400" b="0" dirty="0" smtClean="0">
                <a:cs typeface="Times New Roman" pitchFamily="18" charset="0"/>
              </a:rPr>
              <a:t>son  proposiciones lógicamente equivalentes.</a:t>
            </a:r>
            <a:endParaRPr lang="en-US" sz="1000" b="0" dirty="0"/>
          </a:p>
          <a:p>
            <a:pPr eaLnBrk="0" hangingPunct="0"/>
            <a:r>
              <a:rPr lang="es-DO" sz="1400" b="0" dirty="0">
                <a:cs typeface="Times New Roman" pitchFamily="18" charset="0"/>
              </a:rPr>
              <a:t>   	</a:t>
            </a:r>
            <a:endParaRPr lang="es-DO" sz="2000" b="0" dirty="0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DO"/>
          </a:p>
        </p:txBody>
      </p:sp>
      <p:pic>
        <p:nvPicPr>
          <p:cNvPr id="12391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412776"/>
            <a:ext cx="5184576" cy="1584095"/>
          </a:xfrm>
          <a:prstGeom prst="rect">
            <a:avLst/>
          </a:prstGeom>
          <a:noFill/>
        </p:spPr>
      </p:pic>
      <p:graphicFrame>
        <p:nvGraphicFramePr>
          <p:cNvPr id="123915" name="Object 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55576" y="5861322"/>
          <a:ext cx="17716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8" name="Equation" r:id="rId4" imgW="1180800" imgH="203040" progId="Equation.3">
                  <p:embed/>
                </p:oleObj>
              </mc:Choice>
              <mc:Fallback>
                <p:oleObj name="Equation" r:id="rId4" imgW="1180800" imgH="203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861322"/>
                        <a:ext cx="1771650" cy="304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6372200" y="2276872"/>
          <a:ext cx="182245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9" name="Ecuación" r:id="rId6" imgW="1295280" imgH="203040" progId="Equation.3">
                  <p:embed/>
                </p:oleObj>
              </mc:Choice>
              <mc:Fallback>
                <p:oleObj name="Ecuación" r:id="rId6" imgW="129528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2276872"/>
                        <a:ext cx="182245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7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63588" y="5439271"/>
          <a:ext cx="20923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0" name="Ecuación" r:id="rId8" imgW="1409400" imgH="203040" progId="Equation.3">
                  <p:embed/>
                </p:oleObj>
              </mc:Choice>
              <mc:Fallback>
                <p:oleObj name="Ecuación" r:id="rId8" imgW="1409400" imgH="2030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5439271"/>
                        <a:ext cx="2092325" cy="301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9" name="Object 15"/>
          <p:cNvGraphicFramePr>
            <a:graphicFrameLocks noChangeAspect="1"/>
          </p:cNvGraphicFramePr>
          <p:nvPr/>
        </p:nvGraphicFramePr>
        <p:xfrm>
          <a:off x="3203848" y="5861322"/>
          <a:ext cx="2476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1" name="Ecuación" r:id="rId10" imgW="1650960" imgH="203040" progId="Equation.3">
                  <p:embed/>
                </p:oleObj>
              </mc:Choice>
              <mc:Fallback>
                <p:oleObj name="Ecuación" r:id="rId10" imgW="1650960" imgH="2030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861322"/>
                        <a:ext cx="2476500" cy="304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1" name="Object 17"/>
          <p:cNvGraphicFramePr>
            <a:graphicFrameLocks noChangeAspect="1"/>
          </p:cNvGraphicFramePr>
          <p:nvPr/>
        </p:nvGraphicFramePr>
        <p:xfrm>
          <a:off x="6012160" y="6292552"/>
          <a:ext cx="28749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2" name="Ecuación" r:id="rId12" imgW="1917360" imgH="203040" progId="Equation.3">
                  <p:embed/>
                </p:oleObj>
              </mc:Choice>
              <mc:Fallback>
                <p:oleObj name="Ecuación" r:id="rId12" imgW="1917360" imgH="2030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6292552"/>
                        <a:ext cx="2874963" cy="304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2" name="Object 18"/>
          <p:cNvGraphicFramePr>
            <a:graphicFrameLocks noChangeAspect="1"/>
          </p:cNvGraphicFramePr>
          <p:nvPr/>
        </p:nvGraphicFramePr>
        <p:xfrm>
          <a:off x="755576" y="6294140"/>
          <a:ext cx="201453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3" name="Equation" r:id="rId14" imgW="1358640" imgH="203040" progId="Equation.3">
                  <p:embed/>
                </p:oleObj>
              </mc:Choice>
              <mc:Fallback>
                <p:oleObj name="Equation" r:id="rId14" imgW="1358640" imgH="2030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6294140"/>
                        <a:ext cx="2014538" cy="301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3" name="Object 19"/>
          <p:cNvGraphicFramePr>
            <a:graphicFrameLocks noChangeAspect="1"/>
          </p:cNvGraphicFramePr>
          <p:nvPr/>
        </p:nvGraphicFramePr>
        <p:xfrm>
          <a:off x="6012160" y="5437683"/>
          <a:ext cx="2019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4" name="Ecuación" r:id="rId16" imgW="1346040" imgH="203040" progId="Equation.3">
                  <p:embed/>
                </p:oleObj>
              </mc:Choice>
              <mc:Fallback>
                <p:oleObj name="Ecuación" r:id="rId16" imgW="1346040" imgH="20304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5437683"/>
                        <a:ext cx="2019300" cy="304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4" name="Object 20"/>
          <p:cNvGraphicFramePr>
            <a:graphicFrameLocks noChangeAspect="1"/>
          </p:cNvGraphicFramePr>
          <p:nvPr/>
        </p:nvGraphicFramePr>
        <p:xfrm>
          <a:off x="3203848" y="5437658"/>
          <a:ext cx="152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5" name="Ecuación" r:id="rId18" imgW="1015920" imgH="203040" progId="Equation.3">
                  <p:embed/>
                </p:oleObj>
              </mc:Choice>
              <mc:Fallback>
                <p:oleObj name="Ecuación" r:id="rId18" imgW="1015920" imgH="20304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437658"/>
                        <a:ext cx="1524000" cy="304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5" name="Object 21"/>
          <p:cNvGraphicFramePr>
            <a:graphicFrameLocks noChangeAspect="1"/>
          </p:cNvGraphicFramePr>
          <p:nvPr/>
        </p:nvGraphicFramePr>
        <p:xfrm>
          <a:off x="3203848" y="6292552"/>
          <a:ext cx="2476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6" name="Ecuación" r:id="rId20" imgW="1650960" imgH="203040" progId="Equation.3">
                  <p:embed/>
                </p:oleObj>
              </mc:Choice>
              <mc:Fallback>
                <p:oleObj name="Ecuación" r:id="rId20" imgW="1650960" imgH="20304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6292552"/>
                        <a:ext cx="2476500" cy="304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6" name="Object 22"/>
          <p:cNvGraphicFramePr>
            <a:graphicFrameLocks noChangeAspect="1"/>
          </p:cNvGraphicFramePr>
          <p:nvPr/>
        </p:nvGraphicFramePr>
        <p:xfrm>
          <a:off x="6012160" y="5861546"/>
          <a:ext cx="2171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7" name="Ecuación" r:id="rId22" imgW="1447560" imgH="203040" progId="Equation.3">
                  <p:embed/>
                </p:oleObj>
              </mc:Choice>
              <mc:Fallback>
                <p:oleObj name="Ecuación" r:id="rId22" imgW="1447560" imgH="20304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5861546"/>
                        <a:ext cx="2171700" cy="304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Profundizando en la forma condicional</a:t>
            </a:r>
            <a:endParaRPr lang="es-DO" dirty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9" y="1052736"/>
            <a:ext cx="4104456" cy="5183187"/>
          </a:xfrm>
        </p:spPr>
        <p:txBody>
          <a:bodyPr numCol="1"/>
          <a:lstStyle/>
          <a:p>
            <a:r>
              <a:rPr lang="es-DO" sz="1800" dirty="0" smtClean="0"/>
              <a:t> </a:t>
            </a:r>
          </a:p>
          <a:p>
            <a:endParaRPr lang="es-DO" sz="1800" dirty="0" smtClean="0"/>
          </a:p>
          <a:p>
            <a:endParaRPr lang="es-DO" sz="1800" dirty="0" smtClean="0"/>
          </a:p>
          <a:p>
            <a:endParaRPr lang="es-DO" sz="1800" dirty="0" smtClean="0"/>
          </a:p>
          <a:p>
            <a:r>
              <a:rPr lang="es-DO" sz="1800" i="1" dirty="0" smtClean="0"/>
              <a:t>Significado:</a:t>
            </a:r>
            <a:r>
              <a:rPr lang="es-DO" sz="1800" dirty="0" smtClean="0"/>
              <a:t> Si p entonces q:    Cada que sucede p ,sucede q</a:t>
            </a:r>
          </a:p>
          <a:p>
            <a:endParaRPr lang="es-DO" sz="1800" dirty="0" smtClean="0"/>
          </a:p>
          <a:p>
            <a:r>
              <a:rPr lang="es-DO" sz="1800" i="1" dirty="0" smtClean="0"/>
              <a:t>Tabla de verdad:</a:t>
            </a:r>
          </a:p>
          <a:p>
            <a:endParaRPr lang="es-DO" sz="1800" dirty="0" smtClean="0"/>
          </a:p>
          <a:p>
            <a:endParaRPr lang="es-DO" sz="1800" dirty="0" smtClean="0"/>
          </a:p>
          <a:p>
            <a:endParaRPr lang="es-DO" sz="1800" dirty="0" smtClean="0"/>
          </a:p>
          <a:p>
            <a:endParaRPr lang="es-DO" sz="1800" dirty="0" smtClean="0"/>
          </a:p>
          <a:p>
            <a:r>
              <a:rPr lang="es-DO" sz="1800" dirty="0" smtClean="0"/>
              <a:t>La única combinación que hace la condicional falsa es cuando la hipótesis es verdadera pero la conclusión no.</a:t>
            </a:r>
          </a:p>
          <a:p>
            <a:endParaRPr lang="es-DO" sz="1800" dirty="0" smtClean="0"/>
          </a:p>
          <a:p>
            <a:endParaRPr lang="es-DO" sz="1800" dirty="0" smtClean="0"/>
          </a:p>
          <a:p>
            <a:pPr>
              <a:buFont typeface="Wingdings" pitchFamily="2" charset="2"/>
              <a:buNone/>
            </a:pPr>
            <a:endParaRPr lang="es-DO" sz="1400" dirty="0"/>
          </a:p>
        </p:txBody>
      </p:sp>
      <p:graphicFrame>
        <p:nvGraphicFramePr>
          <p:cNvPr id="127009" name="Object 33"/>
          <p:cNvGraphicFramePr>
            <a:graphicFrameLocks noChangeAspect="1"/>
          </p:cNvGraphicFramePr>
          <p:nvPr/>
        </p:nvGraphicFramePr>
        <p:xfrm>
          <a:off x="1043608" y="1147788"/>
          <a:ext cx="23717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4" name="Ecuación" r:id="rId3" imgW="812520" imgH="164880" progId="Equation.3">
                  <p:embed/>
                </p:oleObj>
              </mc:Choice>
              <mc:Fallback>
                <p:oleObj name="Ecuación" r:id="rId3" imgW="812520" imgH="16488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147788"/>
                        <a:ext cx="237172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611560" y="1628800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 smtClean="0">
                <a:solidFill>
                  <a:schemeClr val="accent1">
                    <a:lumMod val="75000"/>
                  </a:schemeClr>
                </a:solidFill>
              </a:rPr>
              <a:t>Antecedente o hipótesis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627784" y="1628800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 smtClean="0">
                <a:solidFill>
                  <a:schemeClr val="accent1">
                    <a:lumMod val="75000"/>
                  </a:schemeClr>
                </a:solidFill>
              </a:rPr>
              <a:t>Consecuente o conclusión</a:t>
            </a:r>
            <a:endParaRPr lang="es-DO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9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3645024"/>
            <a:ext cx="1512168" cy="1220666"/>
          </a:xfrm>
          <a:prstGeom prst="rect">
            <a:avLst/>
          </a:prstGeom>
          <a:noFill/>
        </p:spPr>
      </p:pic>
      <p:sp>
        <p:nvSpPr>
          <p:cNvPr id="14" name="13 Marcador de contenido"/>
          <p:cNvSpPr>
            <a:spLocks noGrp="1"/>
          </p:cNvSpPr>
          <p:nvPr>
            <p:ph sz="quarter" idx="3"/>
          </p:nvPr>
        </p:nvSpPr>
        <p:spPr>
          <a:xfrm>
            <a:off x="4427984" y="4081165"/>
            <a:ext cx="2232248" cy="25161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DO" sz="1800" i="1" dirty="0" smtClean="0"/>
              <a:t>Condicional: </a:t>
            </a:r>
          </a:p>
          <a:p>
            <a:pPr>
              <a:lnSpc>
                <a:spcPct val="150000"/>
              </a:lnSpc>
            </a:pPr>
            <a:r>
              <a:rPr lang="es-DO" sz="1800" i="1" dirty="0" smtClean="0"/>
              <a:t>Contrapositiva:</a:t>
            </a:r>
          </a:p>
          <a:p>
            <a:pPr>
              <a:lnSpc>
                <a:spcPct val="150000"/>
              </a:lnSpc>
            </a:pPr>
            <a:r>
              <a:rPr lang="es-DO" sz="1800" i="1" dirty="0" smtClean="0"/>
              <a:t>Contraria:</a:t>
            </a:r>
          </a:p>
          <a:p>
            <a:pPr>
              <a:lnSpc>
                <a:spcPct val="150000"/>
              </a:lnSpc>
            </a:pPr>
            <a:r>
              <a:rPr lang="es-DO" sz="1800" i="1" dirty="0" smtClean="0"/>
              <a:t>Conversa:</a:t>
            </a:r>
          </a:p>
          <a:p>
            <a:endParaRPr lang="es-DO" sz="1800" i="1" dirty="0"/>
          </a:p>
        </p:txBody>
      </p:sp>
      <p:sp>
        <p:nvSpPr>
          <p:cNvPr id="15" name="14 Rectángulo redondeado"/>
          <p:cNvSpPr/>
          <p:nvPr/>
        </p:nvSpPr>
        <p:spPr bwMode="auto">
          <a:xfrm>
            <a:off x="755576" y="4365104"/>
            <a:ext cx="1656184" cy="216024"/>
          </a:xfrm>
          <a:prstGeom prst="roundRect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DO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13 Marcador de contenido"/>
          <p:cNvSpPr>
            <a:spLocks noGrp="1"/>
          </p:cNvSpPr>
          <p:nvPr>
            <p:ph sz="quarter" idx="3"/>
          </p:nvPr>
        </p:nvSpPr>
        <p:spPr>
          <a:xfrm>
            <a:off x="4355976" y="1124745"/>
            <a:ext cx="4248472" cy="1080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DO" sz="1800" i="1" dirty="0" smtClean="0"/>
              <a:t>Forma equivalente:</a:t>
            </a:r>
          </a:p>
          <a:p>
            <a:pPr algn="ctr">
              <a:lnSpc>
                <a:spcPct val="150000"/>
              </a:lnSpc>
              <a:buNone/>
            </a:pPr>
            <a:r>
              <a:rPr lang="es-DO" sz="1600" i="1" dirty="0" smtClean="0"/>
              <a:t> “O llega a tiempo o lo despiden”</a:t>
            </a:r>
          </a:p>
          <a:p>
            <a:pPr algn="ctr">
              <a:buNone/>
            </a:pPr>
            <a:r>
              <a:rPr lang="es-DO" sz="1600" i="1" dirty="0" smtClean="0"/>
              <a:t>“Si no llega a tiempo, lo despiden”</a:t>
            </a:r>
          </a:p>
        </p:txBody>
      </p:sp>
      <p:graphicFrame>
        <p:nvGraphicFramePr>
          <p:cNvPr id="17" name="16 Objeto"/>
          <p:cNvGraphicFramePr>
            <a:graphicFrameLocks noChangeAspect="1"/>
          </p:cNvGraphicFramePr>
          <p:nvPr/>
        </p:nvGraphicFramePr>
        <p:xfrm>
          <a:off x="6804248" y="1268760"/>
          <a:ext cx="1944217" cy="319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5" name="Ecuación" r:id="rId6" imgW="1002960" imgH="164880" progId="Equation.3">
                  <p:embed/>
                </p:oleObj>
              </mc:Choice>
              <mc:Fallback>
                <p:oleObj name="Ecuación" r:id="rId6" imgW="1002960" imgH="16488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alphaModFix am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1268760"/>
                        <a:ext cx="1944217" cy="319934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39999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13 Marcador de contenido"/>
          <p:cNvSpPr>
            <a:spLocks noGrp="1"/>
          </p:cNvSpPr>
          <p:nvPr>
            <p:ph sz="quarter" idx="3"/>
          </p:nvPr>
        </p:nvSpPr>
        <p:spPr>
          <a:xfrm>
            <a:off x="4463480" y="2420888"/>
            <a:ext cx="4680520" cy="12961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DO" sz="1800" i="1" dirty="0" smtClean="0"/>
              <a:t>Negación:</a:t>
            </a:r>
          </a:p>
          <a:p>
            <a:pPr algn="ctr">
              <a:lnSpc>
                <a:spcPct val="150000"/>
              </a:lnSpc>
              <a:buNone/>
            </a:pPr>
            <a:r>
              <a:rPr lang="es-DO" sz="1600" i="1" dirty="0" smtClean="0"/>
              <a:t>“Si  estoy enfermo, entonces voy al médico”</a:t>
            </a:r>
          </a:p>
          <a:p>
            <a:pPr algn="ctr">
              <a:buNone/>
            </a:pPr>
            <a:r>
              <a:rPr lang="es-DO" sz="1600" i="1" dirty="0" smtClean="0"/>
              <a:t>“Estoy enfermo y no voy al médico”</a:t>
            </a:r>
          </a:p>
        </p:txBody>
      </p:sp>
      <p:graphicFrame>
        <p:nvGraphicFramePr>
          <p:cNvPr id="127012" name="Object 36"/>
          <p:cNvGraphicFramePr>
            <a:graphicFrameLocks noChangeAspect="1"/>
          </p:cNvGraphicFramePr>
          <p:nvPr/>
        </p:nvGraphicFramePr>
        <p:xfrm>
          <a:off x="6084168" y="2492896"/>
          <a:ext cx="2160240" cy="357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6" name="Ecuación" r:id="rId8" imgW="1231560" imgH="203040" progId="Equation.3">
                  <p:embed/>
                </p:oleObj>
              </mc:Choice>
              <mc:Fallback>
                <p:oleObj name="Ecuación" r:id="rId8" imgW="1231560" imgH="20304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alphaModFix am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2492896"/>
                        <a:ext cx="2160240" cy="357647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39999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4" name="Object 38"/>
          <p:cNvGraphicFramePr>
            <a:graphicFrameLocks noChangeAspect="1"/>
          </p:cNvGraphicFramePr>
          <p:nvPr/>
        </p:nvGraphicFramePr>
        <p:xfrm>
          <a:off x="6700366" y="4153173"/>
          <a:ext cx="8604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7" name="Ecuación" r:id="rId10" imgW="444240" imgH="164880" progId="Equation.3">
                  <p:embed/>
                </p:oleObj>
              </mc:Choice>
              <mc:Fallback>
                <p:oleObj name="Ecuación" r:id="rId10" imgW="444240" imgH="16488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alphaModFix am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0366" y="4153173"/>
                        <a:ext cx="860425" cy="319087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39999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5" name="Object 39"/>
          <p:cNvGraphicFramePr>
            <a:graphicFrameLocks noChangeAspect="1"/>
          </p:cNvGraphicFramePr>
          <p:nvPr/>
        </p:nvGraphicFramePr>
        <p:xfrm>
          <a:off x="6516216" y="4625851"/>
          <a:ext cx="12287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8" name="Ecuación" r:id="rId12" imgW="634680" imgH="164880" progId="Equation.3">
                  <p:embed/>
                </p:oleObj>
              </mc:Choice>
              <mc:Fallback>
                <p:oleObj name="Ecuación" r:id="rId12" imgW="634680" imgH="16488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alphaModFix am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4625851"/>
                        <a:ext cx="1228725" cy="319087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39999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6" name="Object 40"/>
          <p:cNvGraphicFramePr>
            <a:graphicFrameLocks noChangeAspect="1"/>
          </p:cNvGraphicFramePr>
          <p:nvPr/>
        </p:nvGraphicFramePr>
        <p:xfrm>
          <a:off x="6516216" y="5201915"/>
          <a:ext cx="12287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9" name="Ecuación" r:id="rId14" imgW="634680" imgH="164880" progId="Equation.3">
                  <p:embed/>
                </p:oleObj>
              </mc:Choice>
              <mc:Fallback>
                <p:oleObj name="Ecuación" r:id="rId14" imgW="634680" imgH="16488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alphaModFix am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5201915"/>
                        <a:ext cx="1228725" cy="319087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39999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7" name="Object 41"/>
          <p:cNvGraphicFramePr>
            <a:graphicFrameLocks noChangeAspect="1"/>
          </p:cNvGraphicFramePr>
          <p:nvPr/>
        </p:nvGraphicFramePr>
        <p:xfrm>
          <a:off x="6700366" y="5705971"/>
          <a:ext cx="8604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0" name="Ecuación" r:id="rId16" imgW="444240" imgH="164880" progId="Equation.3">
                  <p:embed/>
                </p:oleObj>
              </mc:Choice>
              <mc:Fallback>
                <p:oleObj name="Ecuación" r:id="rId16" imgW="444240" imgH="16488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alphaModFix am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0366" y="5705971"/>
                        <a:ext cx="860425" cy="319087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39999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38 Grupo"/>
          <p:cNvGrpSpPr/>
          <p:nvPr/>
        </p:nvGrpSpPr>
        <p:grpSpPr>
          <a:xfrm>
            <a:off x="7812360" y="4153173"/>
            <a:ext cx="1296144" cy="1944216"/>
            <a:chOff x="7812360" y="4153173"/>
            <a:chExt cx="1296144" cy="1944216"/>
          </a:xfrm>
        </p:grpSpPr>
        <p:graphicFrame>
          <p:nvGraphicFramePr>
            <p:cNvPr id="127019" name="Object 43"/>
            <p:cNvGraphicFramePr>
              <a:graphicFrameLocks noChangeAspect="1"/>
            </p:cNvGraphicFramePr>
            <p:nvPr/>
          </p:nvGraphicFramePr>
          <p:xfrm>
            <a:off x="8100392" y="4406361"/>
            <a:ext cx="360040" cy="32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41" name="Ecuación" r:id="rId18" imgW="126720" imgH="114120" progId="Equation.3">
                    <p:embed/>
                  </p:oleObj>
                </mc:Choice>
                <mc:Fallback>
                  <p:oleObj name="Ecuación" r:id="rId18" imgW="126720" imgH="114120" progId="Equation.3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alphaModFix amt="4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0392" y="4406361"/>
                          <a:ext cx="360040" cy="3228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39999"/>
                                </a:scheme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29 Cerrar llave"/>
            <p:cNvSpPr/>
            <p:nvPr/>
          </p:nvSpPr>
          <p:spPr bwMode="auto">
            <a:xfrm>
              <a:off x="7812360" y="4153173"/>
              <a:ext cx="288032" cy="864096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DO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" name="30 Cerrar llave"/>
            <p:cNvSpPr/>
            <p:nvPr/>
          </p:nvSpPr>
          <p:spPr bwMode="auto">
            <a:xfrm>
              <a:off x="7884368" y="5233293"/>
              <a:ext cx="288032" cy="864096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DO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aphicFrame>
          <p:nvGraphicFramePr>
            <p:cNvPr id="127021" name="Object 45"/>
            <p:cNvGraphicFramePr>
              <a:graphicFrameLocks noChangeAspect="1"/>
            </p:cNvGraphicFramePr>
            <p:nvPr/>
          </p:nvGraphicFramePr>
          <p:xfrm>
            <a:off x="8172400" y="5449317"/>
            <a:ext cx="360362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42" name="Ecuación" r:id="rId20" imgW="126720" imgH="114120" progId="Equation.3">
                    <p:embed/>
                  </p:oleObj>
                </mc:Choice>
                <mc:Fallback>
                  <p:oleObj name="Ecuación" r:id="rId20" imgW="126720" imgH="114120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alphaModFix amt="4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2400" y="5449317"/>
                          <a:ext cx="360362" cy="32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39999"/>
                                </a:scheme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43"/>
            <p:cNvGraphicFramePr>
              <a:graphicFrameLocks noChangeAspect="1"/>
            </p:cNvGraphicFramePr>
            <p:nvPr/>
          </p:nvGraphicFramePr>
          <p:xfrm>
            <a:off x="8748464" y="4873253"/>
            <a:ext cx="360040" cy="32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43" name="Ecuación" r:id="rId22" imgW="126720" imgH="114120" progId="Equation.3">
                    <p:embed/>
                  </p:oleObj>
                </mc:Choice>
                <mc:Fallback>
                  <p:oleObj name="Ecuación" r:id="rId22" imgW="126720" imgH="114120" progId="Equation.3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alphaModFix amt="4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8464" y="4873253"/>
                          <a:ext cx="360040" cy="3228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39999"/>
                                </a:scheme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34 Cerrar llave"/>
            <p:cNvSpPr/>
            <p:nvPr/>
          </p:nvSpPr>
          <p:spPr bwMode="auto">
            <a:xfrm>
              <a:off x="8388424" y="4153173"/>
              <a:ext cx="396552" cy="180020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DO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37" name="36 Conector recto"/>
            <p:cNvCxnSpPr/>
            <p:nvPr/>
          </p:nvCxnSpPr>
          <p:spPr bwMode="auto">
            <a:xfrm flipH="1">
              <a:off x="8820472" y="4801245"/>
              <a:ext cx="251520" cy="432048"/>
            </a:xfrm>
            <a:prstGeom prst="lin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2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2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uiExpand="1" build="p"/>
      <p:bldP spid="15" grpId="0" animBg="1"/>
      <p:bldP spid="16" grpId="0" uiExpand="1" build="p"/>
      <p:bldP spid="2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668338"/>
          </a:xfrm>
        </p:spPr>
        <p:txBody>
          <a:bodyPr/>
          <a:lstStyle/>
          <a:p>
            <a:r>
              <a:rPr lang="es-DO" dirty="0" smtClean="0"/>
              <a:t>Validez de un argumento</a:t>
            </a:r>
            <a:endParaRPr lang="es-DO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29600" cy="5544616"/>
          </a:xfrm>
        </p:spPr>
        <p:txBody>
          <a:bodyPr/>
          <a:lstStyle/>
          <a:p>
            <a:r>
              <a:rPr lang="es-DO" sz="1800" b="1" dirty="0" smtClean="0"/>
              <a:t>Argumento</a:t>
            </a:r>
            <a:r>
              <a:rPr lang="es-DO" sz="1800" dirty="0" smtClean="0"/>
              <a:t>: Es una relación entre un conjunto de proposiciones llamadas </a:t>
            </a:r>
            <a:r>
              <a:rPr lang="es-DO" sz="1800" b="1" i="1" dirty="0" smtClean="0"/>
              <a:t>premisas</a:t>
            </a:r>
            <a:r>
              <a:rPr lang="es-DO" sz="1800" dirty="0" smtClean="0"/>
              <a:t> y otra proposición llamada </a:t>
            </a:r>
            <a:r>
              <a:rPr lang="es-DO" sz="1800" b="1" i="1" dirty="0" smtClean="0"/>
              <a:t>conclusión</a:t>
            </a:r>
            <a:r>
              <a:rPr lang="es-DO" sz="1800" dirty="0" smtClean="0"/>
              <a:t>. Un argumento es válido si la conclusión es verdadera cada vez que las premisas son verdaderas.</a:t>
            </a:r>
          </a:p>
          <a:p>
            <a:endParaRPr lang="es-DO" sz="1000" dirty="0" smtClean="0"/>
          </a:p>
          <a:p>
            <a:r>
              <a:rPr lang="es-DO" sz="1800" dirty="0" smtClean="0"/>
              <a:t>Un </a:t>
            </a:r>
            <a:r>
              <a:rPr lang="es-DO" sz="1800" b="1" dirty="0" smtClean="0"/>
              <a:t>silogismo</a:t>
            </a:r>
            <a:r>
              <a:rPr lang="es-DO" sz="1800" dirty="0" smtClean="0"/>
              <a:t> es una forma de argumento que consiste en dos premisas y una conclusión. Los silogismos más conocidos son:</a:t>
            </a:r>
          </a:p>
          <a:p>
            <a:endParaRPr lang="es-DO" sz="1800" dirty="0" smtClean="0"/>
          </a:p>
          <a:p>
            <a:endParaRPr lang="es-DO" sz="1800" dirty="0" smtClean="0"/>
          </a:p>
          <a:p>
            <a:endParaRPr lang="es-DO" sz="1800" dirty="0" smtClean="0"/>
          </a:p>
          <a:p>
            <a:endParaRPr lang="es-DO" sz="1800" dirty="0" smtClean="0"/>
          </a:p>
          <a:p>
            <a:endParaRPr lang="es-DO" sz="1800" dirty="0" smtClean="0"/>
          </a:p>
          <a:p>
            <a:r>
              <a:rPr lang="es-DO" sz="1800" dirty="0" smtClean="0"/>
              <a:t>Existen otras formas de argumento válidas que no se estudiarán en este curso introductorio a la lógica.</a:t>
            </a:r>
          </a:p>
          <a:p>
            <a:endParaRPr lang="es-DO" sz="1000" dirty="0" smtClean="0"/>
          </a:p>
          <a:p>
            <a:r>
              <a:rPr lang="es-DO" sz="1800" dirty="0" smtClean="0"/>
              <a:t>Una </a:t>
            </a:r>
            <a:r>
              <a:rPr lang="es-DO" sz="1800" b="1" dirty="0" smtClean="0"/>
              <a:t>falacia </a:t>
            </a:r>
            <a:r>
              <a:rPr lang="es-DO" sz="1800" dirty="0" smtClean="0"/>
              <a:t>es un error en el razonamiento que da lugar a un argumento no válido. Sucede cuando en alguna forma, todas las premisas son verdaderas y la conclusión es falsa.</a:t>
            </a:r>
          </a:p>
          <a:p>
            <a:pPr lvl="1"/>
            <a:r>
              <a:rPr lang="es-DO" sz="1600" dirty="0" smtClean="0"/>
              <a:t>Por ejemplo: Usar premisas ambiguas, razonamiento circular, saltar a una conclusión sin tener suficientes argumentos, etc.</a:t>
            </a:r>
          </a:p>
          <a:p>
            <a:endParaRPr lang="es-DO" sz="1800" dirty="0" smtClean="0"/>
          </a:p>
          <a:p>
            <a:pPr lvl="1"/>
            <a:endParaRPr lang="es-DO" sz="1600" dirty="0"/>
          </a:p>
          <a:p>
            <a:endParaRPr lang="es-DO" sz="2000" dirty="0"/>
          </a:p>
        </p:txBody>
      </p:sp>
      <p:graphicFrame>
        <p:nvGraphicFramePr>
          <p:cNvPr id="152577" name="Object 1"/>
          <p:cNvGraphicFramePr>
            <a:graphicFrameLocks noChangeAspect="1"/>
          </p:cNvGraphicFramePr>
          <p:nvPr/>
        </p:nvGraphicFramePr>
        <p:xfrm>
          <a:off x="1619672" y="3283922"/>
          <a:ext cx="720080" cy="1009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2" name="Ecuación" r:id="rId3" imgW="444240" imgH="622080" progId="Equation.3">
                  <p:embed/>
                </p:oleObj>
              </mc:Choice>
              <mc:Fallback>
                <p:oleObj name="Ecuación" r:id="rId3" imgW="444240" imgH="6220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alphaModFix am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283922"/>
                        <a:ext cx="720080" cy="10091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39999"/>
                              </a:scheme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259632" y="2852936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b="0" dirty="0" smtClean="0"/>
              <a:t>Modus </a:t>
            </a:r>
            <a:r>
              <a:rPr lang="es-DO" b="0" dirty="0" err="1" smtClean="0"/>
              <a:t>ponens</a:t>
            </a:r>
            <a:r>
              <a:rPr lang="es-DO" b="0" dirty="0" smtClean="0"/>
              <a:t> (afirmación)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076056" y="2852936"/>
            <a:ext cx="2475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b="0" dirty="0" smtClean="0"/>
              <a:t>Modus </a:t>
            </a:r>
            <a:r>
              <a:rPr lang="es-DO" b="0" dirty="0" err="1" smtClean="0"/>
              <a:t>tollens</a:t>
            </a:r>
            <a:r>
              <a:rPr lang="es-DO" b="0" dirty="0" smtClean="0"/>
              <a:t> (negación)</a:t>
            </a:r>
          </a:p>
        </p:txBody>
      </p:sp>
      <p:graphicFrame>
        <p:nvGraphicFramePr>
          <p:cNvPr id="152578" name="Object 2"/>
          <p:cNvGraphicFramePr>
            <a:graphicFrameLocks noChangeAspect="1"/>
          </p:cNvGraphicFramePr>
          <p:nvPr/>
        </p:nvGraphicFramePr>
        <p:xfrm>
          <a:off x="5652121" y="3283979"/>
          <a:ext cx="720080" cy="1008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3" name="Ecuación" r:id="rId5" imgW="444240" imgH="622080" progId="Equation.3">
                  <p:embed/>
                </p:oleObj>
              </mc:Choice>
              <mc:Fallback>
                <p:oleObj name="Ecuación" r:id="rId5" imgW="444240" imgH="622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alphaModFix am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1" y="3283979"/>
                        <a:ext cx="720080" cy="10086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39999"/>
                              </a:scheme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Cerrar llave"/>
          <p:cNvSpPr/>
          <p:nvPr/>
        </p:nvSpPr>
        <p:spPr bwMode="auto">
          <a:xfrm>
            <a:off x="2411760" y="3284983"/>
            <a:ext cx="216024" cy="546093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DO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699792" y="3356992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/>
              <a:t>Premisas</a:t>
            </a:r>
            <a:endParaRPr lang="es-DO" dirty="0"/>
          </a:p>
        </p:txBody>
      </p:sp>
      <p:sp>
        <p:nvSpPr>
          <p:cNvPr id="10" name="9 Cerrar llave"/>
          <p:cNvSpPr/>
          <p:nvPr/>
        </p:nvSpPr>
        <p:spPr bwMode="auto">
          <a:xfrm>
            <a:off x="2411760" y="3975093"/>
            <a:ext cx="135632" cy="29641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DO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699792" y="3903085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/>
              <a:t>Conclusión</a:t>
            </a:r>
            <a:endParaRPr lang="es-DO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DO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DO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2101</TotalTime>
  <Words>1264</Words>
  <Application>Microsoft Macintosh PowerPoint</Application>
  <PresentationFormat>Carta (216 x 279 mm)</PresentationFormat>
  <Paragraphs>242</Paragraphs>
  <Slides>17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Pixel</vt:lpstr>
      <vt:lpstr>Ecuación</vt:lpstr>
      <vt:lpstr>Equation</vt:lpstr>
      <vt:lpstr>MATEMÁTICAS DISCRETAS  MAT-111</vt:lpstr>
      <vt:lpstr>Matemáticas discretas</vt:lpstr>
      <vt:lpstr>1. Lógica matemática</vt:lpstr>
      <vt:lpstr>Lógica de proposiciones</vt:lpstr>
      <vt:lpstr>Elementos de la lógica proposicional</vt:lpstr>
      <vt:lpstr>Simbolización del lenguaje natural</vt:lpstr>
      <vt:lpstr>Tablas de verdad</vt:lpstr>
      <vt:lpstr>Profundizando en la forma condicional</vt:lpstr>
      <vt:lpstr>Validez de un argumento</vt:lpstr>
      <vt:lpstr>Validez de un argumento</vt:lpstr>
      <vt:lpstr>Lógica de predicados</vt:lpstr>
      <vt:lpstr>Demostraciones</vt:lpstr>
      <vt:lpstr>Tipos de demostraciones o pruebas</vt:lpstr>
      <vt:lpstr>2. Conjuntos</vt:lpstr>
      <vt:lpstr>Cardinalidad de un conjunto</vt:lpstr>
      <vt:lpstr>Operaciones con conjuntos</vt:lpstr>
      <vt:lpstr>Conceptos adicionales de conjuntos.</vt:lpstr>
    </vt:vector>
  </TitlesOfParts>
  <Company>pucmm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MATEMÁTICAS DISCRETAS   MAT-111</dc:title>
  <dc:creator>arivero</dc:creator>
  <cp:lastModifiedBy>Antonio Rivero Alexanderson</cp:lastModifiedBy>
  <cp:revision>180</cp:revision>
  <dcterms:created xsi:type="dcterms:W3CDTF">2011-05-05T16:12:54Z</dcterms:created>
  <dcterms:modified xsi:type="dcterms:W3CDTF">2014-05-16T08:54:54Z</dcterms:modified>
</cp:coreProperties>
</file>