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2" r:id="rId3"/>
    <p:sldId id="257" r:id="rId4"/>
    <p:sldId id="258" r:id="rId5"/>
    <p:sldId id="259" r:id="rId6"/>
    <p:sldId id="269" r:id="rId7"/>
    <p:sldId id="265" r:id="rId8"/>
    <p:sldId id="267" r:id="rId9"/>
    <p:sldId id="270" r:id="rId10"/>
    <p:sldId id="266" r:id="rId11"/>
    <p:sldId id="263" r:id="rId12"/>
    <p:sldId id="264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299-2B5E-44CA-A1D9-5B81820390FF}" type="datetimeFigureOut">
              <a:rPr lang="en-US" smtClean="0"/>
              <a:pPr/>
              <a:t>1/19/2015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572D0BD-F84A-4631-9651-8BE58359CD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48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299-2B5E-44CA-A1D9-5B81820390FF}" type="datetimeFigureOut">
              <a:rPr lang="en-US" smtClean="0"/>
              <a:pPr/>
              <a:t>1/19/2015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D0BD-F84A-4631-9651-8BE58359CD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42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299-2B5E-44CA-A1D9-5B81820390FF}" type="datetimeFigureOut">
              <a:rPr lang="en-US" smtClean="0"/>
              <a:pPr/>
              <a:t>1/19/2015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D0BD-F84A-4631-9651-8BE58359CD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02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299-2B5E-44CA-A1D9-5B81820390FF}" type="datetimeFigureOut">
              <a:rPr lang="en-US" smtClean="0"/>
              <a:pPr/>
              <a:t>1/19/2015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D0BD-F84A-4631-9651-8BE58359CD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17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ABA299-2B5E-44CA-A1D9-5B81820390FF}" type="datetimeFigureOut">
              <a:rPr lang="en-US" smtClean="0"/>
              <a:pPr/>
              <a:t>1/19/2015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0572D0BD-F84A-4631-9651-8BE58359CD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2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299-2B5E-44CA-A1D9-5B81820390FF}" type="datetimeFigureOut">
              <a:rPr lang="en-US" smtClean="0"/>
              <a:pPr/>
              <a:t>1/19/2015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D0BD-F84A-4631-9651-8BE58359CD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3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299-2B5E-44CA-A1D9-5B81820390FF}" type="datetimeFigureOut">
              <a:rPr lang="en-US" smtClean="0"/>
              <a:pPr/>
              <a:t>1/19/2015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D0BD-F84A-4631-9651-8BE58359CD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23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ABA299-2B5E-44CA-A1D9-5B81820390FF}" type="datetimeFigureOut">
              <a:rPr lang="en-US" smtClean="0"/>
              <a:pPr/>
              <a:t>1/19/2015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D0BD-F84A-4631-9651-8BE58359CD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299-2B5E-44CA-A1D9-5B81820390FF}" type="datetimeFigureOut">
              <a:rPr lang="en-US" smtClean="0"/>
              <a:pPr/>
              <a:t>1/19/2015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D0BD-F84A-4631-9651-8BE58359CD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6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299-2B5E-44CA-A1D9-5B81820390FF}" type="datetimeFigureOut">
              <a:rPr lang="en-US" smtClean="0"/>
              <a:pPr/>
              <a:t>1/19/2015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D0BD-F84A-4631-9651-8BE58359CD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9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299-2B5E-44CA-A1D9-5B81820390FF}" type="datetimeFigureOut">
              <a:rPr lang="en-US" smtClean="0"/>
              <a:pPr/>
              <a:t>1/19/2015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D0BD-F84A-4631-9651-8BE58359CD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8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ABA299-2B5E-44CA-A1D9-5B81820390FF}" type="datetimeFigureOut">
              <a:rPr lang="en-US" smtClean="0"/>
              <a:pPr/>
              <a:t>1/19/2015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572D0BD-F84A-4631-9651-8BE58359CD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2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frutalasmatematicas.com/numeros/numeros-irracional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Función Exponencial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682752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5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7212" y="228600"/>
            <a:ext cx="7772400" cy="1609344"/>
          </a:xfrm>
        </p:spPr>
        <p:txBody>
          <a:bodyPr/>
          <a:lstStyle/>
          <a:p>
            <a:r>
              <a:rPr lang="es-ES" dirty="0" smtClean="0"/>
              <a:t>Importante!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503920" cy="2133600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Si transformamos la gráfica de la función exponencial, (desplazamientos verticales, horizontales y reflexiones sobre los ejes) pueden modificarse el punto de intersección con el eje Y </a:t>
            </a:r>
            <a:r>
              <a:rPr lang="es-ES" dirty="0" err="1" smtClean="0"/>
              <a:t>y</a:t>
            </a:r>
            <a:r>
              <a:rPr lang="es-ES" dirty="0" smtClean="0"/>
              <a:t> la asíntota horizontal.</a:t>
            </a:r>
            <a:endParaRPr lang="es-ES" dirty="0"/>
          </a:p>
        </p:txBody>
      </p:sp>
      <p:pic>
        <p:nvPicPr>
          <p:cNvPr id="23554" name="Picture 2" descr="http://1.bp.blogspot.com/-VjTEEMy5HCA/UgaC4e37O3I/AAAAAAAAAJk/H6mnc_TjP94/s1600/Funcion+Exponenci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352800"/>
            <a:ext cx="7058025" cy="3114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es-ES" dirty="0" smtClean="0"/>
              <a:t>Recordando las leyes de los exponentes…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33400" y="1447800"/>
          <a:ext cx="7848600" cy="4571996"/>
        </p:xfrm>
        <a:graphic>
          <a:graphicData uri="http://schemas.openxmlformats.org/drawingml/2006/table">
            <a:tbl>
              <a:tblPr/>
              <a:tblGrid>
                <a:gridCol w="3924300"/>
                <a:gridCol w="3924300"/>
              </a:tblGrid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latin typeface="Comic Sans MS"/>
                        </a:rPr>
                        <a:t>Ley</a:t>
                      </a:r>
                      <a:endParaRPr lang="en-US" sz="1700" b="0" i="0" dirty="0">
                        <a:latin typeface="Comic Sans MS"/>
                      </a:endParaRP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latin typeface="Comic Sans MS"/>
                        </a:rPr>
                        <a:t>Ejemplo</a:t>
                      </a: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BEE"/>
                    </a:solidFill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1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 = x</a:t>
                      </a: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6</a:t>
                      </a:r>
                      <a:r>
                        <a:rPr lang="en-US" sz="1700" baseline="30000"/>
                        <a:t>1</a:t>
                      </a:r>
                      <a:r>
                        <a:rPr lang="en-US" sz="1700"/>
                        <a:t> = 6</a:t>
                      </a: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0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 = 1</a:t>
                      </a: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7</a:t>
                      </a:r>
                      <a:r>
                        <a:rPr lang="en-US" sz="1700" baseline="30000"/>
                        <a:t>0</a:t>
                      </a:r>
                      <a:r>
                        <a:rPr lang="en-US" sz="1700"/>
                        <a:t> = 1</a:t>
                      </a: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-1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 = 1/x</a:t>
                      </a: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4</a:t>
                      </a:r>
                      <a:r>
                        <a:rPr lang="en-US" sz="1700" baseline="30000"/>
                        <a:t>-1</a:t>
                      </a:r>
                      <a:r>
                        <a:rPr lang="en-US" sz="1700"/>
                        <a:t> = 1/4</a:t>
                      </a: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ctr"/>
                      <a:endParaRPr lang="en-US" sz="1700" b="0" i="0">
                        <a:solidFill>
                          <a:srgbClr val="A06000"/>
                        </a:solidFill>
                        <a:latin typeface="Verdana"/>
                      </a:endParaRP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m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 = 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m+n</a:t>
                      </a:r>
                      <a:endParaRPr lang="en-US" sz="1700" b="0" i="0">
                        <a:solidFill>
                          <a:srgbClr val="A06000"/>
                        </a:solidFill>
                        <a:latin typeface="Verdana"/>
                      </a:endParaRP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x</a:t>
                      </a:r>
                      <a:r>
                        <a:rPr lang="en-US" sz="1700" baseline="30000"/>
                        <a:t>2</a:t>
                      </a:r>
                      <a:r>
                        <a:rPr lang="en-US" sz="1700"/>
                        <a:t>x</a:t>
                      </a:r>
                      <a:r>
                        <a:rPr lang="en-US" sz="1700" baseline="30000"/>
                        <a:t>3</a:t>
                      </a:r>
                      <a:r>
                        <a:rPr lang="en-US" sz="1700"/>
                        <a:t> = x</a:t>
                      </a:r>
                      <a:r>
                        <a:rPr lang="en-US" sz="1700" baseline="30000"/>
                        <a:t>2+3</a:t>
                      </a:r>
                      <a:r>
                        <a:rPr lang="en-US" sz="1700"/>
                        <a:t> = x</a:t>
                      </a:r>
                      <a:r>
                        <a:rPr lang="en-US" sz="1700" baseline="30000"/>
                        <a:t>5</a:t>
                      </a:r>
                      <a:endParaRPr lang="en-US" sz="1700"/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m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/x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 = 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m-n</a:t>
                      </a:r>
                      <a:endParaRPr lang="en-US" sz="1700" b="0" i="0">
                        <a:solidFill>
                          <a:srgbClr val="A06000"/>
                        </a:solidFill>
                        <a:latin typeface="Verdana"/>
                      </a:endParaRP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x</a:t>
                      </a:r>
                      <a:r>
                        <a:rPr lang="en-US" sz="1700" baseline="30000"/>
                        <a:t>4</a:t>
                      </a:r>
                      <a:r>
                        <a:rPr lang="en-US" sz="1700"/>
                        <a:t>/x</a:t>
                      </a:r>
                      <a:r>
                        <a:rPr lang="en-US" sz="1700" baseline="30000"/>
                        <a:t>2</a:t>
                      </a:r>
                      <a:r>
                        <a:rPr lang="en-US" sz="1700"/>
                        <a:t> = x</a:t>
                      </a:r>
                      <a:r>
                        <a:rPr lang="en-US" sz="1700" baseline="30000"/>
                        <a:t>4-2</a:t>
                      </a:r>
                      <a:r>
                        <a:rPr lang="en-US" sz="1700"/>
                        <a:t> = x</a:t>
                      </a:r>
                      <a:r>
                        <a:rPr lang="en-US" sz="1700" baseline="30000"/>
                        <a:t>2</a:t>
                      </a:r>
                      <a:endParaRPr lang="en-US" sz="1700"/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(x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m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)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 = 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mn</a:t>
                      </a:r>
                      <a:endParaRPr lang="en-US" sz="1700" b="0" i="0">
                        <a:solidFill>
                          <a:srgbClr val="A06000"/>
                        </a:solidFill>
                        <a:latin typeface="Verdana"/>
                      </a:endParaRP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(x</a:t>
                      </a:r>
                      <a:r>
                        <a:rPr lang="en-US" sz="1700" baseline="30000"/>
                        <a:t>2</a:t>
                      </a:r>
                      <a:r>
                        <a:rPr lang="en-US" sz="1700"/>
                        <a:t>)</a:t>
                      </a:r>
                      <a:r>
                        <a:rPr lang="en-US" sz="1700" baseline="30000"/>
                        <a:t>3</a:t>
                      </a:r>
                      <a:r>
                        <a:rPr lang="en-US" sz="1700"/>
                        <a:t> = x</a:t>
                      </a:r>
                      <a:r>
                        <a:rPr lang="en-US" sz="1700" baseline="30000"/>
                        <a:t>2×3</a:t>
                      </a:r>
                      <a:r>
                        <a:rPr lang="en-US" sz="1700"/>
                        <a:t> = x</a:t>
                      </a:r>
                      <a:r>
                        <a:rPr lang="en-US" sz="1700" baseline="30000"/>
                        <a:t>6</a:t>
                      </a:r>
                      <a:endParaRPr lang="en-US" sz="1700"/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(xy)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 = 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y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n</a:t>
                      </a:r>
                      <a:endParaRPr lang="en-US" sz="1700" b="0" i="0">
                        <a:solidFill>
                          <a:srgbClr val="A06000"/>
                        </a:solidFill>
                        <a:latin typeface="Verdana"/>
                      </a:endParaRP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(xy)</a:t>
                      </a:r>
                      <a:r>
                        <a:rPr lang="en-US" sz="1700" baseline="30000"/>
                        <a:t>3</a:t>
                      </a:r>
                      <a:r>
                        <a:rPr lang="en-US" sz="1700"/>
                        <a:t> = x</a:t>
                      </a:r>
                      <a:r>
                        <a:rPr lang="en-US" sz="1700" baseline="30000"/>
                        <a:t>3</a:t>
                      </a:r>
                      <a:r>
                        <a:rPr lang="en-US" sz="1700"/>
                        <a:t>y</a:t>
                      </a:r>
                      <a:r>
                        <a:rPr lang="en-US" sz="1700" baseline="30000"/>
                        <a:t>3</a:t>
                      </a:r>
                      <a:endParaRPr lang="en-US" sz="1700"/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(x/y)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 = 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/y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n</a:t>
                      </a:r>
                      <a:endParaRPr lang="en-US" sz="1700" b="0" i="0">
                        <a:solidFill>
                          <a:srgbClr val="A06000"/>
                        </a:solidFill>
                        <a:latin typeface="Verdana"/>
                      </a:endParaRP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(x/y)</a:t>
                      </a:r>
                      <a:r>
                        <a:rPr lang="en-US" sz="1700" baseline="30000"/>
                        <a:t>2</a:t>
                      </a:r>
                      <a:r>
                        <a:rPr lang="en-US" sz="1700"/>
                        <a:t> = x</a:t>
                      </a:r>
                      <a:r>
                        <a:rPr lang="en-US" sz="1700" baseline="30000"/>
                        <a:t>2</a:t>
                      </a:r>
                      <a:r>
                        <a:rPr lang="en-US" sz="1700"/>
                        <a:t> / y</a:t>
                      </a:r>
                      <a:r>
                        <a:rPr lang="en-US" sz="1700" baseline="30000"/>
                        <a:t>2</a:t>
                      </a:r>
                      <a:endParaRPr lang="en-US" sz="1700"/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-n</a:t>
                      </a:r>
                      <a:r>
                        <a:rPr lang="en-US" sz="1700" b="0" i="0">
                          <a:solidFill>
                            <a:srgbClr val="A06000"/>
                          </a:solidFill>
                          <a:latin typeface="Verdana"/>
                        </a:rPr>
                        <a:t> = 1/x</a:t>
                      </a:r>
                      <a:r>
                        <a:rPr lang="en-US" sz="1700" b="0" i="0" baseline="30000">
                          <a:solidFill>
                            <a:srgbClr val="A06000"/>
                          </a:solidFill>
                          <a:latin typeface="Verdana"/>
                        </a:rPr>
                        <a:t>n</a:t>
                      </a:r>
                      <a:endParaRPr lang="en-US" sz="1700" b="0" i="0">
                        <a:solidFill>
                          <a:srgbClr val="A06000"/>
                        </a:solidFill>
                        <a:latin typeface="Verdana"/>
                      </a:endParaRP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x</a:t>
                      </a:r>
                      <a:r>
                        <a:rPr lang="en-US" sz="1700" baseline="30000"/>
                        <a:t>-3</a:t>
                      </a:r>
                      <a:r>
                        <a:rPr lang="en-US" sz="1700"/>
                        <a:t> = 1/x</a:t>
                      </a:r>
                      <a:r>
                        <a:rPr lang="en-US" sz="1700" baseline="30000"/>
                        <a:t>3</a:t>
                      </a:r>
                      <a:endParaRPr lang="en-US" sz="1700"/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dirty="0">
                        <a:solidFill>
                          <a:srgbClr val="A06000"/>
                        </a:solidFill>
                        <a:latin typeface="Verdana"/>
                      </a:endParaRP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ctr"/>
                      <a:endParaRPr lang="en-US" sz="1700" b="0" i="0">
                        <a:solidFill>
                          <a:srgbClr val="A06000"/>
                        </a:solidFill>
                        <a:latin typeface="Verdana"/>
                      </a:endParaRPr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26950" marR="26950" marT="26950" marB="269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</a:tbl>
          </a:graphicData>
        </a:graphic>
      </p:graphicFrame>
      <p:pic>
        <p:nvPicPr>
          <p:cNvPr id="1025" name="Picture 1" descr="http://www.disfrutalasmatematicas.com/algebra/images/nth-root-x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486400"/>
            <a:ext cx="2209800" cy="457200"/>
          </a:xfrm>
          <a:prstGeom prst="rect">
            <a:avLst/>
          </a:prstGeom>
          <a:noFill/>
        </p:spPr>
      </p:pic>
      <p:pic>
        <p:nvPicPr>
          <p:cNvPr id="1026" name="Picture 2" descr="http://www.disfrutalasmatematicas.com/algebra/images/3rd-root-x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5486400"/>
            <a:ext cx="1624203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Atención!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20040" y="1752600"/>
            <a:ext cx="8503920" cy="1216152"/>
          </a:xfrm>
        </p:spPr>
        <p:txBody>
          <a:bodyPr/>
          <a:lstStyle/>
          <a:p>
            <a:r>
              <a:rPr lang="es-ES" dirty="0" smtClean="0"/>
              <a:t>Las leyes de los exponentes nos ayudan a reformular la función, si fuese necesario.</a:t>
            </a:r>
            <a:endParaRPr lang="es-ES" dirty="0"/>
          </a:p>
        </p:txBody>
      </p:sp>
      <p:pic>
        <p:nvPicPr>
          <p:cNvPr id="21506" name="Picture 2" descr="http://us.cdn2.123rf.com/168nwm/maridav/maridav0905/maridav090500029/4931988-hermosa-mezcla-de-asiaticos--cacasian-estudiante-universitario-pensando-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19400"/>
            <a:ext cx="3200400" cy="3256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Graficar: </a:t>
            </a:r>
          </a:p>
          <a:p>
            <a:pPr>
              <a:buNone/>
            </a:pPr>
            <a:r>
              <a:rPr lang="es-ES" dirty="0" smtClean="0"/>
              <a:t>1)f(x)=4^x</a:t>
            </a:r>
          </a:p>
          <a:p>
            <a:pPr>
              <a:buNone/>
            </a:pPr>
            <a:r>
              <a:rPr lang="es-ES" dirty="0" smtClean="0"/>
              <a:t>2)f(x)=(1/2)^x</a:t>
            </a:r>
          </a:p>
          <a:p>
            <a:pPr>
              <a:buNone/>
            </a:pPr>
            <a:r>
              <a:rPr lang="es-ES" dirty="0" smtClean="0"/>
              <a:t>3)f(x)=</a:t>
            </a:r>
            <a:r>
              <a:rPr lang="es-ES" dirty="0" err="1" smtClean="0"/>
              <a:t>e^x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4)f(x) = (2^(x+1)) -2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Resolver :</a:t>
            </a:r>
          </a:p>
          <a:p>
            <a:pPr>
              <a:buNone/>
            </a:pPr>
            <a:r>
              <a:rPr lang="es-ES" dirty="0" smtClean="0"/>
              <a:t>9=3^(x+1)</a:t>
            </a:r>
          </a:p>
          <a:p>
            <a:pPr>
              <a:buNone/>
            </a:pPr>
            <a:r>
              <a:rPr lang="es-ES" dirty="0" smtClean="0"/>
              <a:t>(1/2)^x=8</a:t>
            </a:r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Describir la función exponencial.</a:t>
            </a:r>
          </a:p>
          <a:p>
            <a:r>
              <a:rPr lang="es-ES" dirty="0" smtClean="0"/>
              <a:t>Analizar la gráfica de la función exponencial.</a:t>
            </a:r>
          </a:p>
          <a:p>
            <a:r>
              <a:rPr lang="es-ES" dirty="0" smtClean="0"/>
              <a:t>Graficar la función exponencial.</a:t>
            </a:r>
            <a:endParaRPr lang="es-ES" dirty="0"/>
          </a:p>
        </p:txBody>
      </p:sp>
      <p:pic>
        <p:nvPicPr>
          <p:cNvPr id="1026" name="Picture 2" descr="http://www.defider.utfsm.cl/sitio/images/objetiv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684890"/>
            <a:ext cx="2250597" cy="2543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Las funciones exponenciales comprenden una base constante y un exponente variable. La función inversa de una función exponencial es la función logarítmica.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Estas funciones se utilizan para describir fenómenos económicos y físicos, como el caso del interés compuesto, el crecimiento poblacional, y la desintegración del material radioactivo .</a:t>
            </a:r>
          </a:p>
          <a:p>
            <a:pPr algn="just">
              <a:buNone/>
            </a:pPr>
            <a:endParaRPr lang="es-ES" dirty="0" smtClean="0"/>
          </a:p>
          <a:p>
            <a:r>
              <a:rPr lang="es-ES" dirty="0" smtClean="0"/>
              <a:t>Ambas funciones son ejemplos de funciones trascendentales.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función exponencial f con base a se denota por </a:t>
            </a:r>
            <a:endParaRPr lang="es-E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626139"/>
            <a:ext cx="2667000" cy="1019175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85800" y="3885194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Donde a&gt;0, a≠1 y x es cualquier número real.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base a=1 está excluida porque f(x)= 1^x =1. Esta es una función constante, no una función exponencial. </a:t>
            </a:r>
          </a:p>
          <a:p>
            <a:r>
              <a:rPr lang="es-ES" dirty="0" smtClean="0"/>
              <a:t>La función exponencial es uno a uno o biunívoca, ya que es creciente o decreciente en todo su dominio.</a:t>
            </a:r>
          </a:p>
          <a:p>
            <a:pPr>
              <a:buNone/>
            </a:pPr>
            <a:r>
              <a:rPr lang="es-ES" dirty="0" smtClean="0"/>
              <a:t>	Propiedad biunívoca: para a&gt;0 y a≠1, </a:t>
            </a:r>
            <a:r>
              <a:rPr lang="es-ES" dirty="0" smtClean="0"/>
              <a:t>(a </a:t>
            </a:r>
            <a:r>
              <a:rPr lang="es-ES" dirty="0" smtClean="0"/>
              <a:t>^ x </a:t>
            </a:r>
            <a:r>
              <a:rPr lang="es-ES" dirty="0" smtClean="0"/>
              <a:t>) = (a ^ y); si </a:t>
            </a:r>
            <a:r>
              <a:rPr lang="es-ES" dirty="0" smtClean="0"/>
              <a:t>y solo si x=y. Esta propiedad nos permite resolver ecuaciones exponenciales sencillas.</a:t>
            </a:r>
          </a:p>
          <a:p>
            <a:r>
              <a:rPr lang="es-ES" dirty="0" smtClean="0"/>
              <a:t>Si la función exponencial , posee el número e como base (e aprox. es igual a 2.718281828…) entonces tenemos la función exponencial natural.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dato….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número </a:t>
            </a:r>
            <a:r>
              <a:rPr lang="es-ES" b="1" i="1" dirty="0"/>
              <a:t>e</a:t>
            </a:r>
            <a:r>
              <a:rPr lang="es-ES" dirty="0"/>
              <a:t> es un </a:t>
            </a:r>
            <a:r>
              <a:rPr lang="es-ES" u="sng" dirty="0">
                <a:hlinkClick r:id="rId2"/>
              </a:rPr>
              <a:t>número irracional</a:t>
            </a:r>
            <a:r>
              <a:rPr lang="es-ES" dirty="0"/>
              <a:t> famoso, y es uno de los números más importantes en matemáticas.</a:t>
            </a:r>
          </a:p>
          <a:p>
            <a:r>
              <a:rPr lang="es-ES" dirty="0"/>
              <a:t>Las primeras cifras </a:t>
            </a:r>
            <a:r>
              <a:rPr lang="es-ES" dirty="0" smtClean="0"/>
              <a:t>son: 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	2.7182818284590452353602874713527</a:t>
            </a:r>
            <a:r>
              <a:rPr lang="es-ES" dirty="0" smtClean="0"/>
              <a:t>……</a:t>
            </a:r>
            <a:endParaRPr lang="es-ES" dirty="0"/>
          </a:p>
          <a:p>
            <a:r>
              <a:rPr lang="es-ES" dirty="0"/>
              <a:t>Se lo suele llamar el </a:t>
            </a:r>
            <a:r>
              <a:rPr lang="es-ES" b="1" dirty="0"/>
              <a:t>número de Euler</a:t>
            </a:r>
            <a:r>
              <a:rPr lang="es-ES" dirty="0"/>
              <a:t> por </a:t>
            </a:r>
            <a:r>
              <a:rPr lang="es-ES" dirty="0" err="1"/>
              <a:t>Leonhard</a:t>
            </a:r>
            <a:r>
              <a:rPr lang="es-ES" dirty="0"/>
              <a:t> Euler</a:t>
            </a:r>
          </a:p>
          <a:p>
            <a:r>
              <a:rPr lang="es-ES" i="1" dirty="0"/>
              <a:t>e</a:t>
            </a:r>
            <a:r>
              <a:rPr lang="es-ES" dirty="0"/>
              <a:t> es la base de los logaritmos naturales (inventados por John </a:t>
            </a:r>
            <a:r>
              <a:rPr lang="es-ES" dirty="0" err="1"/>
              <a:t>Napier</a:t>
            </a:r>
            <a:r>
              <a:rPr lang="es-ES" dirty="0"/>
              <a:t>).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0237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2269944"/>
            <a:ext cx="7772400" cy="40507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-</a:t>
            </a:r>
            <a:r>
              <a:rPr lang="es-ES" dirty="0" smtClean="0"/>
              <a:t>Dominio: todos los números Reales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-Rango: todos los números Reales positivos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-Intersección del grafico con el eje Y en el punto (0,1). 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-El eje x es una asíntota horizontal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-Si a&gt;1 la gráfica de f es creciente en todo su </a:t>
            </a:r>
            <a:r>
              <a:rPr lang="es-ES" dirty="0" smtClean="0"/>
              <a:t>dominio.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 smtClean="0"/>
              <a:t>-Si  </a:t>
            </a:r>
            <a:r>
              <a:rPr lang="es-ES" dirty="0" smtClean="0"/>
              <a:t>0&lt;a&lt;1 la gráfica de f es decreciente en todo su dominio.</a:t>
            </a:r>
            <a:endParaRPr lang="es-E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10016" y="1600200"/>
            <a:ext cx="1752600" cy="669744"/>
          </a:xfrm>
          <a:prstGeom prst="rect">
            <a:avLst/>
          </a:prstGeom>
          <a:noFill/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Características…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Gráficos tipo…</a:t>
            </a:r>
            <a:endParaRPr lang="es-ES" dirty="0"/>
          </a:p>
        </p:txBody>
      </p:sp>
      <p:pic>
        <p:nvPicPr>
          <p:cNvPr id="22530" name="Picture 2" descr="http://2.bp.blogspot.com/-SDjiYmkK1hE/UPSfshRB2kI/AAAAAAAAAPo/S2HV_4XcvNc/s1600/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1200"/>
            <a:ext cx="5715000" cy="4017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 la realidad…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315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TM03090434[[fn=Caracteres de madera]]</Template>
  <TotalTime>219</TotalTime>
  <Words>357</Words>
  <Application>Microsoft Office PowerPoint</Application>
  <PresentationFormat>Presentación en pantalla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Comic Sans MS</vt:lpstr>
      <vt:lpstr>Rockwell</vt:lpstr>
      <vt:lpstr>Rockwell Condensed</vt:lpstr>
      <vt:lpstr>Verdana</vt:lpstr>
      <vt:lpstr>Wingdings</vt:lpstr>
      <vt:lpstr>Tipo de madera</vt:lpstr>
      <vt:lpstr>Función Exponencial</vt:lpstr>
      <vt:lpstr>Objetivos</vt:lpstr>
      <vt:lpstr>Introducción</vt:lpstr>
      <vt:lpstr>Definición</vt:lpstr>
      <vt:lpstr>Notas</vt:lpstr>
      <vt:lpstr>Un dato….</vt:lpstr>
      <vt:lpstr>Características…</vt:lpstr>
      <vt:lpstr>Gráficos tipo…</vt:lpstr>
      <vt:lpstr>En la realidad…</vt:lpstr>
      <vt:lpstr>Importante!</vt:lpstr>
      <vt:lpstr>Recordando las leyes de los exponentes…</vt:lpstr>
      <vt:lpstr>Atención!</vt:lpstr>
      <vt:lpstr>Ejercicios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Función Exponencial</dc:title>
  <dc:creator>Amanda</dc:creator>
  <cp:lastModifiedBy>Toshiba-User</cp:lastModifiedBy>
  <cp:revision>12</cp:revision>
  <dcterms:created xsi:type="dcterms:W3CDTF">2014-09-01T15:14:45Z</dcterms:created>
  <dcterms:modified xsi:type="dcterms:W3CDTF">2015-01-19T17:05:36Z</dcterms:modified>
</cp:coreProperties>
</file>