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256" r:id="rId2"/>
    <p:sldId id="280" r:id="rId3"/>
    <p:sldId id="281" r:id="rId4"/>
    <p:sldId id="285" r:id="rId5"/>
    <p:sldId id="282" r:id="rId6"/>
    <p:sldId id="287" r:id="rId7"/>
    <p:sldId id="262" r:id="rId8"/>
    <p:sldId id="266" r:id="rId9"/>
    <p:sldId id="279" r:id="rId10"/>
    <p:sldId id="283" r:id="rId11"/>
    <p:sldId id="284" r:id="rId12"/>
    <p:sldId id="286" r:id="rId13"/>
    <p:sldId id="270" r:id="rId14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배달의민족 도현" panose="020B0600000101010101" pitchFamily="50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D34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75" autoAdjust="0"/>
  </p:normalViewPr>
  <p:slideViewPr>
    <p:cSldViewPr>
      <p:cViewPr varScale="1">
        <p:scale>
          <a:sx n="96" d="100"/>
          <a:sy n="96" d="100"/>
        </p:scale>
        <p:origin x="2034" y="9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2019-08-14 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다음으로는 </a:t>
            </a:r>
            <a:r>
              <a:rPr lang="en-US" altLang="ko-KR" sz="1200"/>
              <a:t>UI</a:t>
            </a:r>
            <a:r>
              <a:rPr lang="ko-KR" altLang="en-US" sz="1200"/>
              <a:t>입니다</a:t>
            </a:r>
            <a:r>
              <a:rPr lang="en-US" altLang="ko-KR" sz="1200"/>
              <a:t>. </a:t>
            </a:r>
            <a:r>
              <a:rPr lang="ko-KR" altLang="en-US" sz="1200"/>
              <a:t>이 이후의 </a:t>
            </a:r>
            <a:r>
              <a:rPr lang="en-US" altLang="ko-KR" sz="1200"/>
              <a:t>ppt</a:t>
            </a:r>
            <a:r>
              <a:rPr lang="ko-KR" altLang="en-US" sz="1200"/>
              <a:t>의 경우</a:t>
            </a:r>
            <a:r>
              <a:rPr lang="en-US" altLang="ko-KR" sz="1200"/>
              <a:t>, UI</a:t>
            </a:r>
            <a:r>
              <a:rPr lang="ko-KR" altLang="en-US" sz="1200"/>
              <a:t>와 동시에 보여드리거나 만약에 </a:t>
            </a:r>
            <a:r>
              <a:rPr lang="en-US" altLang="ko-KR" sz="1200"/>
              <a:t>PPT</a:t>
            </a:r>
            <a:r>
              <a:rPr lang="ko-KR" altLang="en-US" sz="1200"/>
              <a:t>만 이용해서 발표를 하게 될 경우를 위해서 제작 하였습니다</a:t>
            </a:r>
            <a:r>
              <a:rPr lang="en-US" altLang="ko-KR" sz="1200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저희 시스템의 핵심은 바로 최신 기사나 시스템을 이용하는 고객님들이 원하는 내용을 입력하였을 때</a:t>
            </a:r>
            <a:r>
              <a:rPr lang="en-US" altLang="ko-KR" sz="1200"/>
              <a:t>, </a:t>
            </a:r>
            <a:r>
              <a:rPr lang="ko-KR" altLang="en-US" sz="1200"/>
              <a:t>이 내용이 어떠한 정치적인 성향을 가지는지 보여드리는 것입니다</a:t>
            </a:r>
            <a:r>
              <a:rPr lang="en-US" altLang="ko-KR" sz="1200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최신 뉴스 혹은 단어를 검색하여서 나온 뉴스의 경우</a:t>
            </a:r>
            <a:r>
              <a:rPr lang="en-US" altLang="ko-KR" sz="1200"/>
              <a:t>,</a:t>
            </a:r>
            <a:r>
              <a:rPr lang="ko-KR" altLang="en-US" sz="1200"/>
              <a:t> 해당 하이퍼링크를 클릭 하였을 때</a:t>
            </a:r>
            <a:r>
              <a:rPr lang="en-US" altLang="ko-KR" sz="1200"/>
              <a:t>, 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원본 뉴스의 링크창이 뜨면서 시스템 창에서는 진보 성향과 보수 성향에 대한 퍼센트를 동시에 보여주는 시스템 구축을 목표로 하고 있습니다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en-US" altLang="ko-KR" sz="1200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원하는 글의 내용을 삽입하는 경우에도 원본 창이 뜨는 부분을 제외하고는 동일한 방식을 구현 중에 있습니다</a:t>
            </a:r>
            <a:r>
              <a:rPr lang="en-US" altLang="ko-KR" sz="120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최신 뉴스 혹은 단어를 검색하여서 나온 뉴스의 경우</a:t>
            </a:r>
            <a:r>
              <a:rPr lang="en-US" altLang="ko-KR" sz="1200"/>
              <a:t>,</a:t>
            </a:r>
            <a:r>
              <a:rPr lang="ko-KR" altLang="en-US" sz="1200"/>
              <a:t> 해당 하이퍼링크를 클릭 하였을 때</a:t>
            </a:r>
            <a:r>
              <a:rPr lang="en-US" altLang="ko-KR" sz="1200"/>
              <a:t>, 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원본 뉴스의 링크창이 뜨면서 시스템 창에서는 진보 성향과 보수 성향에 대한 퍼센트를 동시에 보여주는 시스템 구축을 목표로 하고 있습니다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774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원하는 글의 내용을 삽입하는 경우에도 원본 창이 뜨는 부분을 제외하고는 동일한 방식을 구현 중에 있습니다</a:t>
            </a:r>
            <a:r>
              <a:rPr lang="en-US" altLang="ko-KR" sz="1200"/>
              <a:t>.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773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정치 오뚜기라는 제목을 보셨을때 어떠한 목적인지 의문을 가지는 분들이 많을 것으로 생각이 됩니다</a:t>
            </a:r>
            <a:r>
              <a:rPr lang="en-US" altLang="ko-KR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그렇기 때문에 먼저 저희 시스템의 제작 계기부터 살펴보도록 하겠습니다</a:t>
            </a:r>
            <a:r>
              <a:rPr lang="en-US" altLang="ko-KR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/>
              <a:t>2016</a:t>
            </a:r>
            <a:r>
              <a:rPr lang="ko-KR" altLang="en-US"/>
              <a:t>년 </a:t>
            </a:r>
            <a:r>
              <a:rPr lang="en-US" altLang="ko-KR"/>
              <a:t>~ 2019</a:t>
            </a:r>
            <a:r>
              <a:rPr lang="ko-KR" altLang="en-US"/>
              <a:t>년 </a:t>
            </a:r>
            <a:r>
              <a:rPr lang="en-US" altLang="ko-KR"/>
              <a:t>4</a:t>
            </a:r>
            <a:r>
              <a:rPr lang="ko-KR" altLang="en-US"/>
              <a:t>년 연속으로 언론 신뢰도 최하위를 기록하고 있는 모습입니다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이렇게 언론 신뢰도가 낮은 이유를 조사한 보고서에서의 주요 이유는 다음과 같습니다</a:t>
            </a:r>
            <a:r>
              <a:rPr lang="en-US" altLang="ko-KR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그 중에서 특정 정치 세력에 편향된 보도태도가 </a:t>
            </a:r>
            <a:r>
              <a:rPr lang="en-US" altLang="ko-KR"/>
              <a:t>34.9 % , </a:t>
            </a:r>
            <a:r>
              <a:rPr lang="ko-KR" altLang="en-US"/>
              <a:t>언론인은 </a:t>
            </a:r>
            <a:r>
              <a:rPr lang="en-US" altLang="ko-KR"/>
              <a:t>41.6 %</a:t>
            </a:r>
            <a:r>
              <a:rPr lang="ko-KR" altLang="en-US"/>
              <a:t>로 언론사와 특정 정치 세력에 대한 편향된 보도를 언론을 믿지 못하는 이유로 선택하였습니다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858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이건 </a:t>
            </a:r>
            <a:r>
              <a:rPr lang="en-US" altLang="ko-KR"/>
              <a:t>2018</a:t>
            </a:r>
            <a:r>
              <a:rPr lang="ko-KR" altLang="en-US"/>
              <a:t>년 조사자료입니다</a:t>
            </a:r>
            <a:r>
              <a:rPr lang="en-US" altLang="ko-KR"/>
              <a:t>.</a:t>
            </a:r>
            <a:r>
              <a:rPr lang="ko-KR" altLang="en-US"/>
              <a:t> 자료들을 보면</a:t>
            </a:r>
            <a:r>
              <a:rPr lang="en-US" altLang="ko-KR"/>
              <a:t>,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언론의 정치적 성향에 대한 부정적 인식이 </a:t>
            </a:r>
            <a:r>
              <a:rPr lang="en-US" altLang="ko-KR"/>
              <a:t>2011</a:t>
            </a:r>
            <a:r>
              <a:rPr lang="ko-KR" altLang="en-US"/>
              <a:t>년에도 높았고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7</a:t>
            </a:r>
            <a:r>
              <a:rPr lang="ko-KR" altLang="en-US"/>
              <a:t>년이 지난 </a:t>
            </a:r>
            <a:r>
              <a:rPr lang="en-US" altLang="ko-KR"/>
              <a:t>2018</a:t>
            </a:r>
            <a:r>
              <a:rPr lang="ko-KR" altLang="en-US"/>
              <a:t>년에도 여전히 높은 것으로 조사되었습니다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언론</a:t>
            </a:r>
            <a:r>
              <a:rPr lang="en-US" altLang="ko-KR"/>
              <a:t>,</a:t>
            </a:r>
            <a:r>
              <a:rPr lang="ko-KR" altLang="en-US"/>
              <a:t> 특히 기사를 접하는 사람들이 기사에서 필요한 정보를 중립적으로 받아들이는 데 도움을 주고</a:t>
            </a:r>
            <a:r>
              <a:rPr lang="en-US" altLang="ko-KR"/>
              <a:t>,</a:t>
            </a:r>
            <a:r>
              <a:rPr lang="ko-KR" altLang="en-US"/>
              <a:t> 기사를 내보내는 언론에 경각심을 주고자 이런 주제를 생각하였습니다</a:t>
            </a:r>
            <a:r>
              <a:rPr lang="en-US" altLang="ko-KR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언론이 공정한 내용을 전달하기보다 정치적 성향이 섞인 불공정한 정보를 제공하는 문제를 해결하고자 이런 주제를 정했습니다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현재 보이시는 주요 언론사 </a:t>
            </a:r>
            <a:r>
              <a:rPr lang="en-US" altLang="ko-KR"/>
              <a:t>6</a:t>
            </a:r>
            <a:r>
              <a:rPr lang="ko-KR" altLang="en-US"/>
              <a:t>군데를 한 번 모아보았습니다</a:t>
            </a:r>
            <a:r>
              <a:rPr lang="en-US" altLang="ko-KR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이 신문사들의 공통점 그리고 혹시 차이점을 아시는 분이 있으실까요</a:t>
            </a:r>
            <a:r>
              <a:rPr lang="en-US" altLang="ko-KR"/>
              <a:t>?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위의 세 언론사의 경우</a:t>
            </a:r>
            <a:r>
              <a:rPr lang="en-US" altLang="ko-KR"/>
              <a:t>,</a:t>
            </a:r>
            <a:r>
              <a:rPr lang="ko-KR" altLang="en-US"/>
              <a:t> 보수적인 기사를 다루는 언론사라고 알려진 언론사이며</a:t>
            </a:r>
            <a:endParaRPr lang="en-US" altLang="ko-KR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밑의 세 언론사의 경우</a:t>
            </a:r>
            <a:r>
              <a:rPr lang="en-US" altLang="ko-KR"/>
              <a:t>, </a:t>
            </a:r>
            <a:r>
              <a:rPr lang="ko-KR" altLang="en-US"/>
              <a:t>진보적인 기사를 다루는 언론사라고 알려져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하지만 이 언론사들이 정말로 그러한 정치성향을 다루고 있는게 맞는지 의심하신적은 없으신가요</a:t>
            </a:r>
            <a:r>
              <a:rPr lang="en-US" altLang="ko-KR"/>
              <a:t>?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혹시 언론사의 기사</a:t>
            </a:r>
            <a:r>
              <a:rPr lang="en-US" altLang="ko-KR"/>
              <a:t>, </a:t>
            </a:r>
            <a:r>
              <a:rPr lang="ko-KR" altLang="en-US"/>
              <a:t>칼럼 내용보다 언론사가 가진 정치적 성향만 보고 글의 성향을 판단하신적은 없으신가요</a:t>
            </a:r>
            <a:r>
              <a:rPr lang="en-US" altLang="ko-KR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18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저희는 이러한 고민거리를 가지고 프로젝트를 시작하였습니다</a:t>
            </a:r>
            <a:r>
              <a:rPr lang="en-US" altLang="ko-KR" sz="1200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200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이와 관련된 데이터를 수집하고 시스템을 만들기 위해서 총 </a:t>
            </a:r>
            <a:r>
              <a:rPr lang="en-US" altLang="ko-KR" sz="1200"/>
              <a:t>3</a:t>
            </a:r>
            <a:r>
              <a:rPr lang="ko-KR" altLang="en-US" sz="1200"/>
              <a:t>개의 크롤러를 만들었는데요</a:t>
            </a:r>
            <a:endParaRPr lang="en-US" altLang="ko-KR" sz="1200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200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논평 데이터의 경우 모델 학습 및 평가 데이터</a:t>
            </a:r>
            <a:r>
              <a:rPr lang="en-US" altLang="ko-KR" sz="1200"/>
              <a:t>, </a:t>
            </a:r>
            <a:r>
              <a:rPr lang="ko-KR" altLang="en-US" sz="1200"/>
              <a:t>뉴스 데이터의 경우 </a:t>
            </a:r>
            <a:r>
              <a:rPr lang="en-US" altLang="ko-KR" sz="1200"/>
              <a:t>UI</a:t>
            </a:r>
            <a:r>
              <a:rPr lang="ko-KR" altLang="en-US" sz="1200"/>
              <a:t>에 반영하는 데이터로 사용할 것이며</a:t>
            </a:r>
            <a:r>
              <a:rPr lang="en-US" altLang="ko-KR" sz="1200"/>
              <a:t>, </a:t>
            </a:r>
            <a:r>
              <a:rPr lang="ko-KR" altLang="en-US" sz="1200"/>
              <a:t>뉴스 데이터의 경우 이후 </a:t>
            </a:r>
            <a:r>
              <a:rPr lang="en-US" altLang="ko-KR" sz="1200"/>
              <a:t>UI </a:t>
            </a:r>
            <a:r>
              <a:rPr lang="ko-KR" altLang="en-US" sz="1200"/>
              <a:t>부분에서 더 자세히 다루겠습니다</a:t>
            </a:r>
            <a:r>
              <a:rPr lang="en-US" altLang="ko-KR" sz="120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현재 모델을 학습하는데 쓰려는 데이터의 경우 자유한국당</a:t>
            </a:r>
            <a:r>
              <a:rPr lang="en-US" altLang="ko-KR" sz="1200"/>
              <a:t>, </a:t>
            </a:r>
            <a:r>
              <a:rPr lang="ko-KR" altLang="en-US" sz="1200"/>
              <a:t>더불어민주당 공식 홈페이지에 게시가 된 논평 및 서명 데이터이며</a:t>
            </a:r>
            <a:r>
              <a:rPr lang="en-US" altLang="ko-KR" sz="1200"/>
              <a:t>,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기간의 경우</a:t>
            </a:r>
            <a:r>
              <a:rPr lang="en-US" altLang="ko-KR"/>
              <a:t>, </a:t>
            </a:r>
            <a:r>
              <a:rPr lang="ko-KR" altLang="en-US"/>
              <a:t>자유한국당에 게시가 글의 기간이 </a:t>
            </a:r>
            <a:r>
              <a:rPr lang="en-US" altLang="ko-KR"/>
              <a:t>2010</a:t>
            </a:r>
            <a:r>
              <a:rPr lang="ko-KR" altLang="en-US"/>
              <a:t>년 부터이기 때문에 이에 맞춰 수집을 하였고</a:t>
            </a:r>
            <a:r>
              <a:rPr lang="en-US" altLang="ko-KR"/>
              <a:t>, </a:t>
            </a:r>
            <a:r>
              <a:rPr lang="ko-KR" altLang="en-US"/>
              <a:t>각 정당 당 약 </a:t>
            </a:r>
            <a:r>
              <a:rPr lang="en-US" altLang="ko-KR"/>
              <a:t>3</a:t>
            </a:r>
            <a:r>
              <a:rPr lang="ko-KR" altLang="en-US"/>
              <a:t>만개의 논평 및 서명 데이터를 획득할 수 있었습니다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이렇게 수집한 논평 데이터를 각각 보수</a:t>
            </a:r>
            <a:r>
              <a:rPr lang="en-US" altLang="ko-KR"/>
              <a:t>, </a:t>
            </a:r>
            <a:r>
              <a:rPr lang="ko-KR" altLang="en-US"/>
              <a:t>진보 성향으로 설정을 해둔 다음 핵심 단어들만 분리를 한 이후</a:t>
            </a:r>
            <a:r>
              <a:rPr lang="en-US" altLang="ko-KR"/>
              <a:t>,</a:t>
            </a:r>
          </a:p>
          <a:p>
            <a:pPr lvl="0">
              <a:defRPr/>
            </a:pPr>
            <a:r>
              <a:rPr lang="ko-KR" altLang="en-US"/>
              <a:t>기초적인 성능 파악을 위하여 분류 모델로 잘 알려진 </a:t>
            </a:r>
            <a:r>
              <a:rPr lang="en-US" altLang="ko-KR"/>
              <a:t>4</a:t>
            </a:r>
            <a:r>
              <a:rPr lang="ko-KR" altLang="en-US"/>
              <a:t>개의 분류 모델에 학습을 시켜 평가 및 비교를 할 예정입니다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해당 모델간 성능을 파악한 이후에는 앙상블 기법</a:t>
            </a:r>
            <a:r>
              <a:rPr lang="en-US" altLang="ko-KR"/>
              <a:t> </a:t>
            </a:r>
            <a:r>
              <a:rPr lang="ko-KR" altLang="en-US"/>
              <a:t>혹은 딥러닝 모델 등의 기법을 사용하여서 주어진 보수 와 진보 성향을 더 잘 분류 할 수 있도록 할 예정입니다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17838" y="6021288"/>
            <a:ext cx="273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 </a:t>
            </a:r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A12C8B-9181-4DED-825B-F7B7A1B36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196752"/>
            <a:ext cx="2146548" cy="2146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87657-121C-430E-8DF6-414C2F8D1033}"/>
              </a:ext>
            </a:extLst>
          </p:cNvPr>
          <p:cNvSpPr txBox="1"/>
          <p:nvPr/>
        </p:nvSpPr>
        <p:spPr>
          <a:xfrm>
            <a:off x="2195736" y="2960703"/>
            <a:ext cx="4752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정치 </a:t>
            </a:r>
            <a:r>
              <a:rPr lang="ko-KR" altLang="en-US" sz="66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오뚜기</a:t>
            </a:r>
            <a:r>
              <a:rPr lang="ko-KR" altLang="en-US" sz="6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1600" y="2719372"/>
            <a:ext cx="7200800" cy="3373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           ”</a:t>
            </a:r>
            <a:endParaRPr lang="ko-KR" altLang="en-US" sz="600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정치 성향 사전을 만들어 분류</a:t>
            </a:r>
            <a:r>
              <a:rPr lang="en-US" altLang="ko-KR" b="1" spc="-1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r>
              <a:rPr lang="ko-KR" altLang="en-US" b="1" spc="-1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150">
                <a:solidFill>
                  <a:schemeClr val="tx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정치 오뚜기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181924" y="3777013"/>
            <a:ext cx="2266118" cy="2131080"/>
          </a:xfrm>
          <a:prstGeom prst="rect">
            <a:avLst/>
          </a:prstGeom>
          <a:solidFill>
            <a:schemeClr val="l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5160" y="4601455"/>
            <a:ext cx="26290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최신 기사 하이퍼링크</a:t>
            </a:r>
            <a:r>
              <a:rPr lang="en-US" altLang="ko-KR" sz="1400" b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b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클릭</a:t>
            </a:r>
            <a:endParaRPr lang="en-US" altLang="ko-KR" sz="1400" b="1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defRPr/>
            </a:pPr>
            <a:r>
              <a:rPr lang="en-US" altLang="ko-KR" sz="1400" b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 </a:t>
            </a:r>
          </a:p>
          <a:p>
            <a:pPr algn="ctr">
              <a:defRPr/>
            </a:pPr>
            <a:r>
              <a:rPr lang="ko-KR" altLang="en-US" sz="1400" b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원하는 글의 내용 삽입</a:t>
            </a:r>
            <a:endParaRPr lang="en-US" altLang="ko-KR" sz="14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4" name="그래픽 23" descr="문서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4917" y="3418022"/>
            <a:ext cx="749544" cy="749544"/>
          </a:xfrm>
          <a:prstGeom prst="rect">
            <a:avLst/>
          </a:prstGeom>
        </p:spPr>
      </p:pic>
      <p:sp>
        <p:nvSpPr>
          <p:cNvPr id="25" name="줄무늬가 있는 오른쪽 화살표 24"/>
          <p:cNvSpPr/>
          <p:nvPr/>
        </p:nvSpPr>
        <p:spPr>
          <a:xfrm>
            <a:off x="4168122" y="4486341"/>
            <a:ext cx="579705" cy="3638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29445" y="3792794"/>
            <a:ext cx="2181328" cy="21875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래픽 25" descr="프레젠테이션 막대형 차트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40332" y="3412723"/>
            <a:ext cx="760141" cy="760141"/>
          </a:xfrm>
          <a:prstGeom prst="rect">
            <a:avLst/>
          </a:prstGeom>
        </p:spPr>
      </p:pic>
      <p:sp>
        <p:nvSpPr>
          <p:cNvPr id="27" name="직사각형 7"/>
          <p:cNvSpPr/>
          <p:nvPr/>
        </p:nvSpPr>
        <p:spPr>
          <a:xfrm>
            <a:off x="229076" y="188640"/>
            <a:ext cx="86594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04.</a:t>
            </a:r>
            <a:r>
              <a:rPr kumimoji="0" lang="ko-KR" altLang="en-US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 </a:t>
            </a:r>
            <a:r>
              <a:rPr kumimoji="0" lang="en-US" altLang="ko-KR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UI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7D01A0-77FC-484C-8489-C8CA9D289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25" y="2911065"/>
            <a:ext cx="4470196" cy="438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1F60AB-09BC-419C-8F21-8FFD7C697881}"/>
              </a:ext>
            </a:extLst>
          </p:cNvPr>
          <p:cNvSpPr txBox="1"/>
          <p:nvPr/>
        </p:nvSpPr>
        <p:spPr>
          <a:xfrm>
            <a:off x="5951158" y="51061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보수 </a:t>
            </a:r>
            <a:r>
              <a:rPr lang="en-US" altLang="ko-KR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85%</a:t>
            </a:r>
            <a:endParaRPr lang="ko-KR" altLang="en-US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3E6B4-906F-4644-A5E3-1EC508ACE4A7}"/>
              </a:ext>
            </a:extLst>
          </p:cNvPr>
          <p:cNvSpPr txBox="1"/>
          <p:nvPr/>
        </p:nvSpPr>
        <p:spPr>
          <a:xfrm>
            <a:off x="5987472" y="4101727"/>
            <a:ext cx="660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진보 </a:t>
            </a:r>
            <a:r>
              <a:rPr lang="en-US" altLang="ko-KR" sz="16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15%</a:t>
            </a:r>
            <a:endParaRPr lang="ko-KR" altLang="en-US" sz="160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029A5FD-14D1-40B0-81E5-99C9A92EE8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87" y="2916987"/>
            <a:ext cx="2467505" cy="4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1</a:t>
            </a:r>
            <a:endParaRPr lang="ko-KR" altLang="en-US" b="1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2.</a:t>
            </a:r>
            <a:endParaRPr lang="ko-KR" altLang="en-US" b="1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195" name="직사각형 7"/>
          <p:cNvSpPr/>
          <p:nvPr/>
        </p:nvSpPr>
        <p:spPr>
          <a:xfrm>
            <a:off x="229076" y="188640"/>
            <a:ext cx="86594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04.</a:t>
            </a:r>
            <a:r>
              <a:rPr kumimoji="0" lang="ko-KR" altLang="en-US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 </a:t>
            </a:r>
            <a:r>
              <a:rPr kumimoji="0" lang="en-US" altLang="ko-KR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UI</a:t>
            </a:r>
          </a:p>
        </p:txBody>
      </p:sp>
      <p:pic>
        <p:nvPicPr>
          <p:cNvPr id="10" name="그래픽 9" descr="목록">
            <a:extLst>
              <a:ext uri="{FF2B5EF4-FFF2-40B4-BE49-F238E27FC236}">
                <a16:creationId xmlns:a16="http://schemas.microsoft.com/office/drawing/2014/main" id="{D39B833C-E435-41FB-96D3-4A95D93E7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8626" y="1128598"/>
            <a:ext cx="914400" cy="914400"/>
          </a:xfrm>
          <a:prstGeom prst="rect">
            <a:avLst/>
          </a:prstGeom>
        </p:spPr>
      </p:pic>
      <p:pic>
        <p:nvPicPr>
          <p:cNvPr id="12" name="그래픽 11" descr="프레젠테이션 막대형 차트">
            <a:extLst>
              <a:ext uri="{FF2B5EF4-FFF2-40B4-BE49-F238E27FC236}">
                <a16:creationId xmlns:a16="http://schemas.microsoft.com/office/drawing/2014/main" id="{BDA653A5-0955-4B22-923F-E9D95409A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2783" y="1124744"/>
            <a:ext cx="914400" cy="9144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736249-6B9F-425C-B4A1-7361ED76AFA8}"/>
              </a:ext>
            </a:extLst>
          </p:cNvPr>
          <p:cNvGrpSpPr/>
          <p:nvPr/>
        </p:nvGrpSpPr>
        <p:grpSpPr>
          <a:xfrm>
            <a:off x="4788024" y="2195585"/>
            <a:ext cx="3794513" cy="3681687"/>
            <a:chOff x="4788024" y="2195585"/>
            <a:chExt cx="3794513" cy="368168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8E50F14-8DA4-425F-B5F7-00611992B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7"/>
            <a:stretch/>
          </p:blipFill>
          <p:spPr>
            <a:xfrm>
              <a:off x="4788024" y="2195585"/>
              <a:ext cx="3794513" cy="36816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4EC12A-39CC-4849-94C4-6066B311FBB6}"/>
                </a:ext>
              </a:extLst>
            </p:cNvPr>
            <p:cNvSpPr txBox="1"/>
            <p:nvPr/>
          </p:nvSpPr>
          <p:spPr>
            <a:xfrm>
              <a:off x="6876497" y="4293096"/>
              <a:ext cx="12241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진보 </a:t>
              </a:r>
              <a:r>
                <a:rPr lang="en-US" altLang="ko-KR" sz="28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70%</a:t>
              </a:r>
              <a:endParaRPr lang="ko-KR" altLang="en-US" sz="280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849F38-99C3-43C0-ABDA-92D3C48D94BF}"/>
                </a:ext>
              </a:extLst>
            </p:cNvPr>
            <p:cNvSpPr txBox="1"/>
            <p:nvPr/>
          </p:nvSpPr>
          <p:spPr>
            <a:xfrm>
              <a:off x="5570024" y="3104640"/>
              <a:ext cx="1032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보수 </a:t>
              </a:r>
              <a:r>
                <a:rPr lang="en-US" altLang="ko-KR" sz="28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30%</a:t>
              </a:r>
              <a:endParaRPr lang="ko-KR" altLang="en-US" sz="280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0071E6C-774D-46FB-868F-8CC1B5635C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58142"/>
            <a:ext cx="4435318" cy="371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9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1</a:t>
            </a:r>
            <a:endParaRPr lang="ko-KR" altLang="en-US" b="1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2.</a:t>
            </a:r>
            <a:endParaRPr lang="ko-KR" altLang="en-US" b="1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197" name="직사각형 7"/>
          <p:cNvSpPr/>
          <p:nvPr/>
        </p:nvSpPr>
        <p:spPr>
          <a:xfrm>
            <a:off x="229076" y="188640"/>
            <a:ext cx="86594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04</a:t>
            </a:r>
            <a:r>
              <a:rPr kumimoji="0" lang="en-US" altLang="ko-KR" sz="2100" b="1" i="0" u="none" strike="noStrike" kern="1200" cap="none" spc="-150" normalizeH="0" baseline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.</a:t>
            </a:r>
            <a:r>
              <a:rPr kumimoji="0" lang="ko-KR" altLang="en-US" sz="2100" b="1" i="0" u="none" strike="noStrike" kern="1200" cap="none" spc="-150" normalizeH="0" baseline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 </a:t>
            </a:r>
            <a:r>
              <a:rPr kumimoji="0" lang="en-US" altLang="ko-KR" sz="2100" b="1" i="0" u="none" strike="noStrike" kern="1200" cap="none" spc="-150" normalizeH="0" baseline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UI</a:t>
            </a:r>
            <a:endParaRPr kumimoji="0" lang="en-US" altLang="ko-KR" sz="2100" b="1" i="0" u="none" strike="noStrike" kern="1200" cap="none" spc="-150" normalizeH="0" baseline="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AC3960-3843-4558-A3B1-FF8ADD48A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62"/>
          <a:stretch/>
        </p:blipFill>
        <p:spPr>
          <a:xfrm>
            <a:off x="539552" y="1345754"/>
            <a:ext cx="7740352" cy="453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2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276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0036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</a:t>
            </a:r>
            <a:endParaRPr lang="ko-KR" altLang="en-US" sz="5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2400" b="1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2292773"/>
            <a:ext cx="8496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01    02    03    04    05</a:t>
            </a:r>
            <a:endParaRPr lang="ko-KR" altLang="en-US" sz="540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79834" y="318558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16224" y="3175645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64294" y="3175645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3175645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79702" y="3175645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2069" y="3310369"/>
            <a:ext cx="1651338" cy="364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spc="-150">
                <a:solidFill>
                  <a:schemeClr val="bg1"/>
                </a:solidFill>
                <a:latin typeface="+mj-ea"/>
                <a:ea typeface="+mj-ea"/>
              </a:rPr>
              <a:t>MOTIVATION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70383" y="3347700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spc="-150">
                <a:solidFill>
                  <a:schemeClr val="bg1"/>
                </a:solidFill>
                <a:latin typeface="+mj-ea"/>
              </a:rPr>
              <a:t>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18453" y="3310369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spc="-150">
                <a:solidFill>
                  <a:schemeClr val="bg1"/>
                </a:solidFill>
                <a:latin typeface="+mj-ea"/>
              </a:rPr>
              <a:t>MODEL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3319661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spc="-150">
                <a:solidFill>
                  <a:schemeClr val="bg1"/>
                </a:solidFill>
                <a:latin typeface="+mj-ea"/>
              </a:rPr>
              <a:t>UI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40150" y="3310369"/>
            <a:ext cx="2195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b="1" i="0" u="none" strike="noStrike" cap="none" spc="-150" normalizeH="0" baseline="0">
                <a:solidFill>
                  <a:schemeClr val="bg1"/>
                </a:solidFill>
                <a:effectLst/>
                <a:latin typeface="+mj-ea"/>
                <a:ea typeface="+mj-ea"/>
                <a:cs typeface="굴림"/>
              </a:rPr>
              <a:t> </a:t>
            </a:r>
            <a:r>
              <a:rPr lang="en-US" altLang="ko-KR" b="1" spc="-150">
                <a:solidFill>
                  <a:schemeClr val="bg1"/>
                </a:solidFill>
                <a:latin typeface="+mj-ea"/>
              </a:rPr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D54122-2110-4225-B0C1-3EC4FFDD90E2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97781"/>
            <a:ext cx="2068830" cy="412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</a:t>
            </a:r>
            <a:r>
              <a:rPr lang="ko-KR" altLang="en-US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MOTIVATION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240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1760" y="5301208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92824B4-8EC6-44BB-807A-5EB3A1A1A7E0}"/>
              </a:ext>
            </a:extLst>
          </p:cNvPr>
          <p:cNvGrpSpPr/>
          <p:nvPr/>
        </p:nvGrpSpPr>
        <p:grpSpPr>
          <a:xfrm>
            <a:off x="647564" y="1155608"/>
            <a:ext cx="7807727" cy="4950239"/>
            <a:chOff x="4662676" y="1981745"/>
            <a:chExt cx="8386077" cy="668560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882617E-E116-4640-9A73-5DB4C2B9A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62676" y="2060998"/>
              <a:ext cx="8352928" cy="6606356"/>
            </a:xfrm>
            <a:prstGeom prst="rect">
              <a:avLst/>
            </a:prstGeom>
          </p:spPr>
        </p:pic>
        <p:sp>
          <p:nvSpPr>
            <p:cNvPr id="15" name="줄무늬가 있는 오른쪽 화살표 24">
              <a:extLst>
                <a:ext uri="{FF2B5EF4-FFF2-40B4-BE49-F238E27FC236}">
                  <a16:creationId xmlns:a16="http://schemas.microsoft.com/office/drawing/2014/main" id="{2F233607-62D0-4326-8C8C-17E6339109D9}"/>
                </a:ext>
              </a:extLst>
            </p:cNvPr>
            <p:cNvSpPr/>
            <p:nvPr/>
          </p:nvSpPr>
          <p:spPr>
            <a:xfrm rot="5400000">
              <a:off x="11933433" y="2856639"/>
              <a:ext cx="1116124" cy="864096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1026" name="Picture 2" descr="koreaì ëí ì´ë¯¸ì§ ê²ìê²°ê³¼">
              <a:extLst>
                <a:ext uri="{FF2B5EF4-FFF2-40B4-BE49-F238E27FC236}">
                  <a16:creationId xmlns:a16="http://schemas.microsoft.com/office/drawing/2014/main" id="{C9BC3BDB-A32B-440D-8D11-08A1DCB2A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4238" y="1981745"/>
              <a:ext cx="1114515" cy="74165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97781"/>
            <a:ext cx="2068830" cy="412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</a:t>
            </a:r>
            <a:r>
              <a:rPr lang="ko-KR" altLang="en-US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MOTIVATION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240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1760" y="5301208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9CB08D-8AC0-41D5-A025-328CC83B8D7C}"/>
              </a:ext>
            </a:extLst>
          </p:cNvPr>
          <p:cNvGrpSpPr/>
          <p:nvPr/>
        </p:nvGrpSpPr>
        <p:grpSpPr>
          <a:xfrm>
            <a:off x="503548" y="1031591"/>
            <a:ext cx="8064896" cy="4633879"/>
            <a:chOff x="503548" y="1031591"/>
            <a:chExt cx="8064896" cy="463387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29EC3FF-8A1E-4F5C-BD29-C232455858BD}"/>
                </a:ext>
              </a:extLst>
            </p:cNvPr>
            <p:cNvGrpSpPr/>
            <p:nvPr/>
          </p:nvGrpSpPr>
          <p:grpSpPr>
            <a:xfrm>
              <a:off x="503548" y="1031591"/>
              <a:ext cx="8064896" cy="4633879"/>
              <a:chOff x="503548" y="1031591"/>
              <a:chExt cx="8064896" cy="463387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AA999ED0-5077-4EE1-984E-6EBBD7CD5FBC}"/>
                  </a:ext>
                </a:extLst>
              </p:cNvPr>
              <p:cNvGrpSpPr/>
              <p:nvPr/>
            </p:nvGrpSpPr>
            <p:grpSpPr>
              <a:xfrm>
                <a:off x="503548" y="1031591"/>
                <a:ext cx="8064896" cy="4633879"/>
                <a:chOff x="323528" y="1031591"/>
                <a:chExt cx="8064896" cy="4269617"/>
              </a:xfrm>
            </p:grpSpPr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720"/>
                <a:stretch>
                  <a:fillRect/>
                </a:stretch>
              </p:blipFill>
              <p:spPr>
                <a:xfrm>
                  <a:off x="323528" y="1031591"/>
                  <a:ext cx="8064896" cy="4269617"/>
                </a:xfrm>
                <a:prstGeom prst="rect">
                  <a:avLst/>
                </a:prstGeom>
              </p:spPr>
            </p:pic>
            <p:sp>
              <p:nvSpPr>
                <p:cNvPr id="14" name="직사각형 13"/>
                <p:cNvSpPr/>
                <p:nvPr/>
              </p:nvSpPr>
              <p:spPr>
                <a:xfrm>
                  <a:off x="683568" y="1700808"/>
                  <a:ext cx="1440160" cy="2592288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atin typeface="배달의민족 도현" panose="020B0600000101010101" pitchFamily="50" charset="-127"/>
                    <a:ea typeface="배달의민족 도현" panose="020B0600000101010101" pitchFamily="50" charset="-127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89E0D4-0DEC-4F53-8785-0330C72638A9}"/>
                  </a:ext>
                </a:extLst>
              </p:cNvPr>
              <p:cNvSpPr txBox="1"/>
              <p:nvPr/>
            </p:nvSpPr>
            <p:spPr>
              <a:xfrm>
                <a:off x="947216" y="3789040"/>
                <a:ext cx="129027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특정 정치 세력에 </a:t>
                </a:r>
                <a:endParaRPr lang="en-US" altLang="ko-KR" sz="11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1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편향된 보도태도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84AD8-AB92-401A-81FA-14D40752735A}"/>
                </a:ext>
              </a:extLst>
            </p:cNvPr>
            <p:cNvSpPr txBox="1"/>
            <p:nvPr/>
          </p:nvSpPr>
          <p:spPr>
            <a:xfrm>
              <a:off x="2332182" y="3654138"/>
              <a:ext cx="954722" cy="9387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국민보다는 </a:t>
              </a:r>
              <a:endPara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언론사의 </a:t>
              </a:r>
              <a:endPara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이익 보호</a:t>
              </a:r>
              <a:endPara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하려는 </a:t>
              </a:r>
              <a:endPara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보호태도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ED36D5-BBE0-4540-B1BC-6E419DC47C44}"/>
                </a:ext>
              </a:extLst>
            </p:cNvPr>
            <p:cNvSpPr txBox="1"/>
            <p:nvPr/>
          </p:nvSpPr>
          <p:spPr>
            <a:xfrm>
              <a:off x="5638272" y="3713785"/>
              <a:ext cx="136815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부유층과 </a:t>
              </a:r>
              <a:endPara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특정 계층 대변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AA2ED1-38FB-4330-9B77-3BDEA21EF4DC}"/>
                </a:ext>
              </a:extLst>
            </p:cNvPr>
            <p:cNvSpPr txBox="1"/>
            <p:nvPr/>
          </p:nvSpPr>
          <p:spPr>
            <a:xfrm>
              <a:off x="3351806" y="3713785"/>
              <a:ext cx="1179014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특정 기업이나 </a:t>
              </a:r>
              <a:endPara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광고주에 편향된 </a:t>
              </a:r>
              <a:endPara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보도태도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DEB654-7965-4C5C-91A1-0079B03AA569}"/>
                </a:ext>
              </a:extLst>
            </p:cNvPr>
            <p:cNvSpPr txBox="1"/>
            <p:nvPr/>
          </p:nvSpPr>
          <p:spPr>
            <a:xfrm>
              <a:off x="6802448" y="3761409"/>
              <a:ext cx="136815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모름</a:t>
              </a:r>
              <a:r>
                <a:rPr lang="en-US" altLang="ko-KR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무응답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0E24C8-54B8-4893-9D35-AE47CF51A726}"/>
                </a:ext>
              </a:extLst>
            </p:cNvPr>
            <p:cNvSpPr txBox="1"/>
            <p:nvPr/>
          </p:nvSpPr>
          <p:spPr>
            <a:xfrm>
              <a:off x="4487620" y="3713785"/>
              <a:ext cx="1179014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기자들의 전문성 및 자질 부족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3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191121"/>
            <a:ext cx="2068830" cy="412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</a:t>
            </a:r>
            <a:r>
              <a:rPr lang="ko-KR" altLang="en-US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MOTIVATION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240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1760" y="5373216"/>
            <a:ext cx="5040560" cy="364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TextBox 20"/>
          <p:cNvSpPr txBox="1"/>
          <p:nvPr/>
        </p:nvSpPr>
        <p:spPr>
          <a:xfrm>
            <a:off x="2452448" y="5877272"/>
            <a:ext cx="5040560" cy="364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갈매기형 수장 31"/>
          <p:cNvSpPr/>
          <p:nvPr/>
        </p:nvSpPr>
        <p:spPr>
          <a:xfrm flipH="1">
            <a:off x="4355420" y="5435451"/>
            <a:ext cx="360040" cy="773437"/>
          </a:xfrm>
          <a:prstGeom prst="chevron">
            <a:avLst>
              <a:gd name="adj" fmla="val 50000"/>
            </a:avLst>
          </a:prstGeom>
          <a:solidFill>
            <a:srgbClr val="B8CCE5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TextBox 22"/>
          <p:cNvSpPr txBox="1"/>
          <p:nvPr/>
        </p:nvSpPr>
        <p:spPr>
          <a:xfrm>
            <a:off x="1855484" y="5578274"/>
            <a:ext cx="216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정치 내용 전달</a:t>
            </a:r>
          </a:p>
        </p:txBody>
      </p:sp>
      <p:sp>
        <p:nvSpPr>
          <p:cNvPr id="30" name="TextBox 23"/>
          <p:cNvSpPr txBox="1"/>
          <p:nvPr/>
        </p:nvSpPr>
        <p:spPr>
          <a:xfrm>
            <a:off x="5128276" y="5574141"/>
            <a:ext cx="216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정치 성향 표출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2E0C767-423D-404A-9DB6-661472FFF169}"/>
              </a:ext>
            </a:extLst>
          </p:cNvPr>
          <p:cNvGrpSpPr/>
          <p:nvPr/>
        </p:nvGrpSpPr>
        <p:grpSpPr>
          <a:xfrm>
            <a:off x="597474" y="1389054"/>
            <a:ext cx="7918307" cy="3727063"/>
            <a:chOff x="597474" y="1389054"/>
            <a:chExt cx="7918307" cy="3727063"/>
          </a:xfrm>
        </p:grpSpPr>
        <p:pic>
          <p:nvPicPr>
            <p:cNvPr id="25" name="그림 3"/>
            <p:cNvPicPr>
              <a:picLocks noChangeAspect="1"/>
            </p:cNvPicPr>
            <p:nvPr/>
          </p:nvPicPr>
          <p:blipFill rotWithShape="1">
            <a:blip r:embed="rId3"/>
            <a:srcRect l="4370" r="1290"/>
            <a:stretch>
              <a:fillRect/>
            </a:stretch>
          </p:blipFill>
          <p:spPr>
            <a:xfrm>
              <a:off x="597474" y="1389054"/>
              <a:ext cx="7918307" cy="372706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5553C50-E580-42C5-BB25-AB759BE803FB}"/>
                </a:ext>
              </a:extLst>
            </p:cNvPr>
            <p:cNvSpPr txBox="1"/>
            <p:nvPr/>
          </p:nvSpPr>
          <p:spPr>
            <a:xfrm>
              <a:off x="628218" y="2348880"/>
              <a:ext cx="2575629" cy="43088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청중들이 생각하기에 언론사가 지나치게 </a:t>
              </a:r>
              <a:endParaRPr lang="en-US" altLang="ko-KR" sz="11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1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집중해서 다루는 부분의 비율</a:t>
              </a:r>
              <a:endParaRPr lang="en-US" altLang="ko-KR" sz="11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95FBD9-1969-4FF3-AC45-F9A8270D0991}"/>
                </a:ext>
              </a:extLst>
            </p:cNvPr>
            <p:cNvSpPr txBox="1"/>
            <p:nvPr/>
          </p:nvSpPr>
          <p:spPr>
            <a:xfrm>
              <a:off x="3476508" y="3692351"/>
              <a:ext cx="1683471" cy="577081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5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사실 보도 보다 청중의 </a:t>
              </a:r>
              <a:endParaRPr lang="en-US" altLang="ko-KR" sz="105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05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이목 집중을 위한 내용을 </a:t>
              </a:r>
              <a:endParaRPr lang="en-US" altLang="ko-KR" sz="105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05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다루는데 힘을 쏟고 있다</a:t>
              </a:r>
              <a:endParaRPr lang="en-US" altLang="ko-KR" sz="105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DD2F5F-2B32-4EF4-8209-BC2A9CD02296}"/>
                </a:ext>
              </a:extLst>
            </p:cNvPr>
            <p:cNvSpPr txBox="1"/>
            <p:nvPr/>
          </p:nvSpPr>
          <p:spPr>
            <a:xfrm>
              <a:off x="5189794" y="3660541"/>
              <a:ext cx="1470435" cy="600164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첫번째로 이슈를 </a:t>
              </a:r>
              <a:endParaRPr lang="en-US" altLang="ko-KR" sz="11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1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다루기 위해 정확성을 중요시하지 않음</a:t>
              </a:r>
              <a:endParaRPr lang="en-US" altLang="ko-KR" sz="11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F58181-1BC9-4267-B50F-AD880D8F5A07}"/>
                </a:ext>
              </a:extLst>
            </p:cNvPr>
            <p:cNvSpPr txBox="1"/>
            <p:nvPr/>
          </p:nvSpPr>
          <p:spPr>
            <a:xfrm>
              <a:off x="6832310" y="3668654"/>
              <a:ext cx="1683471" cy="43088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특정 이념 지지 </a:t>
              </a:r>
              <a:r>
                <a:rPr lang="en-US" altLang="ko-KR" sz="11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vs </a:t>
              </a:r>
            </a:p>
            <a:p>
              <a:r>
                <a:rPr lang="ko-KR" altLang="en-US" sz="11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대중에게 정보 제공</a:t>
              </a:r>
              <a:endParaRPr lang="en-US" altLang="ko-KR" sz="11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F14D33F-07E9-4FB7-BFF2-013FD35AD861}"/>
                </a:ext>
              </a:extLst>
            </p:cNvPr>
            <p:cNvCxnSpPr>
              <a:cxnSpLocks/>
            </p:cNvCxnSpPr>
            <p:nvPr/>
          </p:nvCxnSpPr>
          <p:spPr>
            <a:xfrm>
              <a:off x="6802493" y="3861048"/>
              <a:ext cx="0" cy="360040"/>
            </a:xfrm>
            <a:prstGeom prst="line">
              <a:avLst/>
            </a:prstGeom>
            <a:ln w="41275">
              <a:solidFill>
                <a:srgbClr val="CB2D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2E12FE7-7694-4296-9C77-D35833AE919D}"/>
                </a:ext>
              </a:extLst>
            </p:cNvPr>
            <p:cNvCxnSpPr/>
            <p:nvPr/>
          </p:nvCxnSpPr>
          <p:spPr>
            <a:xfrm>
              <a:off x="6802493" y="4221088"/>
              <a:ext cx="1713288" cy="0"/>
            </a:xfrm>
            <a:prstGeom prst="line">
              <a:avLst/>
            </a:prstGeom>
            <a:ln w="41275">
              <a:solidFill>
                <a:srgbClr val="CB2D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191121"/>
            <a:ext cx="2068830" cy="412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</a:t>
            </a:r>
            <a:r>
              <a:rPr lang="ko-KR" altLang="en-US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MOTIVATION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240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1760" y="5373216"/>
            <a:ext cx="5040560" cy="364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TextBox 20"/>
          <p:cNvSpPr txBox="1"/>
          <p:nvPr/>
        </p:nvSpPr>
        <p:spPr>
          <a:xfrm>
            <a:off x="2452448" y="5877272"/>
            <a:ext cx="5040560" cy="364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9" name="그룹 9">
            <a:extLst>
              <a:ext uri="{FF2B5EF4-FFF2-40B4-BE49-F238E27FC236}">
                <a16:creationId xmlns:a16="http://schemas.microsoft.com/office/drawing/2014/main" id="{077FB4BB-A750-4F0F-AF3D-6D5CA7321309}"/>
              </a:ext>
            </a:extLst>
          </p:cNvPr>
          <p:cNvGrpSpPr/>
          <p:nvPr/>
        </p:nvGrpSpPr>
        <p:grpSpPr>
          <a:xfrm>
            <a:off x="818129" y="1858780"/>
            <a:ext cx="7507742" cy="1587481"/>
            <a:chOff x="985870" y="3563937"/>
            <a:chExt cx="9358670" cy="9000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A0AF485-6246-4707-B61B-5EE1B9B7C844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4243" t="13759" r="5473"/>
            <a:stretch/>
          </p:blipFill>
          <p:spPr>
            <a:xfrm>
              <a:off x="985870" y="3563937"/>
              <a:ext cx="2520000" cy="900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6959E7C-7361-46A0-AA71-ABC89A99865D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5465" t="36198" r="5229" b="32572"/>
            <a:stretch/>
          </p:blipFill>
          <p:spPr>
            <a:xfrm>
              <a:off x="4405205" y="3563937"/>
              <a:ext cx="2520000" cy="90000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1639241-09A4-467C-A015-6C19CFA9187F}"/>
                </a:ext>
              </a:extLst>
            </p:cNvPr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4540" y="3563937"/>
              <a:ext cx="2520000" cy="900000"/>
            </a:xfrm>
            <a:prstGeom prst="rect">
              <a:avLst/>
            </a:prstGeom>
          </p:spPr>
        </p:pic>
      </p:grpSp>
      <p:grpSp>
        <p:nvGrpSpPr>
          <p:cNvPr id="24" name="그룹 16">
            <a:extLst>
              <a:ext uri="{FF2B5EF4-FFF2-40B4-BE49-F238E27FC236}">
                <a16:creationId xmlns:a16="http://schemas.microsoft.com/office/drawing/2014/main" id="{ADE2C961-8C0F-48A5-9F08-1DC5429D690A}"/>
              </a:ext>
            </a:extLst>
          </p:cNvPr>
          <p:cNvGrpSpPr/>
          <p:nvPr/>
        </p:nvGrpSpPr>
        <p:grpSpPr>
          <a:xfrm>
            <a:off x="818129" y="3428908"/>
            <a:ext cx="7558607" cy="1512260"/>
            <a:chOff x="1231938" y="4639089"/>
            <a:chExt cx="9495686" cy="90000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991693C-2EDF-4DD0-A069-1B145861F5CE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27006" t="18181" r="24498" b="52739"/>
            <a:stretch/>
          </p:blipFill>
          <p:spPr>
            <a:xfrm>
              <a:off x="1231938" y="4639089"/>
              <a:ext cx="2520000" cy="9000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25A41BE-002A-4D89-9B86-4CD0504C1341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l="7673" t="26689" r="7905" b="33569"/>
            <a:stretch/>
          </p:blipFill>
          <p:spPr>
            <a:xfrm>
              <a:off x="4719781" y="4639089"/>
              <a:ext cx="2520000" cy="9000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55D4010-3644-41CA-B9DC-7C6747BA7545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776" r="4502"/>
            <a:stretch/>
          </p:blipFill>
          <p:spPr>
            <a:xfrm>
              <a:off x="8207624" y="4639089"/>
              <a:ext cx="252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809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500306"/>
            <a:ext cx="1296144" cy="432048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 spc="-15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Crawler </a:t>
            </a:r>
            <a:endParaRPr lang="ko-KR" altLang="en-US" sz="3200" b="1" spc="-15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논평 데이터     </a:t>
            </a:r>
            <a:r>
              <a:rPr lang="en-US" altLang="ko-KR" sz="2000" b="1" spc="-150">
                <a:solidFill>
                  <a:schemeClr val="accent5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  </a:t>
            </a: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학습 및 평가 데이터   </a:t>
            </a:r>
            <a:endParaRPr lang="ko-KR" altLang="en-US" sz="2000" b="1" spc="-150" dirty="0">
              <a:solidFill>
                <a:schemeClr val="accent5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뉴스 </a:t>
            </a: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    </a:t>
            </a:r>
            <a:r>
              <a:rPr lang="en-US" altLang="ko-KR" sz="2000" b="1" spc="-150">
                <a:solidFill>
                  <a:schemeClr val="accent5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  UI </a:t>
            </a: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반영 데이터</a:t>
            </a:r>
            <a:endParaRPr lang="ko-KR" altLang="en-US" sz="1600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1</a:t>
            </a:r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2</a:t>
            </a:r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더불어 민주당 논평 브리핑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자유 한국당 논평 브리핑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85786" y="3711332"/>
            <a:ext cx="1296144" cy="432048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14546" y="3702610"/>
            <a:ext cx="612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네이버 뉴스 데이터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B65B53-107F-4A58-886E-A6A0C28614A0}"/>
              </a:ext>
            </a:extLst>
          </p:cNvPr>
          <p:cNvSpPr/>
          <p:nvPr/>
        </p:nvSpPr>
        <p:spPr>
          <a:xfrm>
            <a:off x="217466" y="209646"/>
            <a:ext cx="125547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100" b="1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02.</a:t>
            </a:r>
            <a:r>
              <a:rPr lang="ko-KR" altLang="en-US" sz="2100" b="1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 </a:t>
            </a:r>
            <a:r>
              <a:rPr lang="en-US" altLang="ko-KR" sz="2100" b="1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DATA</a:t>
            </a:r>
          </a:p>
          <a:p>
            <a:pPr algn="ctr">
              <a:defRPr/>
            </a:pPr>
            <a:endParaRPr lang="en-US" altLang="ko-KR" sz="2100" b="1" spc="-15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13">
            <a:extLst>
              <a:ext uri="{FF2B5EF4-FFF2-40B4-BE49-F238E27FC236}">
                <a16:creationId xmlns:a16="http://schemas.microsoft.com/office/drawing/2014/main" id="{DDF3D303-CCB7-447F-AF83-D15E6BBD365B}"/>
              </a:ext>
            </a:extLst>
          </p:cNvPr>
          <p:cNvSpPr/>
          <p:nvPr/>
        </p:nvSpPr>
        <p:spPr>
          <a:xfrm>
            <a:off x="3638334" y="4077072"/>
            <a:ext cx="4968552" cy="10977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6178" y="208744"/>
            <a:ext cx="125547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100" b="1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02.</a:t>
            </a:r>
            <a:r>
              <a:rPr lang="ko-KR" altLang="en-US" sz="2100" b="1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 </a:t>
            </a:r>
            <a:r>
              <a:rPr lang="en-US" altLang="ko-KR" sz="2100" b="1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DATA</a:t>
            </a:r>
          </a:p>
          <a:p>
            <a:pPr algn="ctr">
              <a:defRPr/>
            </a:pPr>
            <a:endParaRPr lang="en-US" altLang="ko-KR" sz="2100" b="1" spc="-15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맑은 고딕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DE5E5A-B23D-4E5D-839D-0E29CB9180CE}"/>
              </a:ext>
            </a:extLst>
          </p:cNvPr>
          <p:cNvGrpSpPr/>
          <p:nvPr/>
        </p:nvGrpSpPr>
        <p:grpSpPr>
          <a:xfrm>
            <a:off x="603970" y="1537003"/>
            <a:ext cx="2455947" cy="1656184"/>
            <a:chOff x="681559" y="2716811"/>
            <a:chExt cx="2455947" cy="165618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E2542E4-4912-4BE9-AE40-2C77C221E67C}"/>
                </a:ext>
              </a:extLst>
            </p:cNvPr>
            <p:cNvSpPr/>
            <p:nvPr/>
          </p:nvSpPr>
          <p:spPr>
            <a:xfrm>
              <a:off x="681559" y="2716811"/>
              <a:ext cx="2455947" cy="165618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1FD63CD-C6D3-4307-8813-DC5D1CB9D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57250" y="2905743"/>
              <a:ext cx="2151313" cy="115095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687A5E-00A1-4751-B197-BFA11D5A3C80}"/>
              </a:ext>
            </a:extLst>
          </p:cNvPr>
          <p:cNvGrpSpPr/>
          <p:nvPr/>
        </p:nvGrpSpPr>
        <p:grpSpPr>
          <a:xfrm>
            <a:off x="570582" y="4019595"/>
            <a:ext cx="2455947" cy="1656184"/>
            <a:chOff x="681558" y="4606742"/>
            <a:chExt cx="2455947" cy="165618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E62B92D-4EF2-4D59-A817-B97AFD163EAB}"/>
                </a:ext>
              </a:extLst>
            </p:cNvPr>
            <p:cNvSpPr/>
            <p:nvPr/>
          </p:nvSpPr>
          <p:spPr>
            <a:xfrm>
              <a:off x="681558" y="4606742"/>
              <a:ext cx="2455947" cy="1656184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4301336-94A7-40F8-B2B9-6352D8C0F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73298" y="4773218"/>
              <a:ext cx="2151223" cy="98279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571D0B7-79A7-446B-B7F1-8A8DDEA73A81}"/>
              </a:ext>
            </a:extLst>
          </p:cNvPr>
          <p:cNvSpPr txBox="1"/>
          <p:nvPr/>
        </p:nvSpPr>
        <p:spPr>
          <a:xfrm>
            <a:off x="3380725" y="2004402"/>
            <a:ext cx="539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정당 논평</a:t>
            </a:r>
            <a:r>
              <a:rPr lang="en-US" altLang="ko-KR" sz="32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30,000 DATA</a:t>
            </a:r>
            <a:endParaRPr lang="en-US" altLang="ko-KR" sz="32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줄무늬가 있는 오른쪽 화살표 24">
            <a:extLst>
              <a:ext uri="{FF2B5EF4-FFF2-40B4-BE49-F238E27FC236}">
                <a16:creationId xmlns:a16="http://schemas.microsoft.com/office/drawing/2014/main" id="{EB283785-B491-48BD-9264-0106CCFBDC69}"/>
              </a:ext>
            </a:extLst>
          </p:cNvPr>
          <p:cNvSpPr/>
          <p:nvPr/>
        </p:nvSpPr>
        <p:spPr>
          <a:xfrm rot="5400000">
            <a:off x="5559411" y="2991860"/>
            <a:ext cx="1116124" cy="86409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모서리가 둥근 직사각형 13">
            <a:extLst>
              <a:ext uri="{FF2B5EF4-FFF2-40B4-BE49-F238E27FC236}">
                <a16:creationId xmlns:a16="http://schemas.microsoft.com/office/drawing/2014/main" id="{8EFF56F9-E13F-4A6A-A122-186E1E0D2EA9}"/>
              </a:ext>
            </a:extLst>
          </p:cNvPr>
          <p:cNvSpPr/>
          <p:nvPr/>
        </p:nvSpPr>
        <p:spPr>
          <a:xfrm>
            <a:off x="3562408" y="4298812"/>
            <a:ext cx="5110130" cy="10977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 b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총 </a:t>
            </a:r>
            <a:r>
              <a:rPr lang="en-US" altLang="ko-KR" sz="3200" b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60,000</a:t>
            </a:r>
            <a:r>
              <a:rPr lang="en-US" altLang="ko-KR" sz="3200" b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</a:t>
            </a:r>
            <a:endParaRPr lang="ko-KR" altLang="en-US" sz="3200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>
          <a:xfrm>
            <a:off x="826588" y="-2783194"/>
            <a:ext cx="3745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7"/>
          <p:cNvSpPr/>
          <p:nvPr/>
        </p:nvSpPr>
        <p:spPr>
          <a:xfrm>
            <a:off x="224497" y="188640"/>
            <a:ext cx="14847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03.</a:t>
            </a:r>
            <a:r>
              <a:rPr kumimoji="0" lang="ko-KR" altLang="en-US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 </a:t>
            </a:r>
            <a:r>
              <a:rPr kumimoji="0" lang="en-US" altLang="ko-KR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MODEL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68620" y="1542746"/>
            <a:ext cx="5004556" cy="702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나이브 베이즈 분류기</a:t>
            </a:r>
            <a:r>
              <a:rPr lang="en-US" altLang="ko-KR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(Naïve Bayes Classifier)</a:t>
            </a:r>
            <a:endParaRPr lang="ko-KR" altLang="en-US" sz="1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68620" y="3667482"/>
            <a:ext cx="5004556" cy="702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서포트 벡터 머신</a:t>
            </a:r>
            <a:r>
              <a:rPr lang="en-US" altLang="ko-KR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(Support Vector Machine)</a:t>
            </a:r>
            <a:endParaRPr lang="ko-KR" altLang="en-US" sz="1700" b="1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68620" y="4729850"/>
            <a:ext cx="5004556" cy="702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K-</a:t>
            </a:r>
            <a:r>
              <a:rPr lang="ko-KR" altLang="en-US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최근접 이웃 알고리즘</a:t>
            </a:r>
            <a:r>
              <a:rPr lang="en-US" altLang="ko-KR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(KNN)</a:t>
            </a:r>
            <a:endParaRPr lang="ko-KR" altLang="en-US" sz="1700" b="1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68620" y="2605114"/>
            <a:ext cx="5004556" cy="702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로지스틱 회귀</a:t>
            </a:r>
            <a:r>
              <a:rPr lang="en-US" altLang="ko-KR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(Logistic Regression)</a:t>
            </a:r>
            <a:endParaRPr lang="ko-KR" altLang="en-US" sz="1700" b="1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461" y="1700809"/>
            <a:ext cx="2304316" cy="3731242"/>
          </a:xfrm>
          <a:prstGeom prst="rect">
            <a:avLst/>
          </a:prstGeom>
        </p:spPr>
      </p:pic>
      <p:sp>
        <p:nvSpPr>
          <p:cNvPr id="16" name="줄무늬가 있는 오른쪽 화살표 24">
            <a:extLst>
              <a:ext uri="{FF2B5EF4-FFF2-40B4-BE49-F238E27FC236}">
                <a16:creationId xmlns:a16="http://schemas.microsoft.com/office/drawing/2014/main" id="{AF5F025A-5943-4FEF-BDA3-42BB97F69AC8}"/>
              </a:ext>
            </a:extLst>
          </p:cNvPr>
          <p:cNvSpPr/>
          <p:nvPr/>
        </p:nvSpPr>
        <p:spPr>
          <a:xfrm>
            <a:off x="2189365" y="2996951"/>
            <a:ext cx="1152128" cy="86409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4D3B1-7B34-44D4-A218-5B3E5030E6BF}"/>
              </a:ext>
            </a:extLst>
          </p:cNvPr>
          <p:cNvSpPr txBox="1"/>
          <p:nvPr/>
        </p:nvSpPr>
        <p:spPr>
          <a:xfrm>
            <a:off x="670824" y="2244947"/>
            <a:ext cx="128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진보 보수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797</Words>
  <Application>Microsoft Office PowerPoint</Application>
  <PresentationFormat>화면 슬라이드 쇼(4:3)</PresentationFormat>
  <Paragraphs>141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</vt:lpstr>
      <vt:lpstr>맑은 고딕</vt:lpstr>
      <vt:lpstr>Arial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LG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Kim Gyeong rok</cp:lastModifiedBy>
  <cp:revision>101</cp:revision>
  <dcterms:created xsi:type="dcterms:W3CDTF">2016-11-03T20:47:04Z</dcterms:created>
  <dcterms:modified xsi:type="dcterms:W3CDTF">2019-08-13T16:53:39Z</dcterms:modified>
  <cp:version>1000.0000.01</cp:version>
</cp:coreProperties>
</file>