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88" r:id="rId2"/>
    <p:sldId id="280" r:id="rId3"/>
    <p:sldId id="281" r:id="rId4"/>
    <p:sldId id="285" r:id="rId5"/>
    <p:sldId id="282" r:id="rId6"/>
    <p:sldId id="287" r:id="rId7"/>
    <p:sldId id="262" r:id="rId8"/>
    <p:sldId id="266" r:id="rId9"/>
    <p:sldId id="279" r:id="rId10"/>
    <p:sldId id="289" r:id="rId11"/>
    <p:sldId id="290" r:id="rId12"/>
    <p:sldId id="283" r:id="rId13"/>
    <p:sldId id="284" r:id="rId14"/>
    <p:sldId id="286" r:id="rId15"/>
    <p:sldId id="270" r:id="rId16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배달의민족 도현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E7"/>
    <a:srgbClr val="2E2E2E"/>
    <a:srgbClr val="17375E"/>
    <a:srgbClr val="CB2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5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2019-08-14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594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이렇게 수집한 논평 데이터를 각각 보수</a:t>
            </a:r>
            <a:r>
              <a:rPr lang="en-US" altLang="ko-KR"/>
              <a:t>, </a:t>
            </a:r>
            <a:r>
              <a:rPr lang="ko-KR" altLang="en-US"/>
              <a:t>진보 성향으로 설정을 해둔 다음 핵심 단어들만 분리를 한 이후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기초적인 성능 파악을 위하여 분류 모델로 잘 알려진 </a:t>
            </a:r>
            <a:r>
              <a:rPr lang="en-US" altLang="ko-KR"/>
              <a:t>4</a:t>
            </a:r>
            <a:r>
              <a:rPr lang="ko-KR" altLang="en-US"/>
              <a:t>개의 분류 모델에 학습을 시켜 평가 및 비교를 할 예정입니다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해당 모델간 성능을 파악한 이후에는 앙상블 기법</a:t>
            </a:r>
            <a:r>
              <a:rPr lang="en-US" altLang="ko-KR"/>
              <a:t> </a:t>
            </a:r>
            <a:r>
              <a:rPr lang="ko-KR" altLang="en-US"/>
              <a:t>혹은 딥러닝 모델 등의 기법을 사용하여서 주어진 보수 와 진보 성향을 더 잘 분류 할 수 있도록 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이렇게 수집한 논평 데이터를 각각 보수</a:t>
            </a:r>
            <a:r>
              <a:rPr lang="en-US" altLang="ko-KR"/>
              <a:t>, </a:t>
            </a:r>
            <a:r>
              <a:rPr lang="ko-KR" altLang="en-US"/>
              <a:t>진보 성향으로 설정을 해둔 다음 핵심 단어들만 분리를 한 이후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기초적인 성능 파악을 위하여 분류 모델로 잘 알려진 </a:t>
            </a:r>
            <a:r>
              <a:rPr lang="en-US" altLang="ko-KR"/>
              <a:t>4</a:t>
            </a:r>
            <a:r>
              <a:rPr lang="ko-KR" altLang="en-US"/>
              <a:t>개의 분류 모델에 학습을 시켜 평가 및 비교를 할 예정입니다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해당 모델간 성능을 파악한 이후에는 앙상블 기법</a:t>
            </a:r>
            <a:r>
              <a:rPr lang="en-US" altLang="ko-KR"/>
              <a:t> </a:t>
            </a:r>
            <a:r>
              <a:rPr lang="ko-KR" altLang="en-US"/>
              <a:t>혹은 딥러닝 모델 등의 기법을 사용하여서 주어진 보수 와 진보 성향을 더 잘 분류 할 수 있도록 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다음으로는 </a:t>
            </a:r>
            <a:r>
              <a:rPr lang="en-US" altLang="ko-KR" sz="1200"/>
              <a:t>UI</a:t>
            </a:r>
            <a:r>
              <a:rPr lang="ko-KR" altLang="en-US" sz="1200"/>
              <a:t>입니다</a:t>
            </a:r>
            <a:r>
              <a:rPr lang="en-US" altLang="ko-KR" sz="1200"/>
              <a:t>. </a:t>
            </a:r>
            <a:r>
              <a:rPr lang="ko-KR" altLang="en-US" sz="1200"/>
              <a:t>이 이후의 </a:t>
            </a:r>
            <a:r>
              <a:rPr lang="en-US" altLang="ko-KR" sz="1200"/>
              <a:t>ppt</a:t>
            </a:r>
            <a:r>
              <a:rPr lang="ko-KR" altLang="en-US" sz="1200"/>
              <a:t>의 경우</a:t>
            </a:r>
            <a:r>
              <a:rPr lang="en-US" altLang="ko-KR" sz="1200"/>
              <a:t>, UI</a:t>
            </a:r>
            <a:r>
              <a:rPr lang="ko-KR" altLang="en-US" sz="1200"/>
              <a:t>와 동시에 보여드리거나 만약에 </a:t>
            </a:r>
            <a:r>
              <a:rPr lang="en-US" altLang="ko-KR" sz="1200"/>
              <a:t>PPT</a:t>
            </a:r>
            <a:r>
              <a:rPr lang="ko-KR" altLang="en-US" sz="1200"/>
              <a:t>만 이용해서 발표를 하게 될 경우를 위해서 제작 하였습니다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저희 시스템의 핵심은 바로 최신 기사나 시스템을 이용하는 고객님들이 원하는 내용을 입력하였을 때</a:t>
            </a:r>
            <a:r>
              <a:rPr lang="en-US" altLang="ko-KR" sz="1200"/>
              <a:t>, </a:t>
            </a:r>
            <a:r>
              <a:rPr lang="ko-KR" altLang="en-US" sz="1200"/>
              <a:t>이 내용이 어떠한 정치적인 성향을 가지는지 보여드리는 것입니다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최신 뉴스 혹은 단어를 검색하여서 나온 뉴스의 경우</a:t>
            </a:r>
            <a:r>
              <a:rPr lang="en-US" altLang="ko-KR" sz="1200"/>
              <a:t>,</a:t>
            </a:r>
            <a:r>
              <a:rPr lang="ko-KR" altLang="en-US" sz="1200"/>
              <a:t> 해당 하이퍼링크를 클릭 하였을 때</a:t>
            </a:r>
            <a:r>
              <a:rPr lang="en-US" altLang="ko-KR" sz="1200"/>
              <a:t>, 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원본 뉴스의 링크창이 뜨면서 시스템 창에서는 진보 성향과 보수 성향에 대한 퍼센트를 동시에 보여주는 시스템 구축을 목표로 하고 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원하는 글의 내용을 삽입하는 경우에도 원본 창이 뜨는 부분을 제외하고는 동일한 방식을 구현 중에 있습니다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최신 뉴스 혹은 단어를 검색하여서 나온 뉴스의 경우</a:t>
            </a:r>
            <a:r>
              <a:rPr lang="en-US" altLang="ko-KR" sz="1200"/>
              <a:t>,</a:t>
            </a:r>
            <a:r>
              <a:rPr lang="ko-KR" altLang="en-US" sz="1200"/>
              <a:t> 해당 하이퍼링크를 클릭 하였을 때</a:t>
            </a:r>
            <a:r>
              <a:rPr lang="en-US" altLang="ko-KR" sz="1200"/>
              <a:t>, 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원본 뉴스의 링크창이 뜨면서 시스템 창에서는 진보 성향과 보수 성향에 대한 퍼센트를 동시에 보여주는 시스템 구축을 목표로 하고 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77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원하는 글의 내용을 삽입하는 경우에도 원본 창이 뜨는 부분을 제외하고는 동일한 방식을 구현 중에 있습니다</a:t>
            </a:r>
            <a:r>
              <a:rPr lang="en-US" altLang="ko-KR" sz="1200"/>
              <a:t>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77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정치 오뚜기라는 제목을 보셨을때 어떠한 목적인지 의문을 가지는 분들이 많을 것으로 생각이 됩니다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그렇기 때문에 먼저 저희 시스템의 제작 계기부터 살펴보도록 하겠습니다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2016</a:t>
            </a:r>
            <a:r>
              <a:rPr lang="ko-KR" altLang="en-US"/>
              <a:t>년 </a:t>
            </a:r>
            <a:r>
              <a:rPr lang="en-US" altLang="ko-KR"/>
              <a:t>~ 2019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년 연속으로 언론 신뢰도 최하위를 기록하고 있는 모습입니다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이렇게 언론 신뢰도가 낮은 이유를 조사한 보고서에서의 주요 이유는 다음과 같습니다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그 중에서 특정 정치 세력에 편향된 보도태도가 </a:t>
            </a:r>
            <a:r>
              <a:rPr lang="en-US" altLang="ko-KR"/>
              <a:t>34.9 % , </a:t>
            </a:r>
            <a:r>
              <a:rPr lang="ko-KR" altLang="en-US"/>
              <a:t>언론인은 </a:t>
            </a:r>
            <a:r>
              <a:rPr lang="en-US" altLang="ko-KR"/>
              <a:t>41.6 %</a:t>
            </a:r>
            <a:r>
              <a:rPr lang="ko-KR" altLang="en-US"/>
              <a:t>로 언론사와 특정 정치 세력에 대한 편향된 보도를 언론을 믿지 못하는 이유로 선택하였습니다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85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이건 </a:t>
            </a:r>
            <a:r>
              <a:rPr lang="en-US" altLang="ko-KR"/>
              <a:t>2018</a:t>
            </a:r>
            <a:r>
              <a:rPr lang="ko-KR" altLang="en-US"/>
              <a:t>년 조사자료입니다</a:t>
            </a:r>
            <a:r>
              <a:rPr lang="en-US" altLang="ko-KR"/>
              <a:t>.</a:t>
            </a:r>
            <a:r>
              <a:rPr lang="ko-KR" altLang="en-US"/>
              <a:t> 자료들을 보면</a:t>
            </a:r>
            <a:r>
              <a:rPr lang="en-US" altLang="ko-KR"/>
              <a:t>,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언론의 정치적 성향에 대한 부정적 인식이 </a:t>
            </a:r>
            <a:r>
              <a:rPr lang="en-US" altLang="ko-KR"/>
              <a:t>2011</a:t>
            </a:r>
            <a:r>
              <a:rPr lang="ko-KR" altLang="en-US"/>
              <a:t>년에도 높았고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년이 지난 </a:t>
            </a:r>
            <a:r>
              <a:rPr lang="en-US" altLang="ko-KR"/>
              <a:t>2018</a:t>
            </a:r>
            <a:r>
              <a:rPr lang="ko-KR" altLang="en-US"/>
              <a:t>년에도 여전히 높은 것으로 조사되었습니다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</a:t>
            </a:r>
            <a:r>
              <a:rPr lang="en-US" altLang="ko-KR"/>
              <a:t>,</a:t>
            </a:r>
            <a:r>
              <a:rPr lang="ko-KR" altLang="en-US"/>
              <a:t> 특히 기사를 접하는 사람들이 기사에서 필요한 정보를 중립적으로 받아들이는 데 도움을 주고</a:t>
            </a:r>
            <a:r>
              <a:rPr lang="en-US" altLang="ko-KR"/>
              <a:t>,</a:t>
            </a:r>
            <a:r>
              <a:rPr lang="ko-KR" altLang="en-US"/>
              <a:t> 기사를 내보내는 언론에 경각심을 주고자 이런 주제를 생각하였습니다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언론이 공정한 내용을 전달하기보다 정치적 성향이 섞인 불공정한 정보를 제공하는 문제를 해결하고자 이런 주제를 정했습니다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현재 보이시는 주요 언론사 </a:t>
            </a:r>
            <a:r>
              <a:rPr lang="en-US" altLang="ko-KR"/>
              <a:t>6</a:t>
            </a:r>
            <a:r>
              <a:rPr lang="ko-KR" altLang="en-US"/>
              <a:t>군데를 한 번 모아보았습니다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 신문사들의 공통점 그리고 혹시 차이점을 아시는 분이 있으실까요</a:t>
            </a:r>
            <a:r>
              <a:rPr lang="en-US" altLang="ko-KR"/>
              <a:t>?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위의 세 언론사의 경우</a:t>
            </a:r>
            <a:r>
              <a:rPr lang="en-US" altLang="ko-KR"/>
              <a:t>,</a:t>
            </a:r>
            <a:r>
              <a:rPr lang="ko-KR" altLang="en-US"/>
              <a:t> 보수적인 기사를 다루는 언론사라고 알려진 언론사이며</a:t>
            </a: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밑의 세 언론사의 경우</a:t>
            </a:r>
            <a:r>
              <a:rPr lang="en-US" altLang="ko-KR"/>
              <a:t>, </a:t>
            </a:r>
            <a:r>
              <a:rPr lang="ko-KR" altLang="en-US"/>
              <a:t>진보적인 기사를 다루는 언론사라고 알려져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하지만 이 언론사들이 정말로 그러한 정치성향을 다루고 있는게 맞는지 의심하신적은 없으신가요</a:t>
            </a:r>
            <a:r>
              <a:rPr lang="en-US" altLang="ko-KR"/>
              <a:t>?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혹시 언론사의 기사</a:t>
            </a:r>
            <a:r>
              <a:rPr lang="en-US" altLang="ko-KR"/>
              <a:t>, </a:t>
            </a:r>
            <a:r>
              <a:rPr lang="ko-KR" altLang="en-US"/>
              <a:t>칼럼 내용보다 언론사가 가진 정치적 성향만 보고 글의 성향을 판단하신적은 없으신가요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1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저희는 이러한 고민거리를 가지고 프로젝트를 시작하였습니다</a:t>
            </a:r>
            <a:r>
              <a:rPr lang="en-US" altLang="ko-KR" sz="1200"/>
              <a:t>.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이와 관련된 데이터를 수집하고 시스템을 만들기 위해서 총 </a:t>
            </a:r>
            <a:r>
              <a:rPr lang="en-US" altLang="ko-KR" sz="1200"/>
              <a:t>3</a:t>
            </a:r>
            <a:r>
              <a:rPr lang="ko-KR" altLang="en-US" sz="1200"/>
              <a:t>개의 크롤러를 만들었는데요</a:t>
            </a: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/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논평 데이터의 경우 모델 학습 및 평가 데이터</a:t>
            </a:r>
            <a:r>
              <a:rPr lang="en-US" altLang="ko-KR" sz="1200"/>
              <a:t>, </a:t>
            </a:r>
            <a:r>
              <a:rPr lang="ko-KR" altLang="en-US" sz="1200"/>
              <a:t>뉴스 데이터의 경우 </a:t>
            </a:r>
            <a:r>
              <a:rPr lang="en-US" altLang="ko-KR" sz="1200"/>
              <a:t>UI</a:t>
            </a:r>
            <a:r>
              <a:rPr lang="ko-KR" altLang="en-US" sz="1200"/>
              <a:t>에 반영하는 데이터로 사용할 것이며</a:t>
            </a:r>
            <a:r>
              <a:rPr lang="en-US" altLang="ko-KR" sz="1200"/>
              <a:t>, </a:t>
            </a:r>
            <a:r>
              <a:rPr lang="ko-KR" altLang="en-US" sz="1200"/>
              <a:t>뉴스 데이터의 경우 이후 </a:t>
            </a:r>
            <a:r>
              <a:rPr lang="en-US" altLang="ko-KR" sz="1200"/>
              <a:t>UI </a:t>
            </a:r>
            <a:r>
              <a:rPr lang="ko-KR" altLang="en-US" sz="1200"/>
              <a:t>부분에서 더 자세히 다루겠습니다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현재 모델을 학습하는데 쓰려는 데이터의 경우 자유한국당</a:t>
            </a:r>
            <a:r>
              <a:rPr lang="en-US" altLang="ko-KR" sz="1200"/>
              <a:t>, </a:t>
            </a:r>
            <a:r>
              <a:rPr lang="ko-KR" altLang="en-US" sz="1200"/>
              <a:t>더불어민주당 공식 홈페이지에 게시가 된 논평 및 서명 데이터이며</a:t>
            </a:r>
            <a:r>
              <a:rPr lang="en-US" altLang="ko-KR" sz="1200"/>
              <a:t>,</a:t>
            </a: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기간의 경우</a:t>
            </a:r>
            <a:r>
              <a:rPr lang="en-US" altLang="ko-KR"/>
              <a:t>, </a:t>
            </a:r>
            <a:r>
              <a:rPr lang="ko-KR" altLang="en-US"/>
              <a:t>자유한국당에 게시가 글의 기간이 </a:t>
            </a:r>
            <a:r>
              <a:rPr lang="en-US" altLang="ko-KR"/>
              <a:t>2010</a:t>
            </a:r>
            <a:r>
              <a:rPr lang="ko-KR" altLang="en-US"/>
              <a:t>년 부터이기 때문에 이에 맞춰 수집을 하였고</a:t>
            </a:r>
            <a:r>
              <a:rPr lang="en-US" altLang="ko-KR"/>
              <a:t>, </a:t>
            </a:r>
            <a:r>
              <a:rPr lang="ko-KR" altLang="en-US"/>
              <a:t>각 정당 당 약 </a:t>
            </a:r>
            <a:r>
              <a:rPr lang="en-US" altLang="ko-KR"/>
              <a:t>3</a:t>
            </a:r>
            <a:r>
              <a:rPr lang="ko-KR" altLang="en-US"/>
              <a:t>만개의 논평 및 서명 데이터를 획득할 수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이렇게 수집한 논평 데이터를 각각 보수</a:t>
            </a:r>
            <a:r>
              <a:rPr lang="en-US" altLang="ko-KR"/>
              <a:t>, </a:t>
            </a:r>
            <a:r>
              <a:rPr lang="ko-KR" altLang="en-US"/>
              <a:t>진보 성향으로 설정을 해둔 다음 핵심 단어들만 분리를 한 이후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기초적인 성능 파악을 위하여 분류 모델로 잘 알려진 </a:t>
            </a:r>
            <a:r>
              <a:rPr lang="en-US" altLang="ko-KR"/>
              <a:t>4</a:t>
            </a:r>
            <a:r>
              <a:rPr lang="ko-KR" altLang="en-US"/>
              <a:t>개의 분류 모델에 학습을 시켜 평가 및 비교를 할 예정입니다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해당 모델간 성능을 파악한 이후에는 앙상블 기법</a:t>
            </a:r>
            <a:r>
              <a:rPr lang="en-US" altLang="ko-KR"/>
              <a:t> </a:t>
            </a:r>
            <a:r>
              <a:rPr lang="ko-KR" altLang="en-US"/>
              <a:t>혹은 딥러닝 모델 등의 기법을 사용하여서 주어진 보수 와 진보 성향을 더 잘 분류 할 수 있도록 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2019-08-14 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50A2D9-9A0C-4446-A853-29639371DF3F}"/>
              </a:ext>
            </a:extLst>
          </p:cNvPr>
          <p:cNvGrpSpPr/>
          <p:nvPr/>
        </p:nvGrpSpPr>
        <p:grpSpPr>
          <a:xfrm>
            <a:off x="1007604" y="2960703"/>
            <a:ext cx="8646538" cy="3706916"/>
            <a:chOff x="1007604" y="2960703"/>
            <a:chExt cx="8646538" cy="3706916"/>
          </a:xfrm>
        </p:grpSpPr>
        <p:sp>
          <p:nvSpPr>
            <p:cNvPr id="5" name="TextBox 4"/>
            <p:cNvSpPr txBox="1"/>
            <p:nvPr/>
          </p:nvSpPr>
          <p:spPr>
            <a:xfrm>
              <a:off x="6917838" y="6021288"/>
              <a:ext cx="27363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 </a:t>
              </a:r>
              <a:r>
                <a:rPr lang="ko-KR" altLang="en-US" sz="3600" b="1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787657-121C-430E-8DF6-414C2F8D1033}"/>
                </a:ext>
              </a:extLst>
            </p:cNvPr>
            <p:cNvSpPr txBox="1"/>
            <p:nvPr/>
          </p:nvSpPr>
          <p:spPr>
            <a:xfrm>
              <a:off x="2195736" y="2960703"/>
              <a:ext cx="47525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600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정치 </a:t>
              </a:r>
              <a:r>
                <a:rPr lang="ko-KR" altLang="en-US" sz="6600" dirty="0" err="1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오뚜기</a:t>
              </a:r>
              <a:r>
                <a:rPr lang="ko-KR" altLang="en-US" sz="6600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8D904-5406-4352-9250-93FA334788A6}"/>
                </a:ext>
              </a:extLst>
            </p:cNvPr>
            <p:cNvSpPr txBox="1"/>
            <p:nvPr/>
          </p:nvSpPr>
          <p:spPr>
            <a:xfrm>
              <a:off x="1007604" y="4068699"/>
              <a:ext cx="7128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정치 성향 분류를 정확하고 빠르게</a:t>
              </a:r>
              <a:r>
                <a:rPr lang="en-US" altLang="ko-KR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r>
                <a:rPr lang="ko-KR" altLang="en-US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E26BF3-205D-4DDB-A1B7-BE3428EEF164}"/>
              </a:ext>
            </a:extLst>
          </p:cNvPr>
          <p:cNvSpPr/>
          <p:nvPr/>
        </p:nvSpPr>
        <p:spPr>
          <a:xfrm>
            <a:off x="0" y="11688"/>
            <a:ext cx="9144000" cy="6858000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E2E2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9E42B-F005-41C2-BA4B-06F5D373B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38" y="1854958"/>
            <a:ext cx="1556792" cy="155679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48F672-A8F3-4160-98BE-B2A5A6D50E96}"/>
              </a:ext>
            </a:extLst>
          </p:cNvPr>
          <p:cNvGrpSpPr/>
          <p:nvPr/>
        </p:nvGrpSpPr>
        <p:grpSpPr>
          <a:xfrm>
            <a:off x="251520" y="14464"/>
            <a:ext cx="8640960" cy="6553070"/>
            <a:chOff x="251520" y="44282"/>
            <a:chExt cx="8640960" cy="65530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35B21A-543E-4C69-AD59-B9E9843494D7}"/>
                </a:ext>
              </a:extLst>
            </p:cNvPr>
            <p:cNvSpPr/>
            <p:nvPr/>
          </p:nvSpPr>
          <p:spPr>
            <a:xfrm>
              <a:off x="251520" y="620688"/>
              <a:ext cx="8640960" cy="5976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E2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061DC4B-6923-48B2-9B1B-754CE9CF613B}"/>
                </a:ext>
              </a:extLst>
            </p:cNvPr>
            <p:cNvSpPr/>
            <p:nvPr/>
          </p:nvSpPr>
          <p:spPr>
            <a:xfrm>
              <a:off x="4067944" y="4428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E329A51-E362-469D-BF64-E46BE4A00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8" y="1862800"/>
            <a:ext cx="1556792" cy="155679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936EAD1-7B77-4726-B868-B0EAF39067EB}"/>
              </a:ext>
            </a:extLst>
          </p:cNvPr>
          <p:cNvGrpSpPr/>
          <p:nvPr/>
        </p:nvGrpSpPr>
        <p:grpSpPr>
          <a:xfrm>
            <a:off x="1160004" y="3113103"/>
            <a:ext cx="8542312" cy="3541886"/>
            <a:chOff x="1007604" y="2960703"/>
            <a:chExt cx="8542312" cy="3541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82468-8326-4179-8D7E-AC19AB24D4F7}"/>
                </a:ext>
              </a:extLst>
            </p:cNvPr>
            <p:cNvSpPr txBox="1"/>
            <p:nvPr/>
          </p:nvSpPr>
          <p:spPr>
            <a:xfrm>
              <a:off x="6813612" y="5856258"/>
              <a:ext cx="27363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 </a:t>
              </a:r>
              <a:r>
                <a:rPr lang="ko-KR" altLang="en-US" sz="3600" b="1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527457-CCED-4A30-AF3E-41EBA2A0A1CB}"/>
                </a:ext>
              </a:extLst>
            </p:cNvPr>
            <p:cNvSpPr txBox="1"/>
            <p:nvPr/>
          </p:nvSpPr>
          <p:spPr>
            <a:xfrm>
              <a:off x="2195736" y="2960703"/>
              <a:ext cx="47525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600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정치 </a:t>
              </a:r>
              <a:r>
                <a:rPr lang="ko-KR" altLang="en-US" sz="6600" dirty="0" err="1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오뚜기</a:t>
              </a:r>
              <a:r>
                <a:rPr lang="ko-KR" altLang="en-US" sz="6600" dirty="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CC61E4-9EA6-415E-A554-B62DA9B65825}"/>
                </a:ext>
              </a:extLst>
            </p:cNvPr>
            <p:cNvSpPr txBox="1"/>
            <p:nvPr/>
          </p:nvSpPr>
          <p:spPr>
            <a:xfrm>
              <a:off x="1007604" y="4068699"/>
              <a:ext cx="7128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정치 성향 분류를 중립적이고 빠르게</a:t>
              </a:r>
              <a:r>
                <a:rPr lang="en-US" altLang="ko-KR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!</a:t>
              </a:r>
              <a:r>
                <a:rPr lang="ko-KR" altLang="en-US" b="1" spc="-150">
                  <a:solidFill>
                    <a:srgbClr val="2E2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2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>
          <a:xfrm>
            <a:off x="826588" y="-2783194"/>
            <a:ext cx="3745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224497" y="188640"/>
            <a:ext cx="1484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03.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MODEL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8620" y="1542746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나이브 베이즈 분류기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(Naïve Bayes Classifier)</a:t>
            </a:r>
            <a:endParaRPr lang="ko-KR" altLang="en-US" sz="1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68620" y="3667482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서포트 벡터 머신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(Support Vector Machine)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68620" y="4729850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</a:t>
            </a: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최근접 이웃 알고리즘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(KNN)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8620" y="2605114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로지스틱 회귀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(Logistic Regression)</a:t>
            </a:r>
            <a:endParaRPr lang="ko-KR" altLang="en-US" sz="1700" b="1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1418"/>
          <a:stretch/>
        </p:blipFill>
        <p:spPr>
          <a:xfrm>
            <a:off x="251461" y="1700809"/>
            <a:ext cx="1810777" cy="3731242"/>
          </a:xfrm>
          <a:prstGeom prst="rect">
            <a:avLst/>
          </a:prstGeom>
        </p:spPr>
      </p:pic>
      <p:sp>
        <p:nvSpPr>
          <p:cNvPr id="16" name="줄무늬가 있는 오른쪽 화살표 24">
            <a:extLst>
              <a:ext uri="{FF2B5EF4-FFF2-40B4-BE49-F238E27FC236}">
                <a16:creationId xmlns:a16="http://schemas.microsoft.com/office/drawing/2014/main" id="{AF5F025A-5943-4FEF-BDA3-42BB97F69AC8}"/>
              </a:ext>
            </a:extLst>
          </p:cNvPr>
          <p:cNvSpPr/>
          <p:nvPr/>
        </p:nvSpPr>
        <p:spPr>
          <a:xfrm>
            <a:off x="2189365" y="2996951"/>
            <a:ext cx="1152128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D3B1-7B34-44D4-A218-5B3E5030E6BF}"/>
              </a:ext>
            </a:extLst>
          </p:cNvPr>
          <p:cNvSpPr txBox="1"/>
          <p:nvPr/>
        </p:nvSpPr>
        <p:spPr>
          <a:xfrm>
            <a:off x="670824" y="2244947"/>
            <a:ext cx="12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보수</a:t>
            </a:r>
          </a:p>
        </p:txBody>
      </p:sp>
    </p:spTree>
    <p:extLst>
      <p:ext uri="{BB962C8B-B14F-4D97-AF65-F5344CB8AC3E}">
        <p14:creationId xmlns:p14="http://schemas.microsoft.com/office/powerpoint/2010/main" val="13155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>
          <a:xfrm>
            <a:off x="826588" y="-2783194"/>
            <a:ext cx="3745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224497" y="188640"/>
            <a:ext cx="1484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03.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MODEL</a:t>
            </a:r>
          </a:p>
        </p:txBody>
      </p:sp>
      <p:pic>
        <p:nvPicPr>
          <p:cNvPr id="1026" name="Picture 2" descr="ensemble learningì ëí ì´ë¯¸ì§ ê²ìê²°ê³¼">
            <a:extLst>
              <a:ext uri="{FF2B5EF4-FFF2-40B4-BE49-F238E27FC236}">
                <a16:creationId xmlns:a16="http://schemas.microsoft.com/office/drawing/2014/main" id="{77A72D83-9780-4506-B2A4-45D71B6FE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7313" r="11111"/>
          <a:stretch/>
        </p:blipFill>
        <p:spPr bwMode="auto">
          <a:xfrm>
            <a:off x="503547" y="2492896"/>
            <a:ext cx="8100900" cy="39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882403-DF60-4948-9FE7-DB96BCEB9ACA}"/>
              </a:ext>
            </a:extLst>
          </p:cNvPr>
          <p:cNvSpPr txBox="1"/>
          <p:nvPr/>
        </p:nvSpPr>
        <p:spPr>
          <a:xfrm>
            <a:off x="3511475" y="1113705"/>
            <a:ext cx="212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    보수</a:t>
            </a:r>
          </a:p>
        </p:txBody>
      </p:sp>
      <p:pic>
        <p:nvPicPr>
          <p:cNvPr id="18" name="Picture 2" descr="ensemble learningì ëí ì´ë¯¸ì§ ê²ìê²°ê³¼">
            <a:extLst>
              <a:ext uri="{FF2B5EF4-FFF2-40B4-BE49-F238E27FC236}">
                <a16:creationId xmlns:a16="http://schemas.microsoft.com/office/drawing/2014/main" id="{7778B22D-F6E2-46DB-8721-E2FF755BE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4" r="31377" b="82302"/>
          <a:stretch/>
        </p:blipFill>
        <p:spPr bwMode="auto">
          <a:xfrm>
            <a:off x="3275856" y="1673353"/>
            <a:ext cx="3096344" cy="8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08E2C1-100A-4201-82AD-AA3F36B4961A}"/>
              </a:ext>
            </a:extLst>
          </p:cNvPr>
          <p:cNvCxnSpPr/>
          <p:nvPr/>
        </p:nvCxnSpPr>
        <p:spPr>
          <a:xfrm flipV="1">
            <a:off x="3923928" y="1636925"/>
            <a:ext cx="0" cy="20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9EDA8E-D65A-4E92-9EC7-D47EB241CF4C}"/>
              </a:ext>
            </a:extLst>
          </p:cNvPr>
          <p:cNvCxnSpPr/>
          <p:nvPr/>
        </p:nvCxnSpPr>
        <p:spPr>
          <a:xfrm flipV="1">
            <a:off x="5220072" y="1628800"/>
            <a:ext cx="0" cy="20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F854B-DAE1-4435-882F-288207EF1FC2}"/>
              </a:ext>
            </a:extLst>
          </p:cNvPr>
          <p:cNvSpPr txBox="1"/>
          <p:nvPr/>
        </p:nvSpPr>
        <p:spPr>
          <a:xfrm>
            <a:off x="5652120" y="4293096"/>
            <a:ext cx="936103" cy="400110"/>
          </a:xfrm>
          <a:prstGeom prst="rect">
            <a:avLst/>
          </a:prstGeom>
          <a:solidFill>
            <a:srgbClr val="E9E7E7"/>
          </a:solidFill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SVM</a:t>
            </a:r>
            <a:endParaRPr lang="ko-KR" altLang="en-US" sz="2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3C4B0-468A-4367-B2CE-C48DB418F8C4}"/>
              </a:ext>
            </a:extLst>
          </p:cNvPr>
          <p:cNvSpPr txBox="1"/>
          <p:nvPr/>
        </p:nvSpPr>
        <p:spPr>
          <a:xfrm>
            <a:off x="7196540" y="4293096"/>
            <a:ext cx="936104" cy="400110"/>
          </a:xfrm>
          <a:prstGeom prst="rect">
            <a:avLst/>
          </a:prstGeom>
          <a:solidFill>
            <a:srgbClr val="E9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KNN    </a:t>
            </a:r>
            <a:endParaRPr lang="ko-KR" altLang="en-US" sz="2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9456B-434C-4757-901B-438B9EAD9136}"/>
              </a:ext>
            </a:extLst>
          </p:cNvPr>
          <p:cNvSpPr txBox="1"/>
          <p:nvPr/>
        </p:nvSpPr>
        <p:spPr>
          <a:xfrm>
            <a:off x="3839986" y="4205470"/>
            <a:ext cx="1320012" cy="523220"/>
          </a:xfrm>
          <a:prstGeom prst="rect">
            <a:avLst/>
          </a:prstGeom>
          <a:solidFill>
            <a:srgbClr val="E9E7E7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Logisitc</a:t>
            </a:r>
          </a:p>
          <a:p>
            <a:r>
              <a:rPr lang="en-US" altLang="ko-KR" sz="1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Regression</a:t>
            </a:r>
            <a:endParaRPr lang="ko-KR" altLang="en-US" sz="1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5F90E7-19E0-46E7-ACB7-81B3282AC7F4}"/>
              </a:ext>
            </a:extLst>
          </p:cNvPr>
          <p:cNvSpPr txBox="1"/>
          <p:nvPr/>
        </p:nvSpPr>
        <p:spPr>
          <a:xfrm>
            <a:off x="2411760" y="4221088"/>
            <a:ext cx="864096" cy="461665"/>
          </a:xfrm>
          <a:prstGeom prst="rect">
            <a:avLst/>
          </a:prstGeom>
          <a:solidFill>
            <a:srgbClr val="E9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NB</a:t>
            </a:r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6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2719372"/>
            <a:ext cx="7200800" cy="3373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74" y="1194597"/>
            <a:ext cx="7200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          ”</a:t>
            </a:r>
            <a:endParaRPr lang="ko-KR" altLang="en-US" sz="800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정치 성향 분류를 중립적이고 빠르게 </a:t>
            </a:r>
            <a:r>
              <a:rPr lang="en-US" altLang="ko-KR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r>
              <a:rPr lang="ko-KR" altLang="en-US" b="1" spc="-15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97734" y="1266605"/>
            <a:ext cx="4320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tx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정치 오뚜기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81924" y="3777013"/>
            <a:ext cx="2266118" cy="2131080"/>
          </a:xfrm>
          <a:prstGeom prst="rect">
            <a:avLst/>
          </a:prstGeom>
          <a:solidFill>
            <a:schemeClr val="lt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160" y="4601455"/>
            <a:ext cx="26290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최신 기사 하이퍼링크</a:t>
            </a:r>
            <a:r>
              <a:rPr lang="en-US" altLang="ko-KR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</a:t>
            </a:r>
            <a:endParaRPr lang="en-US" altLang="ko-KR" sz="1400" b="1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defRPr/>
            </a:pPr>
            <a:r>
              <a:rPr lang="en-US" altLang="ko-KR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 </a:t>
            </a:r>
          </a:p>
          <a:p>
            <a:pPr algn="ctr">
              <a:defRPr/>
            </a:pPr>
            <a:r>
              <a:rPr lang="ko-KR" altLang="en-US" sz="14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원하는 글의 내용 삽입</a:t>
            </a:r>
            <a:endParaRPr lang="en-US" altLang="ko-KR" sz="14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4" name="그래픽 23" descr="문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4917" y="3418022"/>
            <a:ext cx="749544" cy="749544"/>
          </a:xfrm>
          <a:prstGeom prst="rect">
            <a:avLst/>
          </a:prstGeom>
        </p:spPr>
      </p:pic>
      <p:sp>
        <p:nvSpPr>
          <p:cNvPr id="25" name="줄무늬가 있는 오른쪽 화살표 24"/>
          <p:cNvSpPr/>
          <p:nvPr/>
        </p:nvSpPr>
        <p:spPr>
          <a:xfrm>
            <a:off x="4168122" y="4486341"/>
            <a:ext cx="579705" cy="36389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29445" y="3792794"/>
            <a:ext cx="2181328" cy="2187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래픽 25" descr="프레젠테이션 막대형 차트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40332" y="3412723"/>
            <a:ext cx="760141" cy="760141"/>
          </a:xfrm>
          <a:prstGeom prst="rect">
            <a:avLst/>
          </a:prstGeom>
        </p:spPr>
      </p:pic>
      <p:sp>
        <p:nvSpPr>
          <p:cNvPr id="27" name="직사각형 7"/>
          <p:cNvSpPr/>
          <p:nvPr/>
        </p:nvSpPr>
        <p:spPr>
          <a:xfrm>
            <a:off x="229076" y="188640"/>
            <a:ext cx="8659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7D01A0-77FC-484C-8489-C8CA9D28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25" y="2911065"/>
            <a:ext cx="4470196" cy="438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F60AB-09BC-419C-8F21-8FFD7C697881}"/>
              </a:ext>
            </a:extLst>
          </p:cNvPr>
          <p:cNvSpPr txBox="1"/>
          <p:nvPr/>
        </p:nvSpPr>
        <p:spPr>
          <a:xfrm>
            <a:off x="5951158" y="51061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보수 </a:t>
            </a:r>
            <a:r>
              <a:rPr lang="en-US" altLang="ko-KR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85%</a:t>
            </a: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E6B4-906F-4644-A5E3-1EC508ACE4A7}"/>
              </a:ext>
            </a:extLst>
          </p:cNvPr>
          <p:cNvSpPr txBox="1"/>
          <p:nvPr/>
        </p:nvSpPr>
        <p:spPr>
          <a:xfrm>
            <a:off x="5987472" y="4101727"/>
            <a:ext cx="6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</a:t>
            </a:r>
            <a:r>
              <a:rPr lang="en-US" altLang="ko-KR" sz="1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15%</a:t>
            </a:r>
            <a:endParaRPr lang="ko-KR" altLang="en-US" sz="160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029A5FD-14D1-40B0-81E5-99C9A92EE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87" y="2916987"/>
            <a:ext cx="2467505" cy="4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2.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95" name="직사각형 7"/>
          <p:cNvSpPr/>
          <p:nvPr/>
        </p:nvSpPr>
        <p:spPr>
          <a:xfrm>
            <a:off x="229076" y="188640"/>
            <a:ext cx="8659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</a:p>
        </p:txBody>
      </p:sp>
      <p:pic>
        <p:nvPicPr>
          <p:cNvPr id="10" name="그래픽 9" descr="목록">
            <a:extLst>
              <a:ext uri="{FF2B5EF4-FFF2-40B4-BE49-F238E27FC236}">
                <a16:creationId xmlns:a16="http://schemas.microsoft.com/office/drawing/2014/main" id="{D39B833C-E435-41FB-96D3-4A95D93E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8626" y="1128598"/>
            <a:ext cx="914400" cy="914400"/>
          </a:xfrm>
          <a:prstGeom prst="rect">
            <a:avLst/>
          </a:prstGeom>
        </p:spPr>
      </p:pic>
      <p:pic>
        <p:nvPicPr>
          <p:cNvPr id="12" name="그래픽 11" descr="프레젠테이션 막대형 차트">
            <a:extLst>
              <a:ext uri="{FF2B5EF4-FFF2-40B4-BE49-F238E27FC236}">
                <a16:creationId xmlns:a16="http://schemas.microsoft.com/office/drawing/2014/main" id="{BDA653A5-0955-4B22-923F-E9D95409A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2783" y="1124744"/>
            <a:ext cx="914400" cy="9144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736249-6B9F-425C-B4A1-7361ED76AFA8}"/>
              </a:ext>
            </a:extLst>
          </p:cNvPr>
          <p:cNvGrpSpPr/>
          <p:nvPr/>
        </p:nvGrpSpPr>
        <p:grpSpPr>
          <a:xfrm>
            <a:off x="4788024" y="2195585"/>
            <a:ext cx="3794513" cy="3681687"/>
            <a:chOff x="4788024" y="2195585"/>
            <a:chExt cx="3794513" cy="36816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E50F14-8DA4-425F-B5F7-00611992B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7"/>
            <a:stretch/>
          </p:blipFill>
          <p:spPr>
            <a:xfrm>
              <a:off x="4788024" y="2195585"/>
              <a:ext cx="3794513" cy="36816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EC12A-39CC-4849-94C4-6066B311FBB6}"/>
                </a:ext>
              </a:extLst>
            </p:cNvPr>
            <p:cNvSpPr txBox="1"/>
            <p:nvPr/>
          </p:nvSpPr>
          <p:spPr>
            <a:xfrm>
              <a:off x="6876497" y="4293096"/>
              <a:ext cx="12241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진보 </a:t>
              </a:r>
              <a:r>
                <a:rPr lang="en-US" altLang="ko-KR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70%</a:t>
              </a:r>
              <a:endPara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849F38-99C3-43C0-ABDA-92D3C48D94BF}"/>
                </a:ext>
              </a:extLst>
            </p:cNvPr>
            <p:cNvSpPr txBox="1"/>
            <p:nvPr/>
          </p:nvSpPr>
          <p:spPr>
            <a:xfrm>
              <a:off x="5570024" y="3104640"/>
              <a:ext cx="1032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보수 </a:t>
              </a:r>
              <a:r>
                <a:rPr lang="en-US" altLang="ko-KR" sz="280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30%</a:t>
              </a:r>
              <a:endParaRPr lang="ko-KR" altLang="en-US" sz="28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0071E6C-774D-46FB-868F-8CC1B5635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58142"/>
            <a:ext cx="4435318" cy="37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2.</a:t>
            </a:r>
            <a:endParaRPr lang="ko-KR" altLang="en-US" b="1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97" name="직사각형 7"/>
          <p:cNvSpPr/>
          <p:nvPr/>
        </p:nvSpPr>
        <p:spPr>
          <a:xfrm>
            <a:off x="229076" y="188640"/>
            <a:ext cx="86594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04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.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UI</a:t>
            </a:r>
            <a:endParaRPr kumimoji="0" lang="en-US" altLang="ko-KR" sz="2100" b="1" i="0" u="none" strike="noStrike" kern="1200" cap="none" spc="-150" normalizeH="0" baseline="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C3960-3843-4558-A3B1-FF8ADD48A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2"/>
          <a:stretch/>
        </p:blipFill>
        <p:spPr>
          <a:xfrm>
            <a:off x="539552" y="1345754"/>
            <a:ext cx="7740352" cy="45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276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36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25D67702-40A5-4D73-93D0-2D5A916E23AB}"/>
              </a:ext>
            </a:extLst>
          </p:cNvPr>
          <p:cNvGrpSpPr/>
          <p:nvPr/>
        </p:nvGrpSpPr>
        <p:grpSpPr>
          <a:xfrm>
            <a:off x="251520" y="14464"/>
            <a:ext cx="8640960" cy="6553070"/>
            <a:chOff x="251520" y="44282"/>
            <a:chExt cx="8640960" cy="655307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266F110-2BEE-4FED-8E80-AF387E2AA1B1}"/>
                </a:ext>
              </a:extLst>
            </p:cNvPr>
            <p:cNvSpPr/>
            <p:nvPr/>
          </p:nvSpPr>
          <p:spPr>
            <a:xfrm>
              <a:off x="251520" y="620688"/>
              <a:ext cx="8640960" cy="5976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2E2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28730FB-C568-4BBD-8A9D-5103FFB3C379}"/>
                </a:ext>
              </a:extLst>
            </p:cNvPr>
            <p:cNvSpPr/>
            <p:nvPr/>
          </p:nvSpPr>
          <p:spPr>
            <a:xfrm>
              <a:off x="4067944" y="44282"/>
              <a:ext cx="936104" cy="93610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94C01E-194D-45CD-AED2-F2EC4A8BAB6A}"/>
              </a:ext>
            </a:extLst>
          </p:cNvPr>
          <p:cNvGrpSpPr/>
          <p:nvPr/>
        </p:nvGrpSpPr>
        <p:grpSpPr>
          <a:xfrm>
            <a:off x="496468" y="3116011"/>
            <a:ext cx="8251996" cy="9939"/>
            <a:chOff x="379834" y="3116011"/>
            <a:chExt cx="8251996" cy="993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9834" y="3125950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116224" y="3116011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864294" y="3116011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652120" y="3116011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79702" y="3116011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63894" y="593108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2E2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400" b="1">
              <a:solidFill>
                <a:srgbClr val="2E2E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682" y="2276872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rgbClr val="2E2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01    02    03    04    05</a:t>
            </a:r>
            <a:endParaRPr lang="ko-KR" altLang="en-US" sz="5400">
              <a:solidFill>
                <a:srgbClr val="2E2E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8F974C-3393-4387-9B04-53C40829C10B}"/>
              </a:ext>
            </a:extLst>
          </p:cNvPr>
          <p:cNvGrpSpPr/>
          <p:nvPr/>
        </p:nvGrpSpPr>
        <p:grpSpPr>
          <a:xfrm>
            <a:off x="251520" y="3284984"/>
            <a:ext cx="8973817" cy="406663"/>
            <a:chOff x="162069" y="3310369"/>
            <a:chExt cx="8973817" cy="406663"/>
          </a:xfrm>
        </p:grpSpPr>
        <p:sp>
          <p:nvSpPr>
            <p:cNvPr id="16" name="TextBox 15"/>
            <p:cNvSpPr txBox="1"/>
            <p:nvPr/>
          </p:nvSpPr>
          <p:spPr>
            <a:xfrm>
              <a:off x="162069" y="3310369"/>
              <a:ext cx="16513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spc="-150">
                  <a:solidFill>
                    <a:srgbClr val="2E2E2E"/>
                  </a:solidFill>
                  <a:latin typeface="+mj-ea"/>
                  <a:ea typeface="+mj-ea"/>
                </a:rPr>
                <a:t>MOTIVATION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0383" y="3347700"/>
              <a:ext cx="1656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spc="-150">
                  <a:solidFill>
                    <a:srgbClr val="2E2E2E"/>
                  </a:solidFill>
                  <a:latin typeface="+mj-ea"/>
                </a:rPr>
                <a:t>DATA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18453" y="3310369"/>
              <a:ext cx="1656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spc="-150">
                  <a:solidFill>
                    <a:srgbClr val="2E2E2E"/>
                  </a:solidFill>
                  <a:latin typeface="+mj-ea"/>
                </a:rPr>
                <a:t>MODEL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2080" y="3319661"/>
              <a:ext cx="18722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spc="-150">
                  <a:solidFill>
                    <a:srgbClr val="2E2E2E"/>
                  </a:solidFill>
                  <a:latin typeface="+mj-ea"/>
                </a:rPr>
                <a:t>UI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0150" y="3310369"/>
              <a:ext cx="21957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1" lang="en-US" altLang="ko-KR" b="1" i="0" u="none" strike="noStrike" cap="none" spc="-150" normalizeH="0" baseline="0">
                  <a:solidFill>
                    <a:srgbClr val="2E2E2E"/>
                  </a:solidFill>
                  <a:effectLst/>
                  <a:latin typeface="+mj-ea"/>
                  <a:ea typeface="+mj-ea"/>
                  <a:cs typeface="굴림"/>
                </a:rPr>
                <a:t> </a:t>
              </a:r>
              <a:r>
                <a:rPr lang="en-US" altLang="ko-KR" b="1" spc="-150">
                  <a:solidFill>
                    <a:srgbClr val="2E2E2E"/>
                  </a:solidFill>
                  <a:latin typeface="+mj-ea"/>
                </a:rPr>
                <a:t>Q&amp;A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54122-2110-4225-B0C1-3EC4FFDD90E2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44282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9778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530120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2824B4-8EC6-44BB-807A-5EB3A1A1A7E0}"/>
              </a:ext>
            </a:extLst>
          </p:cNvPr>
          <p:cNvGrpSpPr/>
          <p:nvPr/>
        </p:nvGrpSpPr>
        <p:grpSpPr>
          <a:xfrm>
            <a:off x="647564" y="1155608"/>
            <a:ext cx="7807727" cy="4950239"/>
            <a:chOff x="4662676" y="1981745"/>
            <a:chExt cx="8386077" cy="66856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882617E-E116-4640-9A73-5DB4C2B9A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62676" y="2060998"/>
              <a:ext cx="8352928" cy="6606356"/>
            </a:xfrm>
            <a:prstGeom prst="rect">
              <a:avLst/>
            </a:prstGeom>
          </p:spPr>
        </p:pic>
        <p:sp>
          <p:nvSpPr>
            <p:cNvPr id="15" name="줄무늬가 있는 오른쪽 화살표 24">
              <a:extLst>
                <a:ext uri="{FF2B5EF4-FFF2-40B4-BE49-F238E27FC236}">
                  <a16:creationId xmlns:a16="http://schemas.microsoft.com/office/drawing/2014/main" id="{2F233607-62D0-4326-8C8C-17E6339109D9}"/>
                </a:ext>
              </a:extLst>
            </p:cNvPr>
            <p:cNvSpPr/>
            <p:nvPr/>
          </p:nvSpPr>
          <p:spPr>
            <a:xfrm rot="5400000">
              <a:off x="11933433" y="2856639"/>
              <a:ext cx="1116124" cy="864096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026" name="Picture 2" descr="koreaì ëí ì´ë¯¸ì§ ê²ìê²°ê³¼">
              <a:extLst>
                <a:ext uri="{FF2B5EF4-FFF2-40B4-BE49-F238E27FC236}">
                  <a16:creationId xmlns:a16="http://schemas.microsoft.com/office/drawing/2014/main" id="{C9BC3BDB-A32B-440D-8D11-08A1DCB2A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4238" y="1981745"/>
              <a:ext cx="1114515" cy="74165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9778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530120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9CB08D-8AC0-41D5-A025-328CC83B8D7C}"/>
              </a:ext>
            </a:extLst>
          </p:cNvPr>
          <p:cNvGrpSpPr/>
          <p:nvPr/>
        </p:nvGrpSpPr>
        <p:grpSpPr>
          <a:xfrm>
            <a:off x="503548" y="1031591"/>
            <a:ext cx="8064896" cy="4633879"/>
            <a:chOff x="503548" y="1031591"/>
            <a:chExt cx="8064896" cy="46338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29EC3FF-8A1E-4F5C-BD29-C232455858BD}"/>
                </a:ext>
              </a:extLst>
            </p:cNvPr>
            <p:cNvGrpSpPr/>
            <p:nvPr/>
          </p:nvGrpSpPr>
          <p:grpSpPr>
            <a:xfrm>
              <a:off x="503548" y="1031591"/>
              <a:ext cx="8064896" cy="4633879"/>
              <a:chOff x="503548" y="1031591"/>
              <a:chExt cx="8064896" cy="463387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A999ED0-5077-4EE1-984E-6EBBD7CD5FBC}"/>
                  </a:ext>
                </a:extLst>
              </p:cNvPr>
              <p:cNvGrpSpPr/>
              <p:nvPr/>
            </p:nvGrpSpPr>
            <p:grpSpPr>
              <a:xfrm>
                <a:off x="503548" y="1031591"/>
                <a:ext cx="8064896" cy="4633879"/>
                <a:chOff x="323528" y="1031591"/>
                <a:chExt cx="8064896" cy="4269617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20"/>
                <a:stretch>
                  <a:fillRect/>
                </a:stretch>
              </p:blipFill>
              <p:spPr>
                <a:xfrm>
                  <a:off x="323528" y="1031591"/>
                  <a:ext cx="8064896" cy="4269617"/>
                </a:xfrm>
                <a:prstGeom prst="rect">
                  <a:avLst/>
                </a:prstGeom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683568" y="1700808"/>
                  <a:ext cx="1440160" cy="2592288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89E0D4-0DEC-4F53-8785-0330C72638A9}"/>
                  </a:ext>
                </a:extLst>
              </p:cNvPr>
              <p:cNvSpPr txBox="1"/>
              <p:nvPr/>
            </p:nvSpPr>
            <p:spPr>
              <a:xfrm>
                <a:off x="947216" y="3717032"/>
                <a:ext cx="129027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특정 정치 세력에 </a:t>
                </a:r>
                <a:endParaRPr lang="en-US" altLang="ko-KR" sz="11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1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편향된 보도태도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84AD8-AB92-401A-81FA-14D40752735A}"/>
                </a:ext>
              </a:extLst>
            </p:cNvPr>
            <p:cNvSpPr txBox="1"/>
            <p:nvPr/>
          </p:nvSpPr>
          <p:spPr>
            <a:xfrm>
              <a:off x="2332182" y="3654138"/>
              <a:ext cx="954722" cy="9387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국민보다는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언론사의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이익 보호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하려는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보호태도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ED36D5-BBE0-4540-B1BC-6E419DC47C44}"/>
                </a:ext>
              </a:extLst>
            </p:cNvPr>
            <p:cNvSpPr txBox="1"/>
            <p:nvPr/>
          </p:nvSpPr>
          <p:spPr>
            <a:xfrm>
              <a:off x="5638272" y="3713785"/>
              <a:ext cx="136815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부유층과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계층 대변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AA2ED1-38FB-4330-9B77-3BDEA21EF4DC}"/>
                </a:ext>
              </a:extLst>
            </p:cNvPr>
            <p:cNvSpPr txBox="1"/>
            <p:nvPr/>
          </p:nvSpPr>
          <p:spPr>
            <a:xfrm>
              <a:off x="3351806" y="3713785"/>
              <a:ext cx="1179014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기업이나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광고주에 편향된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보도태도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DEB654-7965-4C5C-91A1-0079B03AA569}"/>
                </a:ext>
              </a:extLst>
            </p:cNvPr>
            <p:cNvSpPr txBox="1"/>
            <p:nvPr/>
          </p:nvSpPr>
          <p:spPr>
            <a:xfrm>
              <a:off x="6802448" y="3761409"/>
              <a:ext cx="136815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모름</a:t>
              </a:r>
              <a:r>
                <a:rPr lang="en-US" altLang="ko-KR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무응답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0E24C8-54B8-4893-9D35-AE47CF51A726}"/>
                </a:ext>
              </a:extLst>
            </p:cNvPr>
            <p:cNvSpPr txBox="1"/>
            <p:nvPr/>
          </p:nvSpPr>
          <p:spPr>
            <a:xfrm>
              <a:off x="4487620" y="3713785"/>
              <a:ext cx="1179014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기자들의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전문성 및 </a:t>
              </a:r>
              <a:endPara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1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자질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3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112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5373216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TextBox 20"/>
          <p:cNvSpPr txBox="1"/>
          <p:nvPr/>
        </p:nvSpPr>
        <p:spPr>
          <a:xfrm>
            <a:off x="2452448" y="5877272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갈매기형 수장 31"/>
          <p:cNvSpPr/>
          <p:nvPr/>
        </p:nvSpPr>
        <p:spPr>
          <a:xfrm flipH="1">
            <a:off x="4355420" y="5435451"/>
            <a:ext cx="360040" cy="773437"/>
          </a:xfrm>
          <a:prstGeom prst="chevron">
            <a:avLst>
              <a:gd name="adj" fmla="val 50000"/>
            </a:avLst>
          </a:prstGeom>
          <a:solidFill>
            <a:srgbClr val="B8CCE5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1855484" y="5578274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정치 내용 전달</a:t>
            </a:r>
          </a:p>
        </p:txBody>
      </p:sp>
      <p:sp>
        <p:nvSpPr>
          <p:cNvPr id="30" name="TextBox 23"/>
          <p:cNvSpPr txBox="1"/>
          <p:nvPr/>
        </p:nvSpPr>
        <p:spPr>
          <a:xfrm>
            <a:off x="5128276" y="5574141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정치 성향 표출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E0C767-423D-404A-9DB6-661472FFF169}"/>
              </a:ext>
            </a:extLst>
          </p:cNvPr>
          <p:cNvGrpSpPr/>
          <p:nvPr/>
        </p:nvGrpSpPr>
        <p:grpSpPr>
          <a:xfrm>
            <a:off x="597474" y="1389054"/>
            <a:ext cx="7918307" cy="3727063"/>
            <a:chOff x="597474" y="1389054"/>
            <a:chExt cx="7918307" cy="3727063"/>
          </a:xfrm>
        </p:grpSpPr>
        <p:pic>
          <p:nvPicPr>
            <p:cNvPr id="25" name="그림 3"/>
            <p:cNvPicPr>
              <a:picLocks noChangeAspect="1"/>
            </p:cNvPicPr>
            <p:nvPr/>
          </p:nvPicPr>
          <p:blipFill rotWithShape="1">
            <a:blip r:embed="rId3"/>
            <a:srcRect l="4370" r="1290"/>
            <a:stretch>
              <a:fillRect/>
            </a:stretch>
          </p:blipFill>
          <p:spPr>
            <a:xfrm>
              <a:off x="597474" y="1389054"/>
              <a:ext cx="7918307" cy="37270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553C50-E580-42C5-BB25-AB759BE803FB}"/>
                </a:ext>
              </a:extLst>
            </p:cNvPr>
            <p:cNvSpPr txBox="1"/>
            <p:nvPr/>
          </p:nvSpPr>
          <p:spPr>
            <a:xfrm>
              <a:off x="628218" y="2348880"/>
              <a:ext cx="2575629" cy="43088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청중들이 생각하기에 언론사가 지나치게 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집중해서 다루는 부분의 비율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5FBD9-1969-4FF3-AC45-F9A8270D0991}"/>
                </a:ext>
              </a:extLst>
            </p:cNvPr>
            <p:cNvSpPr txBox="1"/>
            <p:nvPr/>
          </p:nvSpPr>
          <p:spPr>
            <a:xfrm>
              <a:off x="3476508" y="3692351"/>
              <a:ext cx="1683471" cy="577081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사실 보도 보다 청중의 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이목 집중을 위한 내용을 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05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다루는데 힘을 쏟고 있다</a:t>
              </a:r>
              <a:endParaRPr lang="en-US" altLang="ko-KR"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DD2F5F-2B32-4EF4-8209-BC2A9CD02296}"/>
                </a:ext>
              </a:extLst>
            </p:cNvPr>
            <p:cNvSpPr txBox="1"/>
            <p:nvPr/>
          </p:nvSpPr>
          <p:spPr>
            <a:xfrm>
              <a:off x="5189794" y="3660541"/>
              <a:ext cx="1470435" cy="600164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첫번째로 이슈를 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다루기 위해 정확성을 중요시하지 않음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F58181-1BC9-4267-B50F-AD880D8F5A07}"/>
                </a:ext>
              </a:extLst>
            </p:cNvPr>
            <p:cNvSpPr txBox="1"/>
            <p:nvPr/>
          </p:nvSpPr>
          <p:spPr>
            <a:xfrm>
              <a:off x="6832310" y="3668654"/>
              <a:ext cx="1683471" cy="430887"/>
            </a:xfrm>
            <a:prstGeom prst="rect">
              <a:avLst/>
            </a:prstGeom>
            <a:solidFill>
              <a:srgbClr val="2E2E2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특정 이념 지지 </a:t>
              </a:r>
              <a:r>
                <a:rPr lang="en-US" altLang="ko-KR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vs </a:t>
              </a:r>
            </a:p>
            <a:p>
              <a:r>
                <a:rPr lang="ko-KR" altLang="en-US" sz="11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대중에게 정보 제공</a:t>
              </a:r>
              <a:endParaRPr lang="en-US" altLang="ko-KR" sz="11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F14D33F-07E9-4FB7-BFF2-013FD35A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792554" y="3861048"/>
              <a:ext cx="0" cy="360040"/>
            </a:xfrm>
            <a:prstGeom prst="line">
              <a:avLst/>
            </a:prstGeom>
            <a:ln w="41275">
              <a:solidFill>
                <a:srgbClr val="CB2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2E12FE7-7694-4296-9C77-D35833AE919D}"/>
                </a:ext>
              </a:extLst>
            </p:cNvPr>
            <p:cNvCxnSpPr/>
            <p:nvPr/>
          </p:nvCxnSpPr>
          <p:spPr>
            <a:xfrm>
              <a:off x="6792554" y="4221088"/>
              <a:ext cx="1713288" cy="0"/>
            </a:xfrm>
            <a:prstGeom prst="line">
              <a:avLst/>
            </a:prstGeom>
            <a:ln w="41275">
              <a:solidFill>
                <a:srgbClr val="CB2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1121"/>
            <a:ext cx="2068830" cy="412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  <a:r>
              <a:rPr lang="ko-KR" altLang="en-US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100" b="1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760" y="5373216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TextBox 20"/>
          <p:cNvSpPr txBox="1"/>
          <p:nvPr/>
        </p:nvSpPr>
        <p:spPr>
          <a:xfrm>
            <a:off x="2452448" y="5877272"/>
            <a:ext cx="5040560" cy="36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077FB4BB-A750-4F0F-AF3D-6D5CA7321309}"/>
              </a:ext>
            </a:extLst>
          </p:cNvPr>
          <p:cNvGrpSpPr/>
          <p:nvPr/>
        </p:nvGrpSpPr>
        <p:grpSpPr>
          <a:xfrm>
            <a:off x="818129" y="1858780"/>
            <a:ext cx="7507742" cy="1587481"/>
            <a:chOff x="985870" y="3563937"/>
            <a:chExt cx="9358670" cy="900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0AF485-6246-4707-B61B-5EE1B9B7C84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4243" t="13759" r="5473"/>
            <a:stretch/>
          </p:blipFill>
          <p:spPr>
            <a:xfrm>
              <a:off x="985870" y="3563937"/>
              <a:ext cx="2520000" cy="9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6959E7C-7361-46A0-AA71-ABC89A99865D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465" t="36198" r="5229" b="32572"/>
            <a:stretch/>
          </p:blipFill>
          <p:spPr>
            <a:xfrm>
              <a:off x="4405205" y="3563937"/>
              <a:ext cx="2520000" cy="9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1639241-09A4-467C-A015-6C19CFA9187F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4540" y="3563937"/>
              <a:ext cx="2520000" cy="900000"/>
            </a:xfrm>
            <a:prstGeom prst="rect">
              <a:avLst/>
            </a:prstGeom>
          </p:spPr>
        </p:pic>
      </p:grpSp>
      <p:grpSp>
        <p:nvGrpSpPr>
          <p:cNvPr id="24" name="그룹 16">
            <a:extLst>
              <a:ext uri="{FF2B5EF4-FFF2-40B4-BE49-F238E27FC236}">
                <a16:creationId xmlns:a16="http://schemas.microsoft.com/office/drawing/2014/main" id="{ADE2C961-8C0F-48A5-9F08-1DC5429D690A}"/>
              </a:ext>
            </a:extLst>
          </p:cNvPr>
          <p:cNvGrpSpPr/>
          <p:nvPr/>
        </p:nvGrpSpPr>
        <p:grpSpPr>
          <a:xfrm>
            <a:off x="818129" y="3428908"/>
            <a:ext cx="7558607" cy="1512260"/>
            <a:chOff x="1231938" y="4639089"/>
            <a:chExt cx="9495686" cy="9000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91693C-2EDF-4DD0-A069-1B145861F5CE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l="27006" t="18181" r="24498" b="52739"/>
            <a:stretch/>
          </p:blipFill>
          <p:spPr>
            <a:xfrm>
              <a:off x="1231938" y="4639089"/>
              <a:ext cx="2520000" cy="90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25A41BE-002A-4D89-9B86-4CD0504C1341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7673" t="26689" r="7905" b="33569"/>
            <a:stretch/>
          </p:blipFill>
          <p:spPr>
            <a:xfrm>
              <a:off x="4719781" y="4639089"/>
              <a:ext cx="2520000" cy="90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55D4010-3644-41CA-B9DC-7C6747BA7545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776" r="4502"/>
            <a:stretch/>
          </p:blipFill>
          <p:spPr>
            <a:xfrm>
              <a:off x="8207624" y="4639089"/>
              <a:ext cx="252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9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500306"/>
            <a:ext cx="1296144" cy="43204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Crawler </a:t>
            </a:r>
            <a:endParaRPr lang="ko-KR" altLang="en-US" sz="3200" b="1" spc="-1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논평 데이터    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학습 및 평가 데이터   </a:t>
            </a:r>
            <a:endParaRPr lang="ko-KR" altLang="en-US" sz="2000" b="1" spc="-150" dirty="0">
              <a:solidFill>
                <a:schemeClr val="accent5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뉴스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   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  UI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반영 데이터</a:t>
            </a:r>
            <a:endParaRPr lang="ko-KR" altLang="en-US" sz="1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1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2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더불어 민주당 논평 브리핑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자유 한국당 논평 브리핑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5786" y="3711332"/>
            <a:ext cx="1296144" cy="43204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</a:t>
            </a:r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4546" y="3702610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네이버 뉴스 데이터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65B53-107F-4A58-886E-A6A0C28614A0}"/>
              </a:ext>
            </a:extLst>
          </p:cNvPr>
          <p:cNvSpPr/>
          <p:nvPr/>
        </p:nvSpPr>
        <p:spPr>
          <a:xfrm>
            <a:off x="217466" y="209646"/>
            <a:ext cx="12554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02.</a:t>
            </a:r>
            <a:r>
              <a:rPr lang="ko-KR" altLang="en-US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DATA</a:t>
            </a:r>
          </a:p>
          <a:p>
            <a:pPr algn="ctr">
              <a:defRPr/>
            </a:pPr>
            <a:endParaRPr lang="en-US" altLang="ko-KR" sz="2100" b="1" spc="-15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DDF3D303-CCB7-447F-AF83-D15E6BBD365B}"/>
              </a:ext>
            </a:extLst>
          </p:cNvPr>
          <p:cNvSpPr/>
          <p:nvPr/>
        </p:nvSpPr>
        <p:spPr>
          <a:xfrm>
            <a:off x="3638334" y="4077072"/>
            <a:ext cx="4968552" cy="10977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178" y="208744"/>
            <a:ext cx="12554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02.</a:t>
            </a:r>
            <a:r>
              <a:rPr lang="ko-KR" altLang="en-US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lang="en-US" altLang="ko-KR" sz="2100" b="1" spc="-15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DATA</a:t>
            </a:r>
          </a:p>
          <a:p>
            <a:pPr algn="ctr">
              <a:defRPr/>
            </a:pPr>
            <a:endParaRPr lang="en-US" altLang="ko-KR" sz="2100" b="1" spc="-15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DE5E5A-B23D-4E5D-839D-0E29CB9180CE}"/>
              </a:ext>
            </a:extLst>
          </p:cNvPr>
          <p:cNvGrpSpPr/>
          <p:nvPr/>
        </p:nvGrpSpPr>
        <p:grpSpPr>
          <a:xfrm>
            <a:off x="603970" y="1537003"/>
            <a:ext cx="2455947" cy="1656184"/>
            <a:chOff x="681559" y="2716811"/>
            <a:chExt cx="2455947" cy="16561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2542E4-4912-4BE9-AE40-2C77C221E67C}"/>
                </a:ext>
              </a:extLst>
            </p:cNvPr>
            <p:cNvSpPr/>
            <p:nvPr/>
          </p:nvSpPr>
          <p:spPr>
            <a:xfrm>
              <a:off x="681559" y="2716811"/>
              <a:ext cx="2455947" cy="16561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FD63CD-C6D3-4307-8813-DC5D1CB9D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7250" y="2905743"/>
              <a:ext cx="2151313" cy="115095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687A5E-00A1-4751-B197-BFA11D5A3C80}"/>
              </a:ext>
            </a:extLst>
          </p:cNvPr>
          <p:cNvGrpSpPr/>
          <p:nvPr/>
        </p:nvGrpSpPr>
        <p:grpSpPr>
          <a:xfrm>
            <a:off x="570582" y="4019595"/>
            <a:ext cx="2455947" cy="1656184"/>
            <a:chOff x="681558" y="4606742"/>
            <a:chExt cx="2455947" cy="16561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62B92D-4EF2-4D59-A817-B97AFD163EAB}"/>
                </a:ext>
              </a:extLst>
            </p:cNvPr>
            <p:cNvSpPr/>
            <p:nvPr/>
          </p:nvSpPr>
          <p:spPr>
            <a:xfrm>
              <a:off x="681558" y="4606742"/>
              <a:ext cx="2455947" cy="16561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4301336-94A7-40F8-B2B9-6352D8C0F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73298" y="4773218"/>
              <a:ext cx="2151223" cy="98279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71D0B7-79A7-446B-B7F1-8A8DDEA73A81}"/>
              </a:ext>
            </a:extLst>
          </p:cNvPr>
          <p:cNvSpPr txBox="1"/>
          <p:nvPr/>
        </p:nvSpPr>
        <p:spPr>
          <a:xfrm>
            <a:off x="3380725" y="2004402"/>
            <a:ext cx="539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정당 논평</a:t>
            </a:r>
            <a:r>
              <a:rPr lang="en-US" altLang="ko-KR" sz="32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30,000 DATA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줄무늬가 있는 오른쪽 화살표 24">
            <a:extLst>
              <a:ext uri="{FF2B5EF4-FFF2-40B4-BE49-F238E27FC236}">
                <a16:creationId xmlns:a16="http://schemas.microsoft.com/office/drawing/2014/main" id="{EB283785-B491-48BD-9264-0106CCFBDC69}"/>
              </a:ext>
            </a:extLst>
          </p:cNvPr>
          <p:cNvSpPr/>
          <p:nvPr/>
        </p:nvSpPr>
        <p:spPr>
          <a:xfrm rot="5400000">
            <a:off x="5559411" y="2991860"/>
            <a:ext cx="111612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8EFF56F9-E13F-4A6A-A122-186E1E0D2EA9}"/>
              </a:ext>
            </a:extLst>
          </p:cNvPr>
          <p:cNvSpPr/>
          <p:nvPr/>
        </p:nvSpPr>
        <p:spPr>
          <a:xfrm>
            <a:off x="3562408" y="4298812"/>
            <a:ext cx="5110130" cy="10977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en-US" altLang="ko-KR" sz="32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60,000</a:t>
            </a:r>
            <a:r>
              <a:rPr lang="en-US" altLang="ko-KR" sz="3200" b="1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endParaRPr lang="ko-KR" altLang="en-US" sz="3200" b="1" dirty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>
          <a:xfrm>
            <a:off x="826588" y="-2783194"/>
            <a:ext cx="3745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224497" y="188640"/>
            <a:ext cx="1484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03.</a:t>
            </a:r>
            <a:r>
              <a:rPr kumimoji="0" lang="ko-KR" altLang="en-US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 </a:t>
            </a:r>
            <a:r>
              <a:rPr kumimoji="0" lang="en-US" altLang="ko-KR" sz="2100" b="1" i="0" u="none" strike="noStrike" kern="1200" cap="none" spc="-150" normalizeH="0" baseline="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맑은 고딕"/>
              </a:rPr>
              <a:t>MODEL</a:t>
            </a:r>
          </a:p>
        </p:txBody>
      </p:sp>
      <p:sp>
        <p:nvSpPr>
          <p:cNvPr id="15" name="줄무늬가 있는 오른쪽 화살표 24">
            <a:extLst>
              <a:ext uri="{FF2B5EF4-FFF2-40B4-BE49-F238E27FC236}">
                <a16:creationId xmlns:a16="http://schemas.microsoft.com/office/drawing/2014/main" id="{7E0EAE94-BD29-46B2-AC95-1B914FD75A07}"/>
              </a:ext>
            </a:extLst>
          </p:cNvPr>
          <p:cNvSpPr/>
          <p:nvPr/>
        </p:nvSpPr>
        <p:spPr>
          <a:xfrm>
            <a:off x="5652120" y="3284984"/>
            <a:ext cx="1152128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4814CE-CAF7-4811-A942-201C77298C6A}"/>
              </a:ext>
            </a:extLst>
          </p:cNvPr>
          <p:cNvSpPr/>
          <p:nvPr/>
        </p:nvSpPr>
        <p:spPr>
          <a:xfrm>
            <a:off x="449542" y="2646784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KONLPy</a:t>
            </a: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Hannanum, Komoran, ( Kkma )</a:t>
            </a:r>
            <a:endParaRPr lang="ko-KR" altLang="en-US" sz="1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441712-0C1A-4E13-8F90-6196A8C27CC7}"/>
              </a:ext>
            </a:extLst>
          </p:cNvPr>
          <p:cNvSpPr/>
          <p:nvPr/>
        </p:nvSpPr>
        <p:spPr>
          <a:xfrm>
            <a:off x="449542" y="4144435"/>
            <a:ext cx="5004556" cy="7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 – gram Language Model</a:t>
            </a:r>
            <a:endParaRPr lang="ko-KR" altLang="en-US" sz="17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2340EC-C2B0-4B4A-9A4F-F1129FE17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18"/>
          <a:stretch/>
        </p:blipFill>
        <p:spPr>
          <a:xfrm>
            <a:off x="6876256" y="1700809"/>
            <a:ext cx="1810777" cy="37312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F70985-B4C3-4585-9F32-FE9F8ED89CBB}"/>
              </a:ext>
            </a:extLst>
          </p:cNvPr>
          <p:cNvSpPr txBox="1"/>
          <p:nvPr/>
        </p:nvSpPr>
        <p:spPr>
          <a:xfrm>
            <a:off x="7314677" y="2244947"/>
            <a:ext cx="12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진보 보수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964</Words>
  <Application>Microsoft Office PowerPoint</Application>
  <PresentationFormat>화면 슬라이드 쇼(4:3)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배달의민족 도현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Kim Gyeong rok</cp:lastModifiedBy>
  <cp:revision>119</cp:revision>
  <dcterms:created xsi:type="dcterms:W3CDTF">2016-11-03T20:47:04Z</dcterms:created>
  <dcterms:modified xsi:type="dcterms:W3CDTF">2019-08-14T06:18:14Z</dcterms:modified>
  <cp:version>1000.0000.01</cp:version>
</cp:coreProperties>
</file>