
<file path=[Content_Types].xml><?xml version="1.0" encoding="utf-8"?>
<Types xmlns="http://schemas.openxmlformats.org/package/2006/content-types">
  <Default Extension="gif" ContentType="image/gif"/>
  <Default Extension="m4a" ContentType="audio/mp4"/>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1"/>
  </p:notesMasterIdLst>
  <p:handoutMasterIdLst>
    <p:handoutMasterId r:id="rId52"/>
  </p:handoutMasterIdLst>
  <p:sldIdLst>
    <p:sldId id="256" r:id="rId2"/>
    <p:sldId id="590" r:id="rId3"/>
    <p:sldId id="591" r:id="rId4"/>
    <p:sldId id="593" r:id="rId5"/>
    <p:sldId id="623" r:id="rId6"/>
    <p:sldId id="624" r:id="rId7"/>
    <p:sldId id="625" r:id="rId8"/>
    <p:sldId id="626" r:id="rId9"/>
    <p:sldId id="640" r:id="rId10"/>
    <p:sldId id="601" r:id="rId11"/>
    <p:sldId id="627" r:id="rId12"/>
    <p:sldId id="628" r:id="rId13"/>
    <p:sldId id="629" r:id="rId14"/>
    <p:sldId id="630" r:id="rId15"/>
    <p:sldId id="631" r:id="rId16"/>
    <p:sldId id="634" r:id="rId17"/>
    <p:sldId id="632" r:id="rId18"/>
    <p:sldId id="633" r:id="rId19"/>
    <p:sldId id="635" r:id="rId20"/>
    <p:sldId id="636" r:id="rId21"/>
    <p:sldId id="637" r:id="rId22"/>
    <p:sldId id="638" r:id="rId23"/>
    <p:sldId id="639" r:id="rId24"/>
    <p:sldId id="622" r:id="rId25"/>
    <p:sldId id="641" r:id="rId26"/>
    <p:sldId id="643" r:id="rId27"/>
    <p:sldId id="644" r:id="rId28"/>
    <p:sldId id="645" r:id="rId29"/>
    <p:sldId id="647" r:id="rId30"/>
    <p:sldId id="648" r:id="rId31"/>
    <p:sldId id="649" r:id="rId32"/>
    <p:sldId id="650" r:id="rId33"/>
    <p:sldId id="651" r:id="rId34"/>
    <p:sldId id="652" r:id="rId35"/>
    <p:sldId id="653" r:id="rId36"/>
    <p:sldId id="654" r:id="rId37"/>
    <p:sldId id="655" r:id="rId38"/>
    <p:sldId id="656" r:id="rId39"/>
    <p:sldId id="657" r:id="rId40"/>
    <p:sldId id="658" r:id="rId41"/>
    <p:sldId id="659" r:id="rId42"/>
    <p:sldId id="660" r:id="rId43"/>
    <p:sldId id="661" r:id="rId44"/>
    <p:sldId id="662" r:id="rId45"/>
    <p:sldId id="663" r:id="rId46"/>
    <p:sldId id="665" r:id="rId47"/>
    <p:sldId id="666" r:id="rId48"/>
    <p:sldId id="667" r:id="rId49"/>
    <p:sldId id="642" r:id="rId50"/>
  </p:sldIdLst>
  <p:sldSz cx="9906000" cy="6858000" type="A4"/>
  <p:notesSz cx="6858000" cy="9144000"/>
  <p:custShowLst>
    <p:custShow name="Custom Show 1" id="0">
      <p:sldLst>
        <p:sld r:id="rId3"/>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0103"/>
    <a:srgbClr val="006D60"/>
    <a:srgbClr val="14FFAF"/>
    <a:srgbClr val="6FFFC4"/>
    <a:srgbClr val="E5E500"/>
    <a:srgbClr val="F2F108"/>
    <a:srgbClr val="F1F902"/>
    <a:srgbClr val="F7FF00"/>
    <a:srgbClr val="A900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75616" autoAdjust="0"/>
  </p:normalViewPr>
  <p:slideViewPr>
    <p:cSldViewPr snapToGrid="0" snapToObjects="1">
      <p:cViewPr varScale="1">
        <p:scale>
          <a:sx n="62" d="100"/>
          <a:sy n="62" d="100"/>
        </p:scale>
        <p:origin x="2362" y="226"/>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notesViewPr>
    <p:cSldViewPr snapToGrid="0" snapToObjects="1">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D0A69C-CC5B-8646-8346-8D449AE037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a:extLst>
              <a:ext uri="{FF2B5EF4-FFF2-40B4-BE49-F238E27FC236}">
                <a16:creationId xmlns:a16="http://schemas.microsoft.com/office/drawing/2014/main" id="{16810C9F-D6E8-1345-919E-D0D64C08E32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E263F0-8198-C143-A7AB-37E1EA560D4F}" type="datetimeFigureOut">
              <a:rPr lang="it-IT" smtClean="0"/>
              <a:t>07/10/2022</a:t>
            </a:fld>
            <a:endParaRPr lang="it-IT"/>
          </a:p>
        </p:txBody>
      </p:sp>
      <p:sp>
        <p:nvSpPr>
          <p:cNvPr id="4" name="Footer Placeholder 3">
            <a:extLst>
              <a:ext uri="{FF2B5EF4-FFF2-40B4-BE49-F238E27FC236}">
                <a16:creationId xmlns:a16="http://schemas.microsoft.com/office/drawing/2014/main" id="{480449FC-5188-EE40-9329-33307B4F6A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F5455C5E-98C5-2E4C-84A6-CFBD9B573C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257C8A-62BF-9B46-A9B4-D8A72979A5CE}" type="slidenum">
              <a:rPr lang="it-IT" smtClean="0"/>
              <a:t>‹#›</a:t>
            </a:fld>
            <a:endParaRPr lang="it-IT"/>
          </a:p>
        </p:txBody>
      </p:sp>
    </p:spTree>
    <p:extLst>
      <p:ext uri="{BB962C8B-B14F-4D97-AF65-F5344CB8AC3E}">
        <p14:creationId xmlns:p14="http://schemas.microsoft.com/office/powerpoint/2010/main" val="2172484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EFC38C-95D9-7246-999E-745DD43B3E93}" type="datetimeFigureOut">
              <a:rPr lang="en-US" smtClean="0"/>
              <a:t>10/7/2022</a:t>
            </a:fld>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A187E8-1DC9-C246-B0C4-7BFEC819312D}" type="slidenum">
              <a:rPr lang="en-US" smtClean="0"/>
              <a:t>‹#›</a:t>
            </a:fld>
            <a:endParaRPr lang="en-US"/>
          </a:p>
        </p:txBody>
      </p:sp>
    </p:spTree>
    <p:extLst>
      <p:ext uri="{BB962C8B-B14F-4D97-AF65-F5344CB8AC3E}">
        <p14:creationId xmlns:p14="http://schemas.microsoft.com/office/powerpoint/2010/main" val="621674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ABA187E8-1DC9-C246-B0C4-7BFEC819312D}" type="slidenum">
              <a:rPr lang="en-US" smtClean="0"/>
              <a:t>1</a:t>
            </a:fld>
            <a:endParaRPr lang="en-US"/>
          </a:p>
        </p:txBody>
      </p:sp>
    </p:spTree>
    <p:extLst>
      <p:ext uri="{BB962C8B-B14F-4D97-AF65-F5344CB8AC3E}">
        <p14:creationId xmlns:p14="http://schemas.microsoft.com/office/powerpoint/2010/main" val="3876550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ABA187E8-1DC9-C246-B0C4-7BFEC819312D}" type="slidenum">
              <a:rPr lang="en-US" smtClean="0"/>
              <a:t>10</a:t>
            </a:fld>
            <a:endParaRPr lang="en-US"/>
          </a:p>
        </p:txBody>
      </p:sp>
    </p:spTree>
    <p:extLst>
      <p:ext uri="{BB962C8B-B14F-4D97-AF65-F5344CB8AC3E}">
        <p14:creationId xmlns:p14="http://schemas.microsoft.com/office/powerpoint/2010/main" val="1191147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Apache </a:t>
            </a:r>
            <a:r>
              <a:rPr lang="it-IT" sz="1200" kern="1200" dirty="0" err="1">
                <a:solidFill>
                  <a:schemeClr val="tx1"/>
                </a:solidFill>
                <a:effectLst/>
                <a:latin typeface="+mn-lt"/>
                <a:ea typeface="+mn-ea"/>
                <a:cs typeface="+mn-cs"/>
              </a:rPr>
              <a:t>Subversion</a:t>
            </a:r>
            <a:r>
              <a:rPr lang="it-IT" sz="1200" kern="1200" dirty="0">
                <a:solidFill>
                  <a:schemeClr val="tx1"/>
                </a:solidFill>
                <a:effectLst/>
                <a:latin typeface="+mn-lt"/>
                <a:ea typeface="+mn-ea"/>
                <a:cs typeface="+mn-cs"/>
              </a:rPr>
              <a:t>, conosciuto più comunemente come SVN, è un </a:t>
            </a:r>
            <a:r>
              <a:rPr lang="it-IT" sz="1200" kern="1200" dirty="0" err="1">
                <a:solidFill>
                  <a:schemeClr val="tx1"/>
                </a:solidFill>
                <a:effectLst/>
                <a:latin typeface="+mn-lt"/>
                <a:ea typeface="+mn-ea"/>
                <a:cs typeface="+mn-cs"/>
              </a:rPr>
              <a:t>Centralized</a:t>
            </a:r>
            <a:r>
              <a:rPr lang="it-IT" sz="1200" kern="1200" dirty="0">
                <a:solidFill>
                  <a:schemeClr val="tx1"/>
                </a:solidFill>
                <a:effectLst/>
                <a:latin typeface="+mn-lt"/>
                <a:ea typeface="+mn-ea"/>
                <a:cs typeface="+mn-cs"/>
              </a:rPr>
              <a:t> Version Control System nato agli inizi degli anni 2000 ed è tutt’ora oggetto di evoluzioni e manutenzione.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Le linee guida strutturano il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suddividendo ogni Risorsa/Progetto nei rami </a:t>
            </a:r>
            <a:r>
              <a:rPr lang="it-IT" sz="1200" kern="1200" dirty="0" err="1">
                <a:solidFill>
                  <a:schemeClr val="tx1"/>
                </a:solidFill>
                <a:effectLst/>
                <a:latin typeface="+mn-lt"/>
                <a:ea typeface="+mn-ea"/>
                <a:cs typeface="+mn-cs"/>
              </a:rPr>
              <a:t>Trunk</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Branches</a:t>
            </a:r>
            <a:r>
              <a:rPr lang="it-IT" sz="1200" kern="1200" dirty="0">
                <a:solidFill>
                  <a:schemeClr val="tx1"/>
                </a:solidFill>
                <a:effectLst/>
                <a:latin typeface="+mn-lt"/>
                <a:ea typeface="+mn-ea"/>
                <a:cs typeface="+mn-cs"/>
              </a:rPr>
              <a:t> e </a:t>
            </a:r>
            <a:r>
              <a:rPr lang="it-IT" sz="1200" kern="1200" dirty="0" err="1">
                <a:solidFill>
                  <a:schemeClr val="tx1"/>
                </a:solidFill>
                <a:effectLst/>
                <a:latin typeface="+mn-lt"/>
                <a:ea typeface="+mn-ea"/>
                <a:cs typeface="+mn-cs"/>
              </a:rPr>
              <a:t>Tags</a:t>
            </a:r>
            <a:r>
              <a:rPr lang="it-IT" sz="1200" kern="1200" dirty="0">
                <a:solidFill>
                  <a:schemeClr val="tx1"/>
                </a:solidFill>
                <a:effectLst/>
                <a:latin typeface="+mn-lt"/>
                <a:ea typeface="+mn-ea"/>
                <a:cs typeface="+mn-cs"/>
              </a:rPr>
              <a:t>. </a:t>
            </a:r>
            <a:br>
              <a:rPr lang="it-IT" sz="1200" kern="1200" dirty="0">
                <a:solidFill>
                  <a:schemeClr val="tx1"/>
                </a:solidFill>
                <a:effectLst/>
                <a:latin typeface="+mn-lt"/>
                <a:ea typeface="+mn-ea"/>
                <a:cs typeface="+mn-cs"/>
              </a:rPr>
            </a:br>
            <a:br>
              <a:rPr lang="it-IT" sz="1200" kern="1200" dirty="0">
                <a:solidFill>
                  <a:schemeClr val="tx1"/>
                </a:solidFill>
                <a:effectLst/>
                <a:latin typeface="+mn-lt"/>
                <a:ea typeface="+mn-ea"/>
                <a:cs typeface="+mn-cs"/>
              </a:rPr>
            </a:br>
            <a:r>
              <a:rPr lang="it-IT" sz="1200" kern="1200" dirty="0">
                <a:solidFill>
                  <a:schemeClr val="tx1"/>
                </a:solidFill>
                <a:effectLst/>
                <a:latin typeface="+mn-lt"/>
                <a:ea typeface="+mn-ea"/>
                <a:cs typeface="+mn-cs"/>
              </a:rPr>
              <a:t>Il </a:t>
            </a:r>
            <a:r>
              <a:rPr lang="it-IT" sz="1200" kern="1200" dirty="0" err="1">
                <a:solidFill>
                  <a:schemeClr val="tx1"/>
                </a:solidFill>
                <a:effectLst/>
                <a:latin typeface="+mn-lt"/>
                <a:ea typeface="+mn-ea"/>
                <a:cs typeface="+mn-cs"/>
              </a:rPr>
              <a:t>trunk</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rappresente</a:t>
            </a:r>
            <a:r>
              <a:rPr lang="it-IT" sz="1200" kern="1200" dirty="0">
                <a:solidFill>
                  <a:schemeClr val="tx1"/>
                </a:solidFill>
                <a:effectLst/>
                <a:latin typeface="+mn-lt"/>
                <a:ea typeface="+mn-ea"/>
                <a:cs typeface="+mn-cs"/>
              </a:rPr>
              <a:t> il ramo di sviluppo principale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I </a:t>
            </a:r>
            <a:r>
              <a:rPr lang="it-IT" sz="1200" kern="1200" dirty="0" err="1">
                <a:solidFill>
                  <a:schemeClr val="tx1"/>
                </a:solidFill>
                <a:effectLst/>
                <a:latin typeface="+mn-lt"/>
                <a:ea typeface="+mn-ea"/>
                <a:cs typeface="+mn-cs"/>
              </a:rPr>
              <a:t>Branches</a:t>
            </a:r>
            <a:r>
              <a:rPr lang="it-IT" sz="1200" kern="1200" dirty="0">
                <a:solidFill>
                  <a:schemeClr val="tx1"/>
                </a:solidFill>
                <a:effectLst/>
                <a:latin typeface="+mn-lt"/>
                <a:ea typeface="+mn-ea"/>
                <a:cs typeface="+mn-cs"/>
              </a:rPr>
              <a:t> rappresentano i rami di sviluppo secondari o più comunemente detti come </a:t>
            </a:r>
            <a:r>
              <a:rPr lang="it-IT" sz="1200" kern="1200" dirty="0" err="1">
                <a:solidFill>
                  <a:schemeClr val="tx1"/>
                </a:solidFill>
                <a:effectLst/>
                <a:latin typeface="+mn-lt"/>
                <a:ea typeface="+mn-ea"/>
                <a:cs typeface="+mn-cs"/>
              </a:rPr>
              <a:t>Features</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Branches</a:t>
            </a:r>
            <a:r>
              <a:rPr lang="it-IT" sz="1200" kern="1200" dirty="0">
                <a:solidFill>
                  <a:schemeClr val="tx1"/>
                </a:solidFill>
                <a:effectLst/>
                <a:latin typeface="+mn-lt"/>
                <a:ea typeface="+mn-ea"/>
                <a:cs typeface="+mn-cs"/>
              </a:rPr>
              <a:t>. Sono modifiche che impattano significativamente e che quindi devono essere mantenuti distaccati dal ramo di sviluppo principale fino alla loro conclusione. Un </a:t>
            </a:r>
            <a:r>
              <a:rPr lang="it-IT" sz="1200" kern="1200" dirty="0" err="1">
                <a:solidFill>
                  <a:schemeClr val="tx1"/>
                </a:solidFill>
                <a:effectLst/>
                <a:latin typeface="+mn-lt"/>
                <a:ea typeface="+mn-ea"/>
                <a:cs typeface="+mn-cs"/>
              </a:rPr>
              <a:t>feature</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branch</a:t>
            </a:r>
            <a:r>
              <a:rPr lang="it-IT" sz="1200" kern="1200" dirty="0">
                <a:solidFill>
                  <a:schemeClr val="tx1"/>
                </a:solidFill>
                <a:effectLst/>
                <a:latin typeface="+mn-lt"/>
                <a:ea typeface="+mn-ea"/>
                <a:cs typeface="+mn-cs"/>
              </a:rPr>
              <a:t> al termine dello sviluppo viene poi integrato all’interno del </a:t>
            </a:r>
            <a:r>
              <a:rPr lang="it-IT" sz="1200" kern="1200" dirty="0" err="1">
                <a:solidFill>
                  <a:schemeClr val="tx1"/>
                </a:solidFill>
                <a:effectLst/>
                <a:latin typeface="+mn-lt"/>
                <a:ea typeface="+mn-ea"/>
                <a:cs typeface="+mn-cs"/>
              </a:rPr>
              <a:t>Trunk</a:t>
            </a:r>
            <a:r>
              <a:rPr lang="it-IT"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Infine sono presenti i </a:t>
            </a:r>
            <a:r>
              <a:rPr lang="it-IT" sz="1200" kern="1200" dirty="0" err="1">
                <a:solidFill>
                  <a:schemeClr val="tx1"/>
                </a:solidFill>
                <a:effectLst/>
                <a:latin typeface="+mn-lt"/>
                <a:ea typeface="+mn-ea"/>
                <a:cs typeface="+mn-cs"/>
              </a:rPr>
              <a:t>Tags</a:t>
            </a:r>
            <a:r>
              <a:rPr lang="it-IT" sz="1200" kern="1200" dirty="0">
                <a:solidFill>
                  <a:schemeClr val="tx1"/>
                </a:solidFill>
                <a:effectLst/>
                <a:latin typeface="+mn-lt"/>
                <a:ea typeface="+mn-ea"/>
                <a:cs typeface="+mn-cs"/>
              </a:rPr>
              <a:t>, che rappresentano le versioni di rilascio del software. Quando uno o più sviluppi sono terminati, viene distaccato un ramo specifico. </a:t>
            </a:r>
          </a:p>
        </p:txBody>
      </p:sp>
      <p:sp>
        <p:nvSpPr>
          <p:cNvPr id="4" name="Slide Number Placeholder 3"/>
          <p:cNvSpPr>
            <a:spLocks noGrp="1"/>
          </p:cNvSpPr>
          <p:nvPr>
            <p:ph type="sldNum" sz="quarter" idx="10"/>
          </p:nvPr>
        </p:nvSpPr>
        <p:spPr/>
        <p:txBody>
          <a:bodyPr/>
          <a:lstStyle/>
          <a:p>
            <a:fld id="{ABA187E8-1DC9-C246-B0C4-7BFEC819312D}" type="slidenum">
              <a:rPr lang="en-US" smtClean="0"/>
              <a:t>11</a:t>
            </a:fld>
            <a:endParaRPr lang="en-US"/>
          </a:p>
        </p:txBody>
      </p:sp>
    </p:spTree>
    <p:extLst>
      <p:ext uri="{BB962C8B-B14F-4D97-AF65-F5344CB8AC3E}">
        <p14:creationId xmlns:p14="http://schemas.microsoft.com/office/powerpoint/2010/main" val="2107668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Una volta creato il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per scaricarlo è necessario utilizzare il comando CHECKOUT del client SVN. I due argomenti del comando checkout sono </a:t>
            </a:r>
            <a:r>
              <a:rPr lang="it-IT" sz="1200" kern="1200" dirty="0" err="1">
                <a:solidFill>
                  <a:schemeClr val="tx1"/>
                </a:solidFill>
                <a:effectLst/>
                <a:latin typeface="+mn-lt"/>
                <a:ea typeface="+mn-ea"/>
                <a:cs typeface="+mn-cs"/>
              </a:rPr>
              <a:t>l’url</a:t>
            </a:r>
            <a:r>
              <a:rPr lang="it-IT" sz="1200" kern="1200" dirty="0">
                <a:solidFill>
                  <a:schemeClr val="tx1"/>
                </a:solidFill>
                <a:effectLst/>
                <a:latin typeface="+mn-lt"/>
                <a:ea typeface="+mn-ea"/>
                <a:cs typeface="+mn-cs"/>
              </a:rPr>
              <a:t> del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e il </a:t>
            </a:r>
            <a:r>
              <a:rPr lang="it-IT" sz="1200" kern="1200" dirty="0" err="1">
                <a:solidFill>
                  <a:schemeClr val="tx1"/>
                </a:solidFill>
                <a:effectLst/>
                <a:latin typeface="+mn-lt"/>
                <a:ea typeface="+mn-ea"/>
                <a:cs typeface="+mn-cs"/>
              </a:rPr>
              <a:t>path</a:t>
            </a:r>
            <a:r>
              <a:rPr lang="it-IT" sz="1200" kern="1200" dirty="0">
                <a:solidFill>
                  <a:schemeClr val="tx1"/>
                </a:solidFill>
                <a:effectLst/>
                <a:latin typeface="+mn-lt"/>
                <a:ea typeface="+mn-ea"/>
                <a:cs typeface="+mn-cs"/>
              </a:rPr>
              <a:t> locale. Una volta scaricata la risorsa viene definita come </a:t>
            </a:r>
            <a:r>
              <a:rPr lang="it-IT" sz="1200" kern="1200" dirty="0" err="1">
                <a:solidFill>
                  <a:schemeClr val="tx1"/>
                </a:solidFill>
                <a:effectLst/>
                <a:latin typeface="+mn-lt"/>
                <a:ea typeface="+mn-ea"/>
                <a:cs typeface="+mn-cs"/>
              </a:rPr>
              <a:t>Working</a:t>
            </a:r>
            <a:r>
              <a:rPr lang="it-IT" sz="1200" kern="1200" dirty="0">
                <a:solidFill>
                  <a:schemeClr val="tx1"/>
                </a:solidFill>
                <a:effectLst/>
                <a:latin typeface="+mn-lt"/>
                <a:ea typeface="+mn-ea"/>
                <a:cs typeface="+mn-cs"/>
              </a:rPr>
              <a:t> Copy.</a:t>
            </a:r>
          </a:p>
        </p:txBody>
      </p:sp>
      <p:sp>
        <p:nvSpPr>
          <p:cNvPr id="4" name="Slide Number Placeholder 3"/>
          <p:cNvSpPr>
            <a:spLocks noGrp="1"/>
          </p:cNvSpPr>
          <p:nvPr>
            <p:ph type="sldNum" sz="quarter" idx="10"/>
          </p:nvPr>
        </p:nvSpPr>
        <p:spPr/>
        <p:txBody>
          <a:bodyPr/>
          <a:lstStyle/>
          <a:p>
            <a:fld id="{ABA187E8-1DC9-C246-B0C4-7BFEC819312D}" type="slidenum">
              <a:rPr lang="en-US" smtClean="0"/>
              <a:t>12</a:t>
            </a:fld>
            <a:endParaRPr lang="en-US"/>
          </a:p>
        </p:txBody>
      </p:sp>
    </p:spTree>
    <p:extLst>
      <p:ext uri="{BB962C8B-B14F-4D97-AF65-F5344CB8AC3E}">
        <p14:creationId xmlns:p14="http://schemas.microsoft.com/office/powerpoint/2010/main" val="2933403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Quando all’interno della </a:t>
            </a:r>
            <a:r>
              <a:rPr lang="it-IT" sz="1200" kern="1200" dirty="0" err="1">
                <a:solidFill>
                  <a:schemeClr val="tx1"/>
                </a:solidFill>
                <a:effectLst/>
                <a:latin typeface="+mn-lt"/>
                <a:ea typeface="+mn-ea"/>
                <a:cs typeface="+mn-cs"/>
              </a:rPr>
              <a:t>Working</a:t>
            </a:r>
            <a:r>
              <a:rPr lang="it-IT" sz="1200" kern="1200" dirty="0">
                <a:solidFill>
                  <a:schemeClr val="tx1"/>
                </a:solidFill>
                <a:effectLst/>
                <a:latin typeface="+mn-lt"/>
                <a:ea typeface="+mn-ea"/>
                <a:cs typeface="+mn-cs"/>
              </a:rPr>
              <a:t> Copy, viene creato un nuovo file, esso non viene considerato da SVN come facente parte del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Un file che è sito all’interno della </a:t>
            </a:r>
            <a:r>
              <a:rPr lang="it-IT" sz="1200" kern="1200" dirty="0" err="1">
                <a:solidFill>
                  <a:schemeClr val="tx1"/>
                </a:solidFill>
                <a:effectLst/>
                <a:latin typeface="+mn-lt"/>
                <a:ea typeface="+mn-ea"/>
                <a:cs typeface="+mn-cs"/>
              </a:rPr>
              <a:t>Working</a:t>
            </a:r>
            <a:r>
              <a:rPr lang="it-IT" sz="1200" kern="1200" dirty="0">
                <a:solidFill>
                  <a:schemeClr val="tx1"/>
                </a:solidFill>
                <a:effectLst/>
                <a:latin typeface="+mn-lt"/>
                <a:ea typeface="+mn-ea"/>
                <a:cs typeface="+mn-cs"/>
              </a:rPr>
              <a:t> Copy e che non è presente all’interno del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viene definito come UNVERSIONED FILE. Ovvero viene considerato come un file che non è </a:t>
            </a:r>
            <a:r>
              <a:rPr lang="it-IT" sz="1200" kern="1200" dirty="0" err="1">
                <a:solidFill>
                  <a:schemeClr val="tx1"/>
                </a:solidFill>
                <a:effectLst/>
                <a:latin typeface="+mn-lt"/>
                <a:ea typeface="+mn-ea"/>
                <a:cs typeface="+mn-cs"/>
              </a:rPr>
              <a:t>versionato</a:t>
            </a:r>
            <a:r>
              <a:rPr lang="it-IT" sz="1200" kern="1200" dirty="0">
                <a:solidFill>
                  <a:schemeClr val="tx1"/>
                </a:solidFill>
                <a:effectLst/>
                <a:latin typeface="+mn-lt"/>
                <a:ea typeface="+mn-ea"/>
                <a:cs typeface="+mn-cs"/>
              </a:rPr>
              <a:t>. Utilizzando il comando ADD è possibile registrare e/o </a:t>
            </a:r>
            <a:r>
              <a:rPr lang="it-IT" sz="1200" kern="1200" dirty="0" err="1">
                <a:solidFill>
                  <a:schemeClr val="tx1"/>
                </a:solidFill>
                <a:effectLst/>
                <a:latin typeface="+mn-lt"/>
                <a:ea typeface="+mn-ea"/>
                <a:cs typeface="+mn-cs"/>
              </a:rPr>
              <a:t>versionare</a:t>
            </a:r>
            <a:r>
              <a:rPr lang="it-IT" sz="1200" kern="1200" dirty="0">
                <a:solidFill>
                  <a:schemeClr val="tx1"/>
                </a:solidFill>
                <a:effectLst/>
                <a:latin typeface="+mn-lt"/>
                <a:ea typeface="+mn-ea"/>
                <a:cs typeface="+mn-cs"/>
              </a:rPr>
              <a:t> il file. A seguito della registrazione è poi necessario sincronizzare la modifica con l’apposito comando (</a:t>
            </a:r>
            <a:r>
              <a:rPr lang="it-IT" sz="1200" kern="1200" dirty="0" err="1">
                <a:solidFill>
                  <a:schemeClr val="tx1"/>
                </a:solidFill>
                <a:effectLst/>
                <a:latin typeface="+mn-lt"/>
                <a:ea typeface="+mn-ea"/>
                <a:cs typeface="+mn-cs"/>
              </a:rPr>
              <a:t>Commit</a:t>
            </a:r>
            <a:r>
              <a:rPr lang="it-IT" sz="1200" kern="1200" dirty="0">
                <a:solidFill>
                  <a:schemeClr val="tx1"/>
                </a:solidFill>
                <a:effectLst/>
                <a:latin typeface="+mn-lt"/>
                <a:ea typeface="+mn-ea"/>
                <a:cs typeface="+mn-cs"/>
              </a:rPr>
              <a:t>), trattato nelle prossime slide.</a:t>
            </a:r>
          </a:p>
        </p:txBody>
      </p:sp>
      <p:sp>
        <p:nvSpPr>
          <p:cNvPr id="4" name="Slide Number Placeholder 3"/>
          <p:cNvSpPr>
            <a:spLocks noGrp="1"/>
          </p:cNvSpPr>
          <p:nvPr>
            <p:ph type="sldNum" sz="quarter" idx="10"/>
          </p:nvPr>
        </p:nvSpPr>
        <p:spPr/>
        <p:txBody>
          <a:bodyPr/>
          <a:lstStyle/>
          <a:p>
            <a:fld id="{ABA187E8-1DC9-C246-B0C4-7BFEC819312D}" type="slidenum">
              <a:rPr lang="en-US" smtClean="0"/>
              <a:t>13</a:t>
            </a:fld>
            <a:endParaRPr lang="en-US"/>
          </a:p>
        </p:txBody>
      </p:sp>
    </p:spTree>
    <p:extLst>
      <p:ext uri="{BB962C8B-B14F-4D97-AF65-F5344CB8AC3E}">
        <p14:creationId xmlns:p14="http://schemas.microsoft.com/office/powerpoint/2010/main" val="539039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Il comando di DELETE effettua il contrario del comando precedente. Elimina il file/cartella indicato dalla </a:t>
            </a:r>
            <a:r>
              <a:rPr lang="it-IT" sz="1200" kern="1200" dirty="0" err="1">
                <a:solidFill>
                  <a:schemeClr val="tx1"/>
                </a:solidFill>
                <a:effectLst/>
                <a:latin typeface="+mn-lt"/>
                <a:ea typeface="+mn-ea"/>
                <a:cs typeface="+mn-cs"/>
              </a:rPr>
              <a:t>Working</a:t>
            </a:r>
            <a:r>
              <a:rPr lang="it-IT" sz="1200" kern="1200" dirty="0">
                <a:solidFill>
                  <a:schemeClr val="tx1"/>
                </a:solidFill>
                <a:effectLst/>
                <a:latin typeface="+mn-lt"/>
                <a:ea typeface="+mn-ea"/>
                <a:cs typeface="+mn-cs"/>
              </a:rPr>
              <a:t> Copy, registrando/schedulando la modifica di eliminazione. Il comando di default rimuove fisicamente il file, è possibile utilizzare l’argomento </a:t>
            </a:r>
            <a:r>
              <a:rPr lang="it-IT" sz="1200" kern="1200" dirty="0" err="1">
                <a:solidFill>
                  <a:schemeClr val="tx1"/>
                </a:solidFill>
                <a:effectLst/>
                <a:latin typeface="+mn-lt"/>
                <a:ea typeface="+mn-ea"/>
                <a:cs typeface="+mn-cs"/>
              </a:rPr>
              <a:t>keep-local</a:t>
            </a:r>
            <a:r>
              <a:rPr lang="it-IT" sz="1200" kern="1200" dirty="0">
                <a:solidFill>
                  <a:schemeClr val="tx1"/>
                </a:solidFill>
                <a:effectLst/>
                <a:latin typeface="+mn-lt"/>
                <a:ea typeface="+mn-ea"/>
                <a:cs typeface="+mn-cs"/>
              </a:rPr>
              <a:t> per mantenere il file, pur registrandone l’eliminazione. In tal caso il file assume lo stato iniziale di UNVERSIONED FILE. Anche in questo caso per sincronizzare la modifica con il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Centrale è necessario utilizzare il comando apposito.</a:t>
            </a:r>
          </a:p>
        </p:txBody>
      </p:sp>
      <p:sp>
        <p:nvSpPr>
          <p:cNvPr id="4" name="Slide Number Placeholder 3"/>
          <p:cNvSpPr>
            <a:spLocks noGrp="1"/>
          </p:cNvSpPr>
          <p:nvPr>
            <p:ph type="sldNum" sz="quarter" idx="10"/>
          </p:nvPr>
        </p:nvSpPr>
        <p:spPr/>
        <p:txBody>
          <a:bodyPr/>
          <a:lstStyle/>
          <a:p>
            <a:fld id="{ABA187E8-1DC9-C246-B0C4-7BFEC819312D}" type="slidenum">
              <a:rPr lang="en-US" smtClean="0"/>
              <a:t>14</a:t>
            </a:fld>
            <a:endParaRPr lang="en-US"/>
          </a:p>
        </p:txBody>
      </p:sp>
    </p:spTree>
    <p:extLst>
      <p:ext uri="{BB962C8B-B14F-4D97-AF65-F5344CB8AC3E}">
        <p14:creationId xmlns:p14="http://schemas.microsoft.com/office/powerpoint/2010/main" val="443156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Una volta aggiunti nuovi file, modificato dei file esistenti e/o eliminato altri file all’interno della </a:t>
            </a:r>
            <a:r>
              <a:rPr lang="it-IT" sz="1200" kern="1200" dirty="0" err="1">
                <a:solidFill>
                  <a:schemeClr val="tx1"/>
                </a:solidFill>
                <a:effectLst/>
                <a:latin typeface="+mn-lt"/>
                <a:ea typeface="+mn-ea"/>
                <a:cs typeface="+mn-cs"/>
              </a:rPr>
              <a:t>Working</a:t>
            </a:r>
            <a:r>
              <a:rPr lang="it-IT" sz="1200" kern="1200" dirty="0">
                <a:solidFill>
                  <a:schemeClr val="tx1"/>
                </a:solidFill>
                <a:effectLst/>
                <a:latin typeface="+mn-lt"/>
                <a:ea typeface="+mn-ea"/>
                <a:cs typeface="+mn-cs"/>
              </a:rPr>
              <a:t> Copy, per sincronizzare e salvare le modifiche sul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Remoto si utilizza il comando COMMIT. Il comando è eseguibile sull’intera </a:t>
            </a:r>
            <a:r>
              <a:rPr lang="it-IT" sz="1200" kern="1200" dirty="0" err="1">
                <a:solidFill>
                  <a:schemeClr val="tx1"/>
                </a:solidFill>
                <a:effectLst/>
                <a:latin typeface="+mn-lt"/>
                <a:ea typeface="+mn-ea"/>
                <a:cs typeface="+mn-cs"/>
              </a:rPr>
              <a:t>Working</a:t>
            </a:r>
            <a:r>
              <a:rPr lang="it-IT" sz="1200" kern="1200" dirty="0">
                <a:solidFill>
                  <a:schemeClr val="tx1"/>
                </a:solidFill>
                <a:effectLst/>
                <a:latin typeface="+mn-lt"/>
                <a:ea typeface="+mn-ea"/>
                <a:cs typeface="+mn-cs"/>
              </a:rPr>
              <a:t> Copy e/o su un singolo file e a seconda del tipo di modifica, effettua la </a:t>
            </a:r>
            <a:r>
              <a:rPr lang="it-IT" sz="1200" kern="1200" dirty="0" err="1">
                <a:solidFill>
                  <a:schemeClr val="tx1"/>
                </a:solidFill>
                <a:effectLst/>
                <a:latin typeface="+mn-lt"/>
                <a:ea typeface="+mn-ea"/>
                <a:cs typeface="+mn-cs"/>
              </a:rPr>
              <a:t>crazione</a:t>
            </a:r>
            <a:r>
              <a:rPr lang="it-IT" sz="1200" kern="1200" dirty="0">
                <a:solidFill>
                  <a:schemeClr val="tx1"/>
                </a:solidFill>
                <a:effectLst/>
                <a:latin typeface="+mn-lt"/>
                <a:ea typeface="+mn-ea"/>
                <a:cs typeface="+mn-cs"/>
              </a:rPr>
              <a:t>, l’eliminazione e/o l’aggiornamento della risorsa sul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Remoto.</a:t>
            </a:r>
          </a:p>
        </p:txBody>
      </p:sp>
      <p:sp>
        <p:nvSpPr>
          <p:cNvPr id="4" name="Slide Number Placeholder 3"/>
          <p:cNvSpPr>
            <a:spLocks noGrp="1"/>
          </p:cNvSpPr>
          <p:nvPr>
            <p:ph type="sldNum" sz="quarter" idx="10"/>
          </p:nvPr>
        </p:nvSpPr>
        <p:spPr/>
        <p:txBody>
          <a:bodyPr/>
          <a:lstStyle/>
          <a:p>
            <a:fld id="{ABA187E8-1DC9-C246-B0C4-7BFEC819312D}" type="slidenum">
              <a:rPr lang="en-US" smtClean="0"/>
              <a:t>15</a:t>
            </a:fld>
            <a:endParaRPr lang="en-US"/>
          </a:p>
        </p:txBody>
      </p:sp>
    </p:spTree>
    <p:extLst>
      <p:ext uri="{BB962C8B-B14F-4D97-AF65-F5344CB8AC3E}">
        <p14:creationId xmlns:p14="http://schemas.microsoft.com/office/powerpoint/2010/main" val="1153532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Nel caso si lavori in un progetto con altre persone, è fondamentale oltre a sincronizzare le proprie modifiche, aggiornare la propria </a:t>
            </a:r>
            <a:r>
              <a:rPr lang="it-IT" sz="1200" kern="1200" dirty="0" err="1">
                <a:solidFill>
                  <a:schemeClr val="tx1"/>
                </a:solidFill>
                <a:effectLst/>
                <a:latin typeface="+mn-lt"/>
                <a:ea typeface="+mn-ea"/>
                <a:cs typeface="+mn-cs"/>
              </a:rPr>
              <a:t>Working</a:t>
            </a:r>
            <a:r>
              <a:rPr lang="it-IT" sz="1200" kern="1200" dirty="0">
                <a:solidFill>
                  <a:schemeClr val="tx1"/>
                </a:solidFill>
                <a:effectLst/>
                <a:latin typeface="+mn-lt"/>
                <a:ea typeface="+mn-ea"/>
                <a:cs typeface="+mn-cs"/>
              </a:rPr>
              <a:t> Copy con le modifiche effettuate dai propri collaboratori. Per fare questo si utilizza il comando UPDATE. Il comando, che può essere eseguito sull’intera </a:t>
            </a:r>
            <a:r>
              <a:rPr lang="it-IT" sz="1200" kern="1200" dirty="0" err="1">
                <a:solidFill>
                  <a:schemeClr val="tx1"/>
                </a:solidFill>
                <a:effectLst/>
                <a:latin typeface="+mn-lt"/>
                <a:ea typeface="+mn-ea"/>
                <a:cs typeface="+mn-cs"/>
              </a:rPr>
              <a:t>Working</a:t>
            </a:r>
            <a:r>
              <a:rPr lang="it-IT" sz="1200" kern="1200" dirty="0">
                <a:solidFill>
                  <a:schemeClr val="tx1"/>
                </a:solidFill>
                <a:effectLst/>
                <a:latin typeface="+mn-lt"/>
                <a:ea typeface="+mn-ea"/>
                <a:cs typeface="+mn-cs"/>
              </a:rPr>
              <a:t> Copy e/o su un singolo file/cartella, permette di specificare la </a:t>
            </a:r>
            <a:r>
              <a:rPr lang="it-IT" sz="1200" kern="1200" dirty="0" err="1">
                <a:solidFill>
                  <a:schemeClr val="tx1"/>
                </a:solidFill>
                <a:effectLst/>
                <a:latin typeface="+mn-lt"/>
                <a:ea typeface="+mn-ea"/>
                <a:cs typeface="+mn-cs"/>
              </a:rPr>
              <a:t>revision</a:t>
            </a:r>
            <a:r>
              <a:rPr lang="it-IT" sz="1200" kern="1200" dirty="0">
                <a:solidFill>
                  <a:schemeClr val="tx1"/>
                </a:solidFill>
                <a:effectLst/>
                <a:latin typeface="+mn-lt"/>
                <a:ea typeface="+mn-ea"/>
                <a:cs typeface="+mn-cs"/>
              </a:rPr>
              <a:t> da scaricare. Di default il client si aggiorna con l’ultima </a:t>
            </a:r>
            <a:r>
              <a:rPr lang="it-IT" sz="1200" kern="1200" dirty="0" err="1">
                <a:solidFill>
                  <a:schemeClr val="tx1"/>
                </a:solidFill>
                <a:effectLst/>
                <a:latin typeface="+mn-lt"/>
                <a:ea typeface="+mn-ea"/>
                <a:cs typeface="+mn-cs"/>
              </a:rPr>
              <a:t>revision</a:t>
            </a:r>
            <a:r>
              <a:rPr lang="it-IT" sz="1200" kern="1200" dirty="0">
                <a:solidFill>
                  <a:schemeClr val="tx1"/>
                </a:solidFill>
                <a:effectLst/>
                <a:latin typeface="+mn-lt"/>
                <a:ea typeface="+mn-ea"/>
                <a:cs typeface="+mn-cs"/>
              </a:rPr>
              <a:t> disponibile, la quale viene comunemente detta come HEAD </a:t>
            </a:r>
            <a:r>
              <a:rPr lang="it-IT" sz="1200" kern="1200" dirty="0" err="1">
                <a:solidFill>
                  <a:schemeClr val="tx1"/>
                </a:solidFill>
                <a:effectLst/>
                <a:latin typeface="+mn-lt"/>
                <a:ea typeface="+mn-ea"/>
                <a:cs typeface="+mn-cs"/>
              </a:rPr>
              <a:t>revision</a:t>
            </a:r>
            <a:r>
              <a:rPr lang="it-IT"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È bene tenere a mente che nel caso si lavori in team con altre persone prima di effettuare il </a:t>
            </a:r>
            <a:r>
              <a:rPr lang="it-IT" sz="1200" kern="1200" dirty="0" err="1">
                <a:solidFill>
                  <a:schemeClr val="tx1"/>
                </a:solidFill>
                <a:effectLst/>
                <a:latin typeface="+mn-lt"/>
                <a:ea typeface="+mn-ea"/>
                <a:cs typeface="+mn-cs"/>
              </a:rPr>
              <a:t>commit</a:t>
            </a:r>
            <a:r>
              <a:rPr lang="it-IT" sz="1200" kern="1200" dirty="0">
                <a:solidFill>
                  <a:schemeClr val="tx1"/>
                </a:solidFill>
                <a:effectLst/>
                <a:latin typeface="+mn-lt"/>
                <a:ea typeface="+mn-ea"/>
                <a:cs typeface="+mn-cs"/>
              </a:rPr>
              <a:t> è necessario eseguire l’update.</a:t>
            </a:r>
          </a:p>
        </p:txBody>
      </p:sp>
      <p:sp>
        <p:nvSpPr>
          <p:cNvPr id="4" name="Slide Number Placeholder 3"/>
          <p:cNvSpPr>
            <a:spLocks noGrp="1"/>
          </p:cNvSpPr>
          <p:nvPr>
            <p:ph type="sldNum" sz="quarter" idx="10"/>
          </p:nvPr>
        </p:nvSpPr>
        <p:spPr/>
        <p:txBody>
          <a:bodyPr/>
          <a:lstStyle/>
          <a:p>
            <a:fld id="{ABA187E8-1DC9-C246-B0C4-7BFEC819312D}" type="slidenum">
              <a:rPr lang="en-US" smtClean="0"/>
              <a:t>16</a:t>
            </a:fld>
            <a:endParaRPr lang="en-US"/>
          </a:p>
        </p:txBody>
      </p:sp>
    </p:spTree>
    <p:extLst>
      <p:ext uri="{BB962C8B-B14F-4D97-AF65-F5344CB8AC3E}">
        <p14:creationId xmlns:p14="http://schemas.microsoft.com/office/powerpoint/2010/main" val="1172700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Passando ai comandi più avanzati, un comando di utility è il comando DIFF. Tale comando ci permette di verificare quali sono le modifiche locali e </a:t>
            </a:r>
            <a:r>
              <a:rPr lang="it-IT" sz="1200" kern="1200" dirty="0" err="1">
                <a:solidFill>
                  <a:schemeClr val="tx1"/>
                </a:solidFill>
                <a:effectLst/>
                <a:latin typeface="+mn-lt"/>
                <a:ea typeface="+mn-ea"/>
                <a:cs typeface="+mn-cs"/>
              </a:rPr>
              <a:t>versionate</a:t>
            </a:r>
            <a:r>
              <a:rPr lang="it-IT" sz="1200" kern="1200" dirty="0">
                <a:solidFill>
                  <a:schemeClr val="tx1"/>
                </a:solidFill>
                <a:effectLst/>
                <a:latin typeface="+mn-lt"/>
                <a:ea typeface="+mn-ea"/>
                <a:cs typeface="+mn-cs"/>
              </a:rPr>
              <a:t> che è possibile </a:t>
            </a:r>
            <a:r>
              <a:rPr lang="it-IT" sz="1200" kern="1200" dirty="0" err="1">
                <a:solidFill>
                  <a:schemeClr val="tx1"/>
                </a:solidFill>
                <a:effectLst/>
                <a:latin typeface="+mn-lt"/>
                <a:ea typeface="+mn-ea"/>
                <a:cs typeface="+mn-cs"/>
              </a:rPr>
              <a:t>committare</a:t>
            </a:r>
            <a:r>
              <a:rPr lang="it-IT" sz="1200" kern="1200" dirty="0">
                <a:solidFill>
                  <a:schemeClr val="tx1"/>
                </a:solidFill>
                <a:effectLst/>
                <a:latin typeface="+mn-lt"/>
                <a:ea typeface="+mn-ea"/>
                <a:cs typeface="+mn-cs"/>
              </a:rPr>
              <a:t>. Il comando stampa in console ogni file variato ed il relativo contenuto stampato. Per visualizzare solo la lista dei file modificati si può utilizzare l’argomento –</a:t>
            </a:r>
            <a:r>
              <a:rPr lang="it-IT" sz="1200" kern="1200" dirty="0" err="1">
                <a:solidFill>
                  <a:schemeClr val="tx1"/>
                </a:solidFill>
                <a:effectLst/>
                <a:latin typeface="+mn-lt"/>
                <a:ea typeface="+mn-ea"/>
                <a:cs typeface="+mn-cs"/>
              </a:rPr>
              <a:t>summarize</a:t>
            </a:r>
            <a:r>
              <a:rPr lang="it-IT"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La comparazione di base si effettua senza indicare argomenti oltre il comando stesso. Il client in questo caso effettua la comparazione tra l’ultima </a:t>
            </a:r>
            <a:r>
              <a:rPr lang="it-IT" sz="1200" kern="1200" dirty="0" err="1">
                <a:solidFill>
                  <a:schemeClr val="tx1"/>
                </a:solidFill>
                <a:effectLst/>
                <a:latin typeface="+mn-lt"/>
                <a:ea typeface="+mn-ea"/>
                <a:cs typeface="+mn-cs"/>
              </a:rPr>
              <a:t>revision</a:t>
            </a:r>
            <a:r>
              <a:rPr lang="it-IT" sz="1200" kern="1200" dirty="0">
                <a:solidFill>
                  <a:schemeClr val="tx1"/>
                </a:solidFill>
                <a:effectLst/>
                <a:latin typeface="+mn-lt"/>
                <a:ea typeface="+mn-ea"/>
                <a:cs typeface="+mn-cs"/>
              </a:rPr>
              <a:t> disponibile sul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Centrale e quanto presente all’interno della nostra </a:t>
            </a:r>
            <a:r>
              <a:rPr lang="it-IT" sz="1200" kern="1200" dirty="0" err="1">
                <a:solidFill>
                  <a:schemeClr val="tx1"/>
                </a:solidFill>
                <a:effectLst/>
                <a:latin typeface="+mn-lt"/>
                <a:ea typeface="+mn-ea"/>
                <a:cs typeface="+mn-cs"/>
              </a:rPr>
              <a:t>Working</a:t>
            </a:r>
            <a:r>
              <a:rPr lang="it-IT" sz="1200" kern="1200" dirty="0">
                <a:solidFill>
                  <a:schemeClr val="tx1"/>
                </a:solidFill>
                <a:effectLst/>
                <a:latin typeface="+mn-lt"/>
                <a:ea typeface="+mn-ea"/>
                <a:cs typeface="+mn-cs"/>
              </a:rPr>
              <a:t> Copy.</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BA187E8-1DC9-C246-B0C4-7BFEC819312D}" type="slidenum">
              <a:rPr lang="en-US" smtClean="0"/>
              <a:t>17</a:t>
            </a:fld>
            <a:endParaRPr lang="en-US"/>
          </a:p>
        </p:txBody>
      </p:sp>
    </p:spTree>
    <p:extLst>
      <p:ext uri="{BB962C8B-B14F-4D97-AF65-F5344CB8AC3E}">
        <p14:creationId xmlns:p14="http://schemas.microsoft.com/office/powerpoint/2010/main" val="3468588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Per verificare le differenze rispetto ad una specifica </a:t>
            </a:r>
            <a:r>
              <a:rPr lang="it-IT" sz="1200" kern="1200" dirty="0" err="1">
                <a:solidFill>
                  <a:schemeClr val="tx1"/>
                </a:solidFill>
                <a:effectLst/>
                <a:latin typeface="+mn-lt"/>
                <a:ea typeface="+mn-ea"/>
                <a:cs typeface="+mn-cs"/>
              </a:rPr>
              <a:t>revision</a:t>
            </a:r>
            <a:r>
              <a:rPr lang="it-IT" sz="1200" kern="1200" dirty="0">
                <a:solidFill>
                  <a:schemeClr val="tx1"/>
                </a:solidFill>
                <a:effectLst/>
                <a:latin typeface="+mn-lt"/>
                <a:ea typeface="+mn-ea"/>
                <a:cs typeface="+mn-cs"/>
              </a:rPr>
              <a:t> del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si può utilizzare l’argomento –</a:t>
            </a:r>
            <a:r>
              <a:rPr lang="it-IT" sz="1200" kern="1200" dirty="0" err="1">
                <a:solidFill>
                  <a:schemeClr val="tx1"/>
                </a:solidFill>
                <a:effectLst/>
                <a:latin typeface="+mn-lt"/>
                <a:ea typeface="+mn-ea"/>
                <a:cs typeface="+mn-cs"/>
              </a:rPr>
              <a:t>r</a:t>
            </a: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Oppure è anche possibile verificare le differenze presenti tra due </a:t>
            </a:r>
            <a:r>
              <a:rPr lang="it-IT" sz="1200" kern="1200" dirty="0" err="1">
                <a:solidFill>
                  <a:schemeClr val="tx1"/>
                </a:solidFill>
                <a:effectLst/>
                <a:latin typeface="+mn-lt"/>
                <a:ea typeface="+mn-ea"/>
                <a:cs typeface="+mn-cs"/>
              </a:rPr>
              <a:t>revision</a:t>
            </a:r>
            <a:r>
              <a:rPr lang="it-IT" sz="1200" kern="1200" dirty="0">
                <a:solidFill>
                  <a:schemeClr val="tx1"/>
                </a:solidFill>
                <a:effectLst/>
                <a:latin typeface="+mn-lt"/>
                <a:ea typeface="+mn-ea"/>
                <a:cs typeface="+mn-cs"/>
              </a:rPr>
              <a:t> del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Vediamo qualche esempio:</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BA187E8-1DC9-C246-B0C4-7BFEC819312D}" type="slidenum">
              <a:rPr lang="en-US" smtClean="0"/>
              <a:t>18</a:t>
            </a:fld>
            <a:endParaRPr lang="en-US"/>
          </a:p>
        </p:txBody>
      </p:sp>
    </p:spTree>
    <p:extLst>
      <p:ext uri="{BB962C8B-B14F-4D97-AF65-F5344CB8AC3E}">
        <p14:creationId xmlns:p14="http://schemas.microsoft.com/office/powerpoint/2010/main" val="17767935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Uno dei comandi avanzati più importanti è il comando MERGE. Esso permette di effettuare l’operazione di integrazione, ovvero l’operazione che ci permette di allineare i </a:t>
            </a:r>
            <a:r>
              <a:rPr lang="it-IT" sz="1200" kern="1200" dirty="0" err="1">
                <a:solidFill>
                  <a:schemeClr val="tx1"/>
                </a:solidFill>
                <a:effectLst/>
                <a:latin typeface="+mn-lt"/>
                <a:ea typeface="+mn-ea"/>
                <a:cs typeface="+mn-cs"/>
              </a:rPr>
              <a:t>branch</a:t>
            </a:r>
            <a:r>
              <a:rPr lang="it-IT" sz="1200" kern="1200" dirty="0">
                <a:solidFill>
                  <a:schemeClr val="tx1"/>
                </a:solidFill>
                <a:effectLst/>
                <a:latin typeface="+mn-lt"/>
                <a:ea typeface="+mn-ea"/>
                <a:cs typeface="+mn-cs"/>
              </a:rPr>
              <a:t>, portando di volta in volta le modifiche. Abbiamo identificato 3 rami principali che identificato gli sviluppi e le versioni finali/di rilascio, che identificano ovvero l’evoluzione del progetto.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Con la merge si va quindi ad applicare le modifiche presenti su di un ramo, all’interno della propria </a:t>
            </a:r>
            <a:r>
              <a:rPr lang="it-IT" sz="1200" kern="1200" dirty="0" err="1">
                <a:solidFill>
                  <a:schemeClr val="tx1"/>
                </a:solidFill>
                <a:effectLst/>
                <a:latin typeface="+mn-lt"/>
                <a:ea typeface="+mn-ea"/>
                <a:cs typeface="+mn-cs"/>
              </a:rPr>
              <a:t>Working</a:t>
            </a:r>
            <a:r>
              <a:rPr lang="it-IT" sz="1200" kern="1200" dirty="0">
                <a:solidFill>
                  <a:schemeClr val="tx1"/>
                </a:solidFill>
                <a:effectLst/>
                <a:latin typeface="+mn-lt"/>
                <a:ea typeface="+mn-ea"/>
                <a:cs typeface="+mn-cs"/>
              </a:rPr>
              <a:t> Copy, così che possano essere allineate. Anche in questo caso, la </a:t>
            </a:r>
            <a:r>
              <a:rPr lang="it-IT" sz="1200" kern="1200" dirty="0" err="1">
                <a:solidFill>
                  <a:schemeClr val="tx1"/>
                </a:solidFill>
                <a:effectLst/>
                <a:latin typeface="+mn-lt"/>
                <a:ea typeface="+mn-ea"/>
                <a:cs typeface="+mn-cs"/>
              </a:rPr>
              <a:t>revision</a:t>
            </a:r>
            <a:r>
              <a:rPr lang="it-IT" sz="1200" kern="1200" dirty="0">
                <a:solidFill>
                  <a:schemeClr val="tx1"/>
                </a:solidFill>
                <a:effectLst/>
                <a:latin typeface="+mn-lt"/>
                <a:ea typeface="+mn-ea"/>
                <a:cs typeface="+mn-cs"/>
              </a:rPr>
              <a:t> di default della sorgente è la HEAD, ma può essere variata e specificata per effettuare il merge di una </a:t>
            </a:r>
            <a:r>
              <a:rPr lang="it-IT" sz="1200" kern="1200" dirty="0" err="1">
                <a:solidFill>
                  <a:schemeClr val="tx1"/>
                </a:solidFill>
                <a:effectLst/>
                <a:latin typeface="+mn-lt"/>
                <a:ea typeface="+mn-ea"/>
                <a:cs typeface="+mn-cs"/>
              </a:rPr>
              <a:t>revision</a:t>
            </a:r>
            <a:r>
              <a:rPr lang="it-IT" sz="1200" kern="1200" dirty="0">
                <a:solidFill>
                  <a:schemeClr val="tx1"/>
                </a:solidFill>
                <a:effectLst/>
                <a:latin typeface="+mn-lt"/>
                <a:ea typeface="+mn-ea"/>
                <a:cs typeface="+mn-cs"/>
              </a:rPr>
              <a:t> specifica.</a:t>
            </a:r>
          </a:p>
        </p:txBody>
      </p:sp>
      <p:sp>
        <p:nvSpPr>
          <p:cNvPr id="4" name="Slide Number Placeholder 3"/>
          <p:cNvSpPr>
            <a:spLocks noGrp="1"/>
          </p:cNvSpPr>
          <p:nvPr>
            <p:ph type="sldNum" sz="quarter" idx="10"/>
          </p:nvPr>
        </p:nvSpPr>
        <p:spPr/>
        <p:txBody>
          <a:bodyPr/>
          <a:lstStyle/>
          <a:p>
            <a:fld id="{ABA187E8-1DC9-C246-B0C4-7BFEC819312D}" type="slidenum">
              <a:rPr lang="en-US" smtClean="0"/>
              <a:t>19</a:t>
            </a:fld>
            <a:endParaRPr lang="en-US"/>
          </a:p>
        </p:txBody>
      </p:sp>
    </p:spTree>
    <p:extLst>
      <p:ext uri="{BB962C8B-B14F-4D97-AF65-F5344CB8AC3E}">
        <p14:creationId xmlns:p14="http://schemas.microsoft.com/office/powerpoint/2010/main" val="1292975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Il controllo di versione (o più correttamente Version Control) è una Metodologia o un Sistema che permette di registrare gli stati e i cambiamenti che avvengono su un determinato dato nel tempo. L’esempio più comune è quello dei backup, quando effettuiamo un backup di un file, di una cartella o di un disco, stiamo creando una istantanea del dato, registrandone lo stato in un determinato momento del tempo.</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BA187E8-1DC9-C246-B0C4-7BFEC819312D}" type="slidenum">
              <a:rPr lang="en-US" smtClean="0"/>
              <a:t>2</a:t>
            </a:fld>
            <a:endParaRPr lang="en-US"/>
          </a:p>
        </p:txBody>
      </p:sp>
    </p:spTree>
    <p:extLst>
      <p:ext uri="{BB962C8B-B14F-4D97-AF65-F5344CB8AC3E}">
        <p14:creationId xmlns:p14="http://schemas.microsoft.com/office/powerpoint/2010/main" val="6073151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Il comando di REVERT permette invece di annullare le modifiche, ripristinando lo stato iniziale di file e cartelle. Effettuando il </a:t>
            </a:r>
            <a:r>
              <a:rPr lang="it-IT" sz="1200" kern="1200" dirty="0" err="1">
                <a:solidFill>
                  <a:schemeClr val="tx1"/>
                </a:solidFill>
                <a:effectLst/>
                <a:latin typeface="+mn-lt"/>
                <a:ea typeface="+mn-ea"/>
                <a:cs typeface="+mn-cs"/>
              </a:rPr>
              <a:t>revert</a:t>
            </a:r>
            <a:r>
              <a:rPr lang="it-IT" sz="1200" kern="1200" dirty="0">
                <a:solidFill>
                  <a:schemeClr val="tx1"/>
                </a:solidFill>
                <a:effectLst/>
                <a:latin typeface="+mn-lt"/>
                <a:ea typeface="+mn-ea"/>
                <a:cs typeface="+mn-cs"/>
              </a:rPr>
              <a:t> di un nuovo file, esso verrà eliminato. Effettuando il reverse di un file modificato, verrà riportato allo stato precedente alla modifica e nel caso di un file eliminato, esso verrà recuperato dal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alla relativa </a:t>
            </a:r>
            <a:r>
              <a:rPr lang="it-IT" sz="1200" kern="1200" dirty="0" err="1">
                <a:solidFill>
                  <a:schemeClr val="tx1"/>
                </a:solidFill>
                <a:effectLst/>
                <a:latin typeface="+mn-lt"/>
                <a:ea typeface="+mn-ea"/>
                <a:cs typeface="+mn-cs"/>
              </a:rPr>
              <a:t>revision</a:t>
            </a:r>
            <a:r>
              <a:rPr lang="it-IT"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Di default la REVERT è eseguibile su un solo file per volta, utilizzando l’argomento </a:t>
            </a:r>
            <a:r>
              <a:rPr lang="it-IT" sz="1200" kern="1200" dirty="0" err="1">
                <a:solidFill>
                  <a:schemeClr val="tx1"/>
                </a:solidFill>
                <a:effectLst/>
                <a:latin typeface="+mn-lt"/>
                <a:ea typeface="+mn-ea"/>
                <a:cs typeface="+mn-cs"/>
              </a:rPr>
              <a:t>depth</a:t>
            </a:r>
            <a:r>
              <a:rPr lang="it-IT" sz="1200" kern="1200" dirty="0">
                <a:solidFill>
                  <a:schemeClr val="tx1"/>
                </a:solidFill>
                <a:effectLst/>
                <a:latin typeface="+mn-lt"/>
                <a:ea typeface="+mn-ea"/>
                <a:cs typeface="+mn-cs"/>
              </a:rPr>
              <a:t>=</a:t>
            </a:r>
            <a:r>
              <a:rPr lang="it-IT" sz="1200" kern="1200" dirty="0" err="1">
                <a:solidFill>
                  <a:schemeClr val="tx1"/>
                </a:solidFill>
                <a:effectLst/>
                <a:latin typeface="+mn-lt"/>
                <a:ea typeface="+mn-ea"/>
                <a:cs typeface="+mn-cs"/>
              </a:rPr>
              <a:t>infinity</a:t>
            </a:r>
            <a:r>
              <a:rPr lang="it-IT" sz="1200" kern="1200" dirty="0">
                <a:solidFill>
                  <a:schemeClr val="tx1"/>
                </a:solidFill>
                <a:effectLst/>
                <a:latin typeface="+mn-lt"/>
                <a:ea typeface="+mn-ea"/>
                <a:cs typeface="+mn-cs"/>
              </a:rPr>
              <a:t> è possibile eliminare una cartella ed il suo intero contenuto</a:t>
            </a:r>
          </a:p>
        </p:txBody>
      </p:sp>
      <p:sp>
        <p:nvSpPr>
          <p:cNvPr id="4" name="Slide Number Placeholder 3"/>
          <p:cNvSpPr>
            <a:spLocks noGrp="1"/>
          </p:cNvSpPr>
          <p:nvPr>
            <p:ph type="sldNum" sz="quarter" idx="10"/>
          </p:nvPr>
        </p:nvSpPr>
        <p:spPr/>
        <p:txBody>
          <a:bodyPr/>
          <a:lstStyle/>
          <a:p>
            <a:fld id="{ABA187E8-1DC9-C246-B0C4-7BFEC819312D}" type="slidenum">
              <a:rPr lang="en-US" smtClean="0"/>
              <a:t>20</a:t>
            </a:fld>
            <a:endParaRPr lang="en-US"/>
          </a:p>
        </p:txBody>
      </p:sp>
    </p:spTree>
    <p:extLst>
      <p:ext uri="{BB962C8B-B14F-4D97-AF65-F5344CB8AC3E}">
        <p14:creationId xmlns:p14="http://schemas.microsoft.com/office/powerpoint/2010/main" val="2029463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Gli ultimi due comandi avanzati, utili per effettuare particolari operazioni, sono COPY e SWITCH.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Il comando copy permette di copiare una risorsa all’interno della </a:t>
            </a:r>
            <a:r>
              <a:rPr lang="it-IT" sz="1200" kern="1200" dirty="0" err="1">
                <a:solidFill>
                  <a:schemeClr val="tx1"/>
                </a:solidFill>
                <a:effectLst/>
                <a:latin typeface="+mn-lt"/>
                <a:ea typeface="+mn-ea"/>
                <a:cs typeface="+mn-cs"/>
              </a:rPr>
              <a:t>Working</a:t>
            </a:r>
            <a:r>
              <a:rPr lang="it-IT" sz="1200" kern="1200" dirty="0">
                <a:solidFill>
                  <a:schemeClr val="tx1"/>
                </a:solidFill>
                <a:effectLst/>
                <a:latin typeface="+mn-lt"/>
                <a:ea typeface="+mn-ea"/>
                <a:cs typeface="+mn-cs"/>
              </a:rPr>
              <a:t> Copy o del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È utilizzato soprattutto per copiare un </a:t>
            </a:r>
            <a:r>
              <a:rPr lang="it-IT" sz="1200" kern="1200" dirty="0" err="1">
                <a:solidFill>
                  <a:schemeClr val="tx1"/>
                </a:solidFill>
                <a:effectLst/>
                <a:latin typeface="+mn-lt"/>
                <a:ea typeface="+mn-ea"/>
                <a:cs typeface="+mn-cs"/>
              </a:rPr>
              <a:t>branch</a:t>
            </a:r>
            <a:r>
              <a:rPr lang="it-IT" sz="1200" kern="1200" dirty="0">
                <a:solidFill>
                  <a:schemeClr val="tx1"/>
                </a:solidFill>
                <a:effectLst/>
                <a:latin typeface="+mn-lt"/>
                <a:ea typeface="+mn-ea"/>
                <a:cs typeface="+mn-cs"/>
              </a:rPr>
              <a:t>, salvandolo con un altro nome, ad esempio quando dal ramo di sviluppo principale viene rilasciato un nuovo </a:t>
            </a:r>
            <a:r>
              <a:rPr lang="it-IT" sz="1200" kern="1200" dirty="0" err="1">
                <a:solidFill>
                  <a:schemeClr val="tx1"/>
                </a:solidFill>
                <a:effectLst/>
                <a:latin typeface="+mn-lt"/>
                <a:ea typeface="+mn-ea"/>
                <a:cs typeface="+mn-cs"/>
              </a:rPr>
              <a:t>tag</a:t>
            </a:r>
            <a:r>
              <a:rPr lang="it-IT" sz="1200" kern="1200" dirty="0">
                <a:solidFill>
                  <a:schemeClr val="tx1"/>
                </a:solidFill>
                <a:effectLst/>
                <a:latin typeface="+mn-lt"/>
                <a:ea typeface="+mn-ea"/>
                <a:cs typeface="+mn-cs"/>
              </a:rPr>
              <a:t>, viene eseguita l’operazione di copy.</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Lo </a:t>
            </a:r>
            <a:r>
              <a:rPr lang="it-IT" sz="1200" kern="1200" dirty="0" err="1">
                <a:solidFill>
                  <a:schemeClr val="tx1"/>
                </a:solidFill>
                <a:effectLst/>
                <a:latin typeface="+mn-lt"/>
                <a:ea typeface="+mn-ea"/>
                <a:cs typeface="+mn-cs"/>
              </a:rPr>
              <a:t>switch</a:t>
            </a:r>
            <a:r>
              <a:rPr lang="it-IT" sz="1200" kern="1200" dirty="0">
                <a:solidFill>
                  <a:schemeClr val="tx1"/>
                </a:solidFill>
                <a:effectLst/>
                <a:latin typeface="+mn-lt"/>
                <a:ea typeface="+mn-ea"/>
                <a:cs typeface="+mn-cs"/>
              </a:rPr>
              <a:t> invece consente di spostare la </a:t>
            </a:r>
            <a:r>
              <a:rPr lang="it-IT" sz="1200" kern="1200" dirty="0" err="1">
                <a:solidFill>
                  <a:schemeClr val="tx1"/>
                </a:solidFill>
                <a:effectLst/>
                <a:latin typeface="+mn-lt"/>
                <a:ea typeface="+mn-ea"/>
                <a:cs typeface="+mn-cs"/>
              </a:rPr>
              <a:t>Working</a:t>
            </a:r>
            <a:r>
              <a:rPr lang="it-IT" sz="1200" kern="1200" dirty="0">
                <a:solidFill>
                  <a:schemeClr val="tx1"/>
                </a:solidFill>
                <a:effectLst/>
                <a:latin typeface="+mn-lt"/>
                <a:ea typeface="+mn-ea"/>
                <a:cs typeface="+mn-cs"/>
              </a:rPr>
              <a:t> Copy su un differente </a:t>
            </a:r>
            <a:r>
              <a:rPr lang="it-IT" sz="1200" kern="1200" dirty="0" err="1">
                <a:solidFill>
                  <a:schemeClr val="tx1"/>
                </a:solidFill>
                <a:effectLst/>
                <a:latin typeface="+mn-lt"/>
                <a:ea typeface="+mn-ea"/>
                <a:cs typeface="+mn-cs"/>
              </a:rPr>
              <a:t>branch</a:t>
            </a:r>
            <a:r>
              <a:rPr lang="it-IT" sz="1200" kern="1200" dirty="0">
                <a:solidFill>
                  <a:schemeClr val="tx1"/>
                </a:solidFill>
                <a:effectLst/>
                <a:latin typeface="+mn-lt"/>
                <a:ea typeface="+mn-ea"/>
                <a:cs typeface="+mn-cs"/>
              </a:rPr>
              <a:t>, il comando è utilizzato soprattutto per le integrate.</a:t>
            </a:r>
          </a:p>
        </p:txBody>
      </p:sp>
      <p:sp>
        <p:nvSpPr>
          <p:cNvPr id="4" name="Slide Number Placeholder 3"/>
          <p:cNvSpPr>
            <a:spLocks noGrp="1"/>
          </p:cNvSpPr>
          <p:nvPr>
            <p:ph type="sldNum" sz="quarter" idx="10"/>
          </p:nvPr>
        </p:nvSpPr>
        <p:spPr/>
        <p:txBody>
          <a:bodyPr/>
          <a:lstStyle/>
          <a:p>
            <a:fld id="{ABA187E8-1DC9-C246-B0C4-7BFEC819312D}" type="slidenum">
              <a:rPr lang="en-US" smtClean="0"/>
              <a:t>21</a:t>
            </a:fld>
            <a:endParaRPr lang="en-US"/>
          </a:p>
        </p:txBody>
      </p:sp>
    </p:spTree>
    <p:extLst>
      <p:ext uri="{BB962C8B-B14F-4D97-AF65-F5344CB8AC3E}">
        <p14:creationId xmlns:p14="http://schemas.microsoft.com/office/powerpoint/2010/main" val="1387224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L’ultimo fondamentale aspetto è legato ai conflitti. Quando viene effettuata una update o una merge, può accadere che uno o più file modificati all’interno della </a:t>
            </a:r>
            <a:r>
              <a:rPr lang="it-IT" sz="1200" kern="1200" dirty="0" err="1">
                <a:solidFill>
                  <a:schemeClr val="tx1"/>
                </a:solidFill>
                <a:effectLst/>
                <a:latin typeface="+mn-lt"/>
                <a:ea typeface="+mn-ea"/>
                <a:cs typeface="+mn-cs"/>
              </a:rPr>
              <a:t>Working</a:t>
            </a:r>
            <a:r>
              <a:rPr lang="it-IT" sz="1200" kern="1200" dirty="0">
                <a:solidFill>
                  <a:schemeClr val="tx1"/>
                </a:solidFill>
                <a:effectLst/>
                <a:latin typeface="+mn-lt"/>
                <a:ea typeface="+mn-ea"/>
                <a:cs typeface="+mn-cs"/>
              </a:rPr>
              <a:t> Copy, siano stati modificati a loro volta da un differente utente/</a:t>
            </a:r>
            <a:r>
              <a:rPr lang="it-IT" sz="1200" kern="1200" dirty="0" err="1">
                <a:solidFill>
                  <a:schemeClr val="tx1"/>
                </a:solidFill>
                <a:effectLst/>
                <a:latin typeface="+mn-lt"/>
                <a:ea typeface="+mn-ea"/>
                <a:cs typeface="+mn-cs"/>
              </a:rPr>
              <a:t>collabotore</a:t>
            </a:r>
            <a:r>
              <a:rPr lang="it-IT" sz="1200" kern="1200" dirty="0">
                <a:solidFill>
                  <a:schemeClr val="tx1"/>
                </a:solidFill>
                <a:effectLst/>
                <a:latin typeface="+mn-lt"/>
                <a:ea typeface="+mn-ea"/>
                <a:cs typeface="+mn-cs"/>
              </a:rPr>
              <a:t>. Se la modifica è stata effettuata sulle stesse linee del file, il client non è in grado di unire autonomamente le due versioni, perciò il file entra in uno stato di conflitto. Nell’immagine è possibile notare che tipo di messaggio viene segnalato dal client.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Quando SVN riscontra un conflitto, interrompe temporaneamente l’aggiornamento, chiedendo interattivamente all’utente di risolvere il conflitto</a:t>
            </a:r>
          </a:p>
        </p:txBody>
      </p:sp>
      <p:sp>
        <p:nvSpPr>
          <p:cNvPr id="4" name="Slide Number Placeholder 3"/>
          <p:cNvSpPr>
            <a:spLocks noGrp="1"/>
          </p:cNvSpPr>
          <p:nvPr>
            <p:ph type="sldNum" sz="quarter" idx="10"/>
          </p:nvPr>
        </p:nvSpPr>
        <p:spPr/>
        <p:txBody>
          <a:bodyPr/>
          <a:lstStyle/>
          <a:p>
            <a:fld id="{ABA187E8-1DC9-C246-B0C4-7BFEC819312D}" type="slidenum">
              <a:rPr lang="en-US" smtClean="0"/>
              <a:t>22</a:t>
            </a:fld>
            <a:endParaRPr lang="en-US"/>
          </a:p>
        </p:txBody>
      </p:sp>
    </p:spTree>
    <p:extLst>
      <p:ext uri="{BB962C8B-B14F-4D97-AF65-F5344CB8AC3E}">
        <p14:creationId xmlns:p14="http://schemas.microsoft.com/office/powerpoint/2010/main" val="12777243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Per risolvere il conflitto SVN offre alcune soluzioni, in questa slide è possibile visualizzare le più utilizzate e/o utili. Lo scopo ultimo è produrre la versione finale del file che contenga in modo corretto tutte le modifiche, per la maggior parte dei casi, tale situazione va risolta manualmente, utilizzando </a:t>
            </a:r>
            <a:r>
              <a:rPr lang="it-IT" sz="1200" kern="1200" dirty="0" err="1">
                <a:solidFill>
                  <a:schemeClr val="tx1"/>
                </a:solidFill>
                <a:effectLst/>
                <a:latin typeface="+mn-lt"/>
                <a:ea typeface="+mn-ea"/>
                <a:cs typeface="+mn-cs"/>
              </a:rPr>
              <a:t>tool</a:t>
            </a:r>
            <a:r>
              <a:rPr lang="it-IT" sz="1200" kern="1200" dirty="0">
                <a:solidFill>
                  <a:schemeClr val="tx1"/>
                </a:solidFill>
                <a:effectLst/>
                <a:latin typeface="+mn-lt"/>
                <a:ea typeface="+mn-ea"/>
                <a:cs typeface="+mn-cs"/>
              </a:rPr>
              <a:t> o software appositi che comparano i file in conflitto e che permettono di effettuare l’unione delle modifiche manualmente.</a:t>
            </a:r>
          </a:p>
        </p:txBody>
      </p:sp>
      <p:sp>
        <p:nvSpPr>
          <p:cNvPr id="4" name="Slide Number Placeholder 3"/>
          <p:cNvSpPr>
            <a:spLocks noGrp="1"/>
          </p:cNvSpPr>
          <p:nvPr>
            <p:ph type="sldNum" sz="quarter" idx="10"/>
          </p:nvPr>
        </p:nvSpPr>
        <p:spPr/>
        <p:txBody>
          <a:bodyPr/>
          <a:lstStyle/>
          <a:p>
            <a:fld id="{ABA187E8-1DC9-C246-B0C4-7BFEC819312D}" type="slidenum">
              <a:rPr lang="en-US" smtClean="0"/>
              <a:t>23</a:t>
            </a:fld>
            <a:endParaRPr lang="en-US"/>
          </a:p>
        </p:txBody>
      </p:sp>
    </p:spTree>
    <p:extLst>
      <p:ext uri="{BB962C8B-B14F-4D97-AF65-F5344CB8AC3E}">
        <p14:creationId xmlns:p14="http://schemas.microsoft.com/office/powerpoint/2010/main" val="14459438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ABA187E8-1DC9-C246-B0C4-7BFEC819312D}" type="slidenum">
              <a:rPr lang="en-US" smtClean="0"/>
              <a:t>24</a:t>
            </a:fld>
            <a:endParaRPr lang="en-US"/>
          </a:p>
        </p:txBody>
      </p:sp>
    </p:spTree>
    <p:extLst>
      <p:ext uri="{BB962C8B-B14F-4D97-AF65-F5344CB8AC3E}">
        <p14:creationId xmlns:p14="http://schemas.microsoft.com/office/powerpoint/2010/main" val="14176792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ABA187E8-1DC9-C246-B0C4-7BFEC819312D}" type="slidenum">
              <a:rPr lang="en-US" smtClean="0"/>
              <a:t>25</a:t>
            </a:fld>
            <a:endParaRPr lang="en-US"/>
          </a:p>
        </p:txBody>
      </p:sp>
    </p:spTree>
    <p:extLst>
      <p:ext uri="{BB962C8B-B14F-4D97-AF65-F5344CB8AC3E}">
        <p14:creationId xmlns:p14="http://schemas.microsoft.com/office/powerpoint/2010/main" val="834757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err="1">
                <a:solidFill>
                  <a:schemeClr val="tx1"/>
                </a:solidFill>
                <a:effectLst/>
                <a:latin typeface="+mn-lt"/>
                <a:ea typeface="+mn-ea"/>
                <a:cs typeface="+mn-cs"/>
              </a:rPr>
              <a:t>Git</a:t>
            </a:r>
            <a:r>
              <a:rPr lang="it-IT" sz="1200" kern="1200" dirty="0">
                <a:solidFill>
                  <a:schemeClr val="tx1"/>
                </a:solidFill>
                <a:effectLst/>
                <a:latin typeface="+mn-lt"/>
                <a:ea typeface="+mn-ea"/>
                <a:cs typeface="+mn-cs"/>
              </a:rPr>
              <a:t> è largamente il VCS più utilizzato, è un software in continua evoluzione ed è diventato di fatto lo standard in ambito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È un VCS interamente progettato per il </a:t>
            </a:r>
            <a:r>
              <a:rPr lang="it-IT" sz="1200" kern="1200" dirty="0" err="1">
                <a:solidFill>
                  <a:schemeClr val="tx1"/>
                </a:solidFill>
                <a:effectLst/>
                <a:latin typeface="+mn-lt"/>
                <a:ea typeface="+mn-ea"/>
                <a:cs typeface="+mn-cs"/>
              </a:rPr>
              <a:t>versionamento</a:t>
            </a:r>
            <a:r>
              <a:rPr lang="it-IT" sz="1200" kern="1200" dirty="0">
                <a:solidFill>
                  <a:schemeClr val="tx1"/>
                </a:solidFill>
                <a:effectLst/>
                <a:latin typeface="+mn-lt"/>
                <a:ea typeface="+mn-ea"/>
                <a:cs typeface="+mn-cs"/>
              </a:rPr>
              <a:t> di Codice Sorgente, tanto che alcuni algoritmi interni sfruttano le similitudini presenti tra i linguaggi di programmazione per migliorare le performance di gestione, comparazione, ecc..</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Diversamente da altri CVS, GIT identifica un file non dal nome, ma dal proprio contenuto </a:t>
            </a:r>
            <a:r>
              <a:rPr lang="it-IT" sz="1200" kern="1200" dirty="0" err="1">
                <a:solidFill>
                  <a:schemeClr val="tx1"/>
                </a:solidFill>
                <a:effectLst/>
                <a:latin typeface="+mn-lt"/>
                <a:ea typeface="+mn-ea"/>
                <a:cs typeface="+mn-cs"/>
              </a:rPr>
              <a:t>sottoforma</a:t>
            </a:r>
            <a:r>
              <a:rPr lang="it-IT" sz="1200" kern="1200" dirty="0">
                <a:solidFill>
                  <a:schemeClr val="tx1"/>
                </a:solidFill>
                <a:effectLst/>
                <a:latin typeface="+mn-lt"/>
                <a:ea typeface="+mn-ea"/>
                <a:cs typeface="+mn-cs"/>
              </a:rPr>
              <a:t> di </a:t>
            </a:r>
            <a:r>
              <a:rPr lang="it-IT" sz="1200" kern="1200" dirty="0" err="1">
                <a:solidFill>
                  <a:schemeClr val="tx1"/>
                </a:solidFill>
                <a:effectLst/>
                <a:latin typeface="+mn-lt"/>
                <a:ea typeface="+mn-ea"/>
                <a:cs typeface="+mn-cs"/>
              </a:rPr>
              <a:t>hash</a:t>
            </a:r>
            <a:r>
              <a:rPr lang="it-IT" sz="1200" kern="1200" dirty="0">
                <a:solidFill>
                  <a:schemeClr val="tx1"/>
                </a:solidFill>
                <a:effectLst/>
                <a:latin typeface="+mn-lt"/>
                <a:ea typeface="+mn-ea"/>
                <a:cs typeface="+mn-cs"/>
              </a:rPr>
              <a:t>. Questo meccanismo garantisce una miglior sicurezza contro modifiche accidentali, </a:t>
            </a:r>
            <a:r>
              <a:rPr lang="it-IT" sz="1200" kern="1200" dirty="0" err="1">
                <a:solidFill>
                  <a:schemeClr val="tx1"/>
                </a:solidFill>
                <a:effectLst/>
                <a:latin typeface="+mn-lt"/>
                <a:ea typeface="+mn-ea"/>
                <a:cs typeface="+mn-cs"/>
              </a:rPr>
              <a:t>poichè</a:t>
            </a:r>
            <a:r>
              <a:rPr lang="it-IT" sz="1200" kern="1200" dirty="0">
                <a:solidFill>
                  <a:schemeClr val="tx1"/>
                </a:solidFill>
                <a:effectLst/>
                <a:latin typeface="+mn-lt"/>
                <a:ea typeface="+mn-ea"/>
                <a:cs typeface="+mn-cs"/>
              </a:rPr>
              <a:t> il confronto si basa su un </a:t>
            </a:r>
            <a:r>
              <a:rPr lang="it-IT" sz="1200" kern="1200" dirty="0" err="1">
                <a:solidFill>
                  <a:schemeClr val="tx1"/>
                </a:solidFill>
                <a:effectLst/>
                <a:latin typeface="+mn-lt"/>
                <a:ea typeface="+mn-ea"/>
                <a:cs typeface="+mn-cs"/>
              </a:rPr>
              <a:t>hash</a:t>
            </a:r>
            <a:r>
              <a:rPr lang="it-IT" sz="1200" kern="1200" dirty="0">
                <a:solidFill>
                  <a:schemeClr val="tx1"/>
                </a:solidFill>
                <a:effectLst/>
                <a:latin typeface="+mn-lt"/>
                <a:ea typeface="+mn-ea"/>
                <a:cs typeface="+mn-cs"/>
              </a:rPr>
              <a:t> univoco.</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La sua flessibilità permette di organizzare i </a:t>
            </a:r>
            <a:r>
              <a:rPr lang="it-IT" sz="1200" kern="1200" dirty="0" err="1">
                <a:solidFill>
                  <a:schemeClr val="tx1"/>
                </a:solidFill>
                <a:effectLst/>
                <a:latin typeface="+mn-lt"/>
                <a:ea typeface="+mn-ea"/>
                <a:cs typeface="+mn-cs"/>
              </a:rPr>
              <a:t>branch</a:t>
            </a:r>
            <a:r>
              <a:rPr lang="it-IT" sz="1200" kern="1200" dirty="0">
                <a:solidFill>
                  <a:schemeClr val="tx1"/>
                </a:solidFill>
                <a:effectLst/>
                <a:latin typeface="+mn-lt"/>
                <a:ea typeface="+mn-ea"/>
                <a:cs typeface="+mn-cs"/>
              </a:rPr>
              <a:t> utilizzando numerose tecniche/</a:t>
            </a:r>
            <a:r>
              <a:rPr lang="it-IT" sz="1200" kern="1200" dirty="0" err="1">
                <a:solidFill>
                  <a:schemeClr val="tx1"/>
                </a:solidFill>
                <a:effectLst/>
                <a:latin typeface="+mn-lt"/>
                <a:ea typeface="+mn-ea"/>
                <a:cs typeface="+mn-cs"/>
              </a:rPr>
              <a:t>workflow</a:t>
            </a:r>
            <a:r>
              <a:rPr lang="it-IT"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Uno dei più grandi vantaggi di GIT è legato alla possibilità, essendo un DVCS, di lavorare «offline», è infatti possibile eseguire la maggior parte delle operazioni senza essere connessi al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Centrale poiché, come ampiamente anticipato, la copia locale è a tutti gli effetti un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contenente l’intera storia.</a:t>
            </a:r>
          </a:p>
        </p:txBody>
      </p:sp>
      <p:sp>
        <p:nvSpPr>
          <p:cNvPr id="4" name="Slide Number Placeholder 3"/>
          <p:cNvSpPr>
            <a:spLocks noGrp="1"/>
          </p:cNvSpPr>
          <p:nvPr>
            <p:ph type="sldNum" sz="quarter" idx="10"/>
          </p:nvPr>
        </p:nvSpPr>
        <p:spPr/>
        <p:txBody>
          <a:bodyPr/>
          <a:lstStyle/>
          <a:p>
            <a:fld id="{ABA187E8-1DC9-C246-B0C4-7BFEC819312D}" type="slidenum">
              <a:rPr lang="en-US" smtClean="0"/>
              <a:t>26</a:t>
            </a:fld>
            <a:endParaRPr lang="en-US"/>
          </a:p>
        </p:txBody>
      </p:sp>
    </p:spTree>
    <p:extLst>
      <p:ext uri="{BB962C8B-B14F-4D97-AF65-F5344CB8AC3E}">
        <p14:creationId xmlns:p14="http://schemas.microsoft.com/office/powerpoint/2010/main" val="3338406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Per creare un nuovo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è sufficiente inizializzare </a:t>
            </a:r>
            <a:r>
              <a:rPr lang="it-IT" sz="1200" kern="1200" dirty="0" err="1">
                <a:solidFill>
                  <a:schemeClr val="tx1"/>
                </a:solidFill>
                <a:effectLst/>
                <a:latin typeface="+mn-lt"/>
                <a:ea typeface="+mn-ea"/>
                <a:cs typeface="+mn-cs"/>
              </a:rPr>
              <a:t>git</a:t>
            </a:r>
            <a:r>
              <a:rPr lang="it-IT" sz="1200" kern="1200" dirty="0">
                <a:solidFill>
                  <a:schemeClr val="tx1"/>
                </a:solidFill>
                <a:effectLst/>
                <a:latin typeface="+mn-lt"/>
                <a:ea typeface="+mn-ea"/>
                <a:cs typeface="+mn-cs"/>
              </a:rPr>
              <a:t> all’interno della cartella del progetto. Il comando effettuerà la generazione della cartella nascosta .</a:t>
            </a:r>
            <a:r>
              <a:rPr lang="it-IT" sz="1200" kern="1200" dirty="0" err="1">
                <a:solidFill>
                  <a:schemeClr val="tx1"/>
                </a:solidFill>
                <a:effectLst/>
                <a:latin typeface="+mn-lt"/>
                <a:ea typeface="+mn-ea"/>
                <a:cs typeface="+mn-cs"/>
              </a:rPr>
              <a:t>git</a:t>
            </a:r>
            <a:r>
              <a:rPr lang="it-IT" sz="1200" kern="1200" dirty="0">
                <a:solidFill>
                  <a:schemeClr val="tx1"/>
                </a:solidFill>
                <a:effectLst/>
                <a:latin typeface="+mn-lt"/>
                <a:ea typeface="+mn-ea"/>
                <a:cs typeface="+mn-cs"/>
              </a:rPr>
              <a:t> in cui verranno depositate tutte le informazioni del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delle </a:t>
            </a:r>
            <a:r>
              <a:rPr lang="it-IT" sz="1200" kern="1200" dirty="0" err="1">
                <a:solidFill>
                  <a:schemeClr val="tx1"/>
                </a:solidFill>
                <a:effectLst/>
                <a:latin typeface="+mn-lt"/>
                <a:ea typeface="+mn-ea"/>
                <a:cs typeface="+mn-cs"/>
              </a:rPr>
              <a:t>revision</a:t>
            </a:r>
            <a:r>
              <a:rPr lang="it-IT" sz="1200" kern="1200" dirty="0">
                <a:solidFill>
                  <a:schemeClr val="tx1"/>
                </a:solidFill>
                <a:effectLst/>
                <a:latin typeface="+mn-lt"/>
                <a:ea typeface="+mn-ea"/>
                <a:cs typeface="+mn-cs"/>
              </a:rPr>
              <a:t>, ecc.</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Per clonare un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invece si utilizza il comando </a:t>
            </a:r>
            <a:r>
              <a:rPr lang="it-IT" sz="1200" kern="1200" dirty="0" err="1">
                <a:solidFill>
                  <a:schemeClr val="tx1"/>
                </a:solidFill>
                <a:effectLst/>
                <a:latin typeface="+mn-lt"/>
                <a:ea typeface="+mn-ea"/>
                <a:cs typeface="+mn-cs"/>
              </a:rPr>
              <a:t>git</a:t>
            </a:r>
            <a:r>
              <a:rPr lang="it-IT" sz="1200" kern="1200" dirty="0">
                <a:solidFill>
                  <a:schemeClr val="tx1"/>
                </a:solidFill>
                <a:effectLst/>
                <a:latin typeface="+mn-lt"/>
                <a:ea typeface="+mn-ea"/>
                <a:cs typeface="+mn-cs"/>
              </a:rPr>
              <a:t> clone, il quale come suggerisce il nome, effettua la copia completa dell’intero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Rispetto a SVN possiamo notare la prima grande differenza. Il comando checkout di SVN scarica la </a:t>
            </a:r>
            <a:r>
              <a:rPr lang="it-IT" sz="1200" kern="1200" dirty="0" err="1">
                <a:solidFill>
                  <a:schemeClr val="tx1"/>
                </a:solidFill>
                <a:effectLst/>
                <a:latin typeface="+mn-lt"/>
                <a:ea typeface="+mn-ea"/>
                <a:cs typeface="+mn-cs"/>
              </a:rPr>
              <a:t>Working</a:t>
            </a:r>
            <a:r>
              <a:rPr lang="it-IT" sz="1200" kern="1200" dirty="0">
                <a:solidFill>
                  <a:schemeClr val="tx1"/>
                </a:solidFill>
                <a:effectLst/>
                <a:latin typeface="+mn-lt"/>
                <a:ea typeface="+mn-ea"/>
                <a:cs typeface="+mn-cs"/>
              </a:rPr>
              <a:t> Copy, ovvero una specifica </a:t>
            </a:r>
            <a:r>
              <a:rPr lang="it-IT" sz="1200" kern="1200" dirty="0" err="1">
                <a:solidFill>
                  <a:schemeClr val="tx1"/>
                </a:solidFill>
                <a:effectLst/>
                <a:latin typeface="+mn-lt"/>
                <a:ea typeface="+mn-ea"/>
                <a:cs typeface="+mn-cs"/>
              </a:rPr>
              <a:t>revision</a:t>
            </a:r>
            <a:r>
              <a:rPr lang="it-IT" sz="1200" kern="1200" dirty="0">
                <a:solidFill>
                  <a:schemeClr val="tx1"/>
                </a:solidFill>
                <a:effectLst/>
                <a:latin typeface="+mn-lt"/>
                <a:ea typeface="+mn-ea"/>
                <a:cs typeface="+mn-cs"/>
              </a:rPr>
              <a:t>, il comando clone l’intero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BA187E8-1DC9-C246-B0C4-7BFEC819312D}" type="slidenum">
              <a:rPr lang="en-US" smtClean="0"/>
              <a:t>27</a:t>
            </a:fld>
            <a:endParaRPr lang="en-US"/>
          </a:p>
        </p:txBody>
      </p:sp>
    </p:spTree>
    <p:extLst>
      <p:ext uri="{BB962C8B-B14F-4D97-AF65-F5344CB8AC3E}">
        <p14:creationId xmlns:p14="http://schemas.microsoft.com/office/powerpoint/2010/main" val="17797263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All’interno del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Locale i file vengono suddivisi principalmente in due stati: I file non ancora conosciuti da </a:t>
            </a:r>
            <a:r>
              <a:rPr lang="it-IT" sz="1200" kern="1200" dirty="0" err="1">
                <a:solidFill>
                  <a:schemeClr val="tx1"/>
                </a:solidFill>
                <a:effectLst/>
                <a:latin typeface="+mn-lt"/>
                <a:ea typeface="+mn-ea"/>
                <a:cs typeface="+mn-cs"/>
              </a:rPr>
              <a:t>git</a:t>
            </a:r>
            <a:r>
              <a:rPr lang="it-IT" sz="1200" kern="1200" dirty="0">
                <a:solidFill>
                  <a:schemeClr val="tx1"/>
                </a:solidFill>
                <a:effectLst/>
                <a:latin typeface="+mn-lt"/>
                <a:ea typeface="+mn-ea"/>
                <a:cs typeface="+mn-cs"/>
              </a:rPr>
              <a:t> – </a:t>
            </a:r>
            <a:r>
              <a:rPr lang="it-IT" sz="1200" kern="1200" dirty="0" err="1">
                <a:solidFill>
                  <a:schemeClr val="tx1"/>
                </a:solidFill>
                <a:effectLst/>
                <a:latin typeface="+mn-lt"/>
                <a:ea typeface="+mn-ea"/>
                <a:cs typeface="+mn-cs"/>
              </a:rPr>
              <a:t>Untracked</a:t>
            </a:r>
            <a:r>
              <a:rPr lang="it-IT" sz="1200" kern="1200" dirty="0">
                <a:solidFill>
                  <a:schemeClr val="tx1"/>
                </a:solidFill>
                <a:effectLst/>
                <a:latin typeface="+mn-lt"/>
                <a:ea typeface="+mn-ea"/>
                <a:cs typeface="+mn-cs"/>
              </a:rPr>
              <a:t>, e i file conosciuti, ovvero presenti nell’ultima </a:t>
            </a:r>
            <a:r>
              <a:rPr lang="it-IT" sz="1200" kern="1200" dirty="0" err="1">
                <a:solidFill>
                  <a:schemeClr val="tx1"/>
                </a:solidFill>
                <a:effectLst/>
                <a:latin typeface="+mn-lt"/>
                <a:ea typeface="+mn-ea"/>
                <a:cs typeface="+mn-cs"/>
              </a:rPr>
              <a:t>revision</a:t>
            </a:r>
            <a:r>
              <a:rPr lang="it-IT" sz="1200" kern="1200" dirty="0">
                <a:solidFill>
                  <a:schemeClr val="tx1"/>
                </a:solidFill>
                <a:effectLst/>
                <a:latin typeface="+mn-lt"/>
                <a:ea typeface="+mn-ea"/>
                <a:cs typeface="+mn-cs"/>
              </a:rPr>
              <a:t>, detti </a:t>
            </a:r>
            <a:r>
              <a:rPr lang="it-IT" sz="1200" kern="1200" dirty="0" err="1">
                <a:solidFill>
                  <a:schemeClr val="tx1"/>
                </a:solidFill>
                <a:effectLst/>
                <a:latin typeface="+mn-lt"/>
                <a:ea typeface="+mn-ea"/>
                <a:cs typeface="+mn-cs"/>
              </a:rPr>
              <a:t>Tracked</a:t>
            </a:r>
            <a:r>
              <a:rPr lang="it-IT"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A loro volta i </a:t>
            </a:r>
            <a:r>
              <a:rPr lang="it-IT" sz="1200" kern="1200" dirty="0" err="1">
                <a:solidFill>
                  <a:schemeClr val="tx1"/>
                </a:solidFill>
                <a:effectLst/>
                <a:latin typeface="+mn-lt"/>
                <a:ea typeface="+mn-ea"/>
                <a:cs typeface="+mn-cs"/>
              </a:rPr>
              <a:t>Tracked</a:t>
            </a:r>
            <a:r>
              <a:rPr lang="it-IT" sz="1200" kern="1200" dirty="0">
                <a:solidFill>
                  <a:schemeClr val="tx1"/>
                </a:solidFill>
                <a:effectLst/>
                <a:latin typeface="+mn-lt"/>
                <a:ea typeface="+mn-ea"/>
                <a:cs typeface="+mn-cs"/>
              </a:rPr>
              <a:t> file vengono specializzati in: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err="1">
                <a:solidFill>
                  <a:schemeClr val="tx1"/>
                </a:solidFill>
                <a:effectLst/>
                <a:latin typeface="+mn-lt"/>
                <a:ea typeface="+mn-ea"/>
                <a:cs typeface="+mn-cs"/>
              </a:rPr>
              <a:t>Unmodified</a:t>
            </a:r>
            <a:r>
              <a:rPr lang="it-IT" sz="1200" kern="1200" dirty="0">
                <a:solidFill>
                  <a:schemeClr val="tx1"/>
                </a:solidFill>
                <a:effectLst/>
                <a:latin typeface="+mn-lt"/>
                <a:ea typeface="+mn-ea"/>
                <a:cs typeface="+mn-cs"/>
              </a:rPr>
              <a:t>, ovvero i file che dall’ultima volta che sono stati </a:t>
            </a:r>
            <a:r>
              <a:rPr lang="it-IT" sz="1200" kern="1200" dirty="0" err="1">
                <a:solidFill>
                  <a:schemeClr val="tx1"/>
                </a:solidFill>
                <a:effectLst/>
                <a:latin typeface="+mn-lt"/>
                <a:ea typeface="+mn-ea"/>
                <a:cs typeface="+mn-cs"/>
              </a:rPr>
              <a:t>committati</a:t>
            </a:r>
            <a:r>
              <a:rPr lang="it-IT" sz="1200" kern="1200" dirty="0">
                <a:solidFill>
                  <a:schemeClr val="tx1"/>
                </a:solidFill>
                <a:effectLst/>
                <a:latin typeface="+mn-lt"/>
                <a:ea typeface="+mn-ea"/>
                <a:cs typeface="+mn-cs"/>
              </a:rPr>
              <a:t> non hanno subito alcuna modifica all’interno del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Locale.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err="1">
                <a:solidFill>
                  <a:schemeClr val="tx1"/>
                </a:solidFill>
                <a:effectLst/>
                <a:latin typeface="+mn-lt"/>
                <a:ea typeface="+mn-ea"/>
                <a:cs typeface="+mn-cs"/>
              </a:rPr>
              <a:t>Modified</a:t>
            </a:r>
            <a:r>
              <a:rPr lang="it-IT" sz="1200" kern="1200" dirty="0">
                <a:solidFill>
                  <a:schemeClr val="tx1"/>
                </a:solidFill>
                <a:effectLst/>
                <a:latin typeface="+mn-lt"/>
                <a:ea typeface="+mn-ea"/>
                <a:cs typeface="+mn-cs"/>
              </a:rPr>
              <a:t>, ovvero i file che hanno subito delle modifiche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E </a:t>
            </a:r>
            <a:r>
              <a:rPr lang="it-IT" sz="1200" kern="1200" dirty="0" err="1">
                <a:solidFill>
                  <a:schemeClr val="tx1"/>
                </a:solidFill>
                <a:effectLst/>
                <a:latin typeface="+mn-lt"/>
                <a:ea typeface="+mn-ea"/>
                <a:cs typeface="+mn-cs"/>
              </a:rPr>
              <a:t>Staged</a:t>
            </a:r>
            <a:r>
              <a:rPr lang="it-IT" sz="1200" kern="1200" dirty="0">
                <a:solidFill>
                  <a:schemeClr val="tx1"/>
                </a:solidFill>
                <a:effectLst/>
                <a:latin typeface="+mn-lt"/>
                <a:ea typeface="+mn-ea"/>
                <a:cs typeface="+mn-cs"/>
              </a:rPr>
              <a:t>, tale stato rappresenta un area in cui i file modificati/aggiunti, sono pronti per il </a:t>
            </a:r>
            <a:r>
              <a:rPr lang="it-IT" sz="1200" kern="1200" dirty="0" err="1">
                <a:solidFill>
                  <a:schemeClr val="tx1"/>
                </a:solidFill>
                <a:effectLst/>
                <a:latin typeface="+mn-lt"/>
                <a:ea typeface="+mn-ea"/>
                <a:cs typeface="+mn-cs"/>
              </a:rPr>
              <a:t>commit</a:t>
            </a:r>
            <a:r>
              <a:rPr lang="it-IT" sz="1200" kern="1200" dirty="0">
                <a:solidFill>
                  <a:schemeClr val="tx1"/>
                </a:solidFill>
                <a:effectLst/>
                <a:latin typeface="+mn-lt"/>
                <a:ea typeface="+mn-ea"/>
                <a:cs typeface="+mn-cs"/>
              </a:rPr>
              <a:t>. A differenza di SVN, anche i file modificati vanno aggiunti tramite l’apposito comando.</a:t>
            </a:r>
          </a:p>
        </p:txBody>
      </p:sp>
      <p:sp>
        <p:nvSpPr>
          <p:cNvPr id="4" name="Slide Number Placeholder 3"/>
          <p:cNvSpPr>
            <a:spLocks noGrp="1"/>
          </p:cNvSpPr>
          <p:nvPr>
            <p:ph type="sldNum" sz="quarter" idx="10"/>
          </p:nvPr>
        </p:nvSpPr>
        <p:spPr/>
        <p:txBody>
          <a:bodyPr/>
          <a:lstStyle/>
          <a:p>
            <a:fld id="{ABA187E8-1DC9-C246-B0C4-7BFEC819312D}" type="slidenum">
              <a:rPr lang="en-US" smtClean="0"/>
              <a:t>28</a:t>
            </a:fld>
            <a:endParaRPr lang="en-US"/>
          </a:p>
        </p:txBody>
      </p:sp>
    </p:spTree>
    <p:extLst>
      <p:ext uri="{BB962C8B-B14F-4D97-AF65-F5344CB8AC3E}">
        <p14:creationId xmlns:p14="http://schemas.microsoft.com/office/powerpoint/2010/main" val="10834385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Una volta creato un nuovo file e/o modificato un file già esistente, per poterlo </a:t>
            </a:r>
            <a:r>
              <a:rPr lang="it-IT" sz="1200" kern="1200" dirty="0" err="1">
                <a:solidFill>
                  <a:schemeClr val="tx1"/>
                </a:solidFill>
                <a:effectLst/>
                <a:latin typeface="+mn-lt"/>
                <a:ea typeface="+mn-ea"/>
                <a:cs typeface="+mn-cs"/>
              </a:rPr>
              <a:t>committare</a:t>
            </a:r>
            <a:r>
              <a:rPr lang="it-IT" sz="1200" kern="1200" dirty="0">
                <a:solidFill>
                  <a:schemeClr val="tx1"/>
                </a:solidFill>
                <a:effectLst/>
                <a:latin typeface="+mn-lt"/>
                <a:ea typeface="+mn-ea"/>
                <a:cs typeface="+mn-cs"/>
              </a:rPr>
              <a:t> è necessario prima di tutto aggiungerlo all’area di stage. A differenza di SVN, che contempla l’aggiunta di soli nuovi file, su </a:t>
            </a:r>
            <a:r>
              <a:rPr lang="it-IT" sz="1200" kern="1200" dirty="0" err="1">
                <a:solidFill>
                  <a:schemeClr val="tx1"/>
                </a:solidFill>
                <a:effectLst/>
                <a:latin typeface="+mn-lt"/>
                <a:ea typeface="+mn-ea"/>
                <a:cs typeface="+mn-cs"/>
              </a:rPr>
              <a:t>git</a:t>
            </a:r>
            <a:r>
              <a:rPr lang="it-IT" sz="1200" kern="1200" dirty="0">
                <a:solidFill>
                  <a:schemeClr val="tx1"/>
                </a:solidFill>
                <a:effectLst/>
                <a:latin typeface="+mn-lt"/>
                <a:ea typeface="+mn-ea"/>
                <a:cs typeface="+mn-cs"/>
              </a:rPr>
              <a:t> è necessario eseguire tale operazione anche sui file modificati, altrimenti verranno ignorati dal comando di </a:t>
            </a:r>
            <a:r>
              <a:rPr lang="it-IT" sz="1200" kern="1200" dirty="0" err="1">
                <a:solidFill>
                  <a:schemeClr val="tx1"/>
                </a:solidFill>
                <a:effectLst/>
                <a:latin typeface="+mn-lt"/>
                <a:ea typeface="+mn-ea"/>
                <a:cs typeface="+mn-cs"/>
              </a:rPr>
              <a:t>commit</a:t>
            </a:r>
            <a:r>
              <a:rPr lang="it-IT"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Un aspetto molto importante della </a:t>
            </a:r>
            <a:r>
              <a:rPr lang="it-IT" sz="1200" kern="1200" dirty="0" err="1">
                <a:solidFill>
                  <a:schemeClr val="tx1"/>
                </a:solidFill>
                <a:effectLst/>
                <a:latin typeface="+mn-lt"/>
                <a:ea typeface="+mn-ea"/>
                <a:cs typeface="+mn-cs"/>
              </a:rPr>
              <a:t>staging</a:t>
            </a:r>
            <a:r>
              <a:rPr lang="it-IT" sz="1200" kern="1200" dirty="0">
                <a:solidFill>
                  <a:schemeClr val="tx1"/>
                </a:solidFill>
                <a:effectLst/>
                <a:latin typeface="+mn-lt"/>
                <a:ea typeface="+mn-ea"/>
                <a:cs typeface="+mn-cs"/>
              </a:rPr>
              <a:t> area è che rappresenta uno </a:t>
            </a:r>
            <a:r>
              <a:rPr lang="it-IT" sz="1200" kern="1200" dirty="0" err="1">
                <a:solidFill>
                  <a:schemeClr val="tx1"/>
                </a:solidFill>
                <a:effectLst/>
                <a:latin typeface="+mn-lt"/>
                <a:ea typeface="+mn-ea"/>
                <a:cs typeface="+mn-cs"/>
              </a:rPr>
              <a:t>snapshot</a:t>
            </a:r>
            <a:r>
              <a:rPr lang="it-IT" sz="1200" kern="1200" dirty="0">
                <a:solidFill>
                  <a:schemeClr val="tx1"/>
                </a:solidFill>
                <a:effectLst/>
                <a:latin typeface="+mn-lt"/>
                <a:ea typeface="+mn-ea"/>
                <a:cs typeface="+mn-cs"/>
              </a:rPr>
              <a:t> in un determinato momento di tempo, quando un file viene aggiunto nella </a:t>
            </a:r>
            <a:r>
              <a:rPr lang="it-IT" sz="1200" kern="1200" dirty="0" err="1">
                <a:solidFill>
                  <a:schemeClr val="tx1"/>
                </a:solidFill>
                <a:effectLst/>
                <a:latin typeface="+mn-lt"/>
                <a:ea typeface="+mn-ea"/>
                <a:cs typeface="+mn-cs"/>
              </a:rPr>
              <a:t>staging</a:t>
            </a:r>
            <a:r>
              <a:rPr lang="it-IT" sz="1200" kern="1200" dirty="0">
                <a:solidFill>
                  <a:schemeClr val="tx1"/>
                </a:solidFill>
                <a:effectLst/>
                <a:latin typeface="+mn-lt"/>
                <a:ea typeface="+mn-ea"/>
                <a:cs typeface="+mn-cs"/>
              </a:rPr>
              <a:t> area, </a:t>
            </a:r>
            <a:r>
              <a:rPr lang="it-IT" sz="1200" kern="1200" dirty="0" err="1">
                <a:solidFill>
                  <a:schemeClr val="tx1"/>
                </a:solidFill>
                <a:effectLst/>
                <a:latin typeface="+mn-lt"/>
                <a:ea typeface="+mn-ea"/>
                <a:cs typeface="+mn-cs"/>
              </a:rPr>
              <a:t>git</a:t>
            </a:r>
            <a:r>
              <a:rPr lang="it-IT" sz="1200" kern="1200" dirty="0">
                <a:solidFill>
                  <a:schemeClr val="tx1"/>
                </a:solidFill>
                <a:effectLst/>
                <a:latin typeface="+mn-lt"/>
                <a:ea typeface="+mn-ea"/>
                <a:cs typeface="+mn-cs"/>
              </a:rPr>
              <a:t> registra le modifiche attualmente presenti. Nel caso un file aggiunto all’area di stage venga modificato successivamente all’aggiunta, l’operazione deve essere ripetuta in quanto il file presente nell’area di stage non contiene le modifiche effettuate successivamente all’aggiunta</a:t>
            </a:r>
          </a:p>
        </p:txBody>
      </p:sp>
      <p:sp>
        <p:nvSpPr>
          <p:cNvPr id="4" name="Slide Number Placeholder 3"/>
          <p:cNvSpPr>
            <a:spLocks noGrp="1"/>
          </p:cNvSpPr>
          <p:nvPr>
            <p:ph type="sldNum" sz="quarter" idx="10"/>
          </p:nvPr>
        </p:nvSpPr>
        <p:spPr/>
        <p:txBody>
          <a:bodyPr/>
          <a:lstStyle/>
          <a:p>
            <a:fld id="{ABA187E8-1DC9-C246-B0C4-7BFEC819312D}" type="slidenum">
              <a:rPr lang="en-US" smtClean="0"/>
              <a:t>29</a:t>
            </a:fld>
            <a:endParaRPr lang="en-US"/>
          </a:p>
        </p:txBody>
      </p:sp>
    </p:spTree>
    <p:extLst>
      <p:ext uri="{BB962C8B-B14F-4D97-AF65-F5344CB8AC3E}">
        <p14:creationId xmlns:p14="http://schemas.microsoft.com/office/powerpoint/2010/main" val="1406040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Logicamente per quanto banale sia una operazione di backup, è comunque una operazione che se effettuata manualmente risulta onerosa e poco efficiente. Per far fronte a questi problemi sono stati introdotti I Sistemi di </a:t>
            </a:r>
            <a:r>
              <a:rPr lang="it-IT" sz="1200" kern="1200" dirty="0" err="1">
                <a:solidFill>
                  <a:schemeClr val="tx1"/>
                </a:solidFill>
                <a:effectLst/>
                <a:latin typeface="+mn-lt"/>
                <a:ea typeface="+mn-ea"/>
                <a:cs typeface="+mn-cs"/>
              </a:rPr>
              <a:t>versionamento</a:t>
            </a:r>
            <a:r>
              <a:rPr lang="it-IT" sz="1200" kern="1200" dirty="0">
                <a:solidFill>
                  <a:schemeClr val="tx1"/>
                </a:solidFill>
                <a:effectLst/>
                <a:latin typeface="+mn-lt"/>
                <a:ea typeface="+mn-ea"/>
                <a:cs typeface="+mn-cs"/>
              </a:rPr>
              <a:t>, conosciuti anche come Sistemi di Controllo Versione (in inglese Version Control Systems). Tali Sistemi rappresentano l’applicazione pratica della metodologia di controllo di versione attraverso Strumenti, Utilities e Software (Automatici o Manuali) che </a:t>
            </a:r>
            <a:r>
              <a:rPr lang="it-IT" sz="1200" kern="1200" dirty="0" err="1">
                <a:solidFill>
                  <a:schemeClr val="tx1"/>
                </a:solidFill>
                <a:effectLst/>
                <a:latin typeface="+mn-lt"/>
                <a:ea typeface="+mn-ea"/>
                <a:cs typeface="+mn-cs"/>
              </a:rPr>
              <a:t>versionano</a:t>
            </a:r>
            <a:r>
              <a:rPr lang="it-IT" sz="1200" kern="1200" dirty="0">
                <a:solidFill>
                  <a:schemeClr val="tx1"/>
                </a:solidFill>
                <a:effectLst/>
                <a:latin typeface="+mn-lt"/>
                <a:ea typeface="+mn-ea"/>
                <a:cs typeface="+mn-cs"/>
              </a:rPr>
              <a:t> i dati efficacemente ed efficientemente. I VCS oltre a registrare i cambiamenti nel tempo, espongono funzioni, più o meno avanzate, come ad esempio FIXMEEEEEEE: </a:t>
            </a:r>
            <a:r>
              <a:rPr lang="it-IT" sz="1200" kern="1200" dirty="0" err="1">
                <a:solidFill>
                  <a:schemeClr val="tx1"/>
                </a:solidFill>
                <a:effectLst/>
                <a:latin typeface="+mn-lt"/>
                <a:ea typeface="+mn-ea"/>
                <a:cs typeface="+mn-cs"/>
              </a:rPr>
              <a:t>Monitoring</a:t>
            </a:r>
            <a:r>
              <a:rPr lang="it-IT" sz="1200" kern="1200" dirty="0">
                <a:solidFill>
                  <a:schemeClr val="tx1"/>
                </a:solidFill>
                <a:effectLst/>
                <a:latin typeface="+mn-lt"/>
                <a:ea typeface="+mn-ea"/>
                <a:cs typeface="+mn-cs"/>
              </a:rPr>
              <a:t>, confronto e modifica delle versioni. I Sistemi di </a:t>
            </a:r>
            <a:r>
              <a:rPr lang="it-IT" sz="1200" kern="1200" dirty="0" err="1">
                <a:solidFill>
                  <a:schemeClr val="tx1"/>
                </a:solidFill>
                <a:effectLst/>
                <a:latin typeface="+mn-lt"/>
                <a:ea typeface="+mn-ea"/>
                <a:cs typeface="+mn-cs"/>
              </a:rPr>
              <a:t>versionamento</a:t>
            </a:r>
            <a:r>
              <a:rPr lang="it-IT" sz="1200" kern="1200" dirty="0">
                <a:solidFill>
                  <a:schemeClr val="tx1"/>
                </a:solidFill>
                <a:effectLst/>
                <a:latin typeface="+mn-lt"/>
                <a:ea typeface="+mn-ea"/>
                <a:cs typeface="+mn-cs"/>
              </a:rPr>
              <a:t> possono essere di 3 tipologie: Locali, Centralizzati o Distribuiti</a:t>
            </a:r>
          </a:p>
        </p:txBody>
      </p:sp>
      <p:sp>
        <p:nvSpPr>
          <p:cNvPr id="4" name="Slide Number Placeholder 3"/>
          <p:cNvSpPr>
            <a:spLocks noGrp="1"/>
          </p:cNvSpPr>
          <p:nvPr>
            <p:ph type="sldNum" sz="quarter" idx="10"/>
          </p:nvPr>
        </p:nvSpPr>
        <p:spPr/>
        <p:txBody>
          <a:bodyPr/>
          <a:lstStyle/>
          <a:p>
            <a:fld id="{ABA187E8-1DC9-C246-B0C4-7BFEC819312D}" type="slidenum">
              <a:rPr lang="en-US" smtClean="0"/>
              <a:t>3</a:t>
            </a:fld>
            <a:endParaRPr lang="en-US"/>
          </a:p>
        </p:txBody>
      </p:sp>
    </p:spTree>
    <p:extLst>
      <p:ext uri="{BB962C8B-B14F-4D97-AF65-F5344CB8AC3E}">
        <p14:creationId xmlns:p14="http://schemas.microsoft.com/office/powerpoint/2010/main" val="15002842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Il comando di </a:t>
            </a:r>
            <a:r>
              <a:rPr lang="it-IT" sz="1200" kern="1200" dirty="0" err="1">
                <a:solidFill>
                  <a:schemeClr val="tx1"/>
                </a:solidFill>
                <a:effectLst/>
                <a:latin typeface="+mn-lt"/>
                <a:ea typeface="+mn-ea"/>
                <a:cs typeface="+mn-cs"/>
              </a:rPr>
              <a:t>commit</a:t>
            </a:r>
            <a:r>
              <a:rPr lang="it-IT" sz="1200" kern="1200" dirty="0">
                <a:solidFill>
                  <a:schemeClr val="tx1"/>
                </a:solidFill>
                <a:effectLst/>
                <a:latin typeface="+mn-lt"/>
                <a:ea typeface="+mn-ea"/>
                <a:cs typeface="+mn-cs"/>
              </a:rPr>
              <a:t> sincronizza le modifiche salvandole nel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Locale, come già anticipato vengono </a:t>
            </a:r>
            <a:r>
              <a:rPr lang="it-IT" sz="1200" kern="1200" dirty="0" err="1">
                <a:solidFill>
                  <a:schemeClr val="tx1"/>
                </a:solidFill>
                <a:effectLst/>
                <a:latin typeface="+mn-lt"/>
                <a:ea typeface="+mn-ea"/>
                <a:cs typeface="+mn-cs"/>
              </a:rPr>
              <a:t>committate</a:t>
            </a:r>
            <a:r>
              <a:rPr lang="it-IT" sz="1200" kern="1200" dirty="0">
                <a:solidFill>
                  <a:schemeClr val="tx1"/>
                </a:solidFill>
                <a:effectLst/>
                <a:latin typeface="+mn-lt"/>
                <a:ea typeface="+mn-ea"/>
                <a:cs typeface="+mn-cs"/>
              </a:rPr>
              <a:t> le sole modifiche registrate nell’area di stage.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Eventualmente è possibile eseguire aggiunta e </a:t>
            </a:r>
            <a:r>
              <a:rPr lang="it-IT" sz="1200" kern="1200" dirty="0" err="1">
                <a:solidFill>
                  <a:schemeClr val="tx1"/>
                </a:solidFill>
                <a:effectLst/>
                <a:latin typeface="+mn-lt"/>
                <a:ea typeface="+mn-ea"/>
                <a:cs typeface="+mn-cs"/>
              </a:rPr>
              <a:t>commit</a:t>
            </a:r>
            <a:r>
              <a:rPr lang="it-IT" sz="1200" kern="1200" dirty="0">
                <a:solidFill>
                  <a:schemeClr val="tx1"/>
                </a:solidFill>
                <a:effectLst/>
                <a:latin typeface="+mn-lt"/>
                <a:ea typeface="+mn-ea"/>
                <a:cs typeface="+mn-cs"/>
              </a:rPr>
              <a:t> con un solo comando, aggiungendo l’argomento –a durante il </a:t>
            </a:r>
            <a:r>
              <a:rPr lang="it-IT" sz="1200" kern="1200" dirty="0" err="1">
                <a:solidFill>
                  <a:schemeClr val="tx1"/>
                </a:solidFill>
                <a:effectLst/>
                <a:latin typeface="+mn-lt"/>
                <a:ea typeface="+mn-ea"/>
                <a:cs typeface="+mn-cs"/>
              </a:rPr>
              <a:t>commit</a:t>
            </a:r>
            <a:r>
              <a:rPr lang="it-IT" sz="1200" kern="1200" dirty="0">
                <a:solidFill>
                  <a:schemeClr val="tx1"/>
                </a:solidFill>
                <a:effectLst/>
                <a:latin typeface="+mn-lt"/>
                <a:ea typeface="+mn-ea"/>
                <a:cs typeface="+mn-cs"/>
              </a:rPr>
              <a:t>. In questo modo non è necessario effettuare l’aggiunta manuale all’area di stage di ogni file modificato</a:t>
            </a:r>
          </a:p>
        </p:txBody>
      </p:sp>
      <p:sp>
        <p:nvSpPr>
          <p:cNvPr id="4" name="Slide Number Placeholder 3"/>
          <p:cNvSpPr>
            <a:spLocks noGrp="1"/>
          </p:cNvSpPr>
          <p:nvPr>
            <p:ph type="sldNum" sz="quarter" idx="10"/>
          </p:nvPr>
        </p:nvSpPr>
        <p:spPr/>
        <p:txBody>
          <a:bodyPr/>
          <a:lstStyle/>
          <a:p>
            <a:fld id="{ABA187E8-1DC9-C246-B0C4-7BFEC819312D}" type="slidenum">
              <a:rPr lang="en-US" smtClean="0"/>
              <a:t>30</a:t>
            </a:fld>
            <a:endParaRPr lang="en-US"/>
          </a:p>
        </p:txBody>
      </p:sp>
    </p:spTree>
    <p:extLst>
      <p:ext uri="{BB962C8B-B14F-4D97-AF65-F5344CB8AC3E}">
        <p14:creationId xmlns:p14="http://schemas.microsoft.com/office/powerpoint/2010/main" val="12538622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Attraverso il comando RM </a:t>
            </a:r>
            <a:r>
              <a:rPr lang="it-IT" sz="1200" kern="1200" dirty="0" err="1">
                <a:solidFill>
                  <a:schemeClr val="tx1"/>
                </a:solidFill>
                <a:effectLst/>
                <a:latin typeface="+mn-lt"/>
                <a:ea typeface="+mn-ea"/>
                <a:cs typeface="+mn-cs"/>
              </a:rPr>
              <a:t>git</a:t>
            </a:r>
            <a:r>
              <a:rPr lang="it-IT" sz="1200" kern="1200" dirty="0">
                <a:solidFill>
                  <a:schemeClr val="tx1"/>
                </a:solidFill>
                <a:effectLst/>
                <a:latin typeface="+mn-lt"/>
                <a:ea typeface="+mn-ea"/>
                <a:cs typeface="+mn-cs"/>
              </a:rPr>
              <a:t> permette di eliminare il file e registrare la modifica nell’area di stage. Nell’eventualità che il file sia stato eliminato senza l’ausilio di </a:t>
            </a:r>
            <a:r>
              <a:rPr lang="it-IT" sz="1200" kern="1200" dirty="0" err="1">
                <a:solidFill>
                  <a:schemeClr val="tx1"/>
                </a:solidFill>
                <a:effectLst/>
                <a:latin typeface="+mn-lt"/>
                <a:ea typeface="+mn-ea"/>
                <a:cs typeface="+mn-cs"/>
              </a:rPr>
              <a:t>git</a:t>
            </a:r>
            <a:r>
              <a:rPr lang="it-IT" sz="1200" kern="1200" dirty="0">
                <a:solidFill>
                  <a:schemeClr val="tx1"/>
                </a:solidFill>
                <a:effectLst/>
                <a:latin typeface="+mn-lt"/>
                <a:ea typeface="+mn-ea"/>
                <a:cs typeface="+mn-cs"/>
              </a:rPr>
              <a:t>, è comunque possibile a posteriori registrare la modifica, utilizzando lo stesso comando.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Nel caso in cui il file da eliminare debba essere solamente eliminato dal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e non dal file </a:t>
            </a:r>
            <a:r>
              <a:rPr lang="it-IT" sz="1200" kern="1200" dirty="0" err="1">
                <a:solidFill>
                  <a:schemeClr val="tx1"/>
                </a:solidFill>
                <a:effectLst/>
                <a:latin typeface="+mn-lt"/>
                <a:ea typeface="+mn-ea"/>
                <a:cs typeface="+mn-cs"/>
              </a:rPr>
              <a:t>system</a:t>
            </a:r>
            <a:r>
              <a:rPr lang="it-IT" sz="1200" kern="1200" dirty="0">
                <a:solidFill>
                  <a:schemeClr val="tx1"/>
                </a:solidFill>
                <a:effectLst/>
                <a:latin typeface="+mn-lt"/>
                <a:ea typeface="+mn-ea"/>
                <a:cs typeface="+mn-cs"/>
              </a:rPr>
              <a:t>, aggiungendo l’argomento –</a:t>
            </a:r>
            <a:r>
              <a:rPr lang="it-IT" sz="1200" kern="1200" dirty="0" err="1">
                <a:solidFill>
                  <a:schemeClr val="tx1"/>
                </a:solidFill>
                <a:effectLst/>
                <a:latin typeface="+mn-lt"/>
                <a:ea typeface="+mn-ea"/>
                <a:cs typeface="+mn-cs"/>
              </a:rPr>
              <a:t>cached</a:t>
            </a:r>
            <a:r>
              <a:rPr lang="it-IT" sz="1200" kern="1200" dirty="0">
                <a:solidFill>
                  <a:schemeClr val="tx1"/>
                </a:solidFill>
                <a:effectLst/>
                <a:latin typeface="+mn-lt"/>
                <a:ea typeface="+mn-ea"/>
                <a:cs typeface="+mn-cs"/>
              </a:rPr>
              <a:t> è possibile mantenere il file</a:t>
            </a:r>
          </a:p>
        </p:txBody>
      </p:sp>
      <p:sp>
        <p:nvSpPr>
          <p:cNvPr id="4" name="Slide Number Placeholder 3"/>
          <p:cNvSpPr>
            <a:spLocks noGrp="1"/>
          </p:cNvSpPr>
          <p:nvPr>
            <p:ph type="sldNum" sz="quarter" idx="10"/>
          </p:nvPr>
        </p:nvSpPr>
        <p:spPr/>
        <p:txBody>
          <a:bodyPr/>
          <a:lstStyle/>
          <a:p>
            <a:fld id="{ABA187E8-1DC9-C246-B0C4-7BFEC819312D}" type="slidenum">
              <a:rPr lang="en-US" smtClean="0"/>
              <a:t>31</a:t>
            </a:fld>
            <a:endParaRPr lang="en-US"/>
          </a:p>
        </p:txBody>
      </p:sp>
    </p:spTree>
    <p:extLst>
      <p:ext uri="{BB962C8B-B14F-4D97-AF65-F5344CB8AC3E}">
        <p14:creationId xmlns:p14="http://schemas.microsoft.com/office/powerpoint/2010/main" val="8579662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Utilizzando il comando mv è invece possibile spostare o rinominare un file. Il comando esegue, così come nel caso di </a:t>
            </a:r>
            <a:r>
              <a:rPr lang="it-IT" sz="1200" kern="1200" dirty="0" err="1">
                <a:solidFill>
                  <a:schemeClr val="tx1"/>
                </a:solidFill>
                <a:effectLst/>
                <a:latin typeface="+mn-lt"/>
                <a:ea typeface="+mn-ea"/>
                <a:cs typeface="+mn-cs"/>
              </a:rPr>
              <a:t>rm</a:t>
            </a:r>
            <a:r>
              <a:rPr lang="it-IT" sz="1200" kern="1200" dirty="0">
                <a:solidFill>
                  <a:schemeClr val="tx1"/>
                </a:solidFill>
                <a:effectLst/>
                <a:latin typeface="+mn-lt"/>
                <a:ea typeface="+mn-ea"/>
                <a:cs typeface="+mn-cs"/>
              </a:rPr>
              <a:t>, oltre che la modifica nel </a:t>
            </a:r>
            <a:r>
              <a:rPr lang="it-IT" sz="1200" kern="1200" dirty="0" err="1">
                <a:solidFill>
                  <a:schemeClr val="tx1"/>
                </a:solidFill>
                <a:effectLst/>
                <a:latin typeface="+mn-lt"/>
                <a:ea typeface="+mn-ea"/>
                <a:cs typeface="+mn-cs"/>
              </a:rPr>
              <a:t>filesystem</a:t>
            </a:r>
            <a:r>
              <a:rPr lang="it-IT" sz="1200" kern="1200" dirty="0">
                <a:solidFill>
                  <a:schemeClr val="tx1"/>
                </a:solidFill>
                <a:effectLst/>
                <a:latin typeface="+mn-lt"/>
                <a:ea typeface="+mn-ea"/>
                <a:cs typeface="+mn-cs"/>
              </a:rPr>
              <a:t> registra la modifica all’interno dell’area di stage.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Nell’eventualità che il file sia stato spostato o rinominato senza l’ausilio del comando di </a:t>
            </a:r>
            <a:r>
              <a:rPr lang="it-IT" sz="1200" kern="1200" dirty="0" err="1">
                <a:solidFill>
                  <a:schemeClr val="tx1"/>
                </a:solidFill>
                <a:effectLst/>
                <a:latin typeface="+mn-lt"/>
                <a:ea typeface="+mn-ea"/>
                <a:cs typeface="+mn-cs"/>
              </a:rPr>
              <a:t>git</a:t>
            </a:r>
            <a:r>
              <a:rPr lang="it-IT" sz="1200" kern="1200" dirty="0">
                <a:solidFill>
                  <a:schemeClr val="tx1"/>
                </a:solidFill>
                <a:effectLst/>
                <a:latin typeface="+mn-lt"/>
                <a:ea typeface="+mn-ea"/>
                <a:cs typeface="+mn-cs"/>
              </a:rPr>
              <a:t> è necessario copiare il file (rinominandolo se necessario) procedendo poi ad eliminare l’originale con il comando </a:t>
            </a:r>
            <a:r>
              <a:rPr lang="it-IT" sz="1200" kern="1200" dirty="0" err="1">
                <a:solidFill>
                  <a:schemeClr val="tx1"/>
                </a:solidFill>
                <a:effectLst/>
                <a:latin typeface="+mn-lt"/>
                <a:ea typeface="+mn-ea"/>
                <a:cs typeface="+mn-cs"/>
              </a:rPr>
              <a:t>rm</a:t>
            </a:r>
            <a:r>
              <a:rPr lang="it-IT" sz="1200" kern="1200" dirty="0">
                <a:solidFill>
                  <a:schemeClr val="tx1"/>
                </a:solidFill>
                <a:effectLst/>
                <a:latin typeface="+mn-lt"/>
                <a:ea typeface="+mn-ea"/>
                <a:cs typeface="+mn-cs"/>
              </a:rPr>
              <a:t> e ad aggiungere la nuova versione con il comando di </a:t>
            </a:r>
            <a:r>
              <a:rPr lang="it-IT" sz="1200" kern="1200" dirty="0" err="1">
                <a:solidFill>
                  <a:schemeClr val="tx1"/>
                </a:solidFill>
                <a:effectLst/>
                <a:latin typeface="+mn-lt"/>
                <a:ea typeface="+mn-ea"/>
                <a:cs typeface="+mn-cs"/>
              </a:rPr>
              <a:t>add</a:t>
            </a:r>
            <a:r>
              <a:rPr lang="it-IT" sz="1200" kern="1200" dirty="0">
                <a:solidFill>
                  <a:schemeClr val="tx1"/>
                </a:solidFill>
                <a:effectLst/>
                <a:latin typeface="+mn-lt"/>
                <a:ea typeface="+mn-ea"/>
                <a:cs typeface="+mn-cs"/>
              </a:rPr>
              <a:t>, per registrare la modifica all’interno dell’area di stage</a:t>
            </a:r>
          </a:p>
        </p:txBody>
      </p:sp>
      <p:sp>
        <p:nvSpPr>
          <p:cNvPr id="4" name="Slide Number Placeholder 3"/>
          <p:cNvSpPr>
            <a:spLocks noGrp="1"/>
          </p:cNvSpPr>
          <p:nvPr>
            <p:ph type="sldNum" sz="quarter" idx="10"/>
          </p:nvPr>
        </p:nvSpPr>
        <p:spPr/>
        <p:txBody>
          <a:bodyPr/>
          <a:lstStyle/>
          <a:p>
            <a:fld id="{ABA187E8-1DC9-C246-B0C4-7BFEC819312D}" type="slidenum">
              <a:rPr lang="en-US" smtClean="0"/>
              <a:t>32</a:t>
            </a:fld>
            <a:endParaRPr lang="en-US"/>
          </a:p>
        </p:txBody>
      </p:sp>
    </p:spTree>
    <p:extLst>
      <p:ext uri="{BB962C8B-B14F-4D97-AF65-F5344CB8AC3E}">
        <p14:creationId xmlns:p14="http://schemas.microsoft.com/office/powerpoint/2010/main" val="6098585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Quando per errore è stato registrato un file all’area di stage è possibile rimuoverlo utilizzando il comando RESET. Tale comando non ripristina lo stato del file, esegue solo la rimozione dall’area di stage, lasciando nello stato di modifica in cui si trova</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Per ripristinare lo stato di un file si utilizza invece il comando checkout che lo riporta allo stato precedente le modifiche, ovvero allo stato in cui si trovava al momento dell’ultimo aggiornamento del </a:t>
            </a:r>
            <a:r>
              <a:rPr lang="it-IT" sz="1200" kern="1200" dirty="0" err="1">
                <a:solidFill>
                  <a:schemeClr val="tx1"/>
                </a:solidFill>
                <a:effectLst/>
                <a:latin typeface="+mn-lt"/>
                <a:ea typeface="+mn-ea"/>
                <a:cs typeface="+mn-cs"/>
              </a:rPr>
              <a:t>repository</a:t>
            </a:r>
            <a:endParaRPr lang="it-IT"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BA187E8-1DC9-C246-B0C4-7BFEC819312D}" type="slidenum">
              <a:rPr lang="en-US" smtClean="0"/>
              <a:t>33</a:t>
            </a:fld>
            <a:endParaRPr lang="en-US"/>
          </a:p>
        </p:txBody>
      </p:sp>
    </p:spTree>
    <p:extLst>
      <p:ext uri="{BB962C8B-B14F-4D97-AF65-F5344CB8AC3E}">
        <p14:creationId xmlns:p14="http://schemas.microsoft.com/office/powerpoint/2010/main" val="42235377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Dalla versione 2.23 di </a:t>
            </a:r>
            <a:r>
              <a:rPr lang="it-IT" sz="1200" kern="1200" dirty="0" err="1">
                <a:solidFill>
                  <a:schemeClr val="tx1"/>
                </a:solidFill>
                <a:effectLst/>
                <a:latin typeface="+mn-lt"/>
                <a:ea typeface="+mn-ea"/>
                <a:cs typeface="+mn-cs"/>
              </a:rPr>
              <a:t>git</a:t>
            </a:r>
            <a:r>
              <a:rPr lang="it-IT" sz="1200" kern="1200" dirty="0">
                <a:solidFill>
                  <a:schemeClr val="tx1"/>
                </a:solidFill>
                <a:effectLst/>
                <a:latin typeface="+mn-lt"/>
                <a:ea typeface="+mn-ea"/>
                <a:cs typeface="+mn-cs"/>
              </a:rPr>
              <a:t> è possibile rimuovere dall’area di stage oppure ripristinare un file utilizzando il comando RESTORE.</a:t>
            </a:r>
          </a:p>
        </p:txBody>
      </p:sp>
      <p:sp>
        <p:nvSpPr>
          <p:cNvPr id="4" name="Slide Number Placeholder 3"/>
          <p:cNvSpPr>
            <a:spLocks noGrp="1"/>
          </p:cNvSpPr>
          <p:nvPr>
            <p:ph type="sldNum" sz="quarter" idx="10"/>
          </p:nvPr>
        </p:nvSpPr>
        <p:spPr/>
        <p:txBody>
          <a:bodyPr/>
          <a:lstStyle/>
          <a:p>
            <a:fld id="{ABA187E8-1DC9-C246-B0C4-7BFEC819312D}" type="slidenum">
              <a:rPr lang="en-US" smtClean="0"/>
              <a:t>34</a:t>
            </a:fld>
            <a:endParaRPr lang="en-US"/>
          </a:p>
        </p:txBody>
      </p:sp>
    </p:spTree>
    <p:extLst>
      <p:ext uri="{BB962C8B-B14F-4D97-AF65-F5344CB8AC3E}">
        <p14:creationId xmlns:p14="http://schemas.microsoft.com/office/powerpoint/2010/main" val="12021100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Vediamo ora gli aspetti più avanzati di GIT. In primis il funzionamento del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remoto.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La copia remota è incontaminata dagli sviluppi correnti, su di essa vengono </a:t>
            </a:r>
            <a:r>
              <a:rPr lang="it-IT" sz="1200" kern="1200" dirty="0" err="1">
                <a:solidFill>
                  <a:schemeClr val="tx1"/>
                </a:solidFill>
                <a:effectLst/>
                <a:latin typeface="+mn-lt"/>
                <a:ea typeface="+mn-ea"/>
                <a:cs typeface="+mn-cs"/>
              </a:rPr>
              <a:t>pushate</a:t>
            </a:r>
            <a:r>
              <a:rPr lang="it-IT" sz="1200" kern="1200" dirty="0">
                <a:solidFill>
                  <a:schemeClr val="tx1"/>
                </a:solidFill>
                <a:effectLst/>
                <a:latin typeface="+mn-lt"/>
                <a:ea typeface="+mn-ea"/>
                <a:cs typeface="+mn-cs"/>
              </a:rPr>
              <a:t> le sole versione stabili e/o in condivisione, poiché utilizzata come punto di partenza e di arrivo dei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locali.</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Generalmente il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remoto prende il nome di </a:t>
            </a:r>
            <a:r>
              <a:rPr lang="it-IT" sz="1200" kern="1200" dirty="0" err="1">
                <a:solidFill>
                  <a:schemeClr val="tx1"/>
                </a:solidFill>
                <a:effectLst/>
                <a:latin typeface="+mn-lt"/>
                <a:ea typeface="+mn-ea"/>
                <a:cs typeface="+mn-cs"/>
              </a:rPr>
              <a:t>origin</a:t>
            </a:r>
            <a:br>
              <a:rPr lang="it-IT" sz="1200" kern="1200" dirty="0">
                <a:solidFill>
                  <a:schemeClr val="tx1"/>
                </a:solidFill>
                <a:effectLst/>
                <a:latin typeface="+mn-lt"/>
                <a:ea typeface="+mn-ea"/>
                <a:cs typeface="+mn-cs"/>
              </a:rPr>
            </a:b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È possibile avere più di un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Remoto attraverso l’uso di differenti alias</a:t>
            </a:r>
          </a:p>
        </p:txBody>
      </p:sp>
      <p:sp>
        <p:nvSpPr>
          <p:cNvPr id="4" name="Slide Number Placeholder 3"/>
          <p:cNvSpPr>
            <a:spLocks noGrp="1"/>
          </p:cNvSpPr>
          <p:nvPr>
            <p:ph type="sldNum" sz="quarter" idx="10"/>
          </p:nvPr>
        </p:nvSpPr>
        <p:spPr/>
        <p:txBody>
          <a:bodyPr/>
          <a:lstStyle/>
          <a:p>
            <a:fld id="{ABA187E8-1DC9-C246-B0C4-7BFEC819312D}" type="slidenum">
              <a:rPr lang="en-US" smtClean="0"/>
              <a:t>35</a:t>
            </a:fld>
            <a:endParaRPr lang="en-US"/>
          </a:p>
        </p:txBody>
      </p:sp>
    </p:spTree>
    <p:extLst>
      <p:ext uri="{BB962C8B-B14F-4D97-AF65-F5344CB8AC3E}">
        <p14:creationId xmlns:p14="http://schemas.microsoft.com/office/powerpoint/2010/main" val="30337454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Attraverso l’uso del comando </a:t>
            </a:r>
            <a:r>
              <a:rPr lang="it-IT" sz="1200" kern="1200" dirty="0" err="1">
                <a:solidFill>
                  <a:schemeClr val="tx1"/>
                </a:solidFill>
                <a:effectLst/>
                <a:latin typeface="+mn-lt"/>
                <a:ea typeface="+mn-ea"/>
                <a:cs typeface="+mn-cs"/>
              </a:rPr>
              <a:t>fetch</a:t>
            </a:r>
            <a:r>
              <a:rPr lang="it-IT" sz="1200" kern="1200" dirty="0">
                <a:solidFill>
                  <a:schemeClr val="tx1"/>
                </a:solidFill>
                <a:effectLst/>
                <a:latin typeface="+mn-lt"/>
                <a:ea typeface="+mn-ea"/>
                <a:cs typeface="+mn-cs"/>
              </a:rPr>
              <a:t> è possibile scaricare le modifiche presenti nel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Remoto non ancora presenti in quello locale. Il comando non applica le modifiche, le scarica per permetterne il confronto.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È poi possibile applicare le modifiche manualmente, oppure utilizzando il comando pull in luogo di </a:t>
            </a:r>
            <a:r>
              <a:rPr lang="it-IT" sz="1200" kern="1200" dirty="0" err="1">
                <a:solidFill>
                  <a:schemeClr val="tx1"/>
                </a:solidFill>
                <a:effectLst/>
                <a:latin typeface="+mn-lt"/>
                <a:ea typeface="+mn-ea"/>
                <a:cs typeface="+mn-cs"/>
              </a:rPr>
              <a:t>fetch</a:t>
            </a:r>
            <a:r>
              <a:rPr lang="it-IT" sz="1200" kern="1200" dirty="0">
                <a:solidFill>
                  <a:schemeClr val="tx1"/>
                </a:solidFill>
                <a:effectLst/>
                <a:latin typeface="+mn-lt"/>
                <a:ea typeface="+mn-ea"/>
                <a:cs typeface="+mn-cs"/>
              </a:rPr>
              <a:t> è possibile, con un solo comando, scaricare ed applicare le modifiche. Il comando effettua automaticamente il merge.</a:t>
            </a:r>
          </a:p>
        </p:txBody>
      </p:sp>
      <p:sp>
        <p:nvSpPr>
          <p:cNvPr id="4" name="Slide Number Placeholder 3"/>
          <p:cNvSpPr>
            <a:spLocks noGrp="1"/>
          </p:cNvSpPr>
          <p:nvPr>
            <p:ph type="sldNum" sz="quarter" idx="10"/>
          </p:nvPr>
        </p:nvSpPr>
        <p:spPr/>
        <p:txBody>
          <a:bodyPr/>
          <a:lstStyle/>
          <a:p>
            <a:fld id="{ABA187E8-1DC9-C246-B0C4-7BFEC819312D}" type="slidenum">
              <a:rPr lang="en-US" smtClean="0"/>
              <a:t>36</a:t>
            </a:fld>
            <a:endParaRPr lang="en-US"/>
          </a:p>
        </p:txBody>
      </p:sp>
    </p:spTree>
    <p:extLst>
      <p:ext uri="{BB962C8B-B14F-4D97-AF65-F5344CB8AC3E}">
        <p14:creationId xmlns:p14="http://schemas.microsoft.com/office/powerpoint/2010/main" val="8906644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Al contrario per effettuare la sincronizzazione nel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remoto delle modifiche </a:t>
            </a:r>
            <a:r>
              <a:rPr lang="it-IT" sz="1200" kern="1200" dirty="0" err="1">
                <a:solidFill>
                  <a:schemeClr val="tx1"/>
                </a:solidFill>
                <a:effectLst/>
                <a:latin typeface="+mn-lt"/>
                <a:ea typeface="+mn-ea"/>
                <a:cs typeface="+mn-cs"/>
              </a:rPr>
              <a:t>committate</a:t>
            </a:r>
            <a:r>
              <a:rPr lang="it-IT" sz="1200" kern="1200" dirty="0">
                <a:solidFill>
                  <a:schemeClr val="tx1"/>
                </a:solidFill>
                <a:effectLst/>
                <a:latin typeface="+mn-lt"/>
                <a:ea typeface="+mn-ea"/>
                <a:cs typeface="+mn-cs"/>
              </a:rPr>
              <a:t> nel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locale viene utilizzato il comando PUSH. Essendo possibile avere più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remoto il comando </a:t>
            </a:r>
            <a:r>
              <a:rPr lang="it-IT" sz="1200" kern="1200" dirty="0" err="1">
                <a:solidFill>
                  <a:schemeClr val="tx1"/>
                </a:solidFill>
                <a:effectLst/>
                <a:latin typeface="+mn-lt"/>
                <a:ea typeface="+mn-ea"/>
                <a:cs typeface="+mn-cs"/>
              </a:rPr>
              <a:t>push</a:t>
            </a:r>
            <a:r>
              <a:rPr lang="it-IT" sz="1200" kern="1200" dirty="0">
                <a:solidFill>
                  <a:schemeClr val="tx1"/>
                </a:solidFill>
                <a:effectLst/>
                <a:latin typeface="+mn-lt"/>
                <a:ea typeface="+mn-ea"/>
                <a:cs typeface="+mn-cs"/>
              </a:rPr>
              <a:t> necessita dell’alias del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remoto e del </a:t>
            </a:r>
            <a:r>
              <a:rPr lang="it-IT" sz="1200" kern="1200" dirty="0" err="1">
                <a:solidFill>
                  <a:schemeClr val="tx1"/>
                </a:solidFill>
                <a:effectLst/>
                <a:latin typeface="+mn-lt"/>
                <a:ea typeface="+mn-ea"/>
                <a:cs typeface="+mn-cs"/>
              </a:rPr>
              <a:t>branch</a:t>
            </a:r>
            <a:r>
              <a:rPr lang="it-IT" sz="1200" kern="1200" dirty="0">
                <a:solidFill>
                  <a:schemeClr val="tx1"/>
                </a:solidFill>
                <a:effectLst/>
                <a:latin typeface="+mn-lt"/>
                <a:ea typeface="+mn-ea"/>
                <a:cs typeface="+mn-cs"/>
              </a:rPr>
              <a:t> su cui effettuare il caricamento</a:t>
            </a:r>
          </a:p>
        </p:txBody>
      </p:sp>
      <p:sp>
        <p:nvSpPr>
          <p:cNvPr id="4" name="Slide Number Placeholder 3"/>
          <p:cNvSpPr>
            <a:spLocks noGrp="1"/>
          </p:cNvSpPr>
          <p:nvPr>
            <p:ph type="sldNum" sz="quarter" idx="10"/>
          </p:nvPr>
        </p:nvSpPr>
        <p:spPr/>
        <p:txBody>
          <a:bodyPr/>
          <a:lstStyle/>
          <a:p>
            <a:fld id="{ABA187E8-1DC9-C246-B0C4-7BFEC819312D}" type="slidenum">
              <a:rPr lang="en-US" smtClean="0"/>
              <a:t>37</a:t>
            </a:fld>
            <a:endParaRPr lang="en-US"/>
          </a:p>
        </p:txBody>
      </p:sp>
    </p:spTree>
    <p:extLst>
      <p:ext uri="{BB962C8B-B14F-4D97-AF65-F5344CB8AC3E}">
        <p14:creationId xmlns:p14="http://schemas.microsoft.com/office/powerpoint/2010/main" val="26100156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Il branching su GIT utilizza un sistema di puntamenti e </a:t>
            </a:r>
            <a:r>
              <a:rPr lang="it-IT" sz="1200" kern="1200" dirty="0" err="1">
                <a:solidFill>
                  <a:schemeClr val="tx1"/>
                </a:solidFill>
                <a:effectLst/>
                <a:latin typeface="+mn-lt"/>
                <a:ea typeface="+mn-ea"/>
                <a:cs typeface="+mn-cs"/>
              </a:rPr>
              <a:t>snapshot</a:t>
            </a:r>
            <a:r>
              <a:rPr lang="it-IT" sz="1200" kern="1200" dirty="0">
                <a:solidFill>
                  <a:schemeClr val="tx1"/>
                </a:solidFill>
                <a:effectLst/>
                <a:latin typeface="+mn-lt"/>
                <a:ea typeface="+mn-ea"/>
                <a:cs typeface="+mn-cs"/>
              </a:rPr>
              <a:t> in modo da ottimizzare il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Ogni </a:t>
            </a:r>
            <a:r>
              <a:rPr lang="it-IT" sz="1200" kern="1200" dirty="0" err="1">
                <a:solidFill>
                  <a:schemeClr val="tx1"/>
                </a:solidFill>
                <a:effectLst/>
                <a:latin typeface="+mn-lt"/>
                <a:ea typeface="+mn-ea"/>
                <a:cs typeface="+mn-cs"/>
              </a:rPr>
              <a:t>commit</a:t>
            </a:r>
            <a:r>
              <a:rPr lang="it-IT" sz="1200" kern="1200" dirty="0">
                <a:solidFill>
                  <a:schemeClr val="tx1"/>
                </a:solidFill>
                <a:effectLst/>
                <a:latin typeface="+mn-lt"/>
                <a:ea typeface="+mn-ea"/>
                <a:cs typeface="+mn-cs"/>
              </a:rPr>
              <a:t> genera un uno </a:t>
            </a:r>
            <a:r>
              <a:rPr lang="it-IT" sz="1200" kern="1200" dirty="0" err="1">
                <a:solidFill>
                  <a:schemeClr val="tx1"/>
                </a:solidFill>
                <a:effectLst/>
                <a:latin typeface="+mn-lt"/>
                <a:ea typeface="+mn-ea"/>
                <a:cs typeface="+mn-cs"/>
              </a:rPr>
              <a:t>snapshot</a:t>
            </a:r>
            <a:r>
              <a:rPr lang="it-IT" sz="1200" kern="1200" dirty="0">
                <a:solidFill>
                  <a:schemeClr val="tx1"/>
                </a:solidFill>
                <a:effectLst/>
                <a:latin typeface="+mn-lt"/>
                <a:ea typeface="+mn-ea"/>
                <a:cs typeface="+mn-cs"/>
              </a:rPr>
              <a:t> rappresentante lo stato di tutti i file. Se un file rispetto al </a:t>
            </a:r>
            <a:r>
              <a:rPr lang="it-IT" sz="1200" kern="1200" dirty="0" err="1">
                <a:solidFill>
                  <a:schemeClr val="tx1"/>
                </a:solidFill>
                <a:effectLst/>
                <a:latin typeface="+mn-lt"/>
                <a:ea typeface="+mn-ea"/>
                <a:cs typeface="+mn-cs"/>
              </a:rPr>
              <a:t>commit</a:t>
            </a:r>
            <a:r>
              <a:rPr lang="it-IT" sz="1200" kern="1200" dirty="0">
                <a:solidFill>
                  <a:schemeClr val="tx1"/>
                </a:solidFill>
                <a:effectLst/>
                <a:latin typeface="+mn-lt"/>
                <a:ea typeface="+mn-ea"/>
                <a:cs typeface="+mn-cs"/>
              </a:rPr>
              <a:t> precedente non è stato variato, </a:t>
            </a:r>
            <a:r>
              <a:rPr lang="it-IT" sz="1200" kern="1200" dirty="0" err="1">
                <a:solidFill>
                  <a:schemeClr val="tx1"/>
                </a:solidFill>
                <a:effectLst/>
                <a:latin typeface="+mn-lt"/>
                <a:ea typeface="+mn-ea"/>
                <a:cs typeface="+mn-cs"/>
              </a:rPr>
              <a:t>git</a:t>
            </a:r>
            <a:r>
              <a:rPr lang="it-IT" sz="1200" kern="1200" dirty="0">
                <a:solidFill>
                  <a:schemeClr val="tx1"/>
                </a:solidFill>
                <a:effectLst/>
                <a:latin typeface="+mn-lt"/>
                <a:ea typeface="+mn-ea"/>
                <a:cs typeface="+mn-cs"/>
              </a:rPr>
              <a:t> di quel file salva il puntamento all’ultimo </a:t>
            </a:r>
            <a:r>
              <a:rPr lang="it-IT" sz="1200" kern="1200" dirty="0" err="1">
                <a:solidFill>
                  <a:schemeClr val="tx1"/>
                </a:solidFill>
                <a:effectLst/>
                <a:latin typeface="+mn-lt"/>
                <a:ea typeface="+mn-ea"/>
                <a:cs typeface="+mn-cs"/>
              </a:rPr>
              <a:t>snapshot</a:t>
            </a:r>
            <a:r>
              <a:rPr lang="it-IT" sz="1200" kern="1200" dirty="0">
                <a:solidFill>
                  <a:schemeClr val="tx1"/>
                </a:solidFill>
                <a:effectLst/>
                <a:latin typeface="+mn-lt"/>
                <a:ea typeface="+mn-ea"/>
                <a:cs typeface="+mn-cs"/>
              </a:rPr>
              <a:t> in cui è stato modificato, in questo modo viene ridotto lo spazio del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poiché al contrario di SVN i file non vengono duplicati in ogni </a:t>
            </a:r>
            <a:r>
              <a:rPr lang="it-IT" sz="1200" kern="1200" dirty="0" err="1">
                <a:solidFill>
                  <a:schemeClr val="tx1"/>
                </a:solidFill>
                <a:effectLst/>
                <a:latin typeface="+mn-lt"/>
                <a:ea typeface="+mn-ea"/>
                <a:cs typeface="+mn-cs"/>
              </a:rPr>
              <a:t>revision</a:t>
            </a:r>
            <a:r>
              <a:rPr lang="it-IT"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Un </a:t>
            </a:r>
            <a:r>
              <a:rPr lang="it-IT" sz="1200" kern="1200" dirty="0" err="1">
                <a:solidFill>
                  <a:schemeClr val="tx1"/>
                </a:solidFill>
                <a:effectLst/>
                <a:latin typeface="+mn-lt"/>
                <a:ea typeface="+mn-ea"/>
                <a:cs typeface="+mn-cs"/>
              </a:rPr>
              <a:t>branch</a:t>
            </a:r>
            <a:r>
              <a:rPr lang="it-IT" sz="1200" kern="1200" dirty="0">
                <a:solidFill>
                  <a:schemeClr val="tx1"/>
                </a:solidFill>
                <a:effectLst/>
                <a:latin typeface="+mn-lt"/>
                <a:ea typeface="+mn-ea"/>
                <a:cs typeface="+mn-cs"/>
              </a:rPr>
              <a:t> non rappresenta una copia dell’intero contenuto, ma una serie di puntamenti ai vari </a:t>
            </a:r>
            <a:r>
              <a:rPr lang="it-IT" sz="1200" kern="1200" dirty="0" err="1">
                <a:solidFill>
                  <a:schemeClr val="tx1"/>
                </a:solidFill>
                <a:effectLst/>
                <a:latin typeface="+mn-lt"/>
                <a:ea typeface="+mn-ea"/>
                <a:cs typeface="+mn-cs"/>
              </a:rPr>
              <a:t>snapshot</a:t>
            </a:r>
            <a:endParaRPr lang="it-IT"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BA187E8-1DC9-C246-B0C4-7BFEC819312D}" type="slidenum">
              <a:rPr lang="en-US" smtClean="0"/>
              <a:t>38</a:t>
            </a:fld>
            <a:endParaRPr lang="en-US"/>
          </a:p>
        </p:txBody>
      </p:sp>
    </p:spTree>
    <p:extLst>
      <p:ext uri="{BB962C8B-B14F-4D97-AF65-F5344CB8AC3E}">
        <p14:creationId xmlns:p14="http://schemas.microsoft.com/office/powerpoint/2010/main" val="24891931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La creazione di un nuovo </a:t>
            </a:r>
            <a:r>
              <a:rPr lang="it-IT" sz="1200" kern="1200" dirty="0" err="1">
                <a:solidFill>
                  <a:schemeClr val="tx1"/>
                </a:solidFill>
                <a:effectLst/>
                <a:latin typeface="+mn-lt"/>
                <a:ea typeface="+mn-ea"/>
                <a:cs typeface="+mn-cs"/>
              </a:rPr>
              <a:t>branch</a:t>
            </a:r>
            <a:r>
              <a:rPr lang="it-IT" sz="1200" kern="1200" dirty="0">
                <a:solidFill>
                  <a:schemeClr val="tx1"/>
                </a:solidFill>
                <a:effectLst/>
                <a:latin typeface="+mn-lt"/>
                <a:ea typeface="+mn-ea"/>
                <a:cs typeface="+mn-cs"/>
              </a:rPr>
              <a:t> avviene mediante l’utilizzo del comando </a:t>
            </a:r>
            <a:r>
              <a:rPr lang="it-IT" sz="1200" kern="1200" dirty="0" err="1">
                <a:solidFill>
                  <a:schemeClr val="tx1"/>
                </a:solidFill>
                <a:effectLst/>
                <a:latin typeface="+mn-lt"/>
                <a:ea typeface="+mn-ea"/>
                <a:cs typeface="+mn-cs"/>
              </a:rPr>
              <a:t>git</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branch</a:t>
            </a:r>
            <a:r>
              <a:rPr lang="it-IT" sz="1200" kern="1200" dirty="0">
                <a:solidFill>
                  <a:schemeClr val="tx1"/>
                </a:solidFill>
                <a:effectLst/>
                <a:latin typeface="+mn-lt"/>
                <a:ea typeface="+mn-ea"/>
                <a:cs typeface="+mn-cs"/>
              </a:rPr>
              <a:t> ed effettua la creazione a partire dal </a:t>
            </a:r>
            <a:r>
              <a:rPr lang="it-IT" sz="1200" kern="1200" dirty="0" err="1">
                <a:solidFill>
                  <a:schemeClr val="tx1"/>
                </a:solidFill>
                <a:effectLst/>
                <a:latin typeface="+mn-lt"/>
                <a:ea typeface="+mn-ea"/>
                <a:cs typeface="+mn-cs"/>
              </a:rPr>
              <a:t>branch</a:t>
            </a:r>
            <a:r>
              <a:rPr lang="it-IT" sz="1200" kern="1200" dirty="0">
                <a:solidFill>
                  <a:schemeClr val="tx1"/>
                </a:solidFill>
                <a:effectLst/>
                <a:latin typeface="+mn-lt"/>
                <a:ea typeface="+mn-ea"/>
                <a:cs typeface="+mn-cs"/>
              </a:rPr>
              <a:t> sul quale si risiede al momento dell’esecuzione.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BA187E8-1DC9-C246-B0C4-7BFEC819312D}" type="slidenum">
              <a:rPr lang="en-US" smtClean="0"/>
              <a:t>39</a:t>
            </a:fld>
            <a:endParaRPr lang="en-US"/>
          </a:p>
        </p:txBody>
      </p:sp>
    </p:spTree>
    <p:extLst>
      <p:ext uri="{BB962C8B-B14F-4D97-AF65-F5344CB8AC3E}">
        <p14:creationId xmlns:p14="http://schemas.microsoft.com/office/powerpoint/2010/main" val="220401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I primi Sistemi di </a:t>
            </a:r>
            <a:r>
              <a:rPr lang="it-IT" sz="1200" kern="1200" dirty="0" err="1">
                <a:solidFill>
                  <a:schemeClr val="tx1"/>
                </a:solidFill>
                <a:effectLst/>
                <a:latin typeface="+mn-lt"/>
                <a:ea typeface="+mn-ea"/>
                <a:cs typeface="+mn-cs"/>
              </a:rPr>
              <a:t>versionamento</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svillupati</a:t>
            </a:r>
            <a:r>
              <a:rPr lang="it-IT" sz="1200" kern="1200" dirty="0">
                <a:solidFill>
                  <a:schemeClr val="tx1"/>
                </a:solidFill>
                <a:effectLst/>
                <a:latin typeface="+mn-lt"/>
                <a:ea typeface="+mn-ea"/>
                <a:cs typeface="+mn-cs"/>
              </a:rPr>
              <a:t> sono stati quelli Locali, i quali </a:t>
            </a:r>
            <a:r>
              <a:rPr lang="it-IT" sz="1200" kern="1200" dirty="0" err="1">
                <a:solidFill>
                  <a:schemeClr val="tx1"/>
                </a:solidFill>
                <a:effectLst/>
                <a:latin typeface="+mn-lt"/>
                <a:ea typeface="+mn-ea"/>
                <a:cs typeface="+mn-cs"/>
              </a:rPr>
              <a:t>versionano</a:t>
            </a:r>
            <a:r>
              <a:rPr lang="it-IT" sz="1200" kern="1200" dirty="0">
                <a:solidFill>
                  <a:schemeClr val="tx1"/>
                </a:solidFill>
                <a:effectLst/>
                <a:latin typeface="+mn-lt"/>
                <a:ea typeface="+mn-ea"/>
                <a:cs typeface="+mn-cs"/>
              </a:rPr>
              <a:t> i file solamente all’interno della Macchina e quindi localmente.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I VCS Locali sono nati principalmente durante lo sviluppo dei primi Sistemi Operativi, ancora oggi vengono utilizzati internamente dai </a:t>
            </a:r>
            <a:r>
              <a:rPr lang="it-IT" sz="1200" kern="1200" dirty="0" err="1">
                <a:solidFill>
                  <a:schemeClr val="tx1"/>
                </a:solidFill>
                <a:effectLst/>
                <a:latin typeface="+mn-lt"/>
                <a:ea typeface="+mn-ea"/>
                <a:cs typeface="+mn-cs"/>
              </a:rPr>
              <a:t>Kernel</a:t>
            </a:r>
            <a:r>
              <a:rPr lang="it-IT" sz="120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ABA187E8-1DC9-C246-B0C4-7BFEC819312D}" type="slidenum">
              <a:rPr lang="en-US" smtClean="0"/>
              <a:t>4</a:t>
            </a:fld>
            <a:endParaRPr lang="en-US"/>
          </a:p>
        </p:txBody>
      </p:sp>
    </p:spTree>
    <p:extLst>
      <p:ext uri="{BB962C8B-B14F-4D97-AF65-F5344CB8AC3E}">
        <p14:creationId xmlns:p14="http://schemas.microsoft.com/office/powerpoint/2010/main" val="18275249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Nel momento in cui è necessario allineare due </a:t>
            </a:r>
            <a:r>
              <a:rPr lang="it-IT" sz="1200" kern="1200" dirty="0" err="1">
                <a:solidFill>
                  <a:schemeClr val="tx1"/>
                </a:solidFill>
                <a:effectLst/>
                <a:latin typeface="+mn-lt"/>
                <a:ea typeface="+mn-ea"/>
                <a:cs typeface="+mn-cs"/>
              </a:rPr>
              <a:t>branch</a:t>
            </a:r>
            <a:r>
              <a:rPr lang="it-IT" sz="1200" kern="1200" dirty="0">
                <a:solidFill>
                  <a:schemeClr val="tx1"/>
                </a:solidFill>
                <a:effectLst/>
                <a:latin typeface="+mn-lt"/>
                <a:ea typeface="+mn-ea"/>
                <a:cs typeface="+mn-cs"/>
              </a:rPr>
              <a:t> si utilizza il comando merge, esso infatti permette l’allineamento automatico (comprensivo di </a:t>
            </a:r>
            <a:r>
              <a:rPr lang="it-IT" sz="1200" kern="1200" dirty="0" err="1">
                <a:solidFill>
                  <a:schemeClr val="tx1"/>
                </a:solidFill>
                <a:effectLst/>
                <a:latin typeface="+mn-lt"/>
                <a:ea typeface="+mn-ea"/>
                <a:cs typeface="+mn-cs"/>
              </a:rPr>
              <a:t>add</a:t>
            </a:r>
            <a:r>
              <a:rPr lang="it-IT" sz="1200" kern="1200" dirty="0">
                <a:solidFill>
                  <a:schemeClr val="tx1"/>
                </a:solidFill>
                <a:effectLst/>
                <a:latin typeface="+mn-lt"/>
                <a:ea typeface="+mn-ea"/>
                <a:cs typeface="+mn-cs"/>
              </a:rPr>
              <a:t> e </a:t>
            </a:r>
            <a:r>
              <a:rPr lang="it-IT" sz="1200" kern="1200" dirty="0" err="1">
                <a:solidFill>
                  <a:schemeClr val="tx1"/>
                </a:solidFill>
                <a:effectLst/>
                <a:latin typeface="+mn-lt"/>
                <a:ea typeface="+mn-ea"/>
                <a:cs typeface="+mn-cs"/>
              </a:rPr>
              <a:t>commit</a:t>
            </a:r>
            <a:r>
              <a:rPr lang="it-IT" sz="1200" kern="1200" dirty="0">
                <a:solidFill>
                  <a:schemeClr val="tx1"/>
                </a:solidFill>
                <a:effectLst/>
                <a:latin typeface="+mn-lt"/>
                <a:ea typeface="+mn-ea"/>
                <a:cs typeface="+mn-cs"/>
              </a:rPr>
              <a:t>) delle modifiche non </a:t>
            </a:r>
            <a:r>
              <a:rPr lang="it-IT" sz="1200" kern="1200" dirty="0" err="1">
                <a:solidFill>
                  <a:schemeClr val="tx1"/>
                </a:solidFill>
                <a:effectLst/>
                <a:latin typeface="+mn-lt"/>
                <a:ea typeface="+mn-ea"/>
                <a:cs typeface="+mn-cs"/>
              </a:rPr>
              <a:t>conflittanti</a:t>
            </a:r>
            <a:r>
              <a:rPr lang="it-IT" sz="120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ABA187E8-1DC9-C246-B0C4-7BFEC819312D}" type="slidenum">
              <a:rPr lang="en-US" smtClean="0"/>
              <a:t>40</a:t>
            </a:fld>
            <a:endParaRPr lang="en-US"/>
          </a:p>
        </p:txBody>
      </p:sp>
    </p:spTree>
    <p:extLst>
      <p:ext uri="{BB962C8B-B14F-4D97-AF65-F5344CB8AC3E}">
        <p14:creationId xmlns:p14="http://schemas.microsoft.com/office/powerpoint/2010/main" val="35845655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Nel caso di conflitti, ovvero di file che contengono in entrambi i </a:t>
            </a:r>
            <a:r>
              <a:rPr lang="it-IT" sz="1200" kern="1200" dirty="0" err="1">
                <a:solidFill>
                  <a:schemeClr val="tx1"/>
                </a:solidFill>
                <a:effectLst/>
                <a:latin typeface="+mn-lt"/>
                <a:ea typeface="+mn-ea"/>
                <a:cs typeface="+mn-cs"/>
              </a:rPr>
              <a:t>branch</a:t>
            </a:r>
            <a:r>
              <a:rPr lang="it-IT" sz="1200" kern="1200" dirty="0">
                <a:solidFill>
                  <a:schemeClr val="tx1"/>
                </a:solidFill>
                <a:effectLst/>
                <a:latin typeface="+mn-lt"/>
                <a:ea typeface="+mn-ea"/>
                <a:cs typeface="+mn-cs"/>
              </a:rPr>
              <a:t> modifiche sulle stesse linee di codice, la merge lascia i file </a:t>
            </a:r>
            <a:r>
              <a:rPr lang="it-IT" sz="1200" kern="1200" dirty="0" err="1">
                <a:solidFill>
                  <a:schemeClr val="tx1"/>
                </a:solidFill>
                <a:effectLst/>
                <a:latin typeface="+mn-lt"/>
                <a:ea typeface="+mn-ea"/>
                <a:cs typeface="+mn-cs"/>
              </a:rPr>
              <a:t>conflittanti</a:t>
            </a:r>
            <a:r>
              <a:rPr lang="it-IT" sz="1200" kern="1200" dirty="0">
                <a:solidFill>
                  <a:schemeClr val="tx1"/>
                </a:solidFill>
                <a:effectLst/>
                <a:latin typeface="+mn-lt"/>
                <a:ea typeface="+mn-ea"/>
                <a:cs typeface="+mn-cs"/>
              </a:rPr>
              <a:t> in uno stato transitorio ed è necessario procedere manualmente a revisionare le differenze per risolvere tale stato. All’interno dei file in conflitto vengono inseriti dei marker per evidenziare le parti da risolvere.</a:t>
            </a:r>
          </a:p>
        </p:txBody>
      </p:sp>
      <p:sp>
        <p:nvSpPr>
          <p:cNvPr id="4" name="Slide Number Placeholder 3"/>
          <p:cNvSpPr>
            <a:spLocks noGrp="1"/>
          </p:cNvSpPr>
          <p:nvPr>
            <p:ph type="sldNum" sz="quarter" idx="10"/>
          </p:nvPr>
        </p:nvSpPr>
        <p:spPr/>
        <p:txBody>
          <a:bodyPr/>
          <a:lstStyle/>
          <a:p>
            <a:fld id="{ABA187E8-1DC9-C246-B0C4-7BFEC819312D}" type="slidenum">
              <a:rPr lang="en-US" smtClean="0"/>
              <a:t>41</a:t>
            </a:fld>
            <a:endParaRPr lang="en-US"/>
          </a:p>
        </p:txBody>
      </p:sp>
    </p:spTree>
    <p:extLst>
      <p:ext uri="{BB962C8B-B14F-4D97-AF65-F5344CB8AC3E}">
        <p14:creationId xmlns:p14="http://schemas.microsoft.com/office/powerpoint/2010/main" val="35252060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Per risolvere i conflitti è possibile modificare il file manualmente oppure utilizzare dei </a:t>
            </a:r>
            <a:r>
              <a:rPr lang="it-IT" sz="1200" kern="1200" dirty="0" err="1">
                <a:solidFill>
                  <a:schemeClr val="tx1"/>
                </a:solidFill>
                <a:effectLst/>
                <a:latin typeface="+mn-lt"/>
                <a:ea typeface="+mn-ea"/>
                <a:cs typeface="+mn-cs"/>
              </a:rPr>
              <a:t>tool</a:t>
            </a:r>
            <a:r>
              <a:rPr lang="it-IT" sz="1200" kern="1200" dirty="0">
                <a:solidFill>
                  <a:schemeClr val="tx1"/>
                </a:solidFill>
                <a:effectLst/>
                <a:latin typeface="+mn-lt"/>
                <a:ea typeface="+mn-ea"/>
                <a:cs typeface="+mn-cs"/>
              </a:rPr>
              <a:t> appositi. Una volta comparati e risolti i conflitti è necessario effettuare il </a:t>
            </a:r>
            <a:r>
              <a:rPr lang="it-IT" sz="1200" kern="1200" dirty="0" err="1">
                <a:solidFill>
                  <a:schemeClr val="tx1"/>
                </a:solidFill>
                <a:effectLst/>
                <a:latin typeface="+mn-lt"/>
                <a:ea typeface="+mn-ea"/>
                <a:cs typeface="+mn-cs"/>
              </a:rPr>
              <a:t>commit</a:t>
            </a:r>
            <a:r>
              <a:rPr lang="it-IT"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BA187E8-1DC9-C246-B0C4-7BFEC819312D}" type="slidenum">
              <a:rPr lang="en-US" smtClean="0"/>
              <a:t>42</a:t>
            </a:fld>
            <a:endParaRPr lang="en-US"/>
          </a:p>
        </p:txBody>
      </p:sp>
    </p:spTree>
    <p:extLst>
      <p:ext uri="{BB962C8B-B14F-4D97-AF65-F5344CB8AC3E}">
        <p14:creationId xmlns:p14="http://schemas.microsoft.com/office/powerpoint/2010/main" val="13917601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L’ultimo importante aspetto riguarda la gestione e l’organizzazione dei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La flessibilità di GIT ha con il tempo permesso l’ideazione di molti </a:t>
            </a:r>
            <a:r>
              <a:rPr lang="it-IT" sz="1200" kern="1200" dirty="0" err="1">
                <a:solidFill>
                  <a:schemeClr val="tx1"/>
                </a:solidFill>
                <a:effectLst/>
                <a:latin typeface="+mn-lt"/>
                <a:ea typeface="+mn-ea"/>
                <a:cs typeface="+mn-cs"/>
              </a:rPr>
              <a:t>WorkFlows</a:t>
            </a:r>
            <a:r>
              <a:rPr lang="it-IT" sz="1200" kern="1200" dirty="0">
                <a:solidFill>
                  <a:schemeClr val="tx1"/>
                </a:solidFill>
                <a:effectLst/>
                <a:latin typeface="+mn-lt"/>
                <a:ea typeface="+mn-ea"/>
                <a:cs typeface="+mn-cs"/>
              </a:rPr>
              <a:t>. I più conosciuti ed utilizzati sono:</a:t>
            </a:r>
            <a:br>
              <a:rPr lang="it-IT" sz="1200" kern="1200" dirty="0">
                <a:solidFill>
                  <a:schemeClr val="tx1"/>
                </a:solidFill>
                <a:effectLst/>
                <a:latin typeface="+mn-lt"/>
                <a:ea typeface="+mn-ea"/>
                <a:cs typeface="+mn-cs"/>
              </a:rPr>
            </a:br>
            <a:br>
              <a:rPr lang="it-IT" sz="1200" kern="1200" dirty="0">
                <a:solidFill>
                  <a:schemeClr val="tx1"/>
                </a:solidFill>
                <a:effectLst/>
                <a:latin typeface="+mn-lt"/>
                <a:ea typeface="+mn-ea"/>
                <a:cs typeface="+mn-cs"/>
              </a:rPr>
            </a:br>
            <a:r>
              <a:rPr lang="it-IT" sz="1200" kern="1200" dirty="0" err="1">
                <a:solidFill>
                  <a:schemeClr val="tx1"/>
                </a:solidFill>
                <a:effectLst/>
                <a:latin typeface="+mn-lt"/>
                <a:ea typeface="+mn-ea"/>
                <a:cs typeface="+mn-cs"/>
              </a:rPr>
              <a:t>Centralized</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Workflow</a:t>
            </a:r>
            <a:br>
              <a:rPr lang="it-IT" sz="1200" kern="1200" dirty="0">
                <a:solidFill>
                  <a:schemeClr val="tx1"/>
                </a:solidFill>
                <a:effectLst/>
                <a:latin typeface="+mn-lt"/>
                <a:ea typeface="+mn-ea"/>
                <a:cs typeface="+mn-cs"/>
              </a:rPr>
            </a:br>
            <a:r>
              <a:rPr lang="it-IT" sz="1200" kern="1200" dirty="0" err="1">
                <a:solidFill>
                  <a:schemeClr val="tx1"/>
                </a:solidFill>
                <a:effectLst/>
                <a:latin typeface="+mn-lt"/>
                <a:ea typeface="+mn-ea"/>
                <a:cs typeface="+mn-cs"/>
              </a:rPr>
              <a:t>Feature</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Branch</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Workflow</a:t>
            </a:r>
            <a:br>
              <a:rPr lang="it-IT" sz="1200" kern="1200" dirty="0">
                <a:solidFill>
                  <a:schemeClr val="tx1"/>
                </a:solidFill>
                <a:effectLst/>
                <a:latin typeface="+mn-lt"/>
                <a:ea typeface="+mn-ea"/>
                <a:cs typeface="+mn-cs"/>
              </a:rPr>
            </a:br>
            <a:r>
              <a:rPr lang="it-IT" sz="1200" kern="1200" dirty="0" err="1">
                <a:solidFill>
                  <a:schemeClr val="tx1"/>
                </a:solidFill>
                <a:effectLst/>
                <a:latin typeface="+mn-lt"/>
                <a:ea typeface="+mn-ea"/>
                <a:cs typeface="+mn-cs"/>
              </a:rPr>
              <a:t>GitFlow</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WorkFlow</a:t>
            </a:r>
            <a:br>
              <a:rPr lang="it-IT" sz="1200" kern="1200" dirty="0">
                <a:solidFill>
                  <a:schemeClr val="tx1"/>
                </a:solidFill>
                <a:effectLst/>
                <a:latin typeface="+mn-lt"/>
                <a:ea typeface="+mn-ea"/>
                <a:cs typeface="+mn-cs"/>
              </a:rPr>
            </a:br>
            <a:r>
              <a:rPr lang="it-IT" sz="1200" kern="1200" dirty="0" err="1">
                <a:solidFill>
                  <a:schemeClr val="tx1"/>
                </a:solidFill>
                <a:effectLst/>
                <a:latin typeface="+mn-lt"/>
                <a:ea typeface="+mn-ea"/>
                <a:cs typeface="+mn-cs"/>
              </a:rPr>
              <a:t>Forking</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WorkFlow</a:t>
            </a: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BA187E8-1DC9-C246-B0C4-7BFEC819312D}" type="slidenum">
              <a:rPr lang="en-US" smtClean="0"/>
              <a:t>43</a:t>
            </a:fld>
            <a:endParaRPr lang="en-US"/>
          </a:p>
        </p:txBody>
      </p:sp>
    </p:spTree>
    <p:extLst>
      <p:ext uri="{BB962C8B-B14F-4D97-AF65-F5344CB8AC3E}">
        <p14:creationId xmlns:p14="http://schemas.microsoft.com/office/powerpoint/2010/main" val="33884163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Il </a:t>
            </a:r>
            <a:r>
              <a:rPr lang="it-IT" sz="1200" kern="1200" dirty="0" err="1">
                <a:solidFill>
                  <a:schemeClr val="tx1"/>
                </a:solidFill>
                <a:effectLst/>
                <a:latin typeface="+mn-lt"/>
                <a:ea typeface="+mn-ea"/>
                <a:cs typeface="+mn-cs"/>
              </a:rPr>
              <a:t>Centralized</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worklow</a:t>
            </a:r>
            <a:r>
              <a:rPr lang="it-IT" sz="1200" kern="1200" dirty="0">
                <a:solidFill>
                  <a:schemeClr val="tx1"/>
                </a:solidFill>
                <a:effectLst/>
                <a:latin typeface="+mn-lt"/>
                <a:ea typeface="+mn-ea"/>
                <a:cs typeface="+mn-cs"/>
              </a:rPr>
              <a:t> ha lo scopo di rendere semplice il passaggio da un sistema di </a:t>
            </a:r>
            <a:r>
              <a:rPr lang="it-IT" sz="1200" kern="1200" dirty="0" err="1">
                <a:solidFill>
                  <a:schemeClr val="tx1"/>
                </a:solidFill>
                <a:effectLst/>
                <a:latin typeface="+mn-lt"/>
                <a:ea typeface="+mn-ea"/>
                <a:cs typeface="+mn-cs"/>
              </a:rPr>
              <a:t>versionamento</a:t>
            </a:r>
            <a:r>
              <a:rPr lang="it-IT" sz="1200" kern="1200" dirty="0">
                <a:solidFill>
                  <a:schemeClr val="tx1"/>
                </a:solidFill>
                <a:effectLst/>
                <a:latin typeface="+mn-lt"/>
                <a:ea typeface="+mn-ea"/>
                <a:cs typeface="+mn-cs"/>
              </a:rPr>
              <a:t> centralizzato ad uno distribuito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Viene utilizzato un solo ramo principale ed ogni sviluppatore lavora sulla copia locale del ramo principale per poi sincronizzarlo su quello remoto</a:t>
            </a:r>
          </a:p>
        </p:txBody>
      </p:sp>
      <p:sp>
        <p:nvSpPr>
          <p:cNvPr id="4" name="Slide Number Placeholder 3"/>
          <p:cNvSpPr>
            <a:spLocks noGrp="1"/>
          </p:cNvSpPr>
          <p:nvPr>
            <p:ph type="sldNum" sz="quarter" idx="10"/>
          </p:nvPr>
        </p:nvSpPr>
        <p:spPr/>
        <p:txBody>
          <a:bodyPr/>
          <a:lstStyle/>
          <a:p>
            <a:fld id="{ABA187E8-1DC9-C246-B0C4-7BFEC819312D}" type="slidenum">
              <a:rPr lang="en-US" smtClean="0"/>
              <a:t>44</a:t>
            </a:fld>
            <a:endParaRPr lang="en-US"/>
          </a:p>
        </p:txBody>
      </p:sp>
    </p:spTree>
    <p:extLst>
      <p:ext uri="{BB962C8B-B14F-4D97-AF65-F5344CB8AC3E}">
        <p14:creationId xmlns:p14="http://schemas.microsoft.com/office/powerpoint/2010/main" val="18291504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Il </a:t>
            </a:r>
            <a:r>
              <a:rPr lang="it-IT" sz="1200" kern="1200" dirty="0" err="1">
                <a:solidFill>
                  <a:schemeClr val="tx1"/>
                </a:solidFill>
                <a:effectLst/>
                <a:latin typeface="+mn-lt"/>
                <a:ea typeface="+mn-ea"/>
                <a:cs typeface="+mn-cs"/>
              </a:rPr>
              <a:t>Feature</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Branch</a:t>
            </a:r>
            <a:r>
              <a:rPr lang="it-IT" sz="1200" kern="1200" dirty="0">
                <a:solidFill>
                  <a:schemeClr val="tx1"/>
                </a:solidFill>
                <a:effectLst/>
                <a:latin typeface="+mn-lt"/>
                <a:ea typeface="+mn-ea"/>
                <a:cs typeface="+mn-cs"/>
              </a:rPr>
              <a:t> è stata la prima evoluzione metodologica. Ogni </a:t>
            </a:r>
            <a:r>
              <a:rPr lang="it-IT" sz="1200" kern="1200" dirty="0" err="1">
                <a:solidFill>
                  <a:schemeClr val="tx1"/>
                </a:solidFill>
                <a:effectLst/>
                <a:latin typeface="+mn-lt"/>
                <a:ea typeface="+mn-ea"/>
                <a:cs typeface="+mn-cs"/>
              </a:rPr>
              <a:t>feature</a:t>
            </a:r>
            <a:r>
              <a:rPr lang="it-IT" sz="1200" kern="1200" dirty="0">
                <a:solidFill>
                  <a:schemeClr val="tx1"/>
                </a:solidFill>
                <a:effectLst/>
                <a:latin typeface="+mn-lt"/>
                <a:ea typeface="+mn-ea"/>
                <a:cs typeface="+mn-cs"/>
              </a:rPr>
              <a:t> in sviluppo deve risiedere su un </a:t>
            </a:r>
            <a:r>
              <a:rPr lang="it-IT" sz="1200" kern="1200" dirty="0" err="1">
                <a:solidFill>
                  <a:schemeClr val="tx1"/>
                </a:solidFill>
                <a:effectLst/>
                <a:latin typeface="+mn-lt"/>
                <a:ea typeface="+mn-ea"/>
                <a:cs typeface="+mn-cs"/>
              </a:rPr>
              <a:t>branch</a:t>
            </a:r>
            <a:r>
              <a:rPr lang="it-IT" sz="1200" kern="1200" dirty="0">
                <a:solidFill>
                  <a:schemeClr val="tx1"/>
                </a:solidFill>
                <a:effectLst/>
                <a:latin typeface="+mn-lt"/>
                <a:ea typeface="+mn-ea"/>
                <a:cs typeface="+mn-cs"/>
              </a:rPr>
              <a:t> dedicato. Il </a:t>
            </a:r>
            <a:r>
              <a:rPr lang="it-IT" sz="1200" kern="1200" dirty="0" err="1">
                <a:solidFill>
                  <a:schemeClr val="tx1"/>
                </a:solidFill>
                <a:effectLst/>
                <a:latin typeface="+mn-lt"/>
                <a:ea typeface="+mn-ea"/>
                <a:cs typeface="+mn-cs"/>
              </a:rPr>
              <a:t>feature</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branch</a:t>
            </a:r>
            <a:r>
              <a:rPr lang="it-IT" sz="1200" kern="1200" dirty="0">
                <a:solidFill>
                  <a:schemeClr val="tx1"/>
                </a:solidFill>
                <a:effectLst/>
                <a:latin typeface="+mn-lt"/>
                <a:ea typeface="+mn-ea"/>
                <a:cs typeface="+mn-cs"/>
              </a:rPr>
              <a:t> è generalmente presente nel solo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locale e viene sincronizzato sul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remoto solo in caso sia necessario collaborare.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Il ramo principale viene aggiornato al termine dello sviluppo di un </a:t>
            </a:r>
            <a:r>
              <a:rPr lang="it-IT" sz="1200" kern="1200" dirty="0" err="1">
                <a:solidFill>
                  <a:schemeClr val="tx1"/>
                </a:solidFill>
                <a:effectLst/>
                <a:latin typeface="+mn-lt"/>
                <a:ea typeface="+mn-ea"/>
                <a:cs typeface="+mn-cs"/>
              </a:rPr>
              <a:t>feature</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branch</a:t>
            </a:r>
            <a:r>
              <a:rPr lang="it-IT" sz="1200" kern="1200" dirty="0">
                <a:solidFill>
                  <a:schemeClr val="tx1"/>
                </a:solidFill>
                <a:effectLst/>
                <a:latin typeface="+mn-lt"/>
                <a:ea typeface="+mn-ea"/>
                <a:cs typeface="+mn-cs"/>
              </a:rPr>
              <a:t>, in modo tale nel ramo non sono presenti modifiche instabili ed in corso.</a:t>
            </a:r>
          </a:p>
        </p:txBody>
      </p:sp>
      <p:sp>
        <p:nvSpPr>
          <p:cNvPr id="4" name="Slide Number Placeholder 3"/>
          <p:cNvSpPr>
            <a:spLocks noGrp="1"/>
          </p:cNvSpPr>
          <p:nvPr>
            <p:ph type="sldNum" sz="quarter" idx="10"/>
          </p:nvPr>
        </p:nvSpPr>
        <p:spPr/>
        <p:txBody>
          <a:bodyPr/>
          <a:lstStyle/>
          <a:p>
            <a:fld id="{ABA187E8-1DC9-C246-B0C4-7BFEC819312D}" type="slidenum">
              <a:rPr lang="en-US" smtClean="0"/>
              <a:t>45</a:t>
            </a:fld>
            <a:endParaRPr lang="en-US"/>
          </a:p>
        </p:txBody>
      </p:sp>
    </p:spTree>
    <p:extLst>
      <p:ext uri="{BB962C8B-B14F-4D97-AF65-F5344CB8AC3E}">
        <p14:creationId xmlns:p14="http://schemas.microsoft.com/office/powerpoint/2010/main" val="21134398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Il </a:t>
            </a:r>
            <a:r>
              <a:rPr lang="it-IT" sz="1200" kern="1200" dirty="0" err="1">
                <a:solidFill>
                  <a:schemeClr val="tx1"/>
                </a:solidFill>
                <a:effectLst/>
                <a:latin typeface="+mn-lt"/>
                <a:ea typeface="+mn-ea"/>
                <a:cs typeface="+mn-cs"/>
              </a:rPr>
              <a:t>GitFlow</a:t>
            </a:r>
            <a:r>
              <a:rPr lang="it-IT" sz="1200" kern="1200" dirty="0">
                <a:solidFill>
                  <a:schemeClr val="tx1"/>
                </a:solidFill>
                <a:effectLst/>
                <a:latin typeface="+mn-lt"/>
                <a:ea typeface="+mn-ea"/>
                <a:cs typeface="+mn-cs"/>
              </a:rPr>
              <a:t> è un estensione del </a:t>
            </a:r>
            <a:r>
              <a:rPr lang="it-IT" sz="1200" kern="1200" dirty="0" err="1">
                <a:solidFill>
                  <a:schemeClr val="tx1"/>
                </a:solidFill>
                <a:effectLst/>
                <a:latin typeface="+mn-lt"/>
                <a:ea typeface="+mn-ea"/>
                <a:cs typeface="+mn-cs"/>
              </a:rPr>
              <a:t>feature</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branch</a:t>
            </a:r>
            <a:r>
              <a:rPr lang="it-IT" sz="1200" kern="1200" dirty="0">
                <a:solidFill>
                  <a:schemeClr val="tx1"/>
                </a:solidFill>
                <a:effectLst/>
                <a:latin typeface="+mn-lt"/>
                <a:ea typeface="+mn-ea"/>
                <a:cs typeface="+mn-cs"/>
              </a:rPr>
              <a:t>. La prima evoluzione deriva dall’aggiunte di un secondo ramo, oltre il principale, definito ‘</a:t>
            </a:r>
            <a:r>
              <a:rPr lang="it-IT" sz="1200" kern="1200" dirty="0" err="1">
                <a:solidFill>
                  <a:schemeClr val="tx1"/>
                </a:solidFill>
                <a:effectLst/>
                <a:latin typeface="+mn-lt"/>
                <a:ea typeface="+mn-ea"/>
                <a:cs typeface="+mn-cs"/>
              </a:rPr>
              <a:t>develop</a:t>
            </a:r>
            <a:r>
              <a:rPr lang="it-IT" sz="1200" kern="1200" dirty="0">
                <a:solidFill>
                  <a:schemeClr val="tx1"/>
                </a:solidFill>
                <a:effectLst/>
                <a:latin typeface="+mn-lt"/>
                <a:ea typeface="+mn-ea"/>
                <a:cs typeface="+mn-cs"/>
              </a:rPr>
              <a:t>’. La presenza di due rami consente di separare ulteriormente lo sviluppo dalle release.</a:t>
            </a:r>
            <a:br>
              <a:rPr lang="it-IT" sz="1200" kern="1200" dirty="0">
                <a:solidFill>
                  <a:schemeClr val="tx1"/>
                </a:solidFill>
                <a:effectLst/>
                <a:latin typeface="+mn-lt"/>
                <a:ea typeface="+mn-ea"/>
                <a:cs typeface="+mn-cs"/>
              </a:rPr>
            </a:br>
            <a:br>
              <a:rPr lang="it-IT" sz="1200" kern="1200" dirty="0">
                <a:solidFill>
                  <a:schemeClr val="tx1"/>
                </a:solidFill>
                <a:effectLst/>
                <a:latin typeface="+mn-lt"/>
                <a:ea typeface="+mn-ea"/>
                <a:cs typeface="+mn-cs"/>
              </a:rPr>
            </a:br>
            <a:r>
              <a:rPr lang="it-IT" sz="1200" kern="1200" dirty="0">
                <a:solidFill>
                  <a:schemeClr val="tx1"/>
                </a:solidFill>
                <a:effectLst/>
                <a:latin typeface="+mn-lt"/>
                <a:ea typeface="+mn-ea"/>
                <a:cs typeface="+mn-cs"/>
              </a:rPr>
              <a:t>Nel ramo principale vengono rilasciate solamente le release ufficiali e il ramo di sviluppo è utilizzato per integrare i vari </a:t>
            </a:r>
            <a:r>
              <a:rPr lang="it-IT" sz="1200" kern="1200" dirty="0" err="1">
                <a:solidFill>
                  <a:schemeClr val="tx1"/>
                </a:solidFill>
                <a:effectLst/>
                <a:latin typeface="+mn-lt"/>
                <a:ea typeface="+mn-ea"/>
                <a:cs typeface="+mn-cs"/>
              </a:rPr>
              <a:t>feature</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branch</a:t>
            </a:r>
            <a:r>
              <a:rPr lang="it-IT" sz="1200" kern="1200" dirty="0">
                <a:solidFill>
                  <a:schemeClr val="tx1"/>
                </a:solidFill>
                <a:effectLst/>
                <a:latin typeface="+mn-lt"/>
                <a:ea typeface="+mn-ea"/>
                <a:cs typeface="+mn-cs"/>
              </a:rPr>
              <a:t> una volta terminati il loro sviluppo</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Una volta raccolte sufficienti </a:t>
            </a:r>
            <a:r>
              <a:rPr lang="it-IT" sz="1200" kern="1200" dirty="0" err="1">
                <a:solidFill>
                  <a:schemeClr val="tx1"/>
                </a:solidFill>
                <a:effectLst/>
                <a:latin typeface="+mn-lt"/>
                <a:ea typeface="+mn-ea"/>
                <a:cs typeface="+mn-cs"/>
              </a:rPr>
              <a:t>feature</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branch</a:t>
            </a:r>
            <a:r>
              <a:rPr lang="it-IT" sz="1200" kern="1200" dirty="0">
                <a:solidFill>
                  <a:schemeClr val="tx1"/>
                </a:solidFill>
                <a:effectLst/>
                <a:latin typeface="+mn-lt"/>
                <a:ea typeface="+mn-ea"/>
                <a:cs typeface="+mn-cs"/>
              </a:rPr>
              <a:t> nel </a:t>
            </a:r>
            <a:r>
              <a:rPr lang="it-IT" sz="1200" kern="1200" dirty="0" err="1">
                <a:solidFill>
                  <a:schemeClr val="tx1"/>
                </a:solidFill>
                <a:effectLst/>
                <a:latin typeface="+mn-lt"/>
                <a:ea typeface="+mn-ea"/>
                <a:cs typeface="+mn-cs"/>
              </a:rPr>
              <a:t>develop</a:t>
            </a:r>
            <a:r>
              <a:rPr lang="it-IT" sz="1200" kern="1200" dirty="0">
                <a:solidFill>
                  <a:schemeClr val="tx1"/>
                </a:solidFill>
                <a:effectLst/>
                <a:latin typeface="+mn-lt"/>
                <a:ea typeface="+mn-ea"/>
                <a:cs typeface="+mn-cs"/>
              </a:rPr>
              <a:t> e/o pianificato un rilascio, viene sganciato un release </a:t>
            </a:r>
            <a:r>
              <a:rPr lang="it-IT" sz="1200" kern="1200" dirty="0" err="1">
                <a:solidFill>
                  <a:schemeClr val="tx1"/>
                </a:solidFill>
                <a:effectLst/>
                <a:latin typeface="+mn-lt"/>
                <a:ea typeface="+mn-ea"/>
                <a:cs typeface="+mn-cs"/>
              </a:rPr>
              <a:t>branch</a:t>
            </a:r>
            <a:r>
              <a:rPr lang="it-IT" sz="1200" kern="1200" dirty="0">
                <a:solidFill>
                  <a:schemeClr val="tx1"/>
                </a:solidFill>
                <a:effectLst/>
                <a:latin typeface="+mn-lt"/>
                <a:ea typeface="+mn-ea"/>
                <a:cs typeface="+mn-cs"/>
              </a:rPr>
              <a:t> tra </a:t>
            </a:r>
            <a:r>
              <a:rPr lang="it-IT" sz="1200" kern="1200" dirty="0" err="1">
                <a:solidFill>
                  <a:schemeClr val="tx1"/>
                </a:solidFill>
                <a:effectLst/>
                <a:latin typeface="+mn-lt"/>
                <a:ea typeface="+mn-ea"/>
                <a:cs typeface="+mn-cs"/>
              </a:rPr>
              <a:t>develop</a:t>
            </a:r>
            <a:r>
              <a:rPr lang="it-IT" sz="1200" kern="1200" dirty="0">
                <a:solidFill>
                  <a:schemeClr val="tx1"/>
                </a:solidFill>
                <a:effectLst/>
                <a:latin typeface="+mn-lt"/>
                <a:ea typeface="+mn-ea"/>
                <a:cs typeface="+mn-cs"/>
              </a:rPr>
              <a:t> e master </a:t>
            </a:r>
            <a:r>
              <a:rPr lang="it-IT" sz="1200" kern="1200" dirty="0" err="1">
                <a:solidFill>
                  <a:schemeClr val="tx1"/>
                </a:solidFill>
                <a:effectLst/>
                <a:latin typeface="+mn-lt"/>
                <a:ea typeface="+mn-ea"/>
                <a:cs typeface="+mn-cs"/>
              </a:rPr>
              <a:t>rappresente</a:t>
            </a:r>
            <a:r>
              <a:rPr lang="it-IT" sz="1200" kern="1200" dirty="0">
                <a:solidFill>
                  <a:schemeClr val="tx1"/>
                </a:solidFill>
                <a:effectLst/>
                <a:latin typeface="+mn-lt"/>
                <a:ea typeface="+mn-ea"/>
                <a:cs typeface="+mn-cs"/>
              </a:rPr>
              <a:t> la nuova versione ufficiale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Infine questa metodologia introduce gli </a:t>
            </a:r>
            <a:r>
              <a:rPr lang="it-IT" sz="1200" kern="1200" dirty="0" err="1">
                <a:solidFill>
                  <a:schemeClr val="tx1"/>
                </a:solidFill>
                <a:effectLst/>
                <a:latin typeface="+mn-lt"/>
                <a:ea typeface="+mn-ea"/>
                <a:cs typeface="+mn-cs"/>
              </a:rPr>
              <a:t>hotfix</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branch</a:t>
            </a:r>
            <a:r>
              <a:rPr lang="it-IT" sz="1200" kern="1200" dirty="0">
                <a:solidFill>
                  <a:schemeClr val="tx1"/>
                </a:solidFill>
                <a:effectLst/>
                <a:latin typeface="+mn-lt"/>
                <a:ea typeface="+mn-ea"/>
                <a:cs typeface="+mn-cs"/>
              </a:rPr>
              <a:t>, originati sul master, per </a:t>
            </a:r>
            <a:r>
              <a:rPr lang="it-IT" sz="1200" kern="1200" dirty="0" err="1">
                <a:solidFill>
                  <a:schemeClr val="tx1"/>
                </a:solidFill>
                <a:effectLst/>
                <a:latin typeface="+mn-lt"/>
                <a:ea typeface="+mn-ea"/>
                <a:cs typeface="+mn-cs"/>
              </a:rPr>
              <a:t>bugfixing</a:t>
            </a:r>
            <a:r>
              <a:rPr lang="it-IT" sz="1200" kern="1200" dirty="0">
                <a:solidFill>
                  <a:schemeClr val="tx1"/>
                </a:solidFill>
                <a:effectLst/>
                <a:latin typeface="+mn-lt"/>
                <a:ea typeface="+mn-ea"/>
                <a:cs typeface="+mn-cs"/>
              </a:rPr>
              <a:t> ed interventi urgenti</a:t>
            </a:r>
          </a:p>
        </p:txBody>
      </p:sp>
      <p:sp>
        <p:nvSpPr>
          <p:cNvPr id="4" name="Slide Number Placeholder 3"/>
          <p:cNvSpPr>
            <a:spLocks noGrp="1"/>
          </p:cNvSpPr>
          <p:nvPr>
            <p:ph type="sldNum" sz="quarter" idx="10"/>
          </p:nvPr>
        </p:nvSpPr>
        <p:spPr/>
        <p:txBody>
          <a:bodyPr/>
          <a:lstStyle/>
          <a:p>
            <a:fld id="{ABA187E8-1DC9-C246-B0C4-7BFEC819312D}" type="slidenum">
              <a:rPr lang="en-US" smtClean="0"/>
              <a:t>46</a:t>
            </a:fld>
            <a:endParaRPr lang="en-US"/>
          </a:p>
        </p:txBody>
      </p:sp>
    </p:spTree>
    <p:extLst>
      <p:ext uri="{BB962C8B-B14F-4D97-AF65-F5344CB8AC3E}">
        <p14:creationId xmlns:p14="http://schemas.microsoft.com/office/powerpoint/2010/main" val="30812536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L’ultimo </a:t>
            </a:r>
            <a:r>
              <a:rPr lang="it-IT" sz="1200" kern="1200" dirty="0" err="1">
                <a:solidFill>
                  <a:schemeClr val="tx1"/>
                </a:solidFill>
                <a:effectLst/>
                <a:latin typeface="+mn-lt"/>
                <a:ea typeface="+mn-ea"/>
                <a:cs typeface="+mn-cs"/>
              </a:rPr>
              <a:t>WorkFlow</a:t>
            </a:r>
            <a:r>
              <a:rPr lang="it-IT" sz="1200" kern="1200" dirty="0">
                <a:solidFill>
                  <a:schemeClr val="tx1"/>
                </a:solidFill>
                <a:effectLst/>
                <a:latin typeface="+mn-lt"/>
                <a:ea typeface="+mn-ea"/>
                <a:cs typeface="+mn-cs"/>
              </a:rPr>
              <a:t> è il </a:t>
            </a:r>
            <a:r>
              <a:rPr lang="it-IT" sz="1200" kern="1200" dirty="0" err="1">
                <a:solidFill>
                  <a:schemeClr val="tx1"/>
                </a:solidFill>
                <a:effectLst/>
                <a:latin typeface="+mn-lt"/>
                <a:ea typeface="+mn-ea"/>
                <a:cs typeface="+mn-cs"/>
              </a:rPr>
              <a:t>Forking</a:t>
            </a:r>
            <a:r>
              <a:rPr lang="it-IT" sz="1200" kern="1200" dirty="0">
                <a:solidFill>
                  <a:schemeClr val="tx1"/>
                </a:solidFill>
                <a:effectLst/>
                <a:latin typeface="+mn-lt"/>
                <a:ea typeface="+mn-ea"/>
                <a:cs typeface="+mn-cs"/>
              </a:rPr>
              <a:t>, ed è la metodologia principalmente utilizzata nei progetti open source. Più che a livello di organizzazione del codice sorgente varia l’organizzazione dei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Questo tipo di </a:t>
            </a:r>
            <a:r>
              <a:rPr lang="it-IT" sz="1200" kern="1200" dirty="0" err="1">
                <a:solidFill>
                  <a:schemeClr val="tx1"/>
                </a:solidFill>
                <a:effectLst/>
                <a:latin typeface="+mn-lt"/>
                <a:ea typeface="+mn-ea"/>
                <a:cs typeface="+mn-cs"/>
              </a:rPr>
              <a:t>WorkFlow</a:t>
            </a:r>
            <a:r>
              <a:rPr lang="it-IT" sz="1200" kern="1200" dirty="0">
                <a:solidFill>
                  <a:schemeClr val="tx1"/>
                </a:solidFill>
                <a:effectLst/>
                <a:latin typeface="+mn-lt"/>
                <a:ea typeface="+mn-ea"/>
                <a:cs typeface="+mn-cs"/>
              </a:rPr>
              <a:t> infatti si basa sull’utilizzo di due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centrali e di uno locale.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I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centrali </a:t>
            </a:r>
            <a:r>
              <a:rPr lang="it-IT" sz="1200" kern="1200" dirty="0" err="1">
                <a:solidFill>
                  <a:schemeClr val="tx1"/>
                </a:solidFill>
                <a:effectLst/>
                <a:latin typeface="+mn-lt"/>
                <a:ea typeface="+mn-ea"/>
                <a:cs typeface="+mn-cs"/>
              </a:rPr>
              <a:t>stabilscono</a:t>
            </a:r>
            <a:r>
              <a:rPr lang="it-IT" sz="1200" kern="1200" dirty="0">
                <a:solidFill>
                  <a:schemeClr val="tx1"/>
                </a:solidFill>
                <a:effectLst/>
                <a:latin typeface="+mn-lt"/>
                <a:ea typeface="+mn-ea"/>
                <a:cs typeface="+mn-cs"/>
              </a:rPr>
              <a:t> una sorta di gerarchia logica in cui vi è il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centrale del proprietario ed il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centrale </a:t>
            </a:r>
            <a:r>
              <a:rPr lang="it-IT" sz="1200" kern="1200">
                <a:solidFill>
                  <a:schemeClr val="tx1"/>
                </a:solidFill>
                <a:effectLst/>
                <a:latin typeface="+mn-lt"/>
                <a:ea typeface="+mn-ea"/>
                <a:cs typeface="+mn-cs"/>
              </a:rPr>
              <a:t>degli sviluppatori </a:t>
            </a:r>
            <a:r>
              <a:rPr lang="it-IT" sz="1200" kern="1200" dirty="0">
                <a:solidFill>
                  <a:schemeClr val="tx1"/>
                </a:solidFill>
                <a:effectLst/>
                <a:latin typeface="+mn-lt"/>
                <a:ea typeface="+mn-ea"/>
                <a:cs typeface="+mn-cs"/>
              </a:rPr>
              <a:t>(ogni sviluppatore ha poi il proprio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locale). Il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centrale di uno sviluppatore prende il nome di </a:t>
            </a:r>
            <a:r>
              <a:rPr lang="it-IT" sz="1200" kern="1200" dirty="0" err="1">
                <a:solidFill>
                  <a:schemeClr val="tx1"/>
                </a:solidFill>
                <a:effectLst/>
                <a:latin typeface="+mn-lt"/>
                <a:ea typeface="+mn-ea"/>
                <a:cs typeface="+mn-cs"/>
              </a:rPr>
              <a:t>Fork</a:t>
            </a:r>
            <a:r>
              <a:rPr lang="it-IT" sz="1200" kern="1200" dirty="0">
                <a:solidFill>
                  <a:schemeClr val="tx1"/>
                </a:solidFill>
                <a:effectLst/>
                <a:latin typeface="+mn-lt"/>
                <a:ea typeface="+mn-ea"/>
                <a:cs typeface="+mn-cs"/>
              </a:rPr>
              <a:t>, in esso vengono contenute le modifiche che vengono proposte al mantenitore/proprietario che accettando il </a:t>
            </a:r>
            <a:r>
              <a:rPr lang="it-IT" sz="1200" kern="1200" dirty="0" err="1">
                <a:solidFill>
                  <a:schemeClr val="tx1"/>
                </a:solidFill>
                <a:effectLst/>
                <a:latin typeface="+mn-lt"/>
                <a:ea typeface="+mn-ea"/>
                <a:cs typeface="+mn-cs"/>
              </a:rPr>
              <a:t>fork</a:t>
            </a:r>
            <a:r>
              <a:rPr lang="it-IT" sz="1200" kern="1200" dirty="0">
                <a:solidFill>
                  <a:schemeClr val="tx1"/>
                </a:solidFill>
                <a:effectLst/>
                <a:latin typeface="+mn-lt"/>
                <a:ea typeface="+mn-ea"/>
                <a:cs typeface="+mn-cs"/>
              </a:rPr>
              <a:t>, unisce le modifiche all’interno del proprio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centrale.</a:t>
            </a:r>
          </a:p>
        </p:txBody>
      </p:sp>
      <p:sp>
        <p:nvSpPr>
          <p:cNvPr id="4" name="Slide Number Placeholder 3"/>
          <p:cNvSpPr>
            <a:spLocks noGrp="1"/>
          </p:cNvSpPr>
          <p:nvPr>
            <p:ph type="sldNum" sz="quarter" idx="10"/>
          </p:nvPr>
        </p:nvSpPr>
        <p:spPr/>
        <p:txBody>
          <a:bodyPr/>
          <a:lstStyle/>
          <a:p>
            <a:fld id="{ABA187E8-1DC9-C246-B0C4-7BFEC819312D}" type="slidenum">
              <a:rPr lang="en-US" smtClean="0"/>
              <a:t>47</a:t>
            </a:fld>
            <a:endParaRPr lang="en-US"/>
          </a:p>
        </p:txBody>
      </p:sp>
    </p:spTree>
    <p:extLst>
      <p:ext uri="{BB962C8B-B14F-4D97-AF65-F5344CB8AC3E}">
        <p14:creationId xmlns:p14="http://schemas.microsoft.com/office/powerpoint/2010/main" val="2014537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Mostrare operazioni di fetch, </a:t>
            </a:r>
            <a:r>
              <a:rPr lang="it-IT" sz="1200" kern="1200" dirty="0" err="1">
                <a:solidFill>
                  <a:schemeClr val="tx1"/>
                </a:solidFill>
                <a:effectLst/>
                <a:latin typeface="+mn-lt"/>
                <a:ea typeface="+mn-ea"/>
                <a:cs typeface="+mn-cs"/>
              </a:rPr>
              <a:t>add</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commit</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push</a:t>
            </a:r>
            <a:r>
              <a:rPr lang="it-IT" sz="1200" kern="1200" dirty="0">
                <a:solidFill>
                  <a:schemeClr val="tx1"/>
                </a:solidFill>
                <a:effectLst/>
                <a:latin typeface="+mn-lt"/>
                <a:ea typeface="+mn-ea"/>
                <a:cs typeface="+mn-cs"/>
              </a:rPr>
              <a:t>, pull in </a:t>
            </a:r>
            <a:r>
              <a:rPr lang="it-IT" sz="1200" kern="1200" dirty="0" err="1">
                <a:solidFill>
                  <a:schemeClr val="tx1"/>
                </a:solidFill>
                <a:effectLst/>
                <a:latin typeface="+mn-lt"/>
                <a:ea typeface="+mn-ea"/>
                <a:cs typeface="+mn-cs"/>
              </a:rPr>
              <a:t>Intellij</a:t>
            </a:r>
            <a:r>
              <a:rPr lang="it-IT" sz="1200" kern="1200">
                <a:solidFill>
                  <a:schemeClr val="tx1"/>
                </a:solidFill>
                <a:effectLst/>
                <a:latin typeface="+mn-lt"/>
                <a:ea typeface="+mn-ea"/>
                <a:cs typeface="+mn-cs"/>
              </a:rPr>
              <a:t>.</a:t>
            </a:r>
            <a:endParaRPr lang="it-IT"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BA187E8-1DC9-C246-B0C4-7BFEC819312D}" type="slidenum">
              <a:rPr lang="en-US" smtClean="0"/>
              <a:t>48</a:t>
            </a:fld>
            <a:endParaRPr lang="en-US"/>
          </a:p>
        </p:txBody>
      </p:sp>
    </p:spTree>
    <p:extLst>
      <p:ext uri="{BB962C8B-B14F-4D97-AF65-F5344CB8AC3E}">
        <p14:creationId xmlns:p14="http://schemas.microsoft.com/office/powerpoint/2010/main" val="15553687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ABA187E8-1DC9-C246-B0C4-7BFEC819312D}" type="slidenum">
              <a:rPr lang="en-US" smtClean="0"/>
              <a:t>49</a:t>
            </a:fld>
            <a:endParaRPr lang="en-US"/>
          </a:p>
        </p:txBody>
      </p:sp>
    </p:spTree>
    <p:extLst>
      <p:ext uri="{BB962C8B-B14F-4D97-AF65-F5344CB8AC3E}">
        <p14:creationId xmlns:p14="http://schemas.microsoft.com/office/powerpoint/2010/main" val="2649109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I Sistemi di </a:t>
            </a:r>
            <a:r>
              <a:rPr lang="it-IT" sz="1200" kern="1200" dirty="0" err="1">
                <a:solidFill>
                  <a:schemeClr val="tx1"/>
                </a:solidFill>
                <a:effectLst/>
                <a:latin typeface="+mn-lt"/>
                <a:ea typeface="+mn-ea"/>
                <a:cs typeface="+mn-cs"/>
              </a:rPr>
              <a:t>versionamento</a:t>
            </a:r>
            <a:r>
              <a:rPr lang="it-IT" sz="1200" kern="1200" dirty="0">
                <a:solidFill>
                  <a:schemeClr val="tx1"/>
                </a:solidFill>
                <a:effectLst/>
                <a:latin typeface="+mn-lt"/>
                <a:ea typeface="+mn-ea"/>
                <a:cs typeface="+mn-cs"/>
              </a:rPr>
              <a:t> centralizzati rappresentano la prima evoluzione dei VCS Locali il cui più grande limite era l’impossibilità di collaborare con altre persone sullo stesso insieme di dati. Per superare questo limite i VCS centralizzati utilizzano un Server centrale che contiene tutti i file </a:t>
            </a:r>
            <a:r>
              <a:rPr lang="it-IT" sz="1200" kern="1200" dirty="0" err="1">
                <a:solidFill>
                  <a:schemeClr val="tx1"/>
                </a:solidFill>
                <a:effectLst/>
                <a:latin typeface="+mn-lt"/>
                <a:ea typeface="+mn-ea"/>
                <a:cs typeface="+mn-cs"/>
              </a:rPr>
              <a:t>versionati</a:t>
            </a:r>
            <a:r>
              <a:rPr lang="it-IT" sz="1200" kern="1200" dirty="0">
                <a:solidFill>
                  <a:schemeClr val="tx1"/>
                </a:solidFill>
                <a:effectLst/>
                <a:latin typeface="+mn-lt"/>
                <a:ea typeface="+mn-ea"/>
                <a:cs typeface="+mn-cs"/>
              </a:rPr>
              <a:t>, il deposito viene definito con il nome di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Oltre al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locale, ogni macchina che si interfaccia su di esso, contiene localmente una copia di una specifica revisione (solitamente l’ultima disponibile).</a:t>
            </a:r>
          </a:p>
        </p:txBody>
      </p:sp>
      <p:sp>
        <p:nvSpPr>
          <p:cNvPr id="4" name="Slide Number Placeholder 3"/>
          <p:cNvSpPr>
            <a:spLocks noGrp="1"/>
          </p:cNvSpPr>
          <p:nvPr>
            <p:ph type="sldNum" sz="quarter" idx="10"/>
          </p:nvPr>
        </p:nvSpPr>
        <p:spPr/>
        <p:txBody>
          <a:bodyPr/>
          <a:lstStyle/>
          <a:p>
            <a:fld id="{ABA187E8-1DC9-C246-B0C4-7BFEC819312D}" type="slidenum">
              <a:rPr lang="en-US" smtClean="0"/>
              <a:t>5</a:t>
            </a:fld>
            <a:endParaRPr lang="en-US"/>
          </a:p>
        </p:txBody>
      </p:sp>
    </p:spTree>
    <p:extLst>
      <p:ext uri="{BB962C8B-B14F-4D97-AF65-F5344CB8AC3E}">
        <p14:creationId xmlns:p14="http://schemas.microsoft.com/office/powerpoint/2010/main" val="2369552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Il grande limite dei VCS </a:t>
            </a:r>
            <a:r>
              <a:rPr lang="it-IT" sz="1200" kern="1200" dirty="0" err="1">
                <a:solidFill>
                  <a:schemeClr val="tx1"/>
                </a:solidFill>
                <a:effectLst/>
                <a:latin typeface="+mn-lt"/>
                <a:ea typeface="+mn-ea"/>
                <a:cs typeface="+mn-cs"/>
              </a:rPr>
              <a:t>Centrallizati</a:t>
            </a:r>
            <a:r>
              <a:rPr lang="it-IT" sz="1200" kern="1200" dirty="0">
                <a:solidFill>
                  <a:schemeClr val="tx1"/>
                </a:solidFill>
                <a:effectLst/>
                <a:latin typeface="+mn-lt"/>
                <a:ea typeface="+mn-ea"/>
                <a:cs typeface="+mn-cs"/>
              </a:rPr>
              <a:t> è quello che l’intera storia dei file e delle versioni è depositata all’interno di un unico posto (il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centrale), una eventuale perdita momentanea o totale del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causa la perdita dell’intera storia dei dati, ad eccezione dei singoli </a:t>
            </a:r>
            <a:r>
              <a:rPr lang="it-IT" sz="1200" kern="1200" dirty="0" err="1">
                <a:solidFill>
                  <a:schemeClr val="tx1"/>
                </a:solidFill>
                <a:effectLst/>
                <a:latin typeface="+mn-lt"/>
                <a:ea typeface="+mn-ea"/>
                <a:cs typeface="+mn-cs"/>
              </a:rPr>
              <a:t>snapshot</a:t>
            </a:r>
            <a:r>
              <a:rPr lang="it-IT" sz="1200" kern="1200" dirty="0">
                <a:solidFill>
                  <a:schemeClr val="tx1"/>
                </a:solidFill>
                <a:effectLst/>
                <a:latin typeface="+mn-lt"/>
                <a:ea typeface="+mn-ea"/>
                <a:cs typeface="+mn-cs"/>
              </a:rPr>
              <a:t> posseduti dai vari Client. Per superare tale limite sono stati introdotti i VCS Distribuiti. In un sistema distribuito non esiste un solo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infatti oltre al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centrale, ogni client che si interconnette ad esso diventa a sua volta un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(detto locale) che può contenere la copia dell’intera storia e/o una parte di essa (a scelta dell’utilizzatore). Grazie a questo meccanismo, l’eventuale perdita del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centrale non può causare un danno irreversibile, poiché nel momento che esiste anche un solo client aggiornato, esso può ripristinare l’intero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Centrale caricando la suo copia locale.</a:t>
            </a:r>
          </a:p>
        </p:txBody>
      </p:sp>
      <p:sp>
        <p:nvSpPr>
          <p:cNvPr id="4" name="Slide Number Placeholder 3"/>
          <p:cNvSpPr>
            <a:spLocks noGrp="1"/>
          </p:cNvSpPr>
          <p:nvPr>
            <p:ph type="sldNum" sz="quarter" idx="10"/>
          </p:nvPr>
        </p:nvSpPr>
        <p:spPr/>
        <p:txBody>
          <a:bodyPr/>
          <a:lstStyle/>
          <a:p>
            <a:fld id="{ABA187E8-1DC9-C246-B0C4-7BFEC819312D}" type="slidenum">
              <a:rPr lang="en-US" smtClean="0"/>
              <a:t>6</a:t>
            </a:fld>
            <a:endParaRPr lang="en-US"/>
          </a:p>
        </p:txBody>
      </p:sp>
    </p:spTree>
    <p:extLst>
      <p:ext uri="{BB962C8B-B14F-4D97-AF65-F5344CB8AC3E}">
        <p14:creationId xmlns:p14="http://schemas.microsoft.com/office/powerpoint/2010/main" val="1293549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In questa slide confrontiamo brevemente i due sistemi più evoluti e ad oggi più utilizzati. Generalmente un </a:t>
            </a:r>
            <a:r>
              <a:rPr lang="it-IT" sz="1200" kern="1200" dirty="0" err="1">
                <a:solidFill>
                  <a:schemeClr val="tx1"/>
                </a:solidFill>
                <a:effectLst/>
                <a:latin typeface="+mn-lt"/>
                <a:ea typeface="+mn-ea"/>
                <a:cs typeface="+mn-cs"/>
              </a:rPr>
              <a:t>Centralized</a:t>
            </a:r>
            <a:r>
              <a:rPr lang="it-IT" sz="1200" kern="1200" dirty="0">
                <a:solidFill>
                  <a:schemeClr val="tx1"/>
                </a:solidFill>
                <a:effectLst/>
                <a:latin typeface="+mn-lt"/>
                <a:ea typeface="+mn-ea"/>
                <a:cs typeface="+mn-cs"/>
              </a:rPr>
              <a:t> VCS rispetto ad un </a:t>
            </a:r>
            <a:r>
              <a:rPr lang="it-IT" sz="1200" kern="1200" dirty="0" err="1">
                <a:solidFill>
                  <a:schemeClr val="tx1"/>
                </a:solidFill>
                <a:effectLst/>
                <a:latin typeface="+mn-lt"/>
                <a:ea typeface="+mn-ea"/>
                <a:cs typeface="+mn-cs"/>
              </a:rPr>
              <a:t>Distribuited</a:t>
            </a:r>
            <a:r>
              <a:rPr lang="it-IT" sz="1200" kern="1200" dirty="0">
                <a:solidFill>
                  <a:schemeClr val="tx1"/>
                </a:solidFill>
                <a:effectLst/>
                <a:latin typeface="+mn-lt"/>
                <a:ea typeface="+mn-ea"/>
                <a:cs typeface="+mn-cs"/>
              </a:rPr>
              <a:t> è più semplice da imparare, </a:t>
            </a:r>
            <a:r>
              <a:rPr lang="it-IT" sz="1200" kern="1200" dirty="0" err="1">
                <a:solidFill>
                  <a:schemeClr val="tx1"/>
                </a:solidFill>
                <a:effectLst/>
                <a:latin typeface="+mn-lt"/>
                <a:ea typeface="+mn-ea"/>
                <a:cs typeface="+mn-cs"/>
              </a:rPr>
              <a:t>cioò</a:t>
            </a:r>
            <a:r>
              <a:rPr lang="it-IT" sz="1200" kern="1200" dirty="0">
                <a:solidFill>
                  <a:schemeClr val="tx1"/>
                </a:solidFill>
                <a:effectLst/>
                <a:latin typeface="+mn-lt"/>
                <a:ea typeface="+mn-ea"/>
                <a:cs typeface="+mn-cs"/>
              </a:rPr>
              <a:t> deriva principalmente dai minori comandi da imparare e dal fatto che non è necessario che ogni utilizzatore conosca approfonditamente la gestione del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centrale, nei sistemi distribuiti invece, siccome ogni client è esso stesso un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l’utilizzatore deve essere a conoscenza sia delle nozioni base che di quelle più avanzate. Un CVCS è molto adatto per team e progetti di piccola entità. Una volta però compreso il funzionamento di un DVCS, esso ci consente di lavorare in maniera più efficiente ed efficace, grazie soprattutto al fatto che il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locale, in assenza del centrale, permette di effettuare tutte le operazioni di «</a:t>
            </a:r>
            <a:r>
              <a:rPr lang="it-IT" sz="1200" kern="1200" dirty="0" err="1">
                <a:solidFill>
                  <a:schemeClr val="tx1"/>
                </a:solidFill>
                <a:effectLst/>
                <a:latin typeface="+mn-lt"/>
                <a:ea typeface="+mn-ea"/>
                <a:cs typeface="+mn-cs"/>
              </a:rPr>
              <a:t>versionamento</a:t>
            </a:r>
            <a:r>
              <a:rPr lang="it-IT" sz="1200" kern="1200" dirty="0">
                <a:solidFill>
                  <a:schemeClr val="tx1"/>
                </a:solidFill>
                <a:effectLst/>
                <a:latin typeface="+mn-lt"/>
                <a:ea typeface="+mn-ea"/>
                <a:cs typeface="+mn-cs"/>
              </a:rPr>
              <a:t>» velocemente e senza doverci preoccupare di essere «online», una volta tornati online sarà poi possibile sincronizzare le modifiche effettuate e salvate sul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Locale, all’interno del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Centrale, come già anticipato questo aspetto ci garantisce un elevata sicurezza in caso di perdita del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Centrale, poiché da quello Locale, se opportunamente aggiornato, sarà possibile ripristinare completamento quanto perduto. Logicamente questi vantaggi inficiano direttamente sullo spazio occupato all’interno dei </a:t>
            </a:r>
            <a:r>
              <a:rPr lang="it-IT" sz="1200" kern="1200" dirty="0" err="1">
                <a:solidFill>
                  <a:schemeClr val="tx1"/>
                </a:solidFill>
                <a:effectLst/>
                <a:latin typeface="+mn-lt"/>
                <a:ea typeface="+mn-ea"/>
                <a:cs typeface="+mn-cs"/>
              </a:rPr>
              <a:t>Repository</a:t>
            </a:r>
            <a:r>
              <a:rPr lang="it-IT" sz="1200" kern="1200" dirty="0">
                <a:solidFill>
                  <a:schemeClr val="tx1"/>
                </a:solidFill>
                <a:effectLst/>
                <a:latin typeface="+mn-lt"/>
                <a:ea typeface="+mn-ea"/>
                <a:cs typeface="+mn-cs"/>
              </a:rPr>
              <a:t> e/o dei Client. </a:t>
            </a:r>
          </a:p>
        </p:txBody>
      </p:sp>
      <p:sp>
        <p:nvSpPr>
          <p:cNvPr id="4" name="Slide Number Placeholder 3"/>
          <p:cNvSpPr>
            <a:spLocks noGrp="1"/>
          </p:cNvSpPr>
          <p:nvPr>
            <p:ph type="sldNum" sz="quarter" idx="10"/>
          </p:nvPr>
        </p:nvSpPr>
        <p:spPr/>
        <p:txBody>
          <a:bodyPr/>
          <a:lstStyle/>
          <a:p>
            <a:fld id="{ABA187E8-1DC9-C246-B0C4-7BFEC819312D}" type="slidenum">
              <a:rPr lang="en-US" smtClean="0"/>
              <a:t>7</a:t>
            </a:fld>
            <a:endParaRPr lang="en-US"/>
          </a:p>
        </p:txBody>
      </p:sp>
    </p:spTree>
    <p:extLst>
      <p:ext uri="{BB962C8B-B14F-4D97-AF65-F5344CB8AC3E}">
        <p14:creationId xmlns:p14="http://schemas.microsoft.com/office/powerpoint/2010/main" val="3018565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Fino ad ora abbiamo generalmente spiegato di un VCS che ci permette di registrati i cambiamenti di un determinato dato nel tempo. Questo nell’ambito della programmazione si traduce nel registrare nel tempo i cambiamenti del codice sorgente di un progetto ed ancora in maniera più incisiva di gestire l’intero ciclo di vita di un progetto, organizzandone di fatto la sua evoluzione nel tempo.</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Un moderno VCS, sia esso distribuito o centralizzato, ci permette di organizzare questa evoluzione all’interno di di compartimenti di sviluppo e rilascio, detti comunemente «</a:t>
            </a:r>
            <a:r>
              <a:rPr lang="it-IT" sz="1200" kern="1200" dirty="0" err="1">
                <a:solidFill>
                  <a:schemeClr val="tx1"/>
                </a:solidFill>
                <a:effectLst/>
                <a:latin typeface="+mn-lt"/>
                <a:ea typeface="+mn-ea"/>
                <a:cs typeface="+mn-cs"/>
              </a:rPr>
              <a:t>branch</a:t>
            </a:r>
            <a:r>
              <a:rPr lang="it-IT" sz="1200" kern="1200" dirty="0">
                <a:solidFill>
                  <a:schemeClr val="tx1"/>
                </a:solidFill>
                <a:effectLst/>
                <a:latin typeface="+mn-lt"/>
                <a:ea typeface="+mn-ea"/>
                <a:cs typeface="+mn-cs"/>
              </a:rPr>
              <a:t>». Ogni VCS utilizza le proprie terminologie e mette a disposizione delle proprie linee guida/</a:t>
            </a:r>
            <a:r>
              <a:rPr lang="it-IT" sz="1200" kern="1200" dirty="0" err="1">
                <a:solidFill>
                  <a:schemeClr val="tx1"/>
                </a:solidFill>
                <a:effectLst/>
                <a:latin typeface="+mn-lt"/>
                <a:ea typeface="+mn-ea"/>
                <a:cs typeface="+mn-cs"/>
              </a:rPr>
              <a:t>workflow</a:t>
            </a:r>
            <a:r>
              <a:rPr lang="it-IT" sz="1200" kern="1200" dirty="0">
                <a:solidFill>
                  <a:schemeClr val="tx1"/>
                </a:solidFill>
                <a:effectLst/>
                <a:latin typeface="+mn-lt"/>
                <a:ea typeface="+mn-ea"/>
                <a:cs typeface="+mn-cs"/>
              </a:rPr>
              <a:t> per organizzare al meglio il codice sorgente. Generalmente però i </a:t>
            </a:r>
            <a:r>
              <a:rPr lang="it-IT" sz="1200" kern="1200" dirty="0" err="1">
                <a:solidFill>
                  <a:schemeClr val="tx1"/>
                </a:solidFill>
                <a:effectLst/>
                <a:latin typeface="+mn-lt"/>
                <a:ea typeface="+mn-ea"/>
                <a:cs typeface="+mn-cs"/>
              </a:rPr>
              <a:t>Branches</a:t>
            </a:r>
            <a:r>
              <a:rPr lang="it-IT" sz="1200" kern="1200" dirty="0">
                <a:solidFill>
                  <a:schemeClr val="tx1"/>
                </a:solidFill>
                <a:effectLst/>
                <a:latin typeface="+mn-lt"/>
                <a:ea typeface="+mn-ea"/>
                <a:cs typeface="+mn-cs"/>
              </a:rPr>
              <a:t> sono suddivisi in diversi rami che rappresentano lo stadio di evoluzione e di rilascio, i rami principali sono:</a:t>
            </a:r>
            <a:br>
              <a:rPr lang="it-IT" sz="1200" kern="1200" dirty="0">
                <a:solidFill>
                  <a:schemeClr val="tx1"/>
                </a:solidFill>
                <a:effectLst/>
                <a:latin typeface="+mn-lt"/>
                <a:ea typeface="+mn-ea"/>
                <a:cs typeface="+mn-cs"/>
              </a:rPr>
            </a:br>
            <a:br>
              <a:rPr lang="it-IT" sz="1200" kern="1200" dirty="0">
                <a:solidFill>
                  <a:schemeClr val="tx1"/>
                </a:solidFill>
                <a:effectLst/>
                <a:latin typeface="+mn-lt"/>
                <a:ea typeface="+mn-ea"/>
                <a:cs typeface="+mn-cs"/>
              </a:rPr>
            </a:br>
            <a:r>
              <a:rPr lang="it-IT" sz="1200" kern="1200" dirty="0">
                <a:solidFill>
                  <a:schemeClr val="tx1"/>
                </a:solidFill>
                <a:effectLst/>
                <a:latin typeface="+mn-lt"/>
                <a:ea typeface="+mn-ea"/>
                <a:cs typeface="+mn-cs"/>
              </a:rPr>
              <a:t>Ramo di sviluppo principale, il quale contiene una versione più o meno stabile delle modifiche più recenti, pronte ad essere verificate dagli utenti e/o rilasciate all’interno dei Rami di rilascio</a:t>
            </a:r>
            <a:br>
              <a:rPr lang="it-IT" sz="1200" kern="1200" dirty="0">
                <a:solidFill>
                  <a:schemeClr val="tx1"/>
                </a:solidFill>
                <a:effectLst/>
                <a:latin typeface="+mn-lt"/>
                <a:ea typeface="+mn-ea"/>
                <a:cs typeface="+mn-cs"/>
              </a:rPr>
            </a:br>
            <a:r>
              <a:rPr lang="it-IT" sz="1200" kern="1200" dirty="0">
                <a:solidFill>
                  <a:schemeClr val="tx1"/>
                </a:solidFill>
                <a:effectLst/>
                <a:latin typeface="+mn-lt"/>
                <a:ea typeface="+mn-ea"/>
                <a:cs typeface="+mn-cs"/>
              </a:rPr>
              <a:t>Rami di sviluppo secondari, i quali contengono, a modo di scompartimenti atomici tra loro, le varie modifiche in sviluppo che una volta terminate vengono portate nel ramo di sviluppo principale</a:t>
            </a:r>
            <a:br>
              <a:rPr lang="it-IT" sz="1200" kern="1200" dirty="0">
                <a:solidFill>
                  <a:schemeClr val="tx1"/>
                </a:solidFill>
                <a:effectLst/>
                <a:latin typeface="+mn-lt"/>
                <a:ea typeface="+mn-ea"/>
                <a:cs typeface="+mn-cs"/>
              </a:rPr>
            </a:br>
            <a:r>
              <a:rPr lang="it-IT" sz="1200" kern="1200" dirty="0">
                <a:solidFill>
                  <a:schemeClr val="tx1"/>
                </a:solidFill>
                <a:effectLst/>
                <a:latin typeface="+mn-lt"/>
                <a:ea typeface="+mn-ea"/>
                <a:cs typeface="+mn-cs"/>
              </a:rPr>
              <a:t>Rami di rilascio, contengono le varie versioni stabili ed approvate nel corso del tempo.</a:t>
            </a:r>
          </a:p>
        </p:txBody>
      </p:sp>
      <p:sp>
        <p:nvSpPr>
          <p:cNvPr id="4" name="Slide Number Placeholder 3"/>
          <p:cNvSpPr>
            <a:spLocks noGrp="1"/>
          </p:cNvSpPr>
          <p:nvPr>
            <p:ph type="sldNum" sz="quarter" idx="10"/>
          </p:nvPr>
        </p:nvSpPr>
        <p:spPr/>
        <p:txBody>
          <a:bodyPr/>
          <a:lstStyle/>
          <a:p>
            <a:fld id="{ABA187E8-1DC9-C246-B0C4-7BFEC819312D}" type="slidenum">
              <a:rPr lang="en-US" smtClean="0"/>
              <a:t>8</a:t>
            </a:fld>
            <a:endParaRPr lang="en-US"/>
          </a:p>
        </p:txBody>
      </p:sp>
    </p:spTree>
    <p:extLst>
      <p:ext uri="{BB962C8B-B14F-4D97-AF65-F5344CB8AC3E}">
        <p14:creationId xmlns:p14="http://schemas.microsoft.com/office/powerpoint/2010/main" val="198867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ABA187E8-1DC9-C246-B0C4-7BFEC819312D}" type="slidenum">
              <a:rPr lang="en-US" smtClean="0"/>
              <a:t>9</a:t>
            </a:fld>
            <a:endParaRPr lang="en-US"/>
          </a:p>
        </p:txBody>
      </p:sp>
    </p:spTree>
    <p:extLst>
      <p:ext uri="{BB962C8B-B14F-4D97-AF65-F5344CB8AC3E}">
        <p14:creationId xmlns:p14="http://schemas.microsoft.com/office/powerpoint/2010/main" val="1397698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AA008-2A3A-1D4E-940A-0870068D7F3C}"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1EF6A-2F21-DE4A-A319-7AB853FC41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AA008-2A3A-1D4E-940A-0870068D7F3C}"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1EF6A-2F21-DE4A-A319-7AB853FC41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AA008-2A3A-1D4E-940A-0870068D7F3C}"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1EF6A-2F21-DE4A-A319-7AB853FC41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AA008-2A3A-1D4E-940A-0870068D7F3C}"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1EF6A-2F21-DE4A-A319-7AB853FC414D}" type="slidenum">
              <a:rPr lang="en-US" smtClean="0"/>
              <a:t>‹#›</a:t>
            </a:fld>
            <a:endParaRPr lang="en-US"/>
          </a:p>
        </p:txBody>
      </p:sp>
      <p:sp>
        <p:nvSpPr>
          <p:cNvPr id="7" name="TextBox 6">
            <a:extLst>
              <a:ext uri="{FF2B5EF4-FFF2-40B4-BE49-F238E27FC236}">
                <a16:creationId xmlns:a16="http://schemas.microsoft.com/office/drawing/2014/main" id="{1FE34867-B2B2-9941-BA01-7AFDF4039528}"/>
              </a:ext>
            </a:extLst>
          </p:cNvPr>
          <p:cNvSpPr txBox="1"/>
          <p:nvPr userDrawn="1"/>
        </p:nvSpPr>
        <p:spPr>
          <a:xfrm>
            <a:off x="-47334" y="-50371"/>
            <a:ext cx="2666356" cy="415498"/>
          </a:xfrm>
          <a:prstGeom prst="rect">
            <a:avLst/>
          </a:prstGeom>
          <a:noFill/>
        </p:spPr>
        <p:txBody>
          <a:bodyPr wrap="square" rtlCol="0">
            <a:spAutoFit/>
          </a:bodyPr>
          <a:lstStyle/>
          <a:p>
            <a:r>
              <a:rPr lang="en-US" sz="1050" dirty="0">
                <a:solidFill>
                  <a:schemeClr val="tx1">
                    <a:lumMod val="50000"/>
                    <a:lumOff val="50000"/>
                  </a:schemeClr>
                </a:solidFill>
              </a:rPr>
              <a:t>Easy Is Hard (and less is more)</a:t>
            </a:r>
          </a:p>
          <a:p>
            <a:r>
              <a:rPr lang="en-US" sz="1050" dirty="0">
                <a:solidFill>
                  <a:schemeClr val="tx1">
                    <a:lumMod val="50000"/>
                    <a:lumOff val="50000"/>
                  </a:schemeClr>
                </a:solidFill>
              </a:rPr>
              <a:t>Self-training – SISTEMI DI VERSIONAMENTO</a:t>
            </a:r>
          </a:p>
        </p:txBody>
      </p:sp>
    </p:spTree>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AA008-2A3A-1D4E-940A-0870068D7F3C}"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1EF6A-2F21-DE4A-A319-7AB853FC41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AA008-2A3A-1D4E-940A-0870068D7F3C}"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1EF6A-2F21-DE4A-A319-7AB853FC41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AA008-2A3A-1D4E-940A-0870068D7F3C}" type="datetimeFigureOut">
              <a:rPr lang="en-US" smtClean="0"/>
              <a:t>10/7/2022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B1EF6A-2F21-DE4A-A319-7AB853FC41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AA008-2A3A-1D4E-940A-0870068D7F3C}" type="datetimeFigureOut">
              <a:rPr lang="en-US" smtClean="0"/>
              <a:t>10/7/2022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B1EF6A-2F21-DE4A-A319-7AB853FC41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0AA008-2A3A-1D4E-940A-0870068D7F3C}" type="datetimeFigureOut">
              <a:rPr lang="en-US" smtClean="0"/>
              <a:t>10/7/2022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B1EF6A-2F21-DE4A-A319-7AB853FC41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0AA008-2A3A-1D4E-940A-0870068D7F3C}"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1EF6A-2F21-DE4A-A319-7AB853FC41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0AA008-2A3A-1D4E-940A-0870068D7F3C}"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1EF6A-2F21-DE4A-A319-7AB853FC41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CA15A3C-C7C2-814E-866D-B9D9731F71B1}"/>
              </a:ext>
            </a:extLst>
          </p:cNvPr>
          <p:cNvPicPr>
            <a:picLocks noChangeAspect="1"/>
          </p:cNvPicPr>
          <p:nvPr userDrawn="1"/>
        </p:nvPicPr>
        <p:blipFill>
          <a:blip r:embed="rId13">
            <a:duotone>
              <a:schemeClr val="bg2">
                <a:shade val="45000"/>
                <a:satMod val="135000"/>
              </a:schemeClr>
              <a:prstClr val="white"/>
            </a:duotone>
            <a:alphaModFix amt="75000"/>
            <a:extLst>
              <a:ext uri="{28A0092B-C50C-407E-A947-70E740481C1C}">
                <a14:useLocalDpi xmlns:a14="http://schemas.microsoft.com/office/drawing/2010/main" val="0"/>
              </a:ext>
            </a:extLst>
          </a:blip>
          <a:stretch>
            <a:fillRect/>
          </a:stretch>
        </p:blipFill>
        <p:spPr>
          <a:xfrm>
            <a:off x="-318960" y="-1281381"/>
            <a:ext cx="13133618" cy="9284883"/>
          </a:xfrm>
          <a:prstGeom prst="rect">
            <a:avLst/>
          </a:prstGeom>
        </p:spPr>
      </p:pic>
      <p:sp>
        <p:nvSpPr>
          <p:cNvPr id="9" name="Rectangle 8">
            <a:extLst>
              <a:ext uri="{FF2B5EF4-FFF2-40B4-BE49-F238E27FC236}">
                <a16:creationId xmlns:a16="http://schemas.microsoft.com/office/drawing/2014/main" id="{DC025780-2B86-2142-9989-A9D80A51786B}"/>
              </a:ext>
            </a:extLst>
          </p:cNvPr>
          <p:cNvSpPr/>
          <p:nvPr userDrawn="1"/>
        </p:nvSpPr>
        <p:spPr>
          <a:xfrm>
            <a:off x="-2400300" y="6858000"/>
            <a:ext cx="14560227" cy="167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ctangle 9">
            <a:extLst>
              <a:ext uri="{FF2B5EF4-FFF2-40B4-BE49-F238E27FC236}">
                <a16:creationId xmlns:a16="http://schemas.microsoft.com/office/drawing/2014/main" id="{0FFAC494-93FB-3244-8E0D-C89082DF2138}"/>
              </a:ext>
            </a:extLst>
          </p:cNvPr>
          <p:cNvSpPr/>
          <p:nvPr userDrawn="1"/>
        </p:nvSpPr>
        <p:spPr>
          <a:xfrm>
            <a:off x="-2400301" y="-1955799"/>
            <a:ext cx="2400301" cy="8813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ctangle 10">
            <a:extLst>
              <a:ext uri="{FF2B5EF4-FFF2-40B4-BE49-F238E27FC236}">
                <a16:creationId xmlns:a16="http://schemas.microsoft.com/office/drawing/2014/main" id="{9F24169D-C12F-6C47-B2EE-AB2AC39D18F2}"/>
              </a:ext>
            </a:extLst>
          </p:cNvPr>
          <p:cNvSpPr/>
          <p:nvPr userDrawn="1"/>
        </p:nvSpPr>
        <p:spPr>
          <a:xfrm>
            <a:off x="-2400302" y="-2514599"/>
            <a:ext cx="14560227" cy="2514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ctangle 11">
            <a:extLst>
              <a:ext uri="{FF2B5EF4-FFF2-40B4-BE49-F238E27FC236}">
                <a16:creationId xmlns:a16="http://schemas.microsoft.com/office/drawing/2014/main" id="{BCB7F04B-DEC2-AA4E-8C35-9E078AB118A8}"/>
              </a:ext>
            </a:extLst>
          </p:cNvPr>
          <p:cNvSpPr/>
          <p:nvPr userDrawn="1"/>
        </p:nvSpPr>
        <p:spPr>
          <a:xfrm>
            <a:off x="9908148" y="-2704562"/>
            <a:ext cx="3241183" cy="102324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it-IT" noProof="0" dirty="0"/>
              <a:t>Click to </a:t>
            </a:r>
            <a:r>
              <a:rPr lang="it-IT" noProof="0" dirty="0" err="1"/>
              <a:t>edit</a:t>
            </a:r>
            <a:r>
              <a:rPr lang="it-IT" noProof="0" dirty="0"/>
              <a:t> Master </a:t>
            </a:r>
            <a:r>
              <a:rPr lang="it-IT" noProof="0" dirty="0" err="1"/>
              <a:t>title</a:t>
            </a:r>
            <a:r>
              <a:rPr lang="it-IT" noProof="0" dirty="0"/>
              <a:t> style</a:t>
            </a:r>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it-IT" noProof="0" dirty="0"/>
              <a:t>Click to </a:t>
            </a:r>
            <a:r>
              <a:rPr lang="it-IT" noProof="0" dirty="0" err="1"/>
              <a:t>edit</a:t>
            </a:r>
            <a:r>
              <a:rPr lang="it-IT" noProof="0" dirty="0"/>
              <a:t> Master text </a:t>
            </a:r>
            <a:r>
              <a:rPr lang="it-IT" noProof="0" dirty="0" err="1"/>
              <a:t>styles</a:t>
            </a:r>
            <a:endParaRPr lang="it-IT" noProof="0" dirty="0"/>
          </a:p>
          <a:p>
            <a:pPr lvl="1"/>
            <a:r>
              <a:rPr lang="it-IT" noProof="0" dirty="0"/>
              <a:t>Second </a:t>
            </a:r>
            <a:r>
              <a:rPr lang="it-IT" noProof="0" dirty="0" err="1"/>
              <a:t>level</a:t>
            </a:r>
            <a:endParaRPr lang="it-IT" noProof="0" dirty="0"/>
          </a:p>
          <a:p>
            <a:pPr lvl="2"/>
            <a:r>
              <a:rPr lang="it-IT" noProof="0" dirty="0"/>
              <a:t>Third </a:t>
            </a:r>
            <a:r>
              <a:rPr lang="it-IT" noProof="0" dirty="0" err="1"/>
              <a:t>level</a:t>
            </a:r>
            <a:endParaRPr lang="it-IT" noProof="0" dirty="0"/>
          </a:p>
          <a:p>
            <a:pPr lvl="3"/>
            <a:r>
              <a:rPr lang="it-IT" noProof="0" dirty="0" err="1"/>
              <a:t>Fourth</a:t>
            </a:r>
            <a:r>
              <a:rPr lang="it-IT" noProof="0" dirty="0"/>
              <a:t> </a:t>
            </a:r>
            <a:r>
              <a:rPr lang="it-IT" noProof="0" dirty="0" err="1"/>
              <a:t>level</a:t>
            </a:r>
            <a:endParaRPr lang="it-IT" noProof="0" dirty="0"/>
          </a:p>
          <a:p>
            <a:pPr lvl="4"/>
            <a:r>
              <a:rPr lang="it-IT" noProof="0" dirty="0" err="1"/>
              <a:t>Fifth</a:t>
            </a:r>
            <a:r>
              <a:rPr lang="it-IT" noProof="0" dirty="0"/>
              <a:t> </a:t>
            </a:r>
            <a:r>
              <a:rPr lang="it-IT" noProof="0" dirty="0" err="1"/>
              <a:t>level</a:t>
            </a:r>
            <a:endParaRPr lang="it-IT" noProof="0"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0AA008-2A3A-1D4E-940A-0870068D7F3C}" type="datetimeFigureOut">
              <a:rPr lang="en-US" smtClean="0"/>
              <a:t>10/7/2022</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B1EF6A-2F21-DE4A-A319-7AB853FC414D}" type="slidenum">
              <a:rPr lang="en-US" smtClean="0"/>
              <a:t>‹#›</a:t>
            </a:fld>
            <a:endParaRPr lang="en-US"/>
          </a:p>
        </p:txBody>
      </p:sp>
    </p:spTree>
    <p:extLst>
      <p:ext uri="{BB962C8B-B14F-4D97-AF65-F5344CB8AC3E}">
        <p14:creationId xmlns:p14="http://schemas.microsoft.com/office/powerpoint/2010/main" val="1631870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repository/fil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1.m4a"/><Relationship Id="rId1" Type="http://schemas.openxmlformats.org/officeDocument/2006/relationships/audio" Target="NULL" TargetMode="Externa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vnbook.red-bean.com/en/1.8%20/svn.tour.cycle.html" TargetMode="External"/><Relationship Id="rId3" Type="http://schemas.openxmlformats.org/officeDocument/2006/relationships/hyperlink" Target="https://subversion.apache.org/" TargetMode="External"/><Relationship Id="rId7" Type="http://schemas.openxmlformats.org/officeDocument/2006/relationships/hyperlink" Target="http://svnbook.red-bean.com/en/1.8/svn.branchmerge.basicmerging.html#svn.branchmerge.basicmerging.stayinsync"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vnbook.red-bean.com/en/1.8/svn.ref.html" TargetMode="External"/><Relationship Id="rId5" Type="http://schemas.openxmlformats.org/officeDocument/2006/relationships/hyperlink" Target="https://developer.mozilla.org/en-US/docs/Web/JavaScript/Reference/Functions/Default_parameters" TargetMode="External"/><Relationship Id="rId4" Type="http://schemas.openxmlformats.org/officeDocument/2006/relationships/hyperlink" Target="https://www.javatpoint.com/sv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svnbook.red-bean.com/en/1.8%20/svn.tour.cycle.html" TargetMode="External"/><Relationship Id="rId3" Type="http://schemas.openxmlformats.org/officeDocument/2006/relationships/hyperlink" Target="https://subversion.apache.org/" TargetMode="External"/><Relationship Id="rId7" Type="http://schemas.openxmlformats.org/officeDocument/2006/relationships/hyperlink" Target="http://svnbook.red-bean.com/en/1.8/svn.branchmerge.basicmerging.html#svn.branchmerge.basicmerging.stayinsync"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hyperlink" Target="http://svnbook.red-bean.com/en/1.8/svn.ref.html" TargetMode="External"/><Relationship Id="rId5" Type="http://schemas.openxmlformats.org/officeDocument/2006/relationships/hyperlink" Target="https://developer.mozilla.org/en-US/docs/Web/JavaScript/Reference/Functions/Default_parameters" TargetMode="External"/><Relationship Id="rId4" Type="http://schemas.openxmlformats.org/officeDocument/2006/relationships/hyperlink" Target="https://www.javatpoint.com/sv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bitbucket.org/product/it/version-control-softwar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geeksforgeeks.org/centralized-vs-distributed-version-control-which-one-should-we-choose/" TargetMode="External"/><Relationship Id="rId5" Type="http://schemas.openxmlformats.org/officeDocument/2006/relationships/hyperlink" Target="https://www.atlassian.com/git/tutorials/what-is-version-control" TargetMode="External"/><Relationship Id="rId4" Type="http://schemas.openxmlformats.org/officeDocument/2006/relationships/hyperlink" Target="https://git-scm.com/book/en/v2/Getting-Started-About-Version-Contro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5053" y="2273300"/>
            <a:ext cx="6515894" cy="6515894"/>
          </a:xfrm>
          <a:prstGeom prst="rect">
            <a:avLst/>
          </a:prstGeom>
        </p:spPr>
      </p:pic>
      <p:sp>
        <p:nvSpPr>
          <p:cNvPr id="2" name="Title 1"/>
          <p:cNvSpPr>
            <a:spLocks noGrp="1"/>
          </p:cNvSpPr>
          <p:nvPr>
            <p:ph type="ctrTitle"/>
          </p:nvPr>
        </p:nvSpPr>
        <p:spPr>
          <a:xfrm>
            <a:off x="584488" y="1079500"/>
            <a:ext cx="8737023" cy="2387600"/>
          </a:xfrm>
        </p:spPr>
        <p:txBody>
          <a:bodyPr>
            <a:normAutofit fontScale="90000"/>
          </a:bodyPr>
          <a:lstStyle/>
          <a:p>
            <a:r>
              <a:rPr lang="it-IT" sz="3600" noProof="0" dirty="0"/>
              <a:t>– Easy </a:t>
            </a:r>
            <a:r>
              <a:rPr lang="it-IT" sz="3600" noProof="0" dirty="0" err="1"/>
              <a:t>Is</a:t>
            </a:r>
            <a:r>
              <a:rPr lang="it-IT" sz="3600" noProof="0" dirty="0"/>
              <a:t> Hard (and </a:t>
            </a:r>
            <a:r>
              <a:rPr lang="it-IT" sz="3600" noProof="0" dirty="0" err="1"/>
              <a:t>less</a:t>
            </a:r>
            <a:r>
              <a:rPr lang="it-IT" sz="3600" noProof="0" dirty="0"/>
              <a:t> </a:t>
            </a:r>
            <a:r>
              <a:rPr lang="it-IT" sz="3600" noProof="0" dirty="0" err="1"/>
              <a:t>is</a:t>
            </a:r>
            <a:r>
              <a:rPr lang="it-IT" sz="3600" noProof="0" dirty="0"/>
              <a:t> more) – Self-training –</a:t>
            </a:r>
            <a:br>
              <a:rPr lang="it-IT" noProof="0" dirty="0"/>
            </a:br>
            <a:r>
              <a:rPr lang="it-IT" sz="9600" noProof="0" dirty="0"/>
              <a:t>SISTEMI DI VERSIONAMENTO</a:t>
            </a:r>
            <a:endParaRPr lang="it-IT" noProof="0" dirty="0"/>
          </a:p>
        </p:txBody>
      </p:sp>
      <p:sp>
        <p:nvSpPr>
          <p:cNvPr id="3" name="Subtitle 2"/>
          <p:cNvSpPr>
            <a:spLocks noGrp="1"/>
          </p:cNvSpPr>
          <p:nvPr>
            <p:ph type="subTitle" idx="1"/>
          </p:nvPr>
        </p:nvSpPr>
        <p:spPr/>
        <p:txBody>
          <a:bodyPr/>
          <a:lstStyle/>
          <a:p>
            <a:r>
              <a:rPr lang="it-IT" noProof="0" dirty="0"/>
              <a:t>Autoformazione Candidati</a:t>
            </a:r>
          </a:p>
        </p:txBody>
      </p:sp>
    </p:spTree>
    <p:extLst>
      <p:ext uri="{BB962C8B-B14F-4D97-AF65-F5344CB8AC3E}">
        <p14:creationId xmlns:p14="http://schemas.microsoft.com/office/powerpoint/2010/main" val="1414801619"/>
      </p:ext>
    </p:extLst>
  </p:cSld>
  <p:clrMapOvr>
    <a:masterClrMapping/>
  </p:clrMapOvr>
  <mc:AlternateContent xmlns:mc="http://schemas.openxmlformats.org/markup-compatibility/2006" xmlns:p14="http://schemas.microsoft.com/office/powerpoint/2010/main">
    <mc:Choice Requires="p14">
      <p:transition spd="slow" p14:dur="2000" advTm="10000">
        <p14:ferris dir="l"/>
      </p:transition>
    </mc:Choice>
    <mc:Fallback xmlns="">
      <p:transition spd="slow" advTm="10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48B8F0-AA33-9C4B-8789-344B7C407D8F}"/>
              </a:ext>
            </a:extLst>
          </p:cNvPr>
          <p:cNvSpPr>
            <a:spLocks noGrp="1"/>
          </p:cNvSpPr>
          <p:nvPr>
            <p:ph type="title"/>
          </p:nvPr>
        </p:nvSpPr>
        <p:spPr>
          <a:xfrm>
            <a:off x="681037" y="352324"/>
            <a:ext cx="8543925" cy="1325563"/>
          </a:xfrm>
        </p:spPr>
        <p:txBody>
          <a:bodyPr>
            <a:normAutofit/>
          </a:bodyPr>
          <a:lstStyle/>
          <a:p>
            <a:pPr algn="ctr"/>
            <a:r>
              <a:rPr lang="it-IT" sz="4000" dirty="0"/>
              <a:t>Apache </a:t>
            </a:r>
            <a:r>
              <a:rPr lang="it-IT" sz="4000" dirty="0" err="1"/>
              <a:t>Subversion</a:t>
            </a:r>
            <a:r>
              <a:rPr lang="it-IT" sz="4000" dirty="0"/>
              <a:t> </a:t>
            </a:r>
          </a:p>
        </p:txBody>
      </p:sp>
      <p:pic>
        <p:nvPicPr>
          <p:cNvPr id="12" name="Picture 11">
            <a:extLst>
              <a:ext uri="{FF2B5EF4-FFF2-40B4-BE49-F238E27FC236}">
                <a16:creationId xmlns:a16="http://schemas.microsoft.com/office/drawing/2014/main" id="{39C55948-904F-414C-8CB9-D8F1B100E05F}"/>
              </a:ext>
            </a:extLst>
          </p:cNvPr>
          <p:cNvPicPr>
            <a:picLocks noChangeAspect="1"/>
          </p:cNvPicPr>
          <p:nvPr/>
        </p:nvPicPr>
        <p:blipFill>
          <a:blip r:embed="rId3"/>
          <a:stretch>
            <a:fillRect/>
          </a:stretch>
        </p:blipFill>
        <p:spPr>
          <a:xfrm>
            <a:off x="2487672" y="1852188"/>
            <a:ext cx="4930656" cy="4930656"/>
          </a:xfrm>
          <a:prstGeom prst="rect">
            <a:avLst/>
          </a:prstGeom>
        </p:spPr>
      </p:pic>
    </p:spTree>
    <p:extLst>
      <p:ext uri="{BB962C8B-B14F-4D97-AF65-F5344CB8AC3E}">
        <p14:creationId xmlns:p14="http://schemas.microsoft.com/office/powerpoint/2010/main" val="3156186047"/>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CVCS – Apache </a:t>
            </a:r>
            <a:r>
              <a:rPr lang="it-IT" dirty="0" err="1"/>
              <a:t>Subversion</a:t>
            </a:r>
            <a:r>
              <a:rPr lang="it-IT" dirty="0"/>
              <a:t> (SVN)</a:t>
            </a:r>
            <a:endParaRPr lang="it-IT" noProof="0" dirty="0"/>
          </a:p>
        </p:txBody>
      </p:sp>
      <p:sp>
        <p:nvSpPr>
          <p:cNvPr id="10" name="Content Placeholder 6">
            <a:extLst>
              <a:ext uri="{FF2B5EF4-FFF2-40B4-BE49-F238E27FC236}">
                <a16:creationId xmlns:a16="http://schemas.microsoft.com/office/drawing/2014/main" id="{A5850EA1-4818-6E4E-A547-581DEA0A9B8D}"/>
              </a:ext>
            </a:extLst>
          </p:cNvPr>
          <p:cNvSpPr>
            <a:spLocks noGrp="1"/>
          </p:cNvSpPr>
          <p:nvPr>
            <p:ph idx="1"/>
          </p:nvPr>
        </p:nvSpPr>
        <p:spPr>
          <a:xfrm>
            <a:off x="487414" y="1388533"/>
            <a:ext cx="8737548" cy="5247794"/>
          </a:xfrm>
        </p:spPr>
        <p:txBody>
          <a:bodyPr numCol="1" spcCol="108000">
            <a:normAutofit/>
          </a:bodyPr>
          <a:lstStyle/>
          <a:p>
            <a:r>
              <a:rPr lang="it-IT" dirty="0"/>
              <a:t>Ad oggi il CVCS più utilizzato;</a:t>
            </a:r>
          </a:p>
          <a:p>
            <a:r>
              <a:rPr lang="it-IT" dirty="0"/>
              <a:t>Software gratuito ed </a:t>
            </a:r>
            <a:r>
              <a:rPr lang="it-IT" dirty="0" err="1"/>
              <a:t>opensource</a:t>
            </a:r>
            <a:r>
              <a:rPr lang="it-IT" dirty="0"/>
              <a:t> nato agli inizi degli anni 2000;</a:t>
            </a:r>
          </a:p>
          <a:p>
            <a:r>
              <a:rPr lang="it-IT" dirty="0"/>
              <a:t>Ancora oggi viene manutenuto ed evoluto;</a:t>
            </a:r>
          </a:p>
          <a:p>
            <a:r>
              <a:rPr lang="it-IT" dirty="0"/>
              <a:t>Strutturato in:</a:t>
            </a:r>
          </a:p>
          <a:p>
            <a:pPr lvl="1"/>
            <a:r>
              <a:rPr lang="it-IT" dirty="0" err="1"/>
              <a:t>Trunk</a:t>
            </a:r>
            <a:r>
              <a:rPr lang="it-IT" dirty="0"/>
              <a:t> – che rappresenta il ramo di sviluppo principale;</a:t>
            </a:r>
          </a:p>
          <a:p>
            <a:pPr lvl="1"/>
            <a:r>
              <a:rPr lang="it-IT" dirty="0" err="1"/>
              <a:t>Branches</a:t>
            </a:r>
            <a:r>
              <a:rPr lang="it-IT" dirty="0"/>
              <a:t> – che rappresentano i rami di sviluppo secondari</a:t>
            </a:r>
          </a:p>
          <a:p>
            <a:pPr lvl="1"/>
            <a:r>
              <a:rPr lang="it-IT" dirty="0" err="1"/>
              <a:t>Tags</a:t>
            </a:r>
            <a:r>
              <a:rPr lang="it-IT" dirty="0"/>
              <a:t> – che rappresentano generalmente le versioni stabili rilasciate nel tempo</a:t>
            </a:r>
          </a:p>
          <a:p>
            <a:endParaRPr lang="it-IT" dirty="0"/>
          </a:p>
        </p:txBody>
      </p:sp>
    </p:spTree>
    <p:extLst>
      <p:ext uri="{BB962C8B-B14F-4D97-AF65-F5344CB8AC3E}">
        <p14:creationId xmlns:p14="http://schemas.microsoft.com/office/powerpoint/2010/main" val="3828676976"/>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SVN Client - I comandi di base - CHECKOUT</a:t>
            </a:r>
            <a:endParaRPr lang="it-IT" noProof="0" dirty="0"/>
          </a:p>
        </p:txBody>
      </p:sp>
      <p:sp>
        <p:nvSpPr>
          <p:cNvPr id="4" name="Content Placeholder 6">
            <a:extLst>
              <a:ext uri="{FF2B5EF4-FFF2-40B4-BE49-F238E27FC236}">
                <a16:creationId xmlns:a16="http://schemas.microsoft.com/office/drawing/2014/main" id="{D21C6672-7882-B945-B201-D306A1C26FBC}"/>
              </a:ext>
            </a:extLst>
          </p:cNvPr>
          <p:cNvSpPr>
            <a:spLocks noGrp="1"/>
          </p:cNvSpPr>
          <p:nvPr>
            <p:ph idx="1"/>
          </p:nvPr>
        </p:nvSpPr>
        <p:spPr>
          <a:xfrm>
            <a:off x="487414" y="1388533"/>
            <a:ext cx="8737548" cy="5247794"/>
          </a:xfrm>
        </p:spPr>
        <p:txBody>
          <a:bodyPr numCol="1" spcCol="108000">
            <a:normAutofit fontScale="92500"/>
          </a:bodyPr>
          <a:lstStyle/>
          <a:p>
            <a:r>
              <a:rPr lang="it-IT" dirty="0"/>
              <a:t>Permette di scaricare dal </a:t>
            </a:r>
            <a:r>
              <a:rPr lang="it-IT" dirty="0" err="1"/>
              <a:t>Repository</a:t>
            </a:r>
            <a:r>
              <a:rPr lang="it-IT" dirty="0"/>
              <a:t> Centrale la risorsa (progetto) su cui vogliamo operare. Il download scarica la/le risorse presenti al percorso, creando in aggiunta una cartella nascosta «.</a:t>
            </a:r>
            <a:r>
              <a:rPr lang="it-IT" dirty="0" err="1"/>
              <a:t>svn</a:t>
            </a:r>
            <a:r>
              <a:rPr lang="it-IT" dirty="0"/>
              <a:t>» che contiene lo stato e la versione dei file scaricati e che il client utilizza per confrontare le modifiche</a:t>
            </a:r>
          </a:p>
          <a:p>
            <a:r>
              <a:rPr lang="it-IT" dirty="0"/>
              <a:t>Permette di scaricare una risorsa intera e/o un singolo file/cartella.</a:t>
            </a:r>
          </a:p>
          <a:p>
            <a:r>
              <a:rPr lang="it-IT" dirty="0"/>
              <a:t>La risorsa scaricata viene definita come </a:t>
            </a:r>
            <a:r>
              <a:rPr lang="en-GB" b="1" dirty="0"/>
              <a:t>Working copy</a:t>
            </a:r>
            <a:endParaRPr lang="it-IT" dirty="0"/>
          </a:p>
          <a:p>
            <a:endParaRPr lang="it-IT" dirty="0"/>
          </a:p>
          <a:p>
            <a:pPr marL="0" indent="0" algn="ctr">
              <a:buNone/>
            </a:pPr>
            <a:r>
              <a:rPr lang="en-GB" sz="2000" dirty="0" err="1">
                <a:solidFill>
                  <a:schemeClr val="accent1">
                    <a:lumMod val="75000"/>
                  </a:schemeClr>
                </a:solidFill>
                <a:latin typeface="Consolas" panose="020B0609020204030204" pitchFamily="49" charset="0"/>
                <a:cs typeface="Consolas" panose="020B0609020204030204" pitchFamily="49" charset="0"/>
              </a:rPr>
              <a:t>svn</a:t>
            </a:r>
            <a:r>
              <a:rPr lang="en-GB" sz="2000" dirty="0">
                <a:solidFill>
                  <a:schemeClr val="accent1">
                    <a:lumMod val="75000"/>
                  </a:schemeClr>
                </a:solidFill>
                <a:latin typeface="Consolas" panose="020B0609020204030204" pitchFamily="49" charset="0"/>
                <a:cs typeface="Consolas" panose="020B0609020204030204" pitchFamily="49" charset="0"/>
              </a:rPr>
              <a:t> checkout</a:t>
            </a:r>
            <a:r>
              <a:rPr lang="en-GB" sz="2000" dirty="0">
                <a:latin typeface="Consolas" panose="020B0609020204030204" pitchFamily="49" charset="0"/>
                <a:cs typeface="Consolas" panose="020B0609020204030204" pitchFamily="49" charset="0"/>
              </a:rPr>
              <a:t> </a:t>
            </a:r>
            <a:r>
              <a:rPr lang="en-GB" sz="2000" dirty="0">
                <a:solidFill>
                  <a:schemeClr val="accent6">
                    <a:lumMod val="75000"/>
                  </a:schemeClr>
                </a:solidFill>
                <a:latin typeface="Consolas" panose="020B0609020204030204" pitchFamily="49" charset="0"/>
                <a:cs typeface="Consolas" panose="020B0609020204030204" pitchFamily="49" charset="0"/>
              </a:rPr>
              <a:t>[http[s]/</a:t>
            </a:r>
            <a:r>
              <a:rPr lang="en-GB" sz="2000" dirty="0" err="1">
                <a:solidFill>
                  <a:schemeClr val="accent6">
                    <a:lumMod val="75000"/>
                  </a:schemeClr>
                </a:solidFill>
                <a:latin typeface="Consolas" panose="020B0609020204030204" pitchFamily="49" charset="0"/>
                <a:cs typeface="Consolas" panose="020B0609020204030204" pitchFamily="49" charset="0"/>
              </a:rPr>
              <a:t>svn</a:t>
            </a:r>
            <a:r>
              <a:rPr lang="en-GB" sz="2000" dirty="0">
                <a:solidFill>
                  <a:schemeClr val="accent6">
                    <a:lumMod val="75000"/>
                  </a:schemeClr>
                </a:solidFill>
                <a:latin typeface="Consolas" panose="020B0609020204030204" pitchFamily="49" charset="0"/>
                <a:cs typeface="Consolas" panose="020B0609020204030204" pitchFamily="49" charset="0"/>
              </a:rPr>
              <a:t>]://repository</a:t>
            </a:r>
            <a:r>
              <a:rPr lang="en-GB" sz="2000" dirty="0">
                <a:latin typeface="Consolas" panose="020B0609020204030204" pitchFamily="49" charset="0"/>
                <a:cs typeface="Consolas" panose="020B0609020204030204" pitchFamily="49" charset="0"/>
              </a:rPr>
              <a:t> </a:t>
            </a:r>
            <a:r>
              <a:rPr lang="en-GB" sz="2000" dirty="0">
                <a:solidFill>
                  <a:schemeClr val="accent2">
                    <a:lumMod val="75000"/>
                  </a:schemeClr>
                </a:solidFill>
                <a:latin typeface="Consolas" panose="020B0609020204030204" pitchFamily="49" charset="0"/>
                <a:cs typeface="Consolas" panose="020B0609020204030204" pitchFamily="49" charset="0"/>
              </a:rPr>
              <a:t>/path/locale</a:t>
            </a:r>
          </a:p>
          <a:p>
            <a:pPr marL="0" indent="0">
              <a:buNone/>
            </a:pPr>
            <a:endParaRPr lang="en-GB" sz="2000" dirty="0">
              <a:solidFill>
                <a:schemeClr val="accent2">
                  <a:lumMod val="75000"/>
                </a:schemeClr>
              </a:solidFill>
              <a:latin typeface="Consolas" panose="020B0609020204030204" pitchFamily="49" charset="0"/>
              <a:cs typeface="Consolas" panose="020B0609020204030204" pitchFamily="49" charset="0"/>
            </a:endParaRPr>
          </a:p>
          <a:p>
            <a:pPr marL="0" indent="0">
              <a:buNone/>
            </a:pPr>
            <a:r>
              <a:rPr lang="it-IT" sz="2000" dirty="0"/>
              <a:t>Se il </a:t>
            </a:r>
            <a:r>
              <a:rPr lang="it-IT" sz="2000" dirty="0" err="1"/>
              <a:t>path</a:t>
            </a:r>
            <a:r>
              <a:rPr lang="it-IT" sz="2000" dirty="0"/>
              <a:t> locale non esiste, il comando effettua – dove possibile – la creazione delle cartelle mancanti.</a:t>
            </a:r>
          </a:p>
        </p:txBody>
      </p:sp>
    </p:spTree>
    <p:extLst>
      <p:ext uri="{BB962C8B-B14F-4D97-AF65-F5344CB8AC3E}">
        <p14:creationId xmlns:p14="http://schemas.microsoft.com/office/powerpoint/2010/main" val="247232768"/>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SVN Client - I comandi di base - ADD</a:t>
            </a:r>
            <a:endParaRPr lang="it-IT" noProof="0" dirty="0"/>
          </a:p>
        </p:txBody>
      </p:sp>
      <p:sp>
        <p:nvSpPr>
          <p:cNvPr id="4" name="Content Placeholder 6">
            <a:extLst>
              <a:ext uri="{FF2B5EF4-FFF2-40B4-BE49-F238E27FC236}">
                <a16:creationId xmlns:a16="http://schemas.microsoft.com/office/drawing/2014/main" id="{D21C6672-7882-B945-B201-D306A1C26FBC}"/>
              </a:ext>
            </a:extLst>
          </p:cNvPr>
          <p:cNvSpPr>
            <a:spLocks noGrp="1"/>
          </p:cNvSpPr>
          <p:nvPr>
            <p:ph idx="1"/>
          </p:nvPr>
        </p:nvSpPr>
        <p:spPr>
          <a:xfrm>
            <a:off x="487414" y="1388533"/>
            <a:ext cx="8737548" cy="5247794"/>
          </a:xfrm>
        </p:spPr>
        <p:txBody>
          <a:bodyPr numCol="1" spcCol="108000">
            <a:normAutofit/>
          </a:bodyPr>
          <a:lstStyle/>
          <a:p>
            <a:r>
              <a:rPr lang="it-IT" dirty="0"/>
              <a:t>Schedula il </a:t>
            </a:r>
            <a:r>
              <a:rPr lang="it-IT" dirty="0" err="1"/>
              <a:t>versionamento</a:t>
            </a:r>
            <a:r>
              <a:rPr lang="it-IT" dirty="0"/>
              <a:t> di nuovi </a:t>
            </a:r>
            <a:r>
              <a:rPr lang="it-IT" dirty="0" err="1"/>
              <a:t>files</a:t>
            </a:r>
            <a:r>
              <a:rPr lang="it-IT" dirty="0"/>
              <a:t>, cartelle e/o link, non inizialmente presenti, rendendoli disponibili per l’aggiunta/caricamento nel </a:t>
            </a:r>
            <a:r>
              <a:rPr lang="it-IT" dirty="0" err="1"/>
              <a:t>Repository</a:t>
            </a:r>
            <a:r>
              <a:rPr lang="it-IT" dirty="0"/>
              <a:t> Remoto</a:t>
            </a:r>
          </a:p>
          <a:p>
            <a:r>
              <a:rPr lang="it-IT" dirty="0"/>
              <a:t>Un file non presente all’interno del </a:t>
            </a:r>
            <a:r>
              <a:rPr lang="it-IT" dirty="0" err="1"/>
              <a:t>Repository</a:t>
            </a:r>
            <a:r>
              <a:rPr lang="it-IT" dirty="0"/>
              <a:t> è detto «</a:t>
            </a:r>
            <a:r>
              <a:rPr lang="it-IT" dirty="0" err="1"/>
              <a:t>unversioned</a:t>
            </a:r>
            <a:r>
              <a:rPr lang="it-IT" dirty="0"/>
              <a:t>». I file «</a:t>
            </a:r>
            <a:r>
              <a:rPr lang="it-IT" dirty="0" err="1"/>
              <a:t>unversioned</a:t>
            </a:r>
            <a:r>
              <a:rPr lang="it-IT" dirty="0"/>
              <a:t>» vengono ignorati dal client </a:t>
            </a:r>
            <a:r>
              <a:rPr lang="it-IT" dirty="0" err="1"/>
              <a:t>svn</a:t>
            </a:r>
            <a:r>
              <a:rPr lang="it-IT" dirty="0"/>
              <a:t> sia in fase di caricamento che di aggiornamento.</a:t>
            </a:r>
          </a:p>
          <a:p>
            <a:endParaRPr lang="it-IT" dirty="0"/>
          </a:p>
          <a:p>
            <a:pPr marL="0" indent="0" algn="ctr">
              <a:buNone/>
            </a:pPr>
            <a:r>
              <a:rPr lang="en-GB" sz="2000" dirty="0" err="1">
                <a:solidFill>
                  <a:schemeClr val="accent1">
                    <a:lumMod val="75000"/>
                  </a:schemeClr>
                </a:solidFill>
                <a:latin typeface="Consolas" panose="020B0609020204030204" pitchFamily="49" charset="0"/>
                <a:cs typeface="Consolas" panose="020B0609020204030204" pitchFamily="49" charset="0"/>
              </a:rPr>
              <a:t>svn</a:t>
            </a:r>
            <a:r>
              <a:rPr lang="en-GB" sz="2000" dirty="0">
                <a:solidFill>
                  <a:schemeClr val="accent1">
                    <a:lumMod val="75000"/>
                  </a:schemeClr>
                </a:solidFill>
                <a:latin typeface="Consolas" panose="020B0609020204030204" pitchFamily="49" charset="0"/>
                <a:cs typeface="Consolas" panose="020B0609020204030204" pitchFamily="49" charset="0"/>
              </a:rPr>
              <a:t> add</a:t>
            </a:r>
            <a:r>
              <a:rPr lang="en-GB" sz="2000" dirty="0">
                <a:latin typeface="Consolas" panose="020B0609020204030204" pitchFamily="49" charset="0"/>
                <a:cs typeface="Consolas" panose="020B0609020204030204" pitchFamily="49" charset="0"/>
              </a:rPr>
              <a:t> </a:t>
            </a:r>
            <a:r>
              <a:rPr lang="en-GB" sz="2000" dirty="0">
                <a:solidFill>
                  <a:schemeClr val="accent2">
                    <a:lumMod val="75000"/>
                  </a:schemeClr>
                </a:solidFill>
                <a:latin typeface="Consolas" panose="020B0609020204030204" pitchFamily="49" charset="0"/>
                <a:cs typeface="Consolas" panose="020B0609020204030204" pitchFamily="49" charset="0"/>
              </a:rPr>
              <a:t>/path/locale/nuovo/file/</a:t>
            </a:r>
            <a:r>
              <a:rPr lang="en-GB" sz="2000" dirty="0" err="1">
                <a:solidFill>
                  <a:schemeClr val="accent2">
                    <a:lumMod val="75000"/>
                  </a:schemeClr>
                </a:solidFill>
                <a:latin typeface="Consolas" panose="020B0609020204030204" pitchFamily="49" charset="0"/>
                <a:cs typeface="Consolas" panose="020B0609020204030204" pitchFamily="49" charset="0"/>
              </a:rPr>
              <a:t>cartella</a:t>
            </a:r>
            <a:endParaRPr lang="en-GB" sz="2000" dirty="0">
              <a:solidFill>
                <a:schemeClr val="accent2">
                  <a:lumMod val="75000"/>
                </a:schemeClr>
              </a:solidFill>
              <a:latin typeface="Consolas" panose="020B0609020204030204" pitchFamily="49" charset="0"/>
              <a:cs typeface="Consolas" panose="020B0609020204030204" pitchFamily="49" charset="0"/>
            </a:endParaRPr>
          </a:p>
          <a:p>
            <a:pPr marL="0" indent="0">
              <a:buNone/>
            </a:pPr>
            <a:endParaRPr lang="en-GB" sz="2000" dirty="0">
              <a:solidFill>
                <a:schemeClr val="accent2">
                  <a:lumMod val="7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48906003"/>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SVN Client - I comandi di base - DELETE</a:t>
            </a:r>
            <a:endParaRPr lang="it-IT" noProof="0" dirty="0"/>
          </a:p>
        </p:txBody>
      </p:sp>
      <p:sp>
        <p:nvSpPr>
          <p:cNvPr id="4" name="Content Placeholder 6">
            <a:extLst>
              <a:ext uri="{FF2B5EF4-FFF2-40B4-BE49-F238E27FC236}">
                <a16:creationId xmlns:a16="http://schemas.microsoft.com/office/drawing/2014/main" id="{D21C6672-7882-B945-B201-D306A1C26FBC}"/>
              </a:ext>
            </a:extLst>
          </p:cNvPr>
          <p:cNvSpPr>
            <a:spLocks noGrp="1"/>
          </p:cNvSpPr>
          <p:nvPr>
            <p:ph idx="1"/>
          </p:nvPr>
        </p:nvSpPr>
        <p:spPr>
          <a:xfrm>
            <a:off x="487414" y="1388533"/>
            <a:ext cx="8737548" cy="5247794"/>
          </a:xfrm>
        </p:spPr>
        <p:txBody>
          <a:bodyPr numCol="1" spcCol="108000">
            <a:normAutofit lnSpcReduction="10000"/>
          </a:bodyPr>
          <a:lstStyle/>
          <a:p>
            <a:r>
              <a:rPr lang="it-IT" dirty="0"/>
              <a:t>Permette l’eliminazione fisica di un file/cartella dalla </a:t>
            </a:r>
            <a:r>
              <a:rPr lang="it-IT" dirty="0" err="1"/>
              <a:t>Working</a:t>
            </a:r>
            <a:r>
              <a:rPr lang="it-IT" dirty="0"/>
              <a:t> Copy, schedulando al contempo l’eliminazione della risorsa dal </a:t>
            </a:r>
            <a:r>
              <a:rPr lang="it-IT" dirty="0" err="1"/>
              <a:t>Repository</a:t>
            </a:r>
            <a:r>
              <a:rPr lang="it-IT" dirty="0"/>
              <a:t> Remoto;</a:t>
            </a:r>
          </a:p>
          <a:p>
            <a:endParaRPr lang="it-IT" dirty="0"/>
          </a:p>
          <a:p>
            <a:pPr marL="0" indent="0" algn="ctr">
              <a:buNone/>
            </a:pPr>
            <a:r>
              <a:rPr lang="en-GB" sz="2000" dirty="0" err="1">
                <a:solidFill>
                  <a:schemeClr val="accent1">
                    <a:lumMod val="75000"/>
                  </a:schemeClr>
                </a:solidFill>
                <a:latin typeface="Consolas" panose="020B0609020204030204" pitchFamily="49" charset="0"/>
                <a:cs typeface="Consolas" panose="020B0609020204030204" pitchFamily="49" charset="0"/>
              </a:rPr>
              <a:t>svn</a:t>
            </a:r>
            <a:r>
              <a:rPr lang="en-GB" sz="2000" dirty="0">
                <a:solidFill>
                  <a:schemeClr val="accent1">
                    <a:lumMod val="75000"/>
                  </a:schemeClr>
                </a:solidFill>
                <a:latin typeface="Consolas" panose="020B0609020204030204" pitchFamily="49" charset="0"/>
                <a:cs typeface="Consolas" panose="020B0609020204030204" pitchFamily="49" charset="0"/>
              </a:rPr>
              <a:t> remove</a:t>
            </a:r>
            <a:r>
              <a:rPr lang="en-GB" sz="2000" dirty="0">
                <a:latin typeface="Consolas" panose="020B0609020204030204" pitchFamily="49" charset="0"/>
                <a:cs typeface="Consolas" panose="020B0609020204030204" pitchFamily="49" charset="0"/>
              </a:rPr>
              <a:t> </a:t>
            </a:r>
            <a:r>
              <a:rPr lang="en-GB" sz="2000" dirty="0">
                <a:solidFill>
                  <a:schemeClr val="accent2">
                    <a:lumMod val="75000"/>
                  </a:schemeClr>
                </a:solidFill>
                <a:latin typeface="Consolas" panose="020B0609020204030204" pitchFamily="49" charset="0"/>
                <a:cs typeface="Consolas" panose="020B0609020204030204" pitchFamily="49" charset="0"/>
              </a:rPr>
              <a:t>/path/locale/nuovo/file/</a:t>
            </a:r>
            <a:r>
              <a:rPr lang="en-GB" sz="2000" dirty="0" err="1">
                <a:solidFill>
                  <a:schemeClr val="accent2">
                    <a:lumMod val="75000"/>
                  </a:schemeClr>
                </a:solidFill>
                <a:latin typeface="Consolas" panose="020B0609020204030204" pitchFamily="49" charset="0"/>
                <a:cs typeface="Consolas" panose="020B0609020204030204" pitchFamily="49" charset="0"/>
              </a:rPr>
              <a:t>cartella</a:t>
            </a:r>
            <a:endParaRPr lang="en-GB" sz="2000" dirty="0">
              <a:solidFill>
                <a:schemeClr val="accent2">
                  <a:lumMod val="75000"/>
                </a:schemeClr>
              </a:solidFill>
              <a:latin typeface="Consolas" panose="020B0609020204030204" pitchFamily="49" charset="0"/>
              <a:cs typeface="Consolas" panose="020B0609020204030204" pitchFamily="49" charset="0"/>
            </a:endParaRPr>
          </a:p>
          <a:p>
            <a:pPr marL="0" indent="0">
              <a:buNone/>
            </a:pPr>
            <a:endParaRPr lang="en-GB" sz="2000" dirty="0">
              <a:solidFill>
                <a:schemeClr val="accent2">
                  <a:lumMod val="75000"/>
                </a:schemeClr>
              </a:solidFill>
              <a:latin typeface="Consolas" panose="020B0609020204030204" pitchFamily="49" charset="0"/>
              <a:cs typeface="Consolas" panose="020B0609020204030204" pitchFamily="49" charset="0"/>
            </a:endParaRPr>
          </a:p>
          <a:p>
            <a:r>
              <a:rPr lang="en-GB" dirty="0" err="1"/>
              <a:t>Aggiungendo</a:t>
            </a:r>
            <a:r>
              <a:rPr lang="en-GB" dirty="0"/>
              <a:t> </a:t>
            </a:r>
            <a:r>
              <a:rPr lang="en-GB" dirty="0" err="1"/>
              <a:t>l’argomento</a:t>
            </a:r>
            <a:r>
              <a:rPr lang="en-GB" dirty="0"/>
              <a:t> “--keep-local” </a:t>
            </a:r>
            <a:r>
              <a:rPr lang="en-GB" dirty="0" err="1"/>
              <a:t>è</a:t>
            </a:r>
            <a:r>
              <a:rPr lang="en-GB" dirty="0"/>
              <a:t> possible </a:t>
            </a:r>
            <a:r>
              <a:rPr lang="en-GB" dirty="0" err="1"/>
              <a:t>mantenere</a:t>
            </a:r>
            <a:r>
              <a:rPr lang="en-GB" dirty="0"/>
              <a:t> il file </a:t>
            </a:r>
            <a:r>
              <a:rPr lang="en-GB" dirty="0" err="1"/>
              <a:t>all’interno</a:t>
            </a:r>
            <a:r>
              <a:rPr lang="en-GB" dirty="0"/>
              <a:t> </a:t>
            </a:r>
            <a:r>
              <a:rPr lang="en-GB" dirty="0" err="1"/>
              <a:t>della</a:t>
            </a:r>
            <a:r>
              <a:rPr lang="en-GB" dirty="0"/>
              <a:t> Working Copy, </a:t>
            </a:r>
            <a:r>
              <a:rPr lang="en-GB" dirty="0" err="1"/>
              <a:t>schedulando</a:t>
            </a:r>
            <a:r>
              <a:rPr lang="en-GB" dirty="0"/>
              <a:t> </a:t>
            </a:r>
            <a:r>
              <a:rPr lang="en-GB" dirty="0" err="1"/>
              <a:t>solamente</a:t>
            </a:r>
            <a:r>
              <a:rPr lang="en-GB" dirty="0"/>
              <a:t> </a:t>
            </a:r>
            <a:r>
              <a:rPr lang="en-GB" dirty="0" err="1"/>
              <a:t>l’eliminazione</a:t>
            </a:r>
            <a:r>
              <a:rPr lang="en-GB" dirty="0"/>
              <a:t> </a:t>
            </a:r>
            <a:r>
              <a:rPr lang="en-GB" dirty="0" err="1"/>
              <a:t>all’interno</a:t>
            </a:r>
            <a:r>
              <a:rPr lang="en-GB" dirty="0"/>
              <a:t> del Repository (il file </a:t>
            </a:r>
            <a:r>
              <a:rPr lang="en-GB" dirty="0" err="1"/>
              <a:t>viene</a:t>
            </a:r>
            <a:r>
              <a:rPr lang="en-GB" dirty="0"/>
              <a:t> </a:t>
            </a:r>
            <a:r>
              <a:rPr lang="en-GB" dirty="0" err="1"/>
              <a:t>etichettato</a:t>
            </a:r>
            <a:r>
              <a:rPr lang="en-GB" dirty="0"/>
              <a:t> come </a:t>
            </a:r>
            <a:r>
              <a:rPr lang="en-GB" dirty="0" err="1"/>
              <a:t>unversioned</a:t>
            </a:r>
            <a:r>
              <a:rPr lang="en-GB" dirty="0"/>
              <a:t> file).</a:t>
            </a:r>
            <a:br>
              <a:rPr lang="en-GB" dirty="0"/>
            </a:br>
            <a:endParaRPr lang="en-GB" dirty="0"/>
          </a:p>
          <a:p>
            <a:pPr marL="0" indent="0" algn="ctr">
              <a:buNone/>
            </a:pPr>
            <a:r>
              <a:rPr lang="en-GB" sz="2000" dirty="0" err="1">
                <a:solidFill>
                  <a:schemeClr val="accent1">
                    <a:lumMod val="75000"/>
                  </a:schemeClr>
                </a:solidFill>
                <a:latin typeface="Consolas" panose="020B0609020204030204" pitchFamily="49" charset="0"/>
                <a:cs typeface="Consolas" panose="020B0609020204030204" pitchFamily="49" charset="0"/>
              </a:rPr>
              <a:t>svn</a:t>
            </a:r>
            <a:r>
              <a:rPr lang="en-GB" sz="2000" dirty="0">
                <a:solidFill>
                  <a:schemeClr val="accent1">
                    <a:lumMod val="75000"/>
                  </a:schemeClr>
                </a:solidFill>
                <a:latin typeface="Consolas" panose="020B0609020204030204" pitchFamily="49" charset="0"/>
                <a:cs typeface="Consolas" panose="020B0609020204030204" pitchFamily="49" charset="0"/>
              </a:rPr>
              <a:t> remove </a:t>
            </a:r>
            <a:r>
              <a:rPr lang="en-GB" sz="2000" dirty="0">
                <a:solidFill>
                  <a:schemeClr val="accent2">
                    <a:lumMod val="75000"/>
                  </a:schemeClr>
                </a:solidFill>
                <a:latin typeface="Consolas" panose="020B0609020204030204" pitchFamily="49" charset="0"/>
                <a:cs typeface="Consolas" panose="020B0609020204030204" pitchFamily="49" charset="0"/>
              </a:rPr>
              <a:t>/path/locale/nuovo/file/</a:t>
            </a:r>
            <a:r>
              <a:rPr lang="en-GB" sz="2000" dirty="0" err="1">
                <a:solidFill>
                  <a:schemeClr val="accent2">
                    <a:lumMod val="75000"/>
                  </a:schemeClr>
                </a:solidFill>
                <a:latin typeface="Consolas" panose="020B0609020204030204" pitchFamily="49" charset="0"/>
                <a:cs typeface="Consolas" panose="020B0609020204030204" pitchFamily="49" charset="0"/>
              </a:rPr>
              <a:t>cartella</a:t>
            </a:r>
            <a:r>
              <a:rPr lang="en-GB" sz="2000" dirty="0">
                <a:solidFill>
                  <a:schemeClr val="accent2">
                    <a:lumMod val="75000"/>
                  </a:schemeClr>
                </a:solidFill>
                <a:latin typeface="Consolas" panose="020B0609020204030204" pitchFamily="49" charset="0"/>
                <a:cs typeface="Consolas" panose="020B0609020204030204" pitchFamily="49" charset="0"/>
              </a:rPr>
              <a:t> </a:t>
            </a:r>
            <a:r>
              <a:rPr lang="en-GB" sz="2000" dirty="0">
                <a:solidFill>
                  <a:srgbClr val="FF0000"/>
                </a:solidFill>
                <a:latin typeface="Consolas" panose="020B0609020204030204" pitchFamily="49" charset="0"/>
                <a:cs typeface="Consolas" panose="020B0609020204030204" pitchFamily="49" charset="0"/>
              </a:rPr>
              <a:t>--keep-local</a:t>
            </a:r>
          </a:p>
          <a:p>
            <a:endParaRPr lang="en-GB" dirty="0"/>
          </a:p>
        </p:txBody>
      </p:sp>
    </p:spTree>
    <p:extLst>
      <p:ext uri="{BB962C8B-B14F-4D97-AF65-F5344CB8AC3E}">
        <p14:creationId xmlns:p14="http://schemas.microsoft.com/office/powerpoint/2010/main" val="2375837183"/>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SVN Client - I comandi di base - COMMIT</a:t>
            </a:r>
            <a:endParaRPr lang="it-IT" noProof="0" dirty="0"/>
          </a:p>
        </p:txBody>
      </p:sp>
      <p:sp>
        <p:nvSpPr>
          <p:cNvPr id="4" name="Content Placeholder 6">
            <a:extLst>
              <a:ext uri="{FF2B5EF4-FFF2-40B4-BE49-F238E27FC236}">
                <a16:creationId xmlns:a16="http://schemas.microsoft.com/office/drawing/2014/main" id="{D21C6672-7882-B945-B201-D306A1C26FBC}"/>
              </a:ext>
            </a:extLst>
          </p:cNvPr>
          <p:cNvSpPr>
            <a:spLocks noGrp="1"/>
          </p:cNvSpPr>
          <p:nvPr>
            <p:ph idx="1"/>
          </p:nvPr>
        </p:nvSpPr>
        <p:spPr>
          <a:xfrm>
            <a:off x="487414" y="1388533"/>
            <a:ext cx="8737548" cy="5247794"/>
          </a:xfrm>
        </p:spPr>
        <p:txBody>
          <a:bodyPr numCol="1" spcCol="108000">
            <a:normAutofit fontScale="92500" lnSpcReduction="10000"/>
          </a:bodyPr>
          <a:lstStyle/>
          <a:p>
            <a:r>
              <a:rPr lang="it-IT" dirty="0"/>
              <a:t>Permette di salvare le modifiche registrate nella </a:t>
            </a:r>
            <a:r>
              <a:rPr lang="it-IT" dirty="0" err="1"/>
              <a:t>Working</a:t>
            </a:r>
            <a:r>
              <a:rPr lang="it-IT" dirty="0"/>
              <a:t> Copy locale sul </a:t>
            </a:r>
            <a:r>
              <a:rPr lang="it-IT" dirty="0" err="1"/>
              <a:t>Repository</a:t>
            </a:r>
            <a:r>
              <a:rPr lang="it-IT" dirty="0"/>
              <a:t> Remoto</a:t>
            </a:r>
          </a:p>
          <a:p>
            <a:r>
              <a:rPr lang="it-IT" dirty="0"/>
              <a:t>Permette di sincronizzare una o più modifiche </a:t>
            </a:r>
            <a:r>
              <a:rPr lang="it-IT" dirty="0" err="1"/>
              <a:t>contemporanemente</a:t>
            </a:r>
            <a:r>
              <a:rPr lang="it-IT" dirty="0"/>
              <a:t>.</a:t>
            </a:r>
          </a:p>
          <a:p>
            <a:r>
              <a:rPr lang="it-IT" dirty="0"/>
              <a:t>Le modifiche da sincronizzare possono essere:</a:t>
            </a:r>
          </a:p>
          <a:p>
            <a:pPr lvl="1"/>
            <a:r>
              <a:rPr lang="it-IT" dirty="0"/>
              <a:t>Nuovi file aggiunti con il comando </a:t>
            </a:r>
            <a:r>
              <a:rPr lang="it-IT" dirty="0" err="1"/>
              <a:t>svn</a:t>
            </a:r>
            <a:r>
              <a:rPr lang="it-IT" dirty="0"/>
              <a:t> </a:t>
            </a:r>
            <a:r>
              <a:rPr lang="it-IT" dirty="0" err="1"/>
              <a:t>add</a:t>
            </a:r>
            <a:endParaRPr lang="it-IT" dirty="0"/>
          </a:p>
          <a:p>
            <a:pPr lvl="1"/>
            <a:r>
              <a:rPr lang="it-IT" dirty="0"/>
              <a:t>File già esistenti che sono stati variati all’interno della </a:t>
            </a:r>
            <a:r>
              <a:rPr lang="it-IT" dirty="0" err="1"/>
              <a:t>Working</a:t>
            </a:r>
            <a:r>
              <a:rPr lang="it-IT" dirty="0"/>
              <a:t> copy</a:t>
            </a:r>
          </a:p>
          <a:p>
            <a:pPr lvl="1"/>
            <a:r>
              <a:rPr lang="it-IT" dirty="0"/>
              <a:t>File esistenti nel </a:t>
            </a:r>
            <a:r>
              <a:rPr lang="it-IT" dirty="0" err="1"/>
              <a:t>Repository</a:t>
            </a:r>
            <a:r>
              <a:rPr lang="it-IT" dirty="0"/>
              <a:t> e che sono stati eliminati dalla </a:t>
            </a:r>
            <a:r>
              <a:rPr lang="it-IT" dirty="0" err="1"/>
              <a:t>Working</a:t>
            </a:r>
            <a:r>
              <a:rPr lang="it-IT" dirty="0"/>
              <a:t> Copy</a:t>
            </a:r>
          </a:p>
          <a:p>
            <a:r>
              <a:rPr lang="it-IT" dirty="0"/>
              <a:t>In base al tipo di modifica, </a:t>
            </a:r>
            <a:r>
              <a:rPr lang="it-IT" dirty="0" err="1"/>
              <a:t>svn</a:t>
            </a:r>
            <a:r>
              <a:rPr lang="it-IT" dirty="0"/>
              <a:t> inserisce, aggiorna o elimina il file all’interno del </a:t>
            </a:r>
            <a:r>
              <a:rPr lang="it-IT" dirty="0" err="1"/>
              <a:t>Repository</a:t>
            </a:r>
            <a:r>
              <a:rPr lang="it-IT" dirty="0"/>
              <a:t> Centrale</a:t>
            </a:r>
          </a:p>
          <a:p>
            <a:r>
              <a:rPr lang="it-IT" dirty="0"/>
              <a:t>Ogni </a:t>
            </a:r>
            <a:r>
              <a:rPr lang="it-IT" dirty="0" err="1"/>
              <a:t>commit</a:t>
            </a:r>
            <a:r>
              <a:rPr lang="it-IT" dirty="0"/>
              <a:t> registra una nuovo numero di </a:t>
            </a:r>
            <a:r>
              <a:rPr lang="it-IT" dirty="0" err="1"/>
              <a:t>revision</a:t>
            </a:r>
            <a:endParaRPr lang="it-IT" dirty="0"/>
          </a:p>
          <a:p>
            <a:endParaRPr lang="it-IT" dirty="0"/>
          </a:p>
          <a:p>
            <a:pPr marL="0" indent="0" algn="ctr">
              <a:buNone/>
            </a:pPr>
            <a:r>
              <a:rPr lang="en-GB" sz="2000" dirty="0" err="1">
                <a:solidFill>
                  <a:schemeClr val="accent1">
                    <a:lumMod val="75000"/>
                  </a:schemeClr>
                </a:solidFill>
                <a:latin typeface="Consolas" panose="020B0609020204030204" pitchFamily="49" charset="0"/>
                <a:cs typeface="Consolas" panose="020B0609020204030204" pitchFamily="49" charset="0"/>
              </a:rPr>
              <a:t>svn</a:t>
            </a:r>
            <a:r>
              <a:rPr lang="en-GB" sz="2000" dirty="0">
                <a:solidFill>
                  <a:schemeClr val="accent1">
                    <a:lumMod val="75000"/>
                  </a:schemeClr>
                </a:solidFill>
                <a:latin typeface="Consolas" panose="020B0609020204030204" pitchFamily="49" charset="0"/>
                <a:cs typeface="Consolas" panose="020B0609020204030204" pitchFamily="49" charset="0"/>
              </a:rPr>
              <a:t> commit -m</a:t>
            </a:r>
            <a:r>
              <a:rPr lang="en-GB" sz="2000" dirty="0">
                <a:latin typeface="Consolas" panose="020B0609020204030204" pitchFamily="49" charset="0"/>
                <a:cs typeface="Consolas" panose="020B0609020204030204" pitchFamily="49" charset="0"/>
              </a:rPr>
              <a:t> </a:t>
            </a:r>
            <a:r>
              <a:rPr lang="en-GB" sz="2000" dirty="0">
                <a:solidFill>
                  <a:schemeClr val="accent2">
                    <a:lumMod val="75000"/>
                  </a:schemeClr>
                </a:solidFill>
                <a:latin typeface="Consolas" panose="020B0609020204030204" pitchFamily="49" charset="0"/>
                <a:cs typeface="Consolas" panose="020B0609020204030204" pitchFamily="49" charset="0"/>
              </a:rPr>
              <a:t>“</a:t>
            </a:r>
            <a:r>
              <a:rPr lang="en-GB" sz="2000" dirty="0" err="1">
                <a:solidFill>
                  <a:schemeClr val="accent2">
                    <a:lumMod val="75000"/>
                  </a:schemeClr>
                </a:solidFill>
                <a:latin typeface="Consolas" panose="020B0609020204030204" pitchFamily="49" charset="0"/>
                <a:cs typeface="Consolas" panose="020B0609020204030204" pitchFamily="49" charset="0"/>
              </a:rPr>
              <a:t>Messaggio</a:t>
            </a:r>
            <a:r>
              <a:rPr lang="en-GB" sz="2000" dirty="0">
                <a:solidFill>
                  <a:schemeClr val="accent2">
                    <a:lumMod val="75000"/>
                  </a:schemeClr>
                </a:solidFill>
                <a:latin typeface="Consolas" panose="020B0609020204030204" pitchFamily="49" charset="0"/>
                <a:cs typeface="Consolas" panose="020B0609020204030204" pitchFamily="49" charset="0"/>
              </a:rPr>
              <a:t> </a:t>
            </a:r>
            <a:r>
              <a:rPr lang="en-GB" sz="2000" dirty="0" err="1">
                <a:solidFill>
                  <a:schemeClr val="accent2">
                    <a:lumMod val="75000"/>
                  </a:schemeClr>
                </a:solidFill>
                <a:latin typeface="Consolas" panose="020B0609020204030204" pitchFamily="49" charset="0"/>
                <a:cs typeface="Consolas" panose="020B0609020204030204" pitchFamily="49" charset="0"/>
              </a:rPr>
              <a:t>obbligatorio</a:t>
            </a:r>
            <a:r>
              <a:rPr lang="en-GB" sz="2000" dirty="0">
                <a:solidFill>
                  <a:schemeClr val="accent2">
                    <a:lumMod val="75000"/>
                  </a:schemeClr>
                </a:solidFill>
                <a:latin typeface="Consolas" panose="020B0609020204030204" pitchFamily="49" charset="0"/>
                <a:cs typeface="Consolas" panose="020B0609020204030204" pitchFamily="49" charset="0"/>
              </a:rPr>
              <a:t> di Commit”</a:t>
            </a:r>
          </a:p>
          <a:p>
            <a:pPr marL="0" indent="0">
              <a:buNone/>
            </a:pPr>
            <a:endParaRPr lang="en-GB" sz="2000" dirty="0">
              <a:solidFill>
                <a:schemeClr val="accent2">
                  <a:lumMod val="7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71721815"/>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SVN Client - I comandi di base - UPDATE</a:t>
            </a:r>
            <a:endParaRPr lang="it-IT" noProof="0" dirty="0"/>
          </a:p>
        </p:txBody>
      </p:sp>
      <p:sp>
        <p:nvSpPr>
          <p:cNvPr id="4" name="Content Placeholder 6">
            <a:extLst>
              <a:ext uri="{FF2B5EF4-FFF2-40B4-BE49-F238E27FC236}">
                <a16:creationId xmlns:a16="http://schemas.microsoft.com/office/drawing/2014/main" id="{D21C6672-7882-B945-B201-D306A1C26FBC}"/>
              </a:ext>
            </a:extLst>
          </p:cNvPr>
          <p:cNvSpPr>
            <a:spLocks noGrp="1"/>
          </p:cNvSpPr>
          <p:nvPr>
            <p:ph idx="1"/>
          </p:nvPr>
        </p:nvSpPr>
        <p:spPr>
          <a:xfrm>
            <a:off x="487414" y="1388533"/>
            <a:ext cx="8737548" cy="5247794"/>
          </a:xfrm>
        </p:spPr>
        <p:txBody>
          <a:bodyPr numCol="1" spcCol="108000">
            <a:normAutofit fontScale="92500" lnSpcReduction="10000"/>
          </a:bodyPr>
          <a:lstStyle/>
          <a:p>
            <a:r>
              <a:rPr lang="it-IT" dirty="0"/>
              <a:t>Permette di aggiornare la </a:t>
            </a:r>
            <a:r>
              <a:rPr lang="it-IT" dirty="0" err="1"/>
              <a:t>Working</a:t>
            </a:r>
            <a:r>
              <a:rPr lang="it-IT" dirty="0"/>
              <a:t> Copy con le modifiche presenti nel </a:t>
            </a:r>
            <a:r>
              <a:rPr lang="it-IT" dirty="0" err="1"/>
              <a:t>Reposityory</a:t>
            </a:r>
            <a:r>
              <a:rPr lang="it-IT" dirty="0"/>
              <a:t> Centrale. </a:t>
            </a:r>
          </a:p>
          <a:p>
            <a:r>
              <a:rPr lang="it-IT" dirty="0"/>
              <a:t>È possibile aggiornare all’ultima versione disponibile (definita </a:t>
            </a:r>
            <a:r>
              <a:rPr lang="it-IT" b="1" dirty="0"/>
              <a:t>HEAD</a:t>
            </a:r>
            <a:r>
              <a:rPr lang="it-IT" dirty="0"/>
              <a:t> </a:t>
            </a:r>
            <a:r>
              <a:rPr lang="it-IT" dirty="0" err="1"/>
              <a:t>revision</a:t>
            </a:r>
            <a:r>
              <a:rPr lang="it-IT" dirty="0"/>
              <a:t>) oppure ad una specifica </a:t>
            </a:r>
            <a:r>
              <a:rPr lang="it-IT" dirty="0" err="1"/>
              <a:t>revision</a:t>
            </a:r>
            <a:r>
              <a:rPr lang="it-IT" dirty="0"/>
              <a:t>:</a:t>
            </a:r>
          </a:p>
          <a:p>
            <a:endParaRPr lang="it-IT" dirty="0"/>
          </a:p>
          <a:p>
            <a:pPr marL="0" indent="0" algn="ctr">
              <a:buNone/>
            </a:pPr>
            <a:r>
              <a:rPr lang="it-IT" sz="1900" dirty="0" err="1">
                <a:solidFill>
                  <a:schemeClr val="accent1">
                    <a:lumMod val="75000"/>
                  </a:schemeClr>
                </a:solidFill>
                <a:latin typeface="Consolas" panose="020B0609020204030204" pitchFamily="49" charset="0"/>
                <a:cs typeface="Consolas" panose="020B0609020204030204" pitchFamily="49" charset="0"/>
              </a:rPr>
              <a:t>svn</a:t>
            </a:r>
            <a:r>
              <a:rPr lang="it-IT" sz="1900" dirty="0">
                <a:solidFill>
                  <a:schemeClr val="accent1">
                    <a:lumMod val="75000"/>
                  </a:schemeClr>
                </a:solidFill>
                <a:latin typeface="Consolas" panose="020B0609020204030204" pitchFamily="49" charset="0"/>
                <a:cs typeface="Consolas" panose="020B0609020204030204" pitchFamily="49" charset="0"/>
              </a:rPr>
              <a:t> update </a:t>
            </a:r>
            <a:r>
              <a:rPr lang="it-IT" sz="1900" dirty="0">
                <a:solidFill>
                  <a:srgbClr val="FF0000"/>
                </a:solidFill>
                <a:latin typeface="Consolas" panose="020B0609020204030204" pitchFamily="49" charset="0"/>
                <a:cs typeface="Consolas" panose="020B0609020204030204" pitchFamily="49" charset="0"/>
              </a:rPr>
              <a:t>[PATH...] [-</a:t>
            </a:r>
            <a:r>
              <a:rPr lang="it-IT" sz="1900" dirty="0" err="1">
                <a:solidFill>
                  <a:srgbClr val="FF0000"/>
                </a:solidFill>
                <a:latin typeface="Consolas" panose="020B0609020204030204" pitchFamily="49" charset="0"/>
                <a:cs typeface="Consolas" panose="020B0609020204030204" pitchFamily="49" charset="0"/>
              </a:rPr>
              <a:t>r</a:t>
            </a:r>
            <a:r>
              <a:rPr lang="it-IT" sz="1900" dirty="0">
                <a:solidFill>
                  <a:srgbClr val="FF0000"/>
                </a:solidFill>
                <a:latin typeface="Consolas" panose="020B0609020204030204" pitchFamily="49" charset="0"/>
                <a:cs typeface="Consolas" panose="020B0609020204030204" pitchFamily="49" charset="0"/>
              </a:rPr>
              <a:t> REVISION]</a:t>
            </a:r>
          </a:p>
          <a:p>
            <a:pPr marL="0" indent="0" algn="ctr">
              <a:buNone/>
            </a:pPr>
            <a:endParaRPr lang="it-IT" sz="1900" dirty="0">
              <a:solidFill>
                <a:srgbClr val="FF0000"/>
              </a:solidFill>
              <a:latin typeface="Consolas" panose="020B0609020204030204" pitchFamily="49" charset="0"/>
              <a:cs typeface="Consolas" panose="020B0609020204030204" pitchFamily="49" charset="0"/>
            </a:endParaRPr>
          </a:p>
          <a:p>
            <a:pPr marL="0" indent="0">
              <a:buNone/>
            </a:pPr>
            <a:r>
              <a:rPr lang="it-IT" dirty="0"/>
              <a:t>Il comando ritorna in console la lista dei file aggiornati con il relativo stato:</a:t>
            </a:r>
          </a:p>
          <a:p>
            <a:r>
              <a:rPr lang="it-IT" sz="2200" dirty="0"/>
              <a:t>A – Aggiunto</a:t>
            </a:r>
          </a:p>
          <a:p>
            <a:r>
              <a:rPr lang="it-IT" sz="2200" dirty="0"/>
              <a:t>D – Eliminato</a:t>
            </a:r>
          </a:p>
          <a:p>
            <a:r>
              <a:rPr lang="it-IT" sz="2200" dirty="0"/>
              <a:t>U – Aggiornato</a:t>
            </a:r>
          </a:p>
          <a:p>
            <a:r>
              <a:rPr lang="it-IT" sz="2200" dirty="0"/>
              <a:t>C – In conflitto</a:t>
            </a:r>
          </a:p>
          <a:p>
            <a:r>
              <a:rPr lang="it-IT" sz="2200" dirty="0"/>
              <a:t>G – Unito (</a:t>
            </a:r>
            <a:r>
              <a:rPr lang="it-IT" sz="2200" dirty="0" err="1"/>
              <a:t>Merged</a:t>
            </a:r>
            <a:r>
              <a:rPr lang="it-IT" sz="2200" dirty="0"/>
              <a:t>)</a:t>
            </a:r>
          </a:p>
        </p:txBody>
      </p:sp>
    </p:spTree>
    <p:extLst>
      <p:ext uri="{BB962C8B-B14F-4D97-AF65-F5344CB8AC3E}">
        <p14:creationId xmlns:p14="http://schemas.microsoft.com/office/powerpoint/2010/main" val="2579593044"/>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SVN Client - I comandi avanzati - DIFF</a:t>
            </a:r>
            <a:endParaRPr lang="it-IT" noProof="0" dirty="0"/>
          </a:p>
        </p:txBody>
      </p:sp>
      <p:sp>
        <p:nvSpPr>
          <p:cNvPr id="4" name="Content Placeholder 6">
            <a:extLst>
              <a:ext uri="{FF2B5EF4-FFF2-40B4-BE49-F238E27FC236}">
                <a16:creationId xmlns:a16="http://schemas.microsoft.com/office/drawing/2014/main" id="{D21C6672-7882-B945-B201-D306A1C26FBC}"/>
              </a:ext>
            </a:extLst>
          </p:cNvPr>
          <p:cNvSpPr>
            <a:spLocks noGrp="1"/>
          </p:cNvSpPr>
          <p:nvPr>
            <p:ph idx="1"/>
          </p:nvPr>
        </p:nvSpPr>
        <p:spPr>
          <a:xfrm>
            <a:off x="487414" y="1388533"/>
            <a:ext cx="8737548" cy="5247794"/>
          </a:xfrm>
        </p:spPr>
        <p:txBody>
          <a:bodyPr numCol="1" spcCol="108000">
            <a:normAutofit fontScale="92500" lnSpcReduction="20000"/>
          </a:bodyPr>
          <a:lstStyle/>
          <a:p>
            <a:r>
              <a:rPr lang="it-IT" dirty="0"/>
              <a:t>Permette di visualizzare le differenze presenti tra due risorse, ad esempio:</a:t>
            </a:r>
          </a:p>
          <a:p>
            <a:pPr lvl="1"/>
            <a:r>
              <a:rPr lang="it-IT" dirty="0"/>
              <a:t>Modifiche locali presenti nella </a:t>
            </a:r>
            <a:r>
              <a:rPr lang="it-IT" dirty="0" err="1"/>
              <a:t>Working</a:t>
            </a:r>
            <a:r>
              <a:rPr lang="it-IT" dirty="0"/>
              <a:t> Copy;</a:t>
            </a:r>
          </a:p>
          <a:p>
            <a:pPr lvl="1"/>
            <a:r>
              <a:rPr lang="it-IT" dirty="0"/>
              <a:t>Modifiche presenti tra due </a:t>
            </a:r>
            <a:r>
              <a:rPr lang="it-IT" dirty="0" err="1"/>
              <a:t>revision</a:t>
            </a:r>
            <a:r>
              <a:rPr lang="it-IT" dirty="0"/>
              <a:t>;</a:t>
            </a:r>
          </a:p>
          <a:p>
            <a:r>
              <a:rPr lang="it-IT" dirty="0"/>
              <a:t>Le risorse comparate possono essere un file, una cartella e/o un intero </a:t>
            </a:r>
            <a:r>
              <a:rPr lang="it-IT" dirty="0" err="1"/>
              <a:t>branch</a:t>
            </a:r>
            <a:endParaRPr lang="it-IT" dirty="0"/>
          </a:p>
          <a:p>
            <a:pPr lvl="1"/>
            <a:endParaRPr lang="it-IT" dirty="0"/>
          </a:p>
          <a:p>
            <a:pPr marL="0" indent="0" algn="ctr">
              <a:buNone/>
            </a:pPr>
            <a:r>
              <a:rPr lang="en-GB" sz="2000" dirty="0" err="1">
                <a:solidFill>
                  <a:schemeClr val="accent1">
                    <a:lumMod val="75000"/>
                  </a:schemeClr>
                </a:solidFill>
                <a:latin typeface="Consolas" panose="020B0609020204030204" pitchFamily="49" charset="0"/>
                <a:cs typeface="Consolas" panose="020B0609020204030204" pitchFamily="49" charset="0"/>
              </a:rPr>
              <a:t>svn</a:t>
            </a:r>
            <a:r>
              <a:rPr lang="en-GB" sz="2000" dirty="0">
                <a:solidFill>
                  <a:schemeClr val="accent1">
                    <a:lumMod val="75000"/>
                  </a:schemeClr>
                </a:solidFill>
                <a:latin typeface="Consolas" panose="020B0609020204030204" pitchFamily="49" charset="0"/>
                <a:cs typeface="Consolas" panose="020B0609020204030204" pitchFamily="49" charset="0"/>
              </a:rPr>
              <a:t> diff </a:t>
            </a:r>
            <a:r>
              <a:rPr lang="en-GB" sz="2000" dirty="0">
                <a:solidFill>
                  <a:srgbClr val="FF0000"/>
                </a:solidFill>
                <a:latin typeface="Consolas" panose="020B0609020204030204" pitchFamily="49" charset="0"/>
                <a:cs typeface="Consolas" panose="020B0609020204030204" pitchFamily="49" charset="0"/>
              </a:rPr>
              <a:t>[-c REVISION | -r REVISION[:REVISION]] [TARGET[@REV]...] [--summarize] [..]</a:t>
            </a:r>
          </a:p>
          <a:p>
            <a:pPr marL="0" indent="0" algn="ctr">
              <a:buNone/>
            </a:pPr>
            <a:endParaRPr lang="en-GB" sz="2000" dirty="0">
              <a:solidFill>
                <a:srgbClr val="FF0000"/>
              </a:solidFill>
              <a:latin typeface="Consolas" panose="020B0609020204030204" pitchFamily="49" charset="0"/>
              <a:cs typeface="Consolas" panose="020B0609020204030204" pitchFamily="49" charset="0"/>
            </a:endParaRPr>
          </a:p>
          <a:p>
            <a:pPr marL="0" indent="0">
              <a:buNone/>
            </a:pPr>
            <a:r>
              <a:rPr lang="en-GB" sz="2400" dirty="0" err="1"/>
              <a:t>Esempio</a:t>
            </a:r>
            <a:r>
              <a:rPr lang="en-GB" sz="2400" dirty="0"/>
              <a:t> 1 – </a:t>
            </a:r>
            <a:r>
              <a:rPr lang="en-GB" sz="2400" dirty="0" err="1"/>
              <a:t>comparazione</a:t>
            </a:r>
            <a:r>
              <a:rPr lang="en-GB" sz="2400" dirty="0"/>
              <a:t> base: </a:t>
            </a:r>
          </a:p>
          <a:p>
            <a:pPr marL="0" indent="0">
              <a:buNone/>
            </a:pPr>
            <a:r>
              <a:rPr lang="en-GB" sz="2000" dirty="0">
                <a:solidFill>
                  <a:srgbClr val="FF0000"/>
                </a:solidFill>
                <a:latin typeface="Consolas" panose="020B0609020204030204" pitchFamily="49" charset="0"/>
                <a:cs typeface="Consolas" panose="020B0609020204030204" pitchFamily="49" charset="0"/>
              </a:rPr>
              <a:t>	</a:t>
            </a:r>
            <a:r>
              <a:rPr lang="en-GB" sz="2000" dirty="0">
                <a:solidFill>
                  <a:schemeClr val="accent1">
                    <a:lumMod val="75000"/>
                  </a:schemeClr>
                </a:solidFill>
                <a:latin typeface="Consolas" panose="020B0609020204030204" pitchFamily="49" charset="0"/>
                <a:cs typeface="Consolas" panose="020B0609020204030204" pitchFamily="49" charset="0"/>
              </a:rPr>
              <a:t> </a:t>
            </a:r>
          </a:p>
          <a:p>
            <a:pPr marL="0" indent="0" algn="ctr">
              <a:buNone/>
            </a:pPr>
            <a:r>
              <a:rPr lang="en-GB" sz="2000" dirty="0" err="1">
                <a:solidFill>
                  <a:schemeClr val="accent1">
                    <a:lumMod val="75000"/>
                  </a:schemeClr>
                </a:solidFill>
                <a:latin typeface="Consolas" panose="020B0609020204030204" pitchFamily="49" charset="0"/>
                <a:cs typeface="Consolas" panose="020B0609020204030204" pitchFamily="49" charset="0"/>
              </a:rPr>
              <a:t>svn</a:t>
            </a:r>
            <a:r>
              <a:rPr lang="en-GB" sz="2000" dirty="0">
                <a:solidFill>
                  <a:schemeClr val="accent1">
                    <a:lumMod val="75000"/>
                  </a:schemeClr>
                </a:solidFill>
                <a:latin typeface="Consolas" panose="020B0609020204030204" pitchFamily="49" charset="0"/>
                <a:cs typeface="Consolas" panose="020B0609020204030204" pitchFamily="49" charset="0"/>
              </a:rPr>
              <a:t> diff</a:t>
            </a:r>
          </a:p>
          <a:p>
            <a:pPr marL="0" indent="0">
              <a:buNone/>
            </a:pPr>
            <a:endParaRPr lang="en-GB" sz="2000" dirty="0">
              <a:solidFill>
                <a:schemeClr val="accent1">
                  <a:lumMod val="75000"/>
                </a:schemeClr>
              </a:solidFill>
              <a:latin typeface="Consolas" panose="020B0609020204030204" pitchFamily="49" charset="0"/>
              <a:cs typeface="Consolas" panose="020B0609020204030204" pitchFamily="49" charset="0"/>
            </a:endParaRPr>
          </a:p>
          <a:p>
            <a:r>
              <a:rPr lang="en-GB" sz="2400" dirty="0" err="1"/>
              <a:t>Comparazione</a:t>
            </a:r>
            <a:r>
              <a:rPr lang="en-GB" sz="2400" dirty="0"/>
              <a:t> </a:t>
            </a:r>
            <a:r>
              <a:rPr lang="en-GB" sz="2400" dirty="0" err="1"/>
              <a:t>della</a:t>
            </a:r>
            <a:r>
              <a:rPr lang="en-GB" sz="2400" dirty="0"/>
              <a:t> Working Copy rispetto a </a:t>
            </a:r>
            <a:r>
              <a:rPr lang="en-GB" sz="2400" dirty="0" err="1"/>
              <a:t>quanto</a:t>
            </a:r>
            <a:r>
              <a:rPr lang="en-GB" sz="2400" dirty="0"/>
              <a:t> </a:t>
            </a:r>
            <a:r>
              <a:rPr lang="en-GB" sz="2400" dirty="0" err="1"/>
              <a:t>presente</a:t>
            </a:r>
            <a:r>
              <a:rPr lang="en-GB" sz="2400" dirty="0"/>
              <a:t> </a:t>
            </a:r>
            <a:r>
              <a:rPr lang="en-GB" sz="2400" dirty="0" err="1"/>
              <a:t>nel</a:t>
            </a:r>
            <a:r>
              <a:rPr lang="en-GB" sz="2400" dirty="0"/>
              <a:t> Repository Centrale</a:t>
            </a:r>
          </a:p>
        </p:txBody>
      </p:sp>
    </p:spTree>
    <p:extLst>
      <p:ext uri="{BB962C8B-B14F-4D97-AF65-F5344CB8AC3E}">
        <p14:creationId xmlns:p14="http://schemas.microsoft.com/office/powerpoint/2010/main" val="2024825869"/>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SVN Client - I comandi avanzati - DIFF</a:t>
            </a:r>
            <a:endParaRPr lang="it-IT" noProof="0" dirty="0"/>
          </a:p>
        </p:txBody>
      </p:sp>
      <p:sp>
        <p:nvSpPr>
          <p:cNvPr id="4" name="Content Placeholder 6">
            <a:extLst>
              <a:ext uri="{FF2B5EF4-FFF2-40B4-BE49-F238E27FC236}">
                <a16:creationId xmlns:a16="http://schemas.microsoft.com/office/drawing/2014/main" id="{D21C6672-7882-B945-B201-D306A1C26FBC}"/>
              </a:ext>
            </a:extLst>
          </p:cNvPr>
          <p:cNvSpPr>
            <a:spLocks noGrp="1"/>
          </p:cNvSpPr>
          <p:nvPr>
            <p:ph idx="1"/>
          </p:nvPr>
        </p:nvSpPr>
        <p:spPr>
          <a:xfrm>
            <a:off x="487414" y="1388533"/>
            <a:ext cx="8737548" cy="5247794"/>
          </a:xfrm>
        </p:spPr>
        <p:txBody>
          <a:bodyPr numCol="1" spcCol="108000">
            <a:normAutofit/>
          </a:bodyPr>
          <a:lstStyle/>
          <a:p>
            <a:pPr marL="0" indent="0">
              <a:buNone/>
            </a:pPr>
            <a:r>
              <a:rPr lang="en-GB" sz="2400" dirty="0" err="1"/>
              <a:t>Esempio</a:t>
            </a:r>
            <a:r>
              <a:rPr lang="en-GB" sz="2400" dirty="0"/>
              <a:t> 2 – </a:t>
            </a:r>
            <a:r>
              <a:rPr lang="en-GB" sz="2400" dirty="0" err="1"/>
              <a:t>comparazione</a:t>
            </a:r>
            <a:r>
              <a:rPr lang="en-GB" sz="2400" dirty="0"/>
              <a:t> Working Copy con </a:t>
            </a:r>
            <a:r>
              <a:rPr lang="en-GB" sz="2400" dirty="0" err="1"/>
              <a:t>specifica</a:t>
            </a:r>
            <a:r>
              <a:rPr lang="en-GB" sz="2400" dirty="0"/>
              <a:t> revision: </a:t>
            </a:r>
          </a:p>
          <a:p>
            <a:pPr marL="0" indent="0">
              <a:buNone/>
            </a:pPr>
            <a:r>
              <a:rPr lang="en-GB" sz="2000" dirty="0">
                <a:solidFill>
                  <a:srgbClr val="FF0000"/>
                </a:solidFill>
                <a:latin typeface="Consolas" panose="020B0609020204030204" pitchFamily="49" charset="0"/>
                <a:cs typeface="Consolas" panose="020B0609020204030204" pitchFamily="49" charset="0"/>
              </a:rPr>
              <a:t>	</a:t>
            </a:r>
            <a:r>
              <a:rPr lang="en-GB" sz="2000" dirty="0">
                <a:solidFill>
                  <a:schemeClr val="accent1">
                    <a:lumMod val="75000"/>
                  </a:schemeClr>
                </a:solidFill>
                <a:latin typeface="Consolas" panose="020B0609020204030204" pitchFamily="49" charset="0"/>
                <a:cs typeface="Consolas" panose="020B0609020204030204" pitchFamily="49" charset="0"/>
              </a:rPr>
              <a:t> </a:t>
            </a:r>
          </a:p>
          <a:p>
            <a:pPr marL="0" indent="0" algn="ctr">
              <a:buNone/>
            </a:pPr>
            <a:r>
              <a:rPr lang="en-GB" sz="2000" dirty="0" err="1">
                <a:solidFill>
                  <a:schemeClr val="accent1">
                    <a:lumMod val="75000"/>
                  </a:schemeClr>
                </a:solidFill>
                <a:latin typeface="Consolas" panose="020B0609020204030204" pitchFamily="49" charset="0"/>
                <a:cs typeface="Consolas" panose="020B0609020204030204" pitchFamily="49" charset="0"/>
              </a:rPr>
              <a:t>svn</a:t>
            </a:r>
            <a:r>
              <a:rPr lang="en-GB" sz="2000" dirty="0">
                <a:solidFill>
                  <a:schemeClr val="accent1">
                    <a:lumMod val="75000"/>
                  </a:schemeClr>
                </a:solidFill>
                <a:latin typeface="Consolas" panose="020B0609020204030204" pitchFamily="49" charset="0"/>
                <a:cs typeface="Consolas" panose="020B0609020204030204" pitchFamily="49" charset="0"/>
              </a:rPr>
              <a:t> diff </a:t>
            </a:r>
            <a:r>
              <a:rPr lang="en-GB" sz="1900" dirty="0">
                <a:solidFill>
                  <a:srgbClr val="FF0000"/>
                </a:solidFill>
                <a:latin typeface="Consolas" panose="020B0609020204030204" pitchFamily="49" charset="0"/>
                <a:cs typeface="Consolas" panose="020B0609020204030204" pitchFamily="49" charset="0"/>
              </a:rPr>
              <a:t>–r 9110 </a:t>
            </a:r>
            <a:r>
              <a:rPr lang="en-GB" sz="1900" dirty="0" err="1">
                <a:solidFill>
                  <a:srgbClr val="FF0000"/>
                </a:solidFill>
                <a:latin typeface="Consolas" panose="020B0609020204030204" pitchFamily="49" charset="0"/>
                <a:cs typeface="Consolas" panose="020B0609020204030204" pitchFamily="49" charset="0"/>
              </a:rPr>
              <a:t>nomeFile</a:t>
            </a:r>
            <a:endParaRPr lang="en-GB" sz="1900" dirty="0">
              <a:solidFill>
                <a:srgbClr val="FF0000"/>
              </a:solidFill>
              <a:latin typeface="Consolas" panose="020B0609020204030204" pitchFamily="49" charset="0"/>
              <a:cs typeface="Consolas" panose="020B0609020204030204" pitchFamily="49" charset="0"/>
            </a:endParaRPr>
          </a:p>
          <a:p>
            <a:pPr marL="0" indent="0">
              <a:buNone/>
            </a:pPr>
            <a:endParaRPr lang="en-GB" sz="2000" dirty="0">
              <a:solidFill>
                <a:schemeClr val="accent1">
                  <a:lumMod val="75000"/>
                </a:schemeClr>
              </a:solidFill>
              <a:latin typeface="Consolas" panose="020B0609020204030204" pitchFamily="49" charset="0"/>
              <a:cs typeface="Consolas" panose="020B0609020204030204" pitchFamily="49" charset="0"/>
            </a:endParaRPr>
          </a:p>
          <a:p>
            <a:r>
              <a:rPr lang="en-GB" sz="2400" dirty="0" err="1"/>
              <a:t>Comparazione</a:t>
            </a:r>
            <a:r>
              <a:rPr lang="en-GB" sz="2400" dirty="0"/>
              <a:t> del file/</a:t>
            </a:r>
            <a:r>
              <a:rPr lang="en-GB" sz="2400" dirty="0" err="1"/>
              <a:t>risorsa</a:t>
            </a:r>
            <a:r>
              <a:rPr lang="en-GB" sz="2400" dirty="0"/>
              <a:t> </a:t>
            </a:r>
            <a:r>
              <a:rPr lang="en-GB" sz="2400" dirty="0" err="1"/>
              <a:t>tra</a:t>
            </a:r>
            <a:r>
              <a:rPr lang="en-GB" sz="2400" dirty="0"/>
              <a:t> la revision </a:t>
            </a:r>
            <a:r>
              <a:rPr lang="en-GB" sz="2400" b="1" dirty="0"/>
              <a:t>X</a:t>
            </a:r>
            <a:r>
              <a:rPr lang="en-GB" sz="2400" dirty="0"/>
              <a:t> (9110) e la Working Copy;</a:t>
            </a:r>
            <a:br>
              <a:rPr lang="en-GB" sz="2400" dirty="0"/>
            </a:br>
            <a:endParaRPr lang="en-GB" sz="2400" dirty="0"/>
          </a:p>
          <a:p>
            <a:pPr marL="0" indent="0">
              <a:buNone/>
            </a:pPr>
            <a:r>
              <a:rPr lang="en-GB" sz="2400" dirty="0" err="1"/>
              <a:t>Esempio</a:t>
            </a:r>
            <a:r>
              <a:rPr lang="en-GB" sz="2400" dirty="0"/>
              <a:t> 3 – </a:t>
            </a:r>
            <a:r>
              <a:rPr lang="en-GB" sz="2400" dirty="0" err="1"/>
              <a:t>comparazione</a:t>
            </a:r>
            <a:r>
              <a:rPr lang="en-GB" sz="2400" dirty="0"/>
              <a:t> di due revision</a:t>
            </a:r>
            <a:br>
              <a:rPr lang="en-GB" sz="2400" dirty="0"/>
            </a:br>
            <a:endParaRPr lang="en-GB" sz="2400" dirty="0"/>
          </a:p>
          <a:p>
            <a:pPr marL="0" indent="0" algn="ctr">
              <a:buNone/>
            </a:pPr>
            <a:r>
              <a:rPr lang="en-GB" sz="2000" dirty="0" err="1">
                <a:solidFill>
                  <a:schemeClr val="accent1">
                    <a:lumMod val="75000"/>
                  </a:schemeClr>
                </a:solidFill>
                <a:latin typeface="Consolas" panose="020B0609020204030204" pitchFamily="49" charset="0"/>
                <a:cs typeface="Consolas" panose="020B0609020204030204" pitchFamily="49" charset="0"/>
              </a:rPr>
              <a:t>svn</a:t>
            </a:r>
            <a:r>
              <a:rPr lang="en-GB" sz="2000" dirty="0">
                <a:solidFill>
                  <a:schemeClr val="accent1">
                    <a:lumMod val="75000"/>
                  </a:schemeClr>
                </a:solidFill>
                <a:latin typeface="Consolas" panose="020B0609020204030204" pitchFamily="49" charset="0"/>
                <a:cs typeface="Consolas" panose="020B0609020204030204" pitchFamily="49" charset="0"/>
              </a:rPr>
              <a:t> diff </a:t>
            </a:r>
            <a:r>
              <a:rPr lang="en-GB" sz="1900" dirty="0">
                <a:solidFill>
                  <a:srgbClr val="FF0000"/>
                </a:solidFill>
                <a:latin typeface="Consolas" panose="020B0609020204030204" pitchFamily="49" charset="0"/>
                <a:cs typeface="Consolas" panose="020B0609020204030204" pitchFamily="49" charset="0"/>
              </a:rPr>
              <a:t>http://repository/file@3000 \</a:t>
            </a:r>
            <a:br>
              <a:rPr lang="en-GB" sz="1900" dirty="0">
                <a:solidFill>
                  <a:srgbClr val="FF0000"/>
                </a:solidFill>
                <a:latin typeface="Consolas" panose="020B0609020204030204" pitchFamily="49" charset="0"/>
                <a:cs typeface="Consolas" panose="020B0609020204030204" pitchFamily="49" charset="0"/>
              </a:rPr>
            </a:br>
            <a:r>
              <a:rPr lang="en-GB" sz="1900" dirty="0">
                <a:solidFill>
                  <a:srgbClr val="FF0000"/>
                </a:solidFill>
                <a:latin typeface="Consolas" panose="020B0609020204030204" pitchFamily="49" charset="0"/>
                <a:cs typeface="Consolas" panose="020B0609020204030204" pitchFamily="49" charset="0"/>
              </a:rPr>
              <a:t>http://repository/file@3500</a:t>
            </a:r>
          </a:p>
          <a:p>
            <a:pPr marL="0" indent="0" algn="ctr">
              <a:buNone/>
            </a:pPr>
            <a:endParaRPr lang="en-GB" sz="2000" dirty="0">
              <a:solidFill>
                <a:schemeClr val="accent1">
                  <a:lumMod val="75000"/>
                </a:schemeClr>
              </a:solidFill>
              <a:latin typeface="Consolas" panose="020B0609020204030204" pitchFamily="49" charset="0"/>
              <a:cs typeface="Consolas" panose="020B0609020204030204" pitchFamily="49" charset="0"/>
            </a:endParaRPr>
          </a:p>
          <a:p>
            <a:pPr marL="0" indent="0" algn="ctr">
              <a:buNone/>
            </a:pPr>
            <a:r>
              <a:rPr lang="en-GB" sz="2000" dirty="0" err="1">
                <a:solidFill>
                  <a:schemeClr val="accent1">
                    <a:lumMod val="75000"/>
                  </a:schemeClr>
                </a:solidFill>
                <a:latin typeface="Consolas" panose="020B0609020204030204" pitchFamily="49" charset="0"/>
                <a:cs typeface="Consolas" panose="020B0609020204030204" pitchFamily="49" charset="0"/>
              </a:rPr>
              <a:t>svn</a:t>
            </a:r>
            <a:r>
              <a:rPr lang="en-GB" sz="2000" dirty="0">
                <a:solidFill>
                  <a:schemeClr val="accent1">
                    <a:lumMod val="75000"/>
                  </a:schemeClr>
                </a:solidFill>
                <a:latin typeface="Consolas" panose="020B0609020204030204" pitchFamily="49" charset="0"/>
                <a:cs typeface="Consolas" panose="020B0609020204030204" pitchFamily="49" charset="0"/>
              </a:rPr>
              <a:t> diff </a:t>
            </a:r>
            <a:r>
              <a:rPr lang="en-GB" sz="1900" dirty="0">
                <a:solidFill>
                  <a:srgbClr val="FF0000"/>
                </a:solidFill>
                <a:latin typeface="Consolas" panose="020B0609020204030204" pitchFamily="49" charset="0"/>
                <a:cs typeface="Consolas" panose="020B0609020204030204" pitchFamily="49" charset="0"/>
              </a:rPr>
              <a:t>-r 3000:3500 </a:t>
            </a:r>
            <a:r>
              <a:rPr lang="en-GB" sz="1900" dirty="0">
                <a:solidFill>
                  <a:srgbClr val="FF0000"/>
                </a:solidFill>
                <a:latin typeface="Consolas" panose="020B0609020204030204" pitchFamily="49" charset="0"/>
                <a:cs typeface="Consolas" panose="020B0609020204030204" pitchFamily="49" charset="0"/>
                <a:hlinkClick r:id="rId3">
                  <a:extLst>
                    <a:ext uri="{A12FA001-AC4F-418D-AE19-62706E023703}">
                      <ahyp:hlinkClr xmlns:ahyp="http://schemas.microsoft.com/office/drawing/2018/hyperlinkcolor" val="tx"/>
                    </a:ext>
                  </a:extLst>
                </a:hlinkClick>
              </a:rPr>
              <a:t>http://repository/file</a:t>
            </a:r>
            <a:endParaRPr lang="en-GB" sz="1900"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30829538"/>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SVN Client - I comandi avanzati - MERGE</a:t>
            </a:r>
            <a:endParaRPr lang="it-IT" noProof="0" dirty="0"/>
          </a:p>
        </p:txBody>
      </p:sp>
      <p:sp>
        <p:nvSpPr>
          <p:cNvPr id="4" name="Content Placeholder 6">
            <a:extLst>
              <a:ext uri="{FF2B5EF4-FFF2-40B4-BE49-F238E27FC236}">
                <a16:creationId xmlns:a16="http://schemas.microsoft.com/office/drawing/2014/main" id="{D21C6672-7882-B945-B201-D306A1C26FBC}"/>
              </a:ext>
            </a:extLst>
          </p:cNvPr>
          <p:cNvSpPr>
            <a:spLocks noGrp="1"/>
          </p:cNvSpPr>
          <p:nvPr>
            <p:ph idx="1"/>
          </p:nvPr>
        </p:nvSpPr>
        <p:spPr>
          <a:xfrm>
            <a:off x="487414" y="1388533"/>
            <a:ext cx="8737548" cy="5247794"/>
          </a:xfrm>
        </p:spPr>
        <p:txBody>
          <a:bodyPr numCol="1" spcCol="108000">
            <a:normAutofit lnSpcReduction="10000"/>
          </a:bodyPr>
          <a:lstStyle/>
          <a:p>
            <a:r>
              <a:rPr lang="it-IT" dirty="0"/>
              <a:t>Permette di unire due differenti rami all’interno della </a:t>
            </a:r>
            <a:r>
              <a:rPr lang="it-IT" dirty="0" err="1"/>
              <a:t>Working</a:t>
            </a:r>
            <a:r>
              <a:rPr lang="it-IT" dirty="0"/>
              <a:t> Copy</a:t>
            </a:r>
          </a:p>
          <a:p>
            <a:r>
              <a:rPr lang="it-IT" dirty="0"/>
              <a:t>Utilizzato principalmente per integrare le modifiche tra i vari </a:t>
            </a:r>
            <a:r>
              <a:rPr lang="it-IT" dirty="0" err="1"/>
              <a:t>branch</a:t>
            </a:r>
            <a:r>
              <a:rPr lang="it-IT" dirty="0"/>
              <a:t>:</a:t>
            </a:r>
          </a:p>
          <a:p>
            <a:pPr lvl="1"/>
            <a:r>
              <a:rPr lang="it-IT" dirty="0"/>
              <a:t>Ramo di sviluppo secondario -&gt; Ramo di sviluppo principale</a:t>
            </a:r>
          </a:p>
          <a:p>
            <a:pPr lvl="1"/>
            <a:r>
              <a:rPr lang="it-IT" dirty="0"/>
              <a:t>Ramo di sviluppo principale -&gt; Ramo di rilascio</a:t>
            </a:r>
          </a:p>
          <a:p>
            <a:endParaRPr lang="it-IT" sz="2400" dirty="0"/>
          </a:p>
          <a:p>
            <a:pPr marL="0" indent="0" algn="ctr">
              <a:buNone/>
            </a:pPr>
            <a:r>
              <a:rPr lang="en-GB" sz="2000" dirty="0" err="1">
                <a:solidFill>
                  <a:schemeClr val="accent1">
                    <a:lumMod val="75000"/>
                  </a:schemeClr>
                </a:solidFill>
                <a:latin typeface="Consolas" panose="020B0609020204030204" pitchFamily="49" charset="0"/>
                <a:cs typeface="Consolas" panose="020B0609020204030204" pitchFamily="49" charset="0"/>
              </a:rPr>
              <a:t>svn</a:t>
            </a:r>
            <a:r>
              <a:rPr lang="en-GB" sz="2000" dirty="0">
                <a:solidFill>
                  <a:schemeClr val="accent1">
                    <a:lumMod val="75000"/>
                  </a:schemeClr>
                </a:solidFill>
                <a:latin typeface="Consolas" panose="020B0609020204030204" pitchFamily="49" charset="0"/>
                <a:cs typeface="Consolas" panose="020B0609020204030204" pitchFamily="49" charset="0"/>
              </a:rPr>
              <a:t> merge </a:t>
            </a:r>
            <a:r>
              <a:rPr lang="en-GB" sz="1900" dirty="0">
                <a:solidFill>
                  <a:srgbClr val="FF0000"/>
                </a:solidFill>
                <a:latin typeface="Consolas" panose="020B0609020204030204" pitchFamily="49" charset="0"/>
                <a:cs typeface="Consolas" panose="020B0609020204030204" pitchFamily="49" charset="0"/>
              </a:rPr>
              <a:t>SOURCE[@REV] [TARGET_WCPATH]</a:t>
            </a:r>
          </a:p>
          <a:p>
            <a:pPr marL="0" indent="0" algn="ctr">
              <a:buNone/>
            </a:pPr>
            <a:endParaRPr lang="it-IT" sz="1900" dirty="0">
              <a:solidFill>
                <a:srgbClr val="FF0000"/>
              </a:solidFill>
              <a:latin typeface="Consolas" panose="020B0609020204030204" pitchFamily="49" charset="0"/>
              <a:cs typeface="Consolas" panose="020B0609020204030204" pitchFamily="49" charset="0"/>
            </a:endParaRPr>
          </a:p>
          <a:p>
            <a:pPr marL="114300"/>
            <a:r>
              <a:rPr lang="en-GB" dirty="0"/>
              <a:t>Le </a:t>
            </a:r>
            <a:r>
              <a:rPr lang="en-GB" dirty="0" err="1"/>
              <a:t>differenze</a:t>
            </a:r>
            <a:r>
              <a:rPr lang="en-GB" dirty="0"/>
              <a:t> </a:t>
            </a:r>
            <a:r>
              <a:rPr lang="en-GB" dirty="0" err="1"/>
              <a:t>presenti</a:t>
            </a:r>
            <a:r>
              <a:rPr lang="en-GB" dirty="0"/>
              <a:t> </a:t>
            </a:r>
            <a:r>
              <a:rPr lang="en-GB" dirty="0" err="1"/>
              <a:t>nel</a:t>
            </a:r>
            <a:r>
              <a:rPr lang="en-GB" dirty="0"/>
              <a:t> branch </a:t>
            </a:r>
            <a:r>
              <a:rPr lang="en-GB" dirty="0" err="1"/>
              <a:t>sorgente</a:t>
            </a:r>
            <a:r>
              <a:rPr lang="en-GB" dirty="0"/>
              <a:t> (di cui </a:t>
            </a:r>
            <a:r>
              <a:rPr lang="en-GB" dirty="0" err="1"/>
              <a:t>può</a:t>
            </a:r>
            <a:r>
              <a:rPr lang="en-GB" dirty="0"/>
              <a:t> </a:t>
            </a:r>
            <a:r>
              <a:rPr lang="en-GB" dirty="0" err="1"/>
              <a:t>essere</a:t>
            </a:r>
            <a:r>
              <a:rPr lang="en-GB" dirty="0"/>
              <a:t> </a:t>
            </a:r>
            <a:r>
              <a:rPr lang="en-GB" dirty="0" err="1"/>
              <a:t>specificata</a:t>
            </a:r>
            <a:r>
              <a:rPr lang="en-GB" dirty="0"/>
              <a:t> la revision, default @HEAD) </a:t>
            </a:r>
            <a:r>
              <a:rPr lang="en-GB" dirty="0" err="1"/>
              <a:t>vengono</a:t>
            </a:r>
            <a:r>
              <a:rPr lang="en-GB" dirty="0"/>
              <a:t> unite </a:t>
            </a:r>
            <a:r>
              <a:rPr lang="en-GB" dirty="0" err="1"/>
              <a:t>all’interno</a:t>
            </a:r>
            <a:r>
              <a:rPr lang="en-GB" dirty="0"/>
              <a:t> </a:t>
            </a:r>
            <a:r>
              <a:rPr lang="en-GB" dirty="0" err="1"/>
              <a:t>della</a:t>
            </a:r>
            <a:r>
              <a:rPr lang="en-GB" dirty="0"/>
              <a:t> Working Copy e </a:t>
            </a:r>
            <a:r>
              <a:rPr lang="en-GB" dirty="0" err="1"/>
              <a:t>vengono</a:t>
            </a:r>
            <a:r>
              <a:rPr lang="en-GB" dirty="0"/>
              <a:t> </a:t>
            </a:r>
            <a:r>
              <a:rPr lang="en-GB" dirty="0" err="1"/>
              <a:t>schedulate</a:t>
            </a:r>
            <a:r>
              <a:rPr lang="en-GB" dirty="0"/>
              <a:t> per per il commit.</a:t>
            </a:r>
          </a:p>
        </p:txBody>
      </p:sp>
    </p:spTree>
    <p:extLst>
      <p:ext uri="{BB962C8B-B14F-4D97-AF65-F5344CB8AC3E}">
        <p14:creationId xmlns:p14="http://schemas.microsoft.com/office/powerpoint/2010/main" val="434046545"/>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FB1FFC5-BF2C-FE4A-963C-09DBBDA9440E}"/>
              </a:ext>
            </a:extLst>
          </p:cNvPr>
          <p:cNvSpPr>
            <a:spLocks noGrp="1"/>
          </p:cNvSpPr>
          <p:nvPr>
            <p:ph type="title"/>
          </p:nvPr>
        </p:nvSpPr>
        <p:spPr>
          <a:xfrm>
            <a:off x="681038" y="365127"/>
            <a:ext cx="8543925" cy="933737"/>
          </a:xfrm>
        </p:spPr>
        <p:txBody>
          <a:bodyPr/>
          <a:lstStyle/>
          <a:p>
            <a:r>
              <a:rPr lang="it-IT" noProof="0" dirty="0"/>
              <a:t>Version Control </a:t>
            </a:r>
            <a:r>
              <a:rPr lang="it-IT" sz="1600" noProof="0" dirty="0"/>
              <a:t>(controllo di versione) </a:t>
            </a:r>
            <a:endParaRPr lang="it-IT" noProof="0" dirty="0"/>
          </a:p>
        </p:txBody>
      </p:sp>
      <p:grpSp>
        <p:nvGrpSpPr>
          <p:cNvPr id="27" name="Group 26">
            <a:extLst>
              <a:ext uri="{FF2B5EF4-FFF2-40B4-BE49-F238E27FC236}">
                <a16:creationId xmlns:a16="http://schemas.microsoft.com/office/drawing/2014/main" id="{E7395AFB-BB28-E041-8ED9-CEAB7E51ED3D}"/>
              </a:ext>
            </a:extLst>
          </p:cNvPr>
          <p:cNvGrpSpPr/>
          <p:nvPr/>
        </p:nvGrpSpPr>
        <p:grpSpPr>
          <a:xfrm>
            <a:off x="359764" y="2188564"/>
            <a:ext cx="8799227" cy="329784"/>
            <a:chOff x="359764" y="2188564"/>
            <a:chExt cx="8799227" cy="329784"/>
          </a:xfrm>
        </p:grpSpPr>
        <p:cxnSp>
          <p:nvCxnSpPr>
            <p:cNvPr id="7" name="Straight Connector 6">
              <a:extLst>
                <a:ext uri="{FF2B5EF4-FFF2-40B4-BE49-F238E27FC236}">
                  <a16:creationId xmlns:a16="http://schemas.microsoft.com/office/drawing/2014/main" id="{BBE3A942-F5DC-764D-8039-B2AA0C8B2B8E}"/>
                </a:ext>
              </a:extLst>
            </p:cNvPr>
            <p:cNvCxnSpPr/>
            <p:nvPr/>
          </p:nvCxnSpPr>
          <p:spPr>
            <a:xfrm>
              <a:off x="524656" y="2353456"/>
              <a:ext cx="8469443" cy="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sp>
          <p:nvSpPr>
            <p:cNvPr id="9" name="Oval 8">
              <a:extLst>
                <a:ext uri="{FF2B5EF4-FFF2-40B4-BE49-F238E27FC236}">
                  <a16:creationId xmlns:a16="http://schemas.microsoft.com/office/drawing/2014/main" id="{C21CA827-2065-7446-90E7-F529B7F0C70B}"/>
                </a:ext>
              </a:extLst>
            </p:cNvPr>
            <p:cNvSpPr>
              <a:spLocks noChangeAspect="1"/>
            </p:cNvSpPr>
            <p:nvPr/>
          </p:nvSpPr>
          <p:spPr>
            <a:xfrm>
              <a:off x="359764" y="2188564"/>
              <a:ext cx="329784" cy="329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6" name="Oval 15">
              <a:extLst>
                <a:ext uri="{FF2B5EF4-FFF2-40B4-BE49-F238E27FC236}">
                  <a16:creationId xmlns:a16="http://schemas.microsoft.com/office/drawing/2014/main" id="{A8A2805B-0470-2F41-BE59-B83CC56E7E8A}"/>
                </a:ext>
              </a:extLst>
            </p:cNvPr>
            <p:cNvSpPr>
              <a:spLocks noChangeAspect="1"/>
            </p:cNvSpPr>
            <p:nvPr/>
          </p:nvSpPr>
          <p:spPr>
            <a:xfrm>
              <a:off x="8829207" y="2188564"/>
              <a:ext cx="329784" cy="329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grpSp>
      <p:grpSp>
        <p:nvGrpSpPr>
          <p:cNvPr id="18" name="Group 17">
            <a:extLst>
              <a:ext uri="{FF2B5EF4-FFF2-40B4-BE49-F238E27FC236}">
                <a16:creationId xmlns:a16="http://schemas.microsoft.com/office/drawing/2014/main" id="{62585682-66D8-FC4D-9A93-790AC9EBF3FE}"/>
              </a:ext>
            </a:extLst>
          </p:cNvPr>
          <p:cNvGrpSpPr/>
          <p:nvPr/>
        </p:nvGrpSpPr>
        <p:grpSpPr>
          <a:xfrm>
            <a:off x="1933731" y="1376455"/>
            <a:ext cx="1948722" cy="977002"/>
            <a:chOff x="1933731" y="1376455"/>
            <a:chExt cx="1948722" cy="977002"/>
          </a:xfrm>
        </p:grpSpPr>
        <p:cxnSp>
          <p:nvCxnSpPr>
            <p:cNvPr id="12" name="Curved Connector 11">
              <a:extLst>
                <a:ext uri="{FF2B5EF4-FFF2-40B4-BE49-F238E27FC236}">
                  <a16:creationId xmlns:a16="http://schemas.microsoft.com/office/drawing/2014/main" id="{81711F67-B709-DA48-84AF-FA50FB9E82D0}"/>
                </a:ext>
              </a:extLst>
            </p:cNvPr>
            <p:cNvCxnSpPr>
              <a:cxnSpLocks/>
            </p:cNvCxnSpPr>
            <p:nvPr/>
          </p:nvCxnSpPr>
          <p:spPr>
            <a:xfrm flipV="1">
              <a:off x="1933731" y="1496376"/>
              <a:ext cx="1783830" cy="857081"/>
            </a:xfrm>
            <a:prstGeom prst="curvedConnector3">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CA1F3671-2279-184A-A05D-980448E1A81C}"/>
                </a:ext>
              </a:extLst>
            </p:cNvPr>
            <p:cNvSpPr>
              <a:spLocks noChangeAspect="1"/>
            </p:cNvSpPr>
            <p:nvPr/>
          </p:nvSpPr>
          <p:spPr>
            <a:xfrm>
              <a:off x="3552669" y="1376455"/>
              <a:ext cx="329784" cy="329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grpSp>
      <p:grpSp>
        <p:nvGrpSpPr>
          <p:cNvPr id="26" name="Group 25">
            <a:extLst>
              <a:ext uri="{FF2B5EF4-FFF2-40B4-BE49-F238E27FC236}">
                <a16:creationId xmlns:a16="http://schemas.microsoft.com/office/drawing/2014/main" id="{AA21BA11-F88B-A245-87C7-4AA829283144}"/>
              </a:ext>
            </a:extLst>
          </p:cNvPr>
          <p:cNvGrpSpPr/>
          <p:nvPr/>
        </p:nvGrpSpPr>
        <p:grpSpPr>
          <a:xfrm>
            <a:off x="4104807" y="2353456"/>
            <a:ext cx="1948722" cy="1021973"/>
            <a:chOff x="4104807" y="2353456"/>
            <a:chExt cx="1948722" cy="1021973"/>
          </a:xfrm>
        </p:grpSpPr>
        <p:cxnSp>
          <p:nvCxnSpPr>
            <p:cNvPr id="21" name="Curved Connector 20">
              <a:extLst>
                <a:ext uri="{FF2B5EF4-FFF2-40B4-BE49-F238E27FC236}">
                  <a16:creationId xmlns:a16="http://schemas.microsoft.com/office/drawing/2014/main" id="{C7DA66A7-2B4D-7443-8D71-E9457BD6157D}"/>
                </a:ext>
              </a:extLst>
            </p:cNvPr>
            <p:cNvCxnSpPr>
              <a:cxnSpLocks/>
            </p:cNvCxnSpPr>
            <p:nvPr/>
          </p:nvCxnSpPr>
          <p:spPr>
            <a:xfrm flipH="1" flipV="1">
              <a:off x="4104807" y="2353456"/>
              <a:ext cx="1783830" cy="857081"/>
            </a:xfrm>
            <a:prstGeom prst="curvedConnector3">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AA448EF3-A13D-8F41-A6E7-98D09337553B}"/>
                </a:ext>
              </a:extLst>
            </p:cNvPr>
            <p:cNvSpPr>
              <a:spLocks noChangeAspect="1"/>
            </p:cNvSpPr>
            <p:nvPr/>
          </p:nvSpPr>
          <p:spPr>
            <a:xfrm>
              <a:off x="5723745" y="3045645"/>
              <a:ext cx="329784" cy="329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dirty="0"/>
            </a:p>
          </p:txBody>
        </p:sp>
      </p:grpSp>
      <p:grpSp>
        <p:nvGrpSpPr>
          <p:cNvPr id="19" name="Group 18">
            <a:extLst>
              <a:ext uri="{FF2B5EF4-FFF2-40B4-BE49-F238E27FC236}">
                <a16:creationId xmlns:a16="http://schemas.microsoft.com/office/drawing/2014/main" id="{FF79AD52-6F7A-2B4C-AF5B-A01EB024B64F}"/>
              </a:ext>
            </a:extLst>
          </p:cNvPr>
          <p:cNvGrpSpPr/>
          <p:nvPr/>
        </p:nvGrpSpPr>
        <p:grpSpPr>
          <a:xfrm>
            <a:off x="5801194" y="1315174"/>
            <a:ext cx="1948722" cy="1038283"/>
            <a:chOff x="5801194" y="1315174"/>
            <a:chExt cx="1948722" cy="1038283"/>
          </a:xfrm>
        </p:grpSpPr>
        <p:cxnSp>
          <p:nvCxnSpPr>
            <p:cNvPr id="20" name="Curved Connector 19">
              <a:extLst>
                <a:ext uri="{FF2B5EF4-FFF2-40B4-BE49-F238E27FC236}">
                  <a16:creationId xmlns:a16="http://schemas.microsoft.com/office/drawing/2014/main" id="{E0D22FD5-15AD-5944-B0E3-D50F1CF56489}"/>
                </a:ext>
              </a:extLst>
            </p:cNvPr>
            <p:cNvCxnSpPr>
              <a:cxnSpLocks/>
            </p:cNvCxnSpPr>
            <p:nvPr/>
          </p:nvCxnSpPr>
          <p:spPr>
            <a:xfrm flipV="1">
              <a:off x="5801194" y="1496376"/>
              <a:ext cx="1783830" cy="857081"/>
            </a:xfrm>
            <a:prstGeom prst="curvedConnector3">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DF3F8DC6-42AB-B042-B01F-87EC1F4CAB77}"/>
                </a:ext>
              </a:extLst>
            </p:cNvPr>
            <p:cNvSpPr>
              <a:spLocks noChangeAspect="1"/>
            </p:cNvSpPr>
            <p:nvPr/>
          </p:nvSpPr>
          <p:spPr>
            <a:xfrm>
              <a:off x="7420132" y="1315174"/>
              <a:ext cx="329784" cy="329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grpSp>
      <p:sp>
        <p:nvSpPr>
          <p:cNvPr id="30" name="Oval 29">
            <a:extLst>
              <a:ext uri="{FF2B5EF4-FFF2-40B4-BE49-F238E27FC236}">
                <a16:creationId xmlns:a16="http://schemas.microsoft.com/office/drawing/2014/main" id="{A31E1090-487D-EF49-9107-5945E356D961}"/>
              </a:ext>
            </a:extLst>
          </p:cNvPr>
          <p:cNvSpPr>
            <a:spLocks noChangeAspect="1"/>
          </p:cNvSpPr>
          <p:nvPr/>
        </p:nvSpPr>
        <p:spPr>
          <a:xfrm>
            <a:off x="359764" y="2188564"/>
            <a:ext cx="329784" cy="329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31" name="Oval 30">
            <a:extLst>
              <a:ext uri="{FF2B5EF4-FFF2-40B4-BE49-F238E27FC236}">
                <a16:creationId xmlns:a16="http://schemas.microsoft.com/office/drawing/2014/main" id="{796A2EE0-0E96-CB4E-B315-B041BE69D335}"/>
              </a:ext>
            </a:extLst>
          </p:cNvPr>
          <p:cNvSpPr>
            <a:spLocks noChangeAspect="1"/>
          </p:cNvSpPr>
          <p:nvPr/>
        </p:nvSpPr>
        <p:spPr>
          <a:xfrm>
            <a:off x="2010056" y="2188565"/>
            <a:ext cx="329784" cy="329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32" name="Oval 31">
            <a:extLst>
              <a:ext uri="{FF2B5EF4-FFF2-40B4-BE49-F238E27FC236}">
                <a16:creationId xmlns:a16="http://schemas.microsoft.com/office/drawing/2014/main" id="{CE7E2A39-4E99-8448-A020-CAD14EA3993B}"/>
              </a:ext>
            </a:extLst>
          </p:cNvPr>
          <p:cNvSpPr>
            <a:spLocks noChangeAspect="1"/>
          </p:cNvSpPr>
          <p:nvPr/>
        </p:nvSpPr>
        <p:spPr>
          <a:xfrm>
            <a:off x="4174760" y="2188564"/>
            <a:ext cx="329784" cy="329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33" name="Oval 32">
            <a:extLst>
              <a:ext uri="{FF2B5EF4-FFF2-40B4-BE49-F238E27FC236}">
                <a16:creationId xmlns:a16="http://schemas.microsoft.com/office/drawing/2014/main" id="{66D4BCFD-7E6B-7249-A144-D3EA3BD49F51}"/>
              </a:ext>
            </a:extLst>
          </p:cNvPr>
          <p:cNvSpPr>
            <a:spLocks noChangeAspect="1"/>
          </p:cNvSpPr>
          <p:nvPr/>
        </p:nvSpPr>
        <p:spPr>
          <a:xfrm>
            <a:off x="5854091" y="2188563"/>
            <a:ext cx="329784" cy="329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pic>
        <p:nvPicPr>
          <p:cNvPr id="28" name="Audio Recording 11 Mar 2021 at 14:48:51" descr="Audio Recording 11 Mar 2021 at 14:48:51">
            <a:hlinkClick r:id="" action="ppaction://media"/>
            <a:extLst>
              <a:ext uri="{FF2B5EF4-FFF2-40B4-BE49-F238E27FC236}">
                <a16:creationId xmlns:a16="http://schemas.microsoft.com/office/drawing/2014/main" id="{D9FB09DA-AA91-DB4D-9FD2-B306759BD329}"/>
              </a:ext>
            </a:extLst>
          </p:cNvPr>
          <p:cNvPicPr>
            <a:picLocks noChangeAspect="1"/>
          </p:cNvPicPr>
          <p:nvPr>
            <a:audioFile r:link="rId1"/>
            <p:extLst>
              <p:ext uri="{DAA4B4D4-6D71-4841-9C94-3DE7FCFB9230}">
                <p14:media xmlns:p14="http://schemas.microsoft.com/office/powerpoint/2010/main" r:embed="rId2">
                  <p14:trim end="632.4892"/>
                  <p14:bmkLst>
                    <p14:bmk name="Bookmark 1" time="0"/>
                  </p14:bmkLst>
                </p14:media>
              </p:ext>
            </p:extLst>
          </p:nvPr>
        </p:nvPicPr>
        <p:blipFill>
          <a:blip r:embed="rId5">
            <a:clrChange>
              <a:clrFrom>
                <a:srgbClr val="FCFCFC"/>
              </a:clrFrom>
              <a:clrTo>
                <a:srgbClr val="FCFCFC">
                  <a:alpha val="0"/>
                </a:srgbClr>
              </a:clrTo>
            </a:clrChange>
            <a:alphaModFix amt="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5324552" y="853942"/>
            <a:ext cx="204234" cy="204234"/>
          </a:xfrm>
          <a:prstGeom prst="rect">
            <a:avLst/>
          </a:prstGeom>
        </p:spPr>
      </p:pic>
      <p:sp>
        <p:nvSpPr>
          <p:cNvPr id="35" name="Content Placeholder 6">
            <a:extLst>
              <a:ext uri="{FF2B5EF4-FFF2-40B4-BE49-F238E27FC236}">
                <a16:creationId xmlns:a16="http://schemas.microsoft.com/office/drawing/2014/main" id="{59F47F64-D43E-3D4F-85F7-22CAC1ABC745}"/>
              </a:ext>
            </a:extLst>
          </p:cNvPr>
          <p:cNvSpPr>
            <a:spLocks noGrp="1"/>
          </p:cNvSpPr>
          <p:nvPr>
            <p:ph idx="1"/>
          </p:nvPr>
        </p:nvSpPr>
        <p:spPr>
          <a:xfrm>
            <a:off x="487414" y="4192794"/>
            <a:ext cx="8543925" cy="1808372"/>
          </a:xfrm>
        </p:spPr>
        <p:txBody>
          <a:bodyPr numCol="1" spcCol="108000">
            <a:normAutofit/>
          </a:bodyPr>
          <a:lstStyle/>
          <a:p>
            <a:r>
              <a:rPr lang="it-IT" dirty="0"/>
              <a:t>Metodologia/Sistema per registrare gli stati e i cambiamenti di un dato nel tempo</a:t>
            </a:r>
          </a:p>
          <a:p>
            <a:r>
              <a:rPr lang="it-IT" dirty="0"/>
              <a:t>L’esempio più comune è quello dei backup</a:t>
            </a:r>
          </a:p>
        </p:txBody>
      </p:sp>
    </p:spTree>
    <p:extLst>
      <p:ext uri="{BB962C8B-B14F-4D97-AF65-F5344CB8AC3E}">
        <p14:creationId xmlns:p14="http://schemas.microsoft.com/office/powerpoint/2010/main" val="2683864988"/>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8007" fill="hold"/>
                                            <p:tgtEl>
                                              <p:spTgt spid="2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repeatCount="indefinite" fill="hold" display="0">
                      <p:stCondLst>
                        <p:cond delay="indefinite"/>
                      </p:stCondLst>
                      <p:endCondLst>
                        <p:cond evt="onStopAudio" delay="0">
                          <p:tgtEl>
                            <p:sldTgt/>
                          </p:tgtEl>
                        </p:cond>
                      </p:endCondLst>
                    </p:cTn>
                    <p:tgtEl>
                      <p:spTgt spid="28"/>
                    </p:tgtEl>
                  </p:cMediaNode>
                </p:audio>
                <p:audio>
                  <p:cMediaNode vol="80000" mute="1" showWhenStopped="0">
                    <p:cTn id="8" repeatCount="indefinite" fill="hold" display="0">
                      <p:stCondLst>
                        <p:cond delay="indefinite"/>
                      </p:stCondLst>
                      <p:endCondLst>
                        <p:cond evt="onStopAudio" delay="0">
                          <p:tgtEl>
                            <p:sldTgt/>
                          </p:tgtEl>
                        </p:cond>
                      </p:endCondLst>
                    </p:cTn>
                    <p:tgtEl>
                      <p:spTgt spid="28"/>
                    </p:tgtEl>
                  </p:cMediaNode>
                </p:audio>
                <p:seq concurrent="1" nextAc="seek">
                  <p:cTn id="9" restart="whenNotActive" fill="hold" evtFilter="cancelBubble" nodeType="interactiveSeq">
                    <p:stCondLst>
                      <p:cond evt="onMediaBookmark" delay="0">
                        <p:tgtEl>
                          <p14:bmkTgt spid="28" bmkName="Bookmark 1"/>
                        </p:tgtEl>
                      </p:cond>
                    </p:stCondLst>
                    <p:endSync evt="end" delay="0">
                      <p:rtn val="all"/>
                    </p:endSync>
                    <p:childTnLst>
                      <p:par>
                        <p:cTn id="10" fill="hold">
                          <p:stCondLst>
                            <p:cond delay="0"/>
                          </p:stCondLst>
                          <p:childTnLst>
                            <p:par>
                              <p:cTn id="11" fill="hold">
                                <p:stCondLst>
                                  <p:cond delay="0"/>
                                </p:stCondLst>
                                <p:childTnLst>
                                  <p:par>
                                    <p:cTn id="12" presetID="0" presetClass="path" presetSubtype="0" repeatCount="0" accel="50000" decel="50000" fill="hold" grpId="0" nodeType="clickEffect">
                                      <p:stCondLst>
                                        <p:cond delay="0"/>
                                      </p:stCondLst>
                                      <p:childTnLst>
                                        <p:animMotion origin="layout" path="M -4.61538E-6 4.44444E-6 L 0.85497 4.44444E-6 " pathEditMode="relative" rAng="0" ptsTypes="AA">
                                          <p:cBhvr>
                                            <p:cTn id="13" dur="8000" fill="hold"/>
                                            <p:tgtEl>
                                              <p:spTgt spid="30"/>
                                            </p:tgtEl>
                                            <p:attrNameLst>
                                              <p:attrName>ppt_x</p:attrName>
                                              <p:attrName>ppt_y</p:attrName>
                                            </p:attrNameLst>
                                          </p:cBhvr>
                                          <p:rCtr x="42740" y="0"/>
                                        </p:animMotion>
                                      </p:childTnLst>
                                    </p:cTn>
                                  </p:par>
                                  <p:par>
                                    <p:cTn id="14" presetID="1" presetClass="entr" presetSubtype="0" fill="hold" grpId="1" nodeType="withEffect">
                                      <p:stCondLst>
                                        <p:cond delay="2700"/>
                                      </p:stCondLst>
                                      <p:childTnLst>
                                        <p:set>
                                          <p:cBhvr>
                                            <p:cTn id="15" dur="1" fill="hold">
                                              <p:stCondLst>
                                                <p:cond delay="0"/>
                                              </p:stCondLst>
                                            </p:cTn>
                                            <p:tgtEl>
                                              <p:spTgt spid="31"/>
                                            </p:tgtEl>
                                            <p:attrNameLst>
                                              <p:attrName>style.visibility</p:attrName>
                                            </p:attrNameLst>
                                          </p:cBhvr>
                                          <p:to>
                                            <p:strVal val="visible"/>
                                          </p:to>
                                        </p:set>
                                      </p:childTnLst>
                                    </p:cTn>
                                  </p:par>
                                  <p:par>
                                    <p:cTn id="16" presetID="0" presetClass="path" presetSubtype="0" repeatCount="0" accel="50000" decel="50000" fill="hold" grpId="0" nodeType="withEffect">
                                      <p:stCondLst>
                                        <p:cond delay="2700"/>
                                      </p:stCondLst>
                                      <p:childTnLst>
                                        <p:animMotion origin="layout" path="M 0 0 C 0.00161 -0.00046 0.00321 -0.00046 0.00481 -0.00116 C 0.00529 -0.00139 0.00577 -0.00139 0.00625 -0.00162 C 0.00786 -0.00208 0.00786 -0.00208 0.00946 -0.00255 C 0.00978 -0.00278 0.0101 -0.00301 0.01042 -0.00324 C 0.0109 -0.00347 0.01106 -0.00394 0.01154 -0.00417 C 0.01202 -0.0044 0.01266 -0.0044 0.01331 -0.00463 C 0.01395 -0.00486 0.01459 -0.00556 0.01539 -0.00579 C 0.01603 -0.00579 0.01683 -0.00602 0.01747 -0.00625 C 0.02228 -0.00787 0.01763 -0.00625 0.02068 -0.00833 C 0.02132 -0.00857 0.02196 -0.00903 0.02276 -0.00926 C 0.02324 -0.00949 0.02372 -0.00949 0.0242 -0.00972 C 0.0242 -0.00972 0.02677 -0.01111 0.02725 -0.01134 L 0.03157 -0.01319 L 0.03782 -0.01644 C 0.03782 -0.01644 0.03991 -0.01736 0.03991 -0.01736 C 0.04023 -0.01759 0.04055 -0.01806 0.04103 -0.01829 C 0.04167 -0.01875 0.04247 -0.01875 0.04311 -0.01944 C 0.04343 -0.01968 0.04375 -0.02014 0.04407 -0.02037 C 0.04488 -0.02083 0.04568 -0.02083 0.04632 -0.0213 C 0.04696 -0.02199 0.0476 -0.02315 0.0484 -0.02338 C 0.04872 -0.02361 0.04904 -0.02361 0.04936 -0.02384 C 0.05016 -0.02454 0.05081 -0.02523 0.05145 -0.02593 C 0.05193 -0.02639 0.05225 -0.02662 0.05257 -0.02708 C 0.05289 -0.02755 0.05321 -0.02801 0.05369 -0.02847 C 0.05433 -0.02917 0.05513 -0.02963 0.05577 -0.03056 C 0.05706 -0.03241 0.05641 -0.03171 0.05786 -0.0331 C 0.05978 -0.03704 0.05722 -0.03218 0.05962 -0.03565 C 0.06186 -0.03889 0.0585 -0.03542 0.06138 -0.03819 C 0.06491 -0.04583 0.06106 -0.03796 0.06379 -0.04259 C 0.06411 -0.04306 0.06427 -0.04375 0.06443 -0.04421 C 0.06475 -0.04468 0.06523 -0.04514 0.06555 -0.04583 C 0.06603 -0.04676 0.06651 -0.04769 0.06699 -0.04884 L 0.06843 -0.05185 C 0.06859 -0.05301 0.06891 -0.05417 0.06907 -0.05532 C 0.06924 -0.05671 0.06924 -0.0581 0.0694 -0.05949 C 0.06956 -0.06019 0.06972 -0.06088 0.06972 -0.06134 C 0.0702 -0.06528 0.06988 -0.06528 0.07084 -0.06898 L 0.07148 -0.07199 C 0.07164 -0.07269 0.07164 -0.07315 0.0718 -0.07361 L 0.0726 -0.07523 C 0.07324 -0.07778 0.07276 -0.07616 0.07436 -0.07963 C 0.07452 -0.08032 0.07468 -0.08079 0.075 -0.08125 L 0.07613 -0.08218 C 0.07725 -0.08472 0.07645 -0.08333 0.07885 -0.08588 L 0.07997 -0.08681 L 0.08093 -0.08773 C 0.08286 -0.0919 0.08045 -0.08704 0.0827 -0.09028 C 0.0851 -0.09375 0.08174 -0.09028 0.08446 -0.09282 C 0.08574 -0.0956 0.08446 -0.09329 0.08622 -0.09537 C 0.0875 -0.09699 0.08766 -0.09815 0.08943 -0.09907 L 0.09263 -0.10046 C 0.09263 -0.10046 0.09472 -0.10162 0.09472 -0.10162 C 0.09888 -0.10278 0.09696 -0.10232 0.10032 -0.10301 C 0.10049 -0.10347 0.10065 -0.10417 0.10097 -0.10463 C 0.10129 -0.10486 0.10177 -0.10486 0.10209 -0.10509 C 0.10481 -0.10694 0.10145 -0.10532 0.10417 -0.10648 C 0.10449 -0.10694 0.10481 -0.10741 0.10513 -0.10764 C 0.10561 -0.10787 0.10593 -0.10787 0.10625 -0.1081 C 0.10706 -0.1088 0.10754 -0.10972 0.10834 -0.11019 C 0.10866 -0.11019 0.10914 -0.11042 0.10946 -0.11065 C 0.1101 -0.11111 0.11074 -0.11227 0.11154 -0.11273 L 0.11363 -0.11366 C 0.11395 -0.11412 0.11427 -0.11435 0.11475 -0.11458 C 0.11619 -0.11574 0.11683 -0.11551 0.11827 -0.1162 C 0.11859 -0.11644 0.11891 -0.11667 0.11924 -0.11667 C 0.12228 -0.11782 0.12036 -0.11667 0.12276 -0.11782 C 0.12308 -0.11782 0.1234 -0.11806 0.12388 -0.11829 C 0.1242 -0.11852 0.12468 -0.11852 0.12516 -0.11875 C 0.12565 -0.11898 0.12597 -0.11921 0.12629 -0.11921 C 0.12773 -0.11991 0.12901 -0.12037 0.13045 -0.12083 L 0.13334 -0.12176 C 0.13766 -0.12245 0.13558 -0.12199 0.13927 -0.12269 C 0.14263 -0.12269 0.146 -0.12269 0.14936 -0.12222 C 0.15016 -0.12222 0.15081 -0.12153 0.15161 -0.1213 C 0.15513 -0.11968 0.14952 -0.12222 0.15401 -0.12037 C 0.15465 -0.11991 0.15545 -0.11968 0.15609 -0.11921 L 0.1593 -0.11782 C 0.16042 -0.11713 0.1601 -0.11759 0.16074 -0.11667 " pathEditMode="relative" ptsTypes="AAAAAAAAAAAAAAAAAAAAAAAAAAAAAAAAAAAAAAAAAAAAAAAAAAAAAAAAAAAAAAAAAAAAAAAAAAAAAAA">
                                          <p:cBhvr>
                                            <p:cTn id="17" dur="2000" fill="hold"/>
                                            <p:tgtEl>
                                              <p:spTgt spid="31"/>
                                            </p:tgtEl>
                                            <p:attrNameLst>
                                              <p:attrName>ppt_x</p:attrName>
                                              <p:attrName>ppt_y</p:attrName>
                                            </p:attrNameLst>
                                          </p:cBhvr>
                                        </p:animMotion>
                                      </p:childTnLst>
                                    </p:cTn>
                                  </p:par>
                                  <p:par>
                                    <p:cTn id="18" presetID="1" presetClass="exit" presetSubtype="0" fill="hold" grpId="2" nodeType="withEffect">
                                      <p:stCondLst>
                                        <p:cond delay="4700"/>
                                      </p:stCondLst>
                                      <p:childTnLst>
                                        <p:set>
                                          <p:cBhvr>
                                            <p:cTn id="19" dur="1" fill="hold">
                                              <p:stCondLst>
                                                <p:cond delay="0"/>
                                              </p:stCondLst>
                                            </p:cTn>
                                            <p:tgtEl>
                                              <p:spTgt spid="31"/>
                                            </p:tgtEl>
                                            <p:attrNameLst>
                                              <p:attrName>style.visibility</p:attrName>
                                            </p:attrNameLst>
                                          </p:cBhvr>
                                          <p:to>
                                            <p:strVal val="hidden"/>
                                          </p:to>
                                        </p:set>
                                      </p:childTnLst>
                                    </p:cTn>
                                  </p:par>
                                  <p:par>
                                    <p:cTn id="20" presetID="1" presetClass="entr" presetSubtype="0" fill="hold" grpId="1" nodeType="withEffect">
                                      <p:stCondLst>
                                        <p:cond delay="3800"/>
                                      </p:stCondLst>
                                      <p:childTnLst>
                                        <p:set>
                                          <p:cBhvr>
                                            <p:cTn id="21" dur="1" fill="hold">
                                              <p:stCondLst>
                                                <p:cond delay="0"/>
                                              </p:stCondLst>
                                            </p:cTn>
                                            <p:tgtEl>
                                              <p:spTgt spid="32"/>
                                            </p:tgtEl>
                                            <p:attrNameLst>
                                              <p:attrName>style.visibility</p:attrName>
                                            </p:attrNameLst>
                                          </p:cBhvr>
                                          <p:to>
                                            <p:strVal val="visible"/>
                                          </p:to>
                                        </p:set>
                                      </p:childTnLst>
                                    </p:cTn>
                                  </p:par>
                                  <p:par>
                                    <p:cTn id="22" presetID="0" presetClass="path" presetSubtype="0" repeatCount="0" accel="50000" decel="50000" fill="hold" grpId="0" nodeType="withEffect">
                                      <p:stCondLst>
                                        <p:cond delay="3800"/>
                                      </p:stCondLst>
                                      <p:childTnLst>
                                        <p:animMotion origin="layout" path="M 0 0 C 0.00337 0.00277 0.00176 0.00162 0.00513 0.00324 L 0.00625 0.00393 C 0.00673 0.00416 0.00705 0.00439 0.00753 0.00439 C 0.00897 0.00463 0.01042 0.00486 0.01186 0.00509 C 0.01346 0.00532 0.01667 0.00625 0.01667 0.00625 C 0.01779 0.0074 0.01763 0.0074 0.01907 0.00787 C 0.01987 0.00833 0.02131 0.00833 0.02228 0.00902 C 0.0226 0.00949 0.02292 0.00995 0.0234 0.01018 C 0.0242 0.01064 0.025 0.01111 0.0258 0.01134 C 0.02756 0.01226 0.0266 0.0118 0.02853 0.0125 C 0.02901 0.01296 0.02933 0.01342 0.02981 0.01365 C 0.03045 0.01412 0.03141 0.01435 0.03221 0.01481 C 0.03253 0.01504 0.03285 0.01527 0.03333 0.0155 C 0.03397 0.0155 0.03462 0.01574 0.03526 0.01597 C 0.03606 0.0162 0.03702 0.01643 0.03766 0.01713 C 0.03926 0.01851 0.03846 0.01805 0.04006 0.01875 C 0.04087 0.01967 0.04199 0.0199 0.04247 0.02106 C 0.04359 0.02338 0.04295 0.02245 0.04455 0.02407 C 0.04471 0.02453 0.04503 0.02523 0.04535 0.02569 C 0.04583 0.02662 0.04679 0.028 0.0476 0.0287 C 0.0484 0.02916 0.0492 0.02939 0.05 0.02986 C 0.05048 0.03009 0.05096 0.03009 0.05128 0.03032 L 0.05369 0.03263 C 0.05385 0.03333 0.05401 0.03402 0.05449 0.03449 C 0.05481 0.03472 0.05529 0.03472 0.05561 0.03495 C 0.05641 0.03564 0.05721 0.03657 0.05801 0.03726 L 0.05801 0.03726 C 0.05881 0.03842 0.05978 0.03935 0.06042 0.04074 C 0.0609 0.04189 0.06138 0.04328 0.06202 0.04421 C 0.06346 0.04629 0.06282 0.04513 0.06394 0.04768 C 0.06506 0.05208 0.06394 0.04675 0.06474 0.05625 C 0.06474 0.05694 0.06506 0.0574 0.06522 0.05787 C 0.06538 0.05949 0.06554 0.06111 0.06603 0.0625 L 0.06683 0.06597 C 0.06683 0.06666 0.06699 0.06713 0.06715 0.06782 L 0.06875 0.07129 C 0.06939 0.07476 0.06891 0.07268 0.06987 0.07685 L 0.07035 0.0787 C 0.07099 0.08125 0.07083 0.08171 0.07308 0.08379 C 0.07676 0.0875 0.07404 0.08541 0.07756 0.0868 C 0.07837 0.08703 0.07981 0.08796 0.07981 0.08796 C 0.08061 0.08935 0.08061 0.09004 0.08189 0.09074 C 0.08269 0.0912 0.08429 0.09189 0.08429 0.09189 C 0.08462 0.09236 0.0851 0.09305 0.08542 0.09351 C 0.0859 0.09398 0.08638 0.09421 0.0867 0.09467 C 0.08766 0.09629 0.08702 0.09699 0.08862 0.09768 C 0.08942 0.09791 0.09022 0.09791 0.09103 0.09814 C 0.09279 0.09907 0.09311 0.09884 0.09455 0.10231 C 0.09487 0.10277 0.09503 0.10347 0.09535 0.10393 C 0.09567 0.10439 0.09615 0.10439 0.09663 0.10463 L 0.10016 0.1081 C 0.10064 0.10833 0.10096 0.10902 0.10144 0.10925 C 0.10224 0.10949 0.10481 0.11041 0.10529 0.11088 C 0.10881 0.11412 0.10449 0.11018 0.10769 0.1125 C 0.10817 0.11296 0.10849 0.11342 0.10897 0.11365 C 0.10962 0.11412 0.11026 0.11412 0.1109 0.11435 C 0.1117 0.11458 0.1125 0.11504 0.1133 0.1155 L 0.11442 0.11597 C 0.11442 0.11597 0.11683 0.11713 0.11683 0.11713 C 0.11763 0.11805 0.11827 0.11921 0.11923 0.11944 L 0.12244 0.12013 C 0.12388 0.12083 0.12388 0.12083 0.12564 0.12129 C 0.12676 0.12152 0.12772 0.12152 0.12885 0.12175 C 0.12933 0.12199 0.12981 0.12222 0.13045 0.12245 C 0.13141 0.12268 0.13221 0.12268 0.13317 0.12291 C 0.13734 0.125 0.13301 0.12314 0.14311 0.12407 C 0.14407 0.1243 0.1508 0.125 0.15353 0.12592 C 0.15385 0.12592 0.15433 0.12615 0.15465 0.12638 C 0.15577 0.12685 0.15801 0.12731 0.15913 0.12754 C 0.15865 0.12777 0.15833 0.12824 0.15785 0.12824 C 0.15737 0.12824 0.15673 0.12754 0.15673 0.12754 " pathEditMode="relative" ptsTypes="AAAAAAAAAAAAAAAAAAAAAAAAAAAAAAAAAAAAAAAAAAAAAAAAAAAAAAAAAAAAAAAAAAAAAAAA">
                                          <p:cBhvr>
                                            <p:cTn id="23" dur="2000" fill="hold"/>
                                            <p:tgtEl>
                                              <p:spTgt spid="32"/>
                                            </p:tgtEl>
                                            <p:attrNameLst>
                                              <p:attrName>ppt_x</p:attrName>
                                              <p:attrName>ppt_y</p:attrName>
                                            </p:attrNameLst>
                                          </p:cBhvr>
                                        </p:animMotion>
                                      </p:childTnLst>
                                    </p:cTn>
                                  </p:par>
                                  <p:par>
                                    <p:cTn id="24" presetID="1" presetClass="exit" presetSubtype="0" fill="hold" grpId="2" nodeType="withEffect">
                                      <p:stCondLst>
                                        <p:cond delay="5800"/>
                                      </p:stCondLst>
                                      <p:childTnLst>
                                        <p:set>
                                          <p:cBhvr>
                                            <p:cTn id="25" dur="1" fill="hold">
                                              <p:stCondLst>
                                                <p:cond delay="0"/>
                                              </p:stCondLst>
                                            </p:cTn>
                                            <p:tgtEl>
                                              <p:spTgt spid="32"/>
                                            </p:tgtEl>
                                            <p:attrNameLst>
                                              <p:attrName>style.visibility</p:attrName>
                                            </p:attrNameLst>
                                          </p:cBhvr>
                                          <p:to>
                                            <p:strVal val="hidden"/>
                                          </p:to>
                                        </p:set>
                                      </p:childTnLst>
                                    </p:cTn>
                                  </p:par>
                                  <p:par>
                                    <p:cTn id="26" presetID="1" presetClass="entr" presetSubtype="0" fill="hold" grpId="1" nodeType="withEffect">
                                      <p:stCondLst>
                                        <p:cond delay="4600"/>
                                      </p:stCondLst>
                                      <p:childTnLst>
                                        <p:set>
                                          <p:cBhvr>
                                            <p:cTn id="27" dur="1" fill="hold">
                                              <p:stCondLst>
                                                <p:cond delay="0"/>
                                              </p:stCondLst>
                                            </p:cTn>
                                            <p:tgtEl>
                                              <p:spTgt spid="33"/>
                                            </p:tgtEl>
                                            <p:attrNameLst>
                                              <p:attrName>style.visibility</p:attrName>
                                            </p:attrNameLst>
                                          </p:cBhvr>
                                          <p:to>
                                            <p:strVal val="visible"/>
                                          </p:to>
                                        </p:set>
                                      </p:childTnLst>
                                    </p:cTn>
                                  </p:par>
                                  <p:par>
                                    <p:cTn id="28" presetID="0" presetClass="path" presetSubtype="0" repeatCount="0" accel="50000" decel="50000" fill="hold" grpId="0" nodeType="withEffect">
                                      <p:stCondLst>
                                        <p:cond delay="4600"/>
                                      </p:stCondLst>
                                      <p:childTnLst>
                                        <p:animMotion origin="layout" path="M -0.00032 0.00185 C 0.00241 0.00115 0.00241 0.00138 0.00481 0.00069 C 0.00657 4.44444E-6 0.00673 -0.00024 0.00882 -0.00116 C 0.00914 -0.00139 0.00946 -0.00162 0.00994 -0.00162 L 0.01266 -0.00232 C 0.01394 -0.00278 0.0141 -0.00278 0.01507 -0.00394 C 0.01683 -0.00602 0.01571 -0.00579 0.01795 -0.00695 C 0.01843 -0.00718 0.01891 -0.00718 0.01955 -0.00741 C 0.02035 -0.00787 0.02196 -0.00857 0.02196 -0.00857 C 0.02308 -0.00973 0.02324 -0.00996 0.02468 -0.01088 C 0.025 -0.01112 0.02548 -0.01135 0.0258 -0.01158 C 0.02773 -0.01181 0.02965 -0.01181 0.03141 -0.01204 C 0.03173 -0.01274 0.03173 -0.01389 0.03221 -0.01436 C 0.03269 -0.01505 0.0335 -0.01482 0.03414 -0.01505 C 0.03462 -0.01505 0.03494 -0.01528 0.03542 -0.01551 C 0.03606 -0.01575 0.0375 -0.01621 0.03814 -0.01667 C 0.03862 -0.0169 0.03894 -0.01737 0.03943 -0.01783 C 0.03959 -0.01829 0.03991 -0.01899 0.04023 -0.01945 C 0.04055 -0.02014 0.04103 -0.02037 0.04135 -0.02061 C 0.04199 -0.0213 0.04247 -0.02176 0.04295 -0.02246 C 0.04343 -0.02292 0.04375 -0.02338 0.04423 -0.02362 C 0.0484 -0.02639 0.04503 -0.02338 0.04776 -0.02593 C 0.04904 -0.02871 0.04776 -0.02686 0.04968 -0.02825 C 0.05016 -0.02848 0.05048 -0.02894 0.05096 -0.0294 C 0.05176 -0.02987 0.05257 -0.02987 0.05337 -0.03056 C 0.05609 -0.03311 0.05481 -0.03241 0.05689 -0.03334 C 0.05737 -0.0345 0.05818 -0.03542 0.0585 -0.03681 C 0.05866 -0.03727 0.05866 -0.03797 0.05882 -0.03843 C 0.0617 -0.04375 0.06026 -0.04051 0.0625 -0.04306 C 0.06443 -0.04561 0.06282 -0.04445 0.06491 -0.04537 C 0.06491 -0.04607 0.06539 -0.04862 0.06571 -0.04954 C 0.06587 -0.05 0.06619 -0.0507 0.06651 -0.05116 C 0.06747 -0.05556 0.06603 -0.05024 0.06763 -0.05463 C 0.06779 -0.0551 0.06779 -0.05579 0.06795 -0.05625 C 0.06827 -0.05695 0.06875 -0.05718 0.06923 -0.05741 C 0.07051 -0.06297 0.06875 -0.05487 0.07003 -0.06899 C 0.07019 -0.07014 0.07051 -0.0713 0.07084 -0.07246 L 0.07116 -0.07408 C 0.07148 -0.07547 0.07164 -0.07662 0.07244 -0.07755 C 0.07324 -0.07871 0.07388 -0.07894 0.07484 -0.0794 C 0.07676 -0.08357 0.0742 -0.07848 0.07676 -0.08287 C 0.07709 -0.08334 0.07725 -0.08403 0.07757 -0.0845 C 0.07853 -0.08612 0.07885 -0.08635 0.07997 -0.0875 C 0.08029 -0.08797 0.08045 -0.08866 0.08077 -0.08912 C 0.08109 -0.08959 0.08157 -0.08936 0.08189 -0.08982 C 0.08237 -0.09005 0.08269 -0.09051 0.08318 -0.09075 C 0.08446 -0.09375 0.0835 -0.09213 0.08638 -0.09491 C 0.0867 -0.09537 0.08702 -0.09584 0.0875 -0.09607 C 0.0883 -0.0963 0.08926 -0.09653 0.08991 -0.09723 C 0.09023 -0.09746 0.09071 -0.09815 0.09103 -0.09838 C 0.09183 -0.09885 0.09343 -0.09954 0.09343 -0.09954 C 0.09375 -0.1 0.09391 -0.1007 0.09423 -0.10116 C 0.09503 -0.10209 0.09632 -0.10278 0.09712 -0.10348 C 0.09792 -0.10417 0.09856 -0.10533 0.09952 -0.10579 L 0.10176 -0.10695 C 0.10465 -0.1095 0.10337 -0.1088 0.10545 -0.10973 C 0.10577 -0.11042 0.10609 -0.11135 0.10657 -0.11158 C 0.10753 -0.11204 0.1085 -0.11181 0.10946 -0.11204 C 0.10978 -0.11227 0.11026 -0.1125 0.11058 -0.11274 C 0.11154 -0.11297 0.1125 -0.1132 0.1133 -0.1132 C 0.1141 -0.11412 0.11523 -0.11528 0.11619 -0.11551 C 0.11699 -0.11598 0.11779 -0.11598 0.11859 -0.11621 L 0.121 -0.11737 C 0.12132 -0.1176 0.1218 -0.11783 0.12212 -0.11783 C 0.1226 -0.11806 0.12324 -0.11829 0.12372 -0.11852 C 0.1242 -0.11852 0.12452 -0.11899 0.12484 -0.11899 C 0.12676 -0.11945 0.12869 -0.11945 0.13045 -0.11968 C 0.13157 -0.11968 0.13253 -0.11991 0.13366 -0.12014 C 0.13446 -0.12061 0.13542 -0.12061 0.13606 -0.1213 C 0.13686 -0.122 0.1375 -0.12292 0.13846 -0.12315 C 0.14023 -0.12338 0.14215 -0.12338 0.14407 -0.12362 C 0.14439 -0.12385 0.14487 -0.12385 0.14519 -0.12431 C 0.14568 -0.12454 0.146 -0.12524 0.14648 -0.12547 C 0.15914 -0.12732 0.15385 -0.12362 0.15801 -0.12639 " pathEditMode="relative" ptsTypes="AAAAAAAAAAAAAAAAAAAAAAAAAAAAAAAAAAAAAAAAAAAAAAAAAAAAAAAAAAAAAAAAAAAAAAAAAA">
                                          <p:cBhvr>
                                            <p:cTn id="29" dur="2000" fill="hold"/>
                                            <p:tgtEl>
                                              <p:spTgt spid="33"/>
                                            </p:tgtEl>
                                            <p:attrNameLst>
                                              <p:attrName>ppt_x</p:attrName>
                                              <p:attrName>ppt_y</p:attrName>
                                            </p:attrNameLst>
                                          </p:cBhvr>
                                        </p:animMotion>
                                      </p:childTnLst>
                                    </p:cTn>
                                  </p:par>
                                  <p:par>
                                    <p:cTn id="30" presetID="1" presetClass="exit" presetSubtype="0" fill="hold" grpId="2" nodeType="withEffect">
                                      <p:stCondLst>
                                        <p:cond delay="6600"/>
                                      </p:stCondLst>
                                      <p:childTnLst>
                                        <p:set>
                                          <p:cBhvr>
                                            <p:cTn id="31" dur="1" fill="hold">
                                              <p:stCondLst>
                                                <p:cond delay="0"/>
                                              </p:stCondLst>
                                            </p:cTn>
                                            <p:tgtEl>
                                              <p:spTgt spid="33"/>
                                            </p:tgtEl>
                                            <p:attrNameLst>
                                              <p:attrName>style.visibility</p:attrName>
                                            </p:attrNameLst>
                                          </p:cBhvr>
                                          <p:to>
                                            <p:strVal val="hidden"/>
                                          </p:to>
                                        </p:set>
                                      </p:childTnLst>
                                    </p:cTn>
                                  </p:par>
                                </p:childTnLst>
                              </p:cTn>
                            </p:par>
                          </p:childTnLst>
                        </p:cTn>
                      </p:par>
                    </p:childTnLst>
                  </p:cTn>
                  <p:nextCondLst>
                    <p:cond evt="onMediaBookmark" delay="0">
                      <p:tgtEl>
                        <p14:bmkTgt spid="28" bmkName="Bookmark 1"/>
                      </p:tgtEl>
                    </p:cond>
                  </p:nextCondLst>
                </p:seq>
              </p:childTnLst>
            </p:cTn>
          </p:par>
        </p:tnLst>
        <p:bldLst>
          <p:bldP spid="30" grpId="0" animBg="1"/>
          <p:bldP spid="31" grpId="0" animBg="1"/>
          <p:bldP spid="31" grpId="1" animBg="1"/>
          <p:bldP spid="31" grpId="2" animBg="1"/>
          <p:bldP spid="32" grpId="0" animBg="1"/>
          <p:bldP spid="32" grpId="1" animBg="1"/>
          <p:bldP spid="32" grpId="2" animBg="1"/>
          <p:bldP spid="33" grpId="0" animBg="1"/>
          <p:bldP spid="33" grpId="1" animBg="1"/>
          <p:bldP spid="33" grpId="2"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8007" fill="hold"/>
                                            <p:tgtEl>
                                              <p:spTgt spid="2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repeatCount="indefinite" fill="hold" display="0">
                      <p:stCondLst>
                        <p:cond delay="indefinite"/>
                      </p:stCondLst>
                      <p:endCondLst>
                        <p:cond evt="onStopAudio" delay="0">
                          <p:tgtEl>
                            <p:sldTgt/>
                          </p:tgtEl>
                        </p:cond>
                      </p:endCondLst>
                    </p:cTn>
                    <p:tgtEl>
                      <p:spTgt spid="28"/>
                    </p:tgtEl>
                  </p:cMediaNode>
                </p:audio>
                <p:audio>
                  <p:cMediaNode vol="80000" mute="1" showWhenStopped="0">
                    <p:cTn id="8" repeatCount="indefinite" fill="hold" display="0">
                      <p:stCondLst>
                        <p:cond delay="indefinite"/>
                      </p:stCondLst>
                      <p:endCondLst>
                        <p:cond evt="onStopAudio" delay="0">
                          <p:tgtEl>
                            <p:sldTgt/>
                          </p:tgtEl>
                        </p:cond>
                      </p:endCondLst>
                    </p:cTn>
                    <p:tgtEl>
                      <p:spTgt spid="28"/>
                    </p:tgtEl>
                  </p:cMediaNode>
                </p:audio>
              </p:childTnLst>
            </p:cTn>
          </p:par>
        </p:tn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SVN Client - I comandi avanzati - REVERT</a:t>
            </a:r>
            <a:endParaRPr lang="it-IT" noProof="0" dirty="0"/>
          </a:p>
        </p:txBody>
      </p:sp>
      <p:sp>
        <p:nvSpPr>
          <p:cNvPr id="4" name="Content Placeholder 6">
            <a:extLst>
              <a:ext uri="{FF2B5EF4-FFF2-40B4-BE49-F238E27FC236}">
                <a16:creationId xmlns:a16="http://schemas.microsoft.com/office/drawing/2014/main" id="{D21C6672-7882-B945-B201-D306A1C26FBC}"/>
              </a:ext>
            </a:extLst>
          </p:cNvPr>
          <p:cNvSpPr>
            <a:spLocks noGrp="1"/>
          </p:cNvSpPr>
          <p:nvPr>
            <p:ph idx="1"/>
          </p:nvPr>
        </p:nvSpPr>
        <p:spPr>
          <a:xfrm>
            <a:off x="487414" y="1388533"/>
            <a:ext cx="8737548" cy="5247794"/>
          </a:xfrm>
        </p:spPr>
        <p:txBody>
          <a:bodyPr numCol="1" spcCol="108000">
            <a:normAutofit/>
          </a:bodyPr>
          <a:lstStyle/>
          <a:p>
            <a:r>
              <a:rPr lang="it-IT" dirty="0"/>
              <a:t>Consente di ripristinare lo stato di una risorsa modificata/aggiunta allo stato precedente alle modifiche e corrispondente alla </a:t>
            </a:r>
            <a:r>
              <a:rPr lang="it-IT" dirty="0" err="1"/>
              <a:t>revision</a:t>
            </a:r>
            <a:r>
              <a:rPr lang="it-IT" dirty="0"/>
              <a:t> della </a:t>
            </a:r>
            <a:r>
              <a:rPr lang="it-IT" dirty="0" err="1"/>
              <a:t>Working</a:t>
            </a:r>
            <a:r>
              <a:rPr lang="it-IT" dirty="0"/>
              <a:t> Copy.</a:t>
            </a:r>
          </a:p>
          <a:p>
            <a:endParaRPr lang="it-IT" sz="2400" dirty="0"/>
          </a:p>
          <a:p>
            <a:pPr marL="0" indent="0" algn="ctr">
              <a:buNone/>
            </a:pPr>
            <a:r>
              <a:rPr lang="en-GB" sz="2000" dirty="0" err="1">
                <a:solidFill>
                  <a:schemeClr val="accent1">
                    <a:lumMod val="75000"/>
                  </a:schemeClr>
                </a:solidFill>
                <a:latin typeface="Consolas" panose="020B0609020204030204" pitchFamily="49" charset="0"/>
                <a:cs typeface="Consolas" panose="020B0609020204030204" pitchFamily="49" charset="0"/>
              </a:rPr>
              <a:t>svn</a:t>
            </a:r>
            <a:r>
              <a:rPr lang="en-GB" sz="2000" dirty="0">
                <a:solidFill>
                  <a:schemeClr val="accent1">
                    <a:lumMod val="75000"/>
                  </a:schemeClr>
                </a:solidFill>
                <a:latin typeface="Consolas" panose="020B0609020204030204" pitchFamily="49" charset="0"/>
                <a:cs typeface="Consolas" panose="020B0609020204030204" pitchFamily="49" charset="0"/>
              </a:rPr>
              <a:t> revert </a:t>
            </a:r>
            <a:r>
              <a:rPr lang="en-GB" sz="1900" dirty="0">
                <a:solidFill>
                  <a:srgbClr val="FF0000"/>
                </a:solidFill>
                <a:latin typeface="Consolas" panose="020B0609020204030204" pitchFamily="49" charset="0"/>
                <a:cs typeface="Consolas" panose="020B0609020204030204" pitchFamily="49" charset="0"/>
              </a:rPr>
              <a:t>PATH...</a:t>
            </a:r>
            <a:br>
              <a:rPr lang="en-GB" sz="1900" dirty="0">
                <a:solidFill>
                  <a:srgbClr val="FF0000"/>
                </a:solidFill>
                <a:latin typeface="Consolas" panose="020B0609020204030204" pitchFamily="49" charset="0"/>
                <a:cs typeface="Consolas" panose="020B0609020204030204" pitchFamily="49" charset="0"/>
              </a:rPr>
            </a:br>
            <a:endParaRPr lang="en-GB" sz="1900" dirty="0">
              <a:solidFill>
                <a:srgbClr val="FF0000"/>
              </a:solidFill>
              <a:latin typeface="Consolas" panose="020B0609020204030204" pitchFamily="49" charset="0"/>
              <a:cs typeface="Consolas" panose="020B0609020204030204" pitchFamily="49" charset="0"/>
            </a:endParaRPr>
          </a:p>
          <a:p>
            <a:pPr marL="114300"/>
            <a:r>
              <a:rPr lang="en-GB" dirty="0"/>
              <a:t>Di default il </a:t>
            </a:r>
            <a:r>
              <a:rPr lang="en-GB" dirty="0" err="1"/>
              <a:t>comando</a:t>
            </a:r>
            <a:r>
              <a:rPr lang="en-GB" dirty="0"/>
              <a:t> </a:t>
            </a:r>
            <a:r>
              <a:rPr lang="en-GB" dirty="0" err="1"/>
              <a:t>permette</a:t>
            </a:r>
            <a:r>
              <a:rPr lang="en-GB" dirty="0"/>
              <a:t> il revert di un </a:t>
            </a:r>
            <a:r>
              <a:rPr lang="en-GB" dirty="0" err="1"/>
              <a:t>singolo</a:t>
            </a:r>
            <a:r>
              <a:rPr lang="en-GB" dirty="0"/>
              <a:t> file, per </a:t>
            </a:r>
            <a:r>
              <a:rPr lang="en-GB" dirty="0" err="1"/>
              <a:t>effettuare</a:t>
            </a:r>
            <a:r>
              <a:rPr lang="en-GB" dirty="0"/>
              <a:t> il revert di una </a:t>
            </a:r>
            <a:r>
              <a:rPr lang="en-GB" dirty="0" err="1"/>
              <a:t>cartella</a:t>
            </a:r>
            <a:r>
              <a:rPr lang="en-GB" dirty="0"/>
              <a:t> e di </a:t>
            </a:r>
            <a:r>
              <a:rPr lang="en-GB" dirty="0" err="1"/>
              <a:t>tutto</a:t>
            </a:r>
            <a:r>
              <a:rPr lang="en-GB" dirty="0"/>
              <a:t> il </a:t>
            </a:r>
            <a:r>
              <a:rPr lang="en-GB" dirty="0" err="1"/>
              <a:t>suo</a:t>
            </a:r>
            <a:r>
              <a:rPr lang="en-GB" dirty="0"/>
              <a:t> </a:t>
            </a:r>
            <a:r>
              <a:rPr lang="en-GB" dirty="0" err="1"/>
              <a:t>contenuto</a:t>
            </a:r>
            <a:r>
              <a:rPr lang="en-GB" dirty="0"/>
              <a:t> </a:t>
            </a:r>
            <a:r>
              <a:rPr lang="en-GB" dirty="0" err="1"/>
              <a:t>è</a:t>
            </a:r>
            <a:r>
              <a:rPr lang="en-GB" dirty="0"/>
              <a:t> </a:t>
            </a:r>
            <a:r>
              <a:rPr lang="en-GB" dirty="0" err="1"/>
              <a:t>necessario</a:t>
            </a:r>
            <a:r>
              <a:rPr lang="en-GB" dirty="0"/>
              <a:t> </a:t>
            </a:r>
            <a:r>
              <a:rPr lang="en-GB" dirty="0" err="1"/>
              <a:t>aggiungere</a:t>
            </a:r>
            <a:r>
              <a:rPr lang="en-GB" dirty="0"/>
              <a:t> </a:t>
            </a:r>
            <a:r>
              <a:rPr lang="en-GB" dirty="0" err="1"/>
              <a:t>l’argomento</a:t>
            </a:r>
            <a:r>
              <a:rPr lang="en-GB" dirty="0"/>
              <a:t> </a:t>
            </a:r>
            <a:r>
              <a:rPr lang="en-GB" sz="1900" dirty="0">
                <a:solidFill>
                  <a:srgbClr val="FF0000"/>
                </a:solidFill>
                <a:latin typeface="Consolas" panose="020B0609020204030204" pitchFamily="49" charset="0"/>
                <a:cs typeface="Consolas" panose="020B0609020204030204" pitchFamily="49" charset="0"/>
              </a:rPr>
              <a:t>--depth=infinity</a:t>
            </a:r>
          </a:p>
          <a:p>
            <a:pPr marL="342900" lvl="1" indent="0">
              <a:buNone/>
            </a:pPr>
            <a:endParaRPr lang="en-GB" sz="1500" dirty="0">
              <a:solidFill>
                <a:srgbClr val="FF0000"/>
              </a:solidFill>
              <a:latin typeface="Consolas" panose="020B0609020204030204" pitchFamily="49" charset="0"/>
              <a:cs typeface="Consolas" panose="020B0609020204030204" pitchFamily="49" charset="0"/>
            </a:endParaRPr>
          </a:p>
          <a:p>
            <a:pPr marL="342900" lvl="1" indent="0" algn="ctr">
              <a:buNone/>
            </a:pPr>
            <a:r>
              <a:rPr lang="en-GB" sz="1600" dirty="0" err="1">
                <a:solidFill>
                  <a:schemeClr val="accent1">
                    <a:lumMod val="75000"/>
                  </a:schemeClr>
                </a:solidFill>
                <a:latin typeface="Consolas" panose="020B0609020204030204" pitchFamily="49" charset="0"/>
                <a:cs typeface="Consolas" panose="020B0609020204030204" pitchFamily="49" charset="0"/>
              </a:rPr>
              <a:t>svn</a:t>
            </a:r>
            <a:r>
              <a:rPr lang="en-GB" sz="1600" dirty="0">
                <a:solidFill>
                  <a:schemeClr val="accent1">
                    <a:lumMod val="75000"/>
                  </a:schemeClr>
                </a:solidFill>
                <a:latin typeface="Consolas" panose="020B0609020204030204" pitchFamily="49" charset="0"/>
                <a:cs typeface="Consolas" panose="020B0609020204030204" pitchFamily="49" charset="0"/>
              </a:rPr>
              <a:t> revert </a:t>
            </a:r>
            <a:r>
              <a:rPr lang="en-GB" sz="1600" dirty="0">
                <a:solidFill>
                  <a:srgbClr val="FF0000"/>
                </a:solidFill>
                <a:latin typeface="Consolas" panose="020B0609020204030204" pitchFamily="49" charset="0"/>
                <a:cs typeface="Consolas" panose="020B0609020204030204" pitchFamily="49" charset="0"/>
              </a:rPr>
              <a:t>PATH... --depth=infinity</a:t>
            </a:r>
            <a:endParaRPr lang="en-GB" sz="1500"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57340910"/>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SVN Client - I comandi avanzati – COPY e SWITCH</a:t>
            </a:r>
            <a:endParaRPr lang="it-IT" noProof="0" dirty="0"/>
          </a:p>
        </p:txBody>
      </p:sp>
      <p:sp>
        <p:nvSpPr>
          <p:cNvPr id="4" name="Content Placeholder 6">
            <a:extLst>
              <a:ext uri="{FF2B5EF4-FFF2-40B4-BE49-F238E27FC236}">
                <a16:creationId xmlns:a16="http://schemas.microsoft.com/office/drawing/2014/main" id="{D21C6672-7882-B945-B201-D306A1C26FBC}"/>
              </a:ext>
            </a:extLst>
          </p:cNvPr>
          <p:cNvSpPr>
            <a:spLocks noGrp="1"/>
          </p:cNvSpPr>
          <p:nvPr>
            <p:ph idx="1"/>
          </p:nvPr>
        </p:nvSpPr>
        <p:spPr>
          <a:xfrm>
            <a:off x="487414" y="1388533"/>
            <a:ext cx="8737548" cy="5247794"/>
          </a:xfrm>
        </p:spPr>
        <p:txBody>
          <a:bodyPr numCol="1" spcCol="108000">
            <a:normAutofit/>
          </a:bodyPr>
          <a:lstStyle/>
          <a:p>
            <a:r>
              <a:rPr lang="it-IT" b="1" dirty="0"/>
              <a:t>COPY</a:t>
            </a:r>
            <a:r>
              <a:rPr lang="it-IT" dirty="0"/>
              <a:t> - Consente di copiare una risorsa all’interno della </a:t>
            </a:r>
            <a:r>
              <a:rPr lang="it-IT" dirty="0" err="1"/>
              <a:t>Working</a:t>
            </a:r>
            <a:r>
              <a:rPr lang="it-IT" dirty="0"/>
              <a:t> Copy o del </a:t>
            </a:r>
            <a:r>
              <a:rPr lang="it-IT" dirty="0" err="1"/>
              <a:t>repository</a:t>
            </a:r>
            <a:r>
              <a:rPr lang="it-IT" dirty="0"/>
              <a:t> (nel caso la destinazione sia il </a:t>
            </a:r>
            <a:r>
              <a:rPr lang="it-IT" dirty="0" err="1"/>
              <a:t>repository</a:t>
            </a:r>
            <a:r>
              <a:rPr lang="it-IT" dirty="0"/>
              <a:t> il comando effettua direttamente il </a:t>
            </a:r>
            <a:r>
              <a:rPr lang="it-IT" dirty="0" err="1"/>
              <a:t>commit</a:t>
            </a:r>
            <a:r>
              <a:rPr lang="it-IT" dirty="0"/>
              <a:t>)</a:t>
            </a:r>
          </a:p>
          <a:p>
            <a:endParaRPr lang="it-IT" sz="2400" dirty="0"/>
          </a:p>
          <a:p>
            <a:pPr marL="0" indent="0" algn="ctr">
              <a:buNone/>
            </a:pPr>
            <a:r>
              <a:rPr lang="en-GB" sz="2000" dirty="0" err="1">
                <a:solidFill>
                  <a:schemeClr val="accent1">
                    <a:lumMod val="75000"/>
                  </a:schemeClr>
                </a:solidFill>
                <a:latin typeface="Consolas" panose="020B0609020204030204" pitchFamily="49" charset="0"/>
                <a:cs typeface="Consolas" panose="020B0609020204030204" pitchFamily="49" charset="0"/>
              </a:rPr>
              <a:t>svn</a:t>
            </a:r>
            <a:r>
              <a:rPr lang="en-GB" sz="2000" dirty="0">
                <a:solidFill>
                  <a:schemeClr val="accent1">
                    <a:lumMod val="75000"/>
                  </a:schemeClr>
                </a:solidFill>
                <a:latin typeface="Consolas" panose="020B0609020204030204" pitchFamily="49" charset="0"/>
                <a:cs typeface="Consolas" panose="020B0609020204030204" pitchFamily="49" charset="0"/>
              </a:rPr>
              <a:t> copy </a:t>
            </a:r>
            <a:r>
              <a:rPr lang="en-GB" sz="1900" dirty="0">
                <a:solidFill>
                  <a:srgbClr val="FF0000"/>
                </a:solidFill>
                <a:latin typeface="Consolas" panose="020B0609020204030204" pitchFamily="49" charset="0"/>
                <a:cs typeface="Consolas" panose="020B0609020204030204" pitchFamily="49" charset="0"/>
              </a:rPr>
              <a:t>SOURCE[@REV]... DESTINATION</a:t>
            </a:r>
            <a:br>
              <a:rPr lang="en-GB" sz="1900" dirty="0">
                <a:solidFill>
                  <a:srgbClr val="FF0000"/>
                </a:solidFill>
                <a:latin typeface="Consolas" panose="020B0609020204030204" pitchFamily="49" charset="0"/>
                <a:cs typeface="Consolas" panose="020B0609020204030204" pitchFamily="49" charset="0"/>
              </a:rPr>
            </a:br>
            <a:endParaRPr lang="en-GB" sz="1900" dirty="0">
              <a:solidFill>
                <a:srgbClr val="FF0000"/>
              </a:solidFill>
              <a:latin typeface="Consolas" panose="020B0609020204030204" pitchFamily="49" charset="0"/>
              <a:cs typeface="Consolas" panose="020B0609020204030204" pitchFamily="49" charset="0"/>
            </a:endParaRPr>
          </a:p>
          <a:p>
            <a:pPr marL="114300"/>
            <a:r>
              <a:rPr lang="en-GB" b="1" dirty="0"/>
              <a:t>SWITCH</a:t>
            </a:r>
            <a:r>
              <a:rPr lang="en-GB" dirty="0"/>
              <a:t> – </a:t>
            </a:r>
            <a:r>
              <a:rPr lang="en-GB" dirty="0" err="1"/>
              <a:t>Consente</a:t>
            </a:r>
            <a:r>
              <a:rPr lang="en-GB" dirty="0"/>
              <a:t> di </a:t>
            </a:r>
            <a:r>
              <a:rPr lang="en-GB" dirty="0" err="1"/>
              <a:t>spostare</a:t>
            </a:r>
            <a:r>
              <a:rPr lang="en-GB" dirty="0"/>
              <a:t> il branch di </a:t>
            </a:r>
            <a:r>
              <a:rPr lang="en-GB" dirty="0" err="1"/>
              <a:t>riferimento</a:t>
            </a:r>
            <a:r>
              <a:rPr lang="en-GB" dirty="0"/>
              <a:t> </a:t>
            </a:r>
            <a:r>
              <a:rPr lang="en-GB" dirty="0" err="1"/>
              <a:t>della</a:t>
            </a:r>
            <a:r>
              <a:rPr lang="en-GB" dirty="0"/>
              <a:t> Working Copy</a:t>
            </a:r>
            <a:endParaRPr lang="en-GB" sz="1900" dirty="0">
              <a:solidFill>
                <a:srgbClr val="FF0000"/>
              </a:solidFill>
              <a:latin typeface="Consolas" panose="020B0609020204030204" pitchFamily="49" charset="0"/>
              <a:cs typeface="Consolas" panose="020B0609020204030204" pitchFamily="49" charset="0"/>
            </a:endParaRPr>
          </a:p>
          <a:p>
            <a:pPr marL="342900" lvl="1" indent="0">
              <a:buNone/>
            </a:pPr>
            <a:endParaRPr lang="en-GB" sz="1500" dirty="0">
              <a:solidFill>
                <a:srgbClr val="FF0000"/>
              </a:solidFill>
              <a:latin typeface="Consolas" panose="020B0609020204030204" pitchFamily="49" charset="0"/>
              <a:cs typeface="Consolas" panose="020B0609020204030204" pitchFamily="49" charset="0"/>
            </a:endParaRPr>
          </a:p>
          <a:p>
            <a:pPr marL="342900" lvl="1" indent="0" algn="ctr">
              <a:buNone/>
            </a:pPr>
            <a:r>
              <a:rPr lang="en-GB" sz="1600" dirty="0" err="1">
                <a:solidFill>
                  <a:schemeClr val="accent1">
                    <a:lumMod val="75000"/>
                  </a:schemeClr>
                </a:solidFill>
                <a:latin typeface="Consolas" panose="020B0609020204030204" pitchFamily="49" charset="0"/>
                <a:cs typeface="Consolas" panose="020B0609020204030204" pitchFamily="49" charset="0"/>
              </a:rPr>
              <a:t>svn</a:t>
            </a:r>
            <a:r>
              <a:rPr lang="en-GB" sz="1600" dirty="0">
                <a:solidFill>
                  <a:schemeClr val="accent1">
                    <a:lumMod val="75000"/>
                  </a:schemeClr>
                </a:solidFill>
                <a:latin typeface="Consolas" panose="020B0609020204030204" pitchFamily="49" charset="0"/>
                <a:cs typeface="Consolas" panose="020B0609020204030204" pitchFamily="49" charset="0"/>
              </a:rPr>
              <a:t> switch </a:t>
            </a:r>
            <a:r>
              <a:rPr lang="en-GB" sz="1600" dirty="0">
                <a:solidFill>
                  <a:srgbClr val="FF0000"/>
                </a:solidFill>
                <a:latin typeface="Consolas" panose="020B0609020204030204" pitchFamily="49" charset="0"/>
                <a:cs typeface="Consolas" panose="020B0609020204030204" pitchFamily="49" charset="0"/>
              </a:rPr>
              <a:t>URL [PATH]</a:t>
            </a:r>
            <a:endParaRPr lang="en-GB" sz="1500"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84213062"/>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SVN Client – I conflitti</a:t>
            </a:r>
            <a:endParaRPr lang="it-IT" noProof="0" dirty="0"/>
          </a:p>
        </p:txBody>
      </p:sp>
      <p:sp>
        <p:nvSpPr>
          <p:cNvPr id="4" name="Content Placeholder 6">
            <a:extLst>
              <a:ext uri="{FF2B5EF4-FFF2-40B4-BE49-F238E27FC236}">
                <a16:creationId xmlns:a16="http://schemas.microsoft.com/office/drawing/2014/main" id="{D21C6672-7882-B945-B201-D306A1C26FBC}"/>
              </a:ext>
            </a:extLst>
          </p:cNvPr>
          <p:cNvSpPr>
            <a:spLocks noGrp="1"/>
          </p:cNvSpPr>
          <p:nvPr>
            <p:ph idx="1"/>
          </p:nvPr>
        </p:nvSpPr>
        <p:spPr>
          <a:xfrm>
            <a:off x="487414" y="1388533"/>
            <a:ext cx="8737548" cy="5247794"/>
          </a:xfrm>
        </p:spPr>
        <p:txBody>
          <a:bodyPr numCol="1" spcCol="108000">
            <a:normAutofit/>
          </a:bodyPr>
          <a:lstStyle/>
          <a:p>
            <a:r>
              <a:rPr lang="it-IT" sz="2400" dirty="0"/>
              <a:t>Si riscontrano durante una update o una merge quando un file contiene delle modifiche (sulle stesse righe) sia all’interno del </a:t>
            </a:r>
            <a:r>
              <a:rPr lang="it-IT" sz="2400" dirty="0" err="1"/>
              <a:t>Repository</a:t>
            </a:r>
            <a:r>
              <a:rPr lang="it-IT" sz="2400" dirty="0"/>
              <a:t> che all’interno della </a:t>
            </a:r>
            <a:r>
              <a:rPr lang="it-IT" sz="2400" dirty="0" err="1"/>
              <a:t>Working</a:t>
            </a:r>
            <a:r>
              <a:rPr lang="it-IT" sz="2400" dirty="0"/>
              <a:t> Copy.</a:t>
            </a:r>
          </a:p>
          <a:p>
            <a:r>
              <a:rPr lang="it-IT" sz="2400" dirty="0"/>
              <a:t>Essendo presenti modifiche sulle stesse righe di codice SVN non è in grado di effettuare autonomamente il merge e richiede la risoluzione del conflitto interattivamente durante l’esecuzione del comando di update/merge:</a:t>
            </a:r>
          </a:p>
        </p:txBody>
      </p:sp>
      <p:pic>
        <p:nvPicPr>
          <p:cNvPr id="5" name="Picture 4">
            <a:extLst>
              <a:ext uri="{FF2B5EF4-FFF2-40B4-BE49-F238E27FC236}">
                <a16:creationId xmlns:a16="http://schemas.microsoft.com/office/drawing/2014/main" id="{606FD4DC-BA73-1349-A00B-FC3C37A5B7A0}"/>
              </a:ext>
            </a:extLst>
          </p:cNvPr>
          <p:cNvPicPr>
            <a:picLocks noChangeAspect="1"/>
          </p:cNvPicPr>
          <p:nvPr/>
        </p:nvPicPr>
        <p:blipFill>
          <a:blip r:embed="rId3"/>
          <a:stretch>
            <a:fillRect/>
          </a:stretch>
        </p:blipFill>
        <p:spPr>
          <a:xfrm>
            <a:off x="1476716" y="3850106"/>
            <a:ext cx="7868781" cy="2786222"/>
          </a:xfrm>
          <a:prstGeom prst="rect">
            <a:avLst/>
          </a:prstGeom>
        </p:spPr>
      </p:pic>
    </p:spTree>
    <p:extLst>
      <p:ext uri="{BB962C8B-B14F-4D97-AF65-F5344CB8AC3E}">
        <p14:creationId xmlns:p14="http://schemas.microsoft.com/office/powerpoint/2010/main" val="3612537483"/>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SVN Client – Risolvere i conflitti</a:t>
            </a:r>
            <a:endParaRPr lang="it-IT" noProof="0" dirty="0"/>
          </a:p>
        </p:txBody>
      </p:sp>
      <p:sp>
        <p:nvSpPr>
          <p:cNvPr id="4" name="Content Placeholder 6">
            <a:extLst>
              <a:ext uri="{FF2B5EF4-FFF2-40B4-BE49-F238E27FC236}">
                <a16:creationId xmlns:a16="http://schemas.microsoft.com/office/drawing/2014/main" id="{D21C6672-7882-B945-B201-D306A1C26FBC}"/>
              </a:ext>
            </a:extLst>
          </p:cNvPr>
          <p:cNvSpPr>
            <a:spLocks noGrp="1"/>
          </p:cNvSpPr>
          <p:nvPr>
            <p:ph idx="1"/>
          </p:nvPr>
        </p:nvSpPr>
        <p:spPr>
          <a:xfrm>
            <a:off x="0" y="1388532"/>
            <a:ext cx="9780814" cy="5469467"/>
          </a:xfrm>
          <a:ln>
            <a:solidFill>
              <a:schemeClr val="accent1"/>
            </a:solidFill>
          </a:ln>
        </p:spPr>
        <p:txBody>
          <a:bodyPr numCol="1" spcCol="108000">
            <a:normAutofit fontScale="85000" lnSpcReduction="10000"/>
          </a:bodyPr>
          <a:lstStyle/>
          <a:p>
            <a:r>
              <a:rPr lang="it-IT" dirty="0"/>
              <a:t>Per risolvere un conflitto è necessario intervenire manualmente, di seguito alcune delle varie soluzioni interattive possibili:</a:t>
            </a:r>
          </a:p>
          <a:p>
            <a:pPr lvl="1"/>
            <a:r>
              <a:rPr lang="it-IT" dirty="0"/>
              <a:t>(e) – Modifica manuale del file utilizzando l’editor di sistema;</a:t>
            </a:r>
          </a:p>
          <a:p>
            <a:pPr lvl="1"/>
            <a:r>
              <a:rPr lang="it-IT" dirty="0"/>
              <a:t>(mc) – Accetta tutte le modifiche non in conflitto e per le righe in conflitto accetta la versione della </a:t>
            </a:r>
            <a:r>
              <a:rPr lang="it-IT" dirty="0" err="1"/>
              <a:t>Working</a:t>
            </a:r>
            <a:r>
              <a:rPr lang="it-IT" dirty="0"/>
              <a:t> Copy;</a:t>
            </a:r>
          </a:p>
          <a:p>
            <a:pPr lvl="1"/>
            <a:r>
              <a:rPr lang="it-IT" dirty="0"/>
              <a:t>(</a:t>
            </a:r>
            <a:r>
              <a:rPr lang="it-IT" dirty="0" err="1"/>
              <a:t>tc</a:t>
            </a:r>
            <a:r>
              <a:rPr lang="it-IT" dirty="0"/>
              <a:t>) – Accetta tutte le modifiche non in conflitto e per le righe in conflitto accetta la versione del </a:t>
            </a:r>
            <a:r>
              <a:rPr lang="it-IT" dirty="0" err="1"/>
              <a:t>Repository</a:t>
            </a:r>
            <a:r>
              <a:rPr lang="it-IT" dirty="0"/>
              <a:t>;</a:t>
            </a:r>
          </a:p>
          <a:p>
            <a:pPr lvl="1"/>
            <a:r>
              <a:rPr lang="it-IT" dirty="0"/>
              <a:t>(mf) - Accetta interamente il file della </a:t>
            </a:r>
            <a:r>
              <a:rPr lang="it-IT" dirty="0" err="1"/>
              <a:t>Working</a:t>
            </a:r>
            <a:r>
              <a:rPr lang="it-IT" dirty="0"/>
              <a:t> Copy (vengono perse le modifiche sul </a:t>
            </a:r>
            <a:r>
              <a:rPr lang="it-IT" dirty="0" err="1"/>
              <a:t>Repository</a:t>
            </a:r>
            <a:r>
              <a:rPr lang="it-IT" dirty="0"/>
              <a:t>);</a:t>
            </a:r>
          </a:p>
          <a:p>
            <a:pPr lvl="1"/>
            <a:r>
              <a:rPr lang="it-IT" dirty="0"/>
              <a:t>(</a:t>
            </a:r>
            <a:r>
              <a:rPr lang="it-IT" dirty="0" err="1"/>
              <a:t>tf</a:t>
            </a:r>
            <a:r>
              <a:rPr lang="it-IT" dirty="0"/>
              <a:t>) – Accetta interamente il file del </a:t>
            </a:r>
            <a:r>
              <a:rPr lang="it-IT" dirty="0" err="1"/>
              <a:t>Repository</a:t>
            </a:r>
            <a:r>
              <a:rPr lang="it-IT" dirty="0"/>
              <a:t> (vengono perse le modifiche locali)</a:t>
            </a:r>
          </a:p>
          <a:p>
            <a:pPr lvl="1"/>
            <a:r>
              <a:rPr lang="it-IT" dirty="0"/>
              <a:t>(m) – Utilizza il </a:t>
            </a:r>
            <a:r>
              <a:rPr lang="it-IT" dirty="0" err="1"/>
              <a:t>tool</a:t>
            </a:r>
            <a:r>
              <a:rPr lang="it-IT" dirty="0"/>
              <a:t> interno di </a:t>
            </a:r>
            <a:r>
              <a:rPr lang="it-IT" dirty="0" err="1"/>
              <a:t>svn</a:t>
            </a:r>
            <a:r>
              <a:rPr lang="it-IT" dirty="0"/>
              <a:t> per confrontare le righe e risolvere il conflitto</a:t>
            </a:r>
          </a:p>
          <a:p>
            <a:pPr lvl="1"/>
            <a:r>
              <a:rPr lang="it-IT" dirty="0"/>
              <a:t>(l) – Utilizza un </a:t>
            </a:r>
            <a:r>
              <a:rPr lang="it-IT" dirty="0" err="1"/>
              <a:t>tool</a:t>
            </a:r>
            <a:r>
              <a:rPr lang="it-IT" dirty="0"/>
              <a:t> esterno per confrontare le righe e risolvere il conflitto</a:t>
            </a:r>
          </a:p>
          <a:p>
            <a:pPr lvl="1"/>
            <a:r>
              <a:rPr lang="it-IT" dirty="0"/>
              <a:t>(</a:t>
            </a:r>
            <a:r>
              <a:rPr lang="it-IT" dirty="0" err="1"/>
              <a:t>p</a:t>
            </a:r>
            <a:r>
              <a:rPr lang="it-IT" dirty="0"/>
              <a:t>) – Posticipa la risoluzione del conflitto. Questa soluzione genera 3 file ( ognuno rappresentante la relativa versione), sarà necessario confrontare esternamente i file, produrre il file finale e «marcarlo» come risolto usando il comando: </a:t>
            </a:r>
            <a:r>
              <a:rPr lang="it-IT" sz="2600" dirty="0" err="1">
                <a:solidFill>
                  <a:schemeClr val="accent1">
                    <a:lumMod val="75000"/>
                  </a:schemeClr>
                </a:solidFill>
                <a:latin typeface="Consolas" panose="020B0609020204030204" pitchFamily="49" charset="0"/>
                <a:cs typeface="Consolas" panose="020B0609020204030204" pitchFamily="49" charset="0"/>
              </a:rPr>
              <a:t>svn</a:t>
            </a:r>
            <a:r>
              <a:rPr lang="it-IT" sz="2600" dirty="0">
                <a:solidFill>
                  <a:schemeClr val="accent1">
                    <a:lumMod val="75000"/>
                  </a:schemeClr>
                </a:solidFill>
                <a:latin typeface="Consolas" panose="020B0609020204030204" pitchFamily="49" charset="0"/>
                <a:cs typeface="Consolas" panose="020B0609020204030204" pitchFamily="49" charset="0"/>
              </a:rPr>
              <a:t> </a:t>
            </a:r>
            <a:r>
              <a:rPr lang="it-IT" sz="2600" dirty="0" err="1">
                <a:solidFill>
                  <a:schemeClr val="accent1">
                    <a:lumMod val="75000"/>
                  </a:schemeClr>
                </a:solidFill>
                <a:latin typeface="Consolas" panose="020B0609020204030204" pitchFamily="49" charset="0"/>
                <a:cs typeface="Consolas" panose="020B0609020204030204" pitchFamily="49" charset="0"/>
              </a:rPr>
              <a:t>resolve</a:t>
            </a:r>
            <a:endParaRPr lang="it-IT" sz="2600" dirty="0">
              <a:solidFill>
                <a:schemeClr val="accent1">
                  <a:lumMod val="75000"/>
                </a:schemeClr>
              </a:solidFill>
              <a:latin typeface="Consolas" panose="020B0609020204030204" pitchFamily="49" charset="0"/>
              <a:cs typeface="Consolas" panose="020B0609020204030204" pitchFamily="49" charset="0"/>
            </a:endParaRPr>
          </a:p>
          <a:p>
            <a:pPr lvl="2"/>
            <a:r>
              <a:rPr lang="en-GB" i="1" dirty="0" err="1"/>
              <a:t>filename.mine</a:t>
            </a:r>
            <a:endParaRPr lang="en-GB" i="1" dirty="0"/>
          </a:p>
          <a:p>
            <a:pPr lvl="2"/>
            <a:r>
              <a:rPr lang="en-GB" i="1" dirty="0" err="1"/>
              <a:t>filename.rOLDREV</a:t>
            </a:r>
            <a:endParaRPr lang="en-GB" i="1" dirty="0"/>
          </a:p>
          <a:p>
            <a:pPr lvl="2"/>
            <a:r>
              <a:rPr lang="en-GB" i="1" dirty="0" err="1"/>
              <a:t>filename.rNEWREV</a:t>
            </a:r>
            <a:br>
              <a:rPr lang="en-GB" i="1" dirty="0"/>
            </a:br>
            <a:r>
              <a:rPr lang="en-GB" i="1" dirty="0"/>
              <a:t>						</a:t>
            </a:r>
            <a:endParaRPr lang="it-IT" dirty="0"/>
          </a:p>
        </p:txBody>
      </p:sp>
    </p:spTree>
    <p:extLst>
      <p:ext uri="{BB962C8B-B14F-4D97-AF65-F5344CB8AC3E}">
        <p14:creationId xmlns:p14="http://schemas.microsoft.com/office/powerpoint/2010/main" val="957343382"/>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a:t> (riferimenti)</a:t>
            </a:r>
          </a:p>
        </p:txBody>
      </p:sp>
      <p:sp>
        <p:nvSpPr>
          <p:cNvPr id="3" name="Content Placeholder 2"/>
          <p:cNvSpPr>
            <a:spLocks noGrp="1"/>
          </p:cNvSpPr>
          <p:nvPr>
            <p:ph idx="1"/>
          </p:nvPr>
        </p:nvSpPr>
        <p:spPr/>
        <p:txBody>
          <a:bodyPr>
            <a:normAutofit/>
          </a:bodyPr>
          <a:lstStyle/>
          <a:p>
            <a:pPr lvl="1"/>
            <a:r>
              <a:rPr lang="it-IT" u="sng" dirty="0">
                <a:hlinkClick r:id="rId3"/>
              </a:rPr>
              <a:t>https://subversion.apache.org/</a:t>
            </a:r>
            <a:r>
              <a:rPr lang="it-IT" dirty="0"/>
              <a:t> </a:t>
            </a:r>
            <a:endParaRPr lang="it-IT" u="sng" dirty="0">
              <a:hlinkClick r:id="rId4"/>
            </a:endParaRPr>
          </a:p>
          <a:p>
            <a:pPr lvl="1"/>
            <a:r>
              <a:rPr lang="it-IT" u="sng" dirty="0">
                <a:hlinkClick r:id="rId4"/>
              </a:rPr>
              <a:t>https://www.javatpoint.com/svn</a:t>
            </a:r>
            <a:r>
              <a:rPr lang="it-IT" dirty="0"/>
              <a:t> </a:t>
            </a:r>
            <a:endParaRPr lang="en-IT" dirty="0"/>
          </a:p>
          <a:p>
            <a:pPr lvl="1"/>
            <a:r>
              <a:rPr lang="it-IT" dirty="0">
                <a:hlinkClick r:id="rId5"/>
              </a:rPr>
              <a:t> </a:t>
            </a:r>
            <a:r>
              <a:rPr lang="it-IT" u="sng" dirty="0">
                <a:hlinkClick r:id="rId6"/>
              </a:rPr>
              <a:t>http://svnbook.red-bean.com/en/1.8/svn.ref.html</a:t>
            </a:r>
            <a:r>
              <a:rPr lang="it-IT" dirty="0"/>
              <a:t> </a:t>
            </a:r>
            <a:endParaRPr lang="en-IT" dirty="0"/>
          </a:p>
          <a:p>
            <a:pPr lvl="1"/>
            <a:r>
              <a:rPr lang="it-IT" u="sng" dirty="0">
                <a:hlinkClick r:id="rId7"/>
              </a:rPr>
              <a:t>http://svnbook.red-bean.com/en/1.8/svn.branchmerge.basicmerging.html#svn.branchmerge.basicmerging.stayinsync</a:t>
            </a:r>
            <a:r>
              <a:rPr lang="it-IT" dirty="0"/>
              <a:t> </a:t>
            </a:r>
            <a:endParaRPr lang="en-IT" dirty="0"/>
          </a:p>
          <a:p>
            <a:pPr lvl="1"/>
            <a:r>
              <a:rPr lang="it-IT" u="sng" dirty="0">
                <a:hlinkClick r:id="rId8"/>
              </a:rPr>
              <a:t>http://svnbook.red-bean.com/en/1.8 /svn.tour.cycle.html</a:t>
            </a:r>
            <a:endParaRPr lang="it-IT" dirty="0"/>
          </a:p>
        </p:txBody>
      </p:sp>
    </p:spTree>
    <p:extLst>
      <p:ext uri="{BB962C8B-B14F-4D97-AF65-F5344CB8AC3E}">
        <p14:creationId xmlns:p14="http://schemas.microsoft.com/office/powerpoint/2010/main" val="1429326149"/>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48B8F0-AA33-9C4B-8789-344B7C407D8F}"/>
              </a:ext>
            </a:extLst>
          </p:cNvPr>
          <p:cNvSpPr>
            <a:spLocks noGrp="1"/>
          </p:cNvSpPr>
          <p:nvPr>
            <p:ph type="title"/>
          </p:nvPr>
        </p:nvSpPr>
        <p:spPr>
          <a:xfrm>
            <a:off x="681037" y="352324"/>
            <a:ext cx="8543925" cy="1325563"/>
          </a:xfrm>
        </p:spPr>
        <p:txBody>
          <a:bodyPr>
            <a:normAutofit/>
          </a:bodyPr>
          <a:lstStyle/>
          <a:p>
            <a:pPr algn="ctr"/>
            <a:r>
              <a:rPr lang="it-IT" sz="4000" dirty="0"/>
              <a:t>GIT</a:t>
            </a:r>
          </a:p>
        </p:txBody>
      </p:sp>
      <p:pic>
        <p:nvPicPr>
          <p:cNvPr id="12" name="Picture 11">
            <a:extLst>
              <a:ext uri="{FF2B5EF4-FFF2-40B4-BE49-F238E27FC236}">
                <a16:creationId xmlns:a16="http://schemas.microsoft.com/office/drawing/2014/main" id="{39C55948-904F-414C-8CB9-D8F1B100E05F}"/>
              </a:ext>
            </a:extLst>
          </p:cNvPr>
          <p:cNvPicPr>
            <a:picLocks noChangeAspect="1"/>
          </p:cNvPicPr>
          <p:nvPr/>
        </p:nvPicPr>
        <p:blipFill>
          <a:blip r:embed="rId3"/>
          <a:stretch>
            <a:fillRect/>
          </a:stretch>
        </p:blipFill>
        <p:spPr>
          <a:xfrm>
            <a:off x="2487672" y="1852188"/>
            <a:ext cx="4930656" cy="4930656"/>
          </a:xfrm>
          <a:prstGeom prst="rect">
            <a:avLst/>
          </a:prstGeom>
        </p:spPr>
      </p:pic>
    </p:spTree>
    <p:extLst>
      <p:ext uri="{BB962C8B-B14F-4D97-AF65-F5344CB8AC3E}">
        <p14:creationId xmlns:p14="http://schemas.microsoft.com/office/powerpoint/2010/main" val="3144921731"/>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DVCS – GIT</a:t>
            </a:r>
            <a:endParaRPr lang="it-IT" noProof="0" dirty="0"/>
          </a:p>
        </p:txBody>
      </p:sp>
      <p:sp>
        <p:nvSpPr>
          <p:cNvPr id="10" name="Content Placeholder 6">
            <a:extLst>
              <a:ext uri="{FF2B5EF4-FFF2-40B4-BE49-F238E27FC236}">
                <a16:creationId xmlns:a16="http://schemas.microsoft.com/office/drawing/2014/main" id="{A5850EA1-4818-6E4E-A547-581DEA0A9B8D}"/>
              </a:ext>
            </a:extLst>
          </p:cNvPr>
          <p:cNvSpPr>
            <a:spLocks noGrp="1"/>
          </p:cNvSpPr>
          <p:nvPr>
            <p:ph idx="1"/>
          </p:nvPr>
        </p:nvSpPr>
        <p:spPr>
          <a:xfrm>
            <a:off x="487414" y="1388533"/>
            <a:ext cx="8737548" cy="5247794"/>
          </a:xfrm>
        </p:spPr>
        <p:txBody>
          <a:bodyPr numCol="1" spcCol="108000">
            <a:normAutofit/>
          </a:bodyPr>
          <a:lstStyle/>
          <a:p>
            <a:r>
              <a:rPr lang="it-IT" dirty="0"/>
              <a:t>Ad oggi il VCS più utilizzato</a:t>
            </a:r>
          </a:p>
          <a:p>
            <a:r>
              <a:rPr lang="it-IT" dirty="0"/>
              <a:t>Performante</a:t>
            </a:r>
          </a:p>
          <a:p>
            <a:r>
              <a:rPr lang="it-IT" dirty="0"/>
              <a:t>Sicuro </a:t>
            </a:r>
          </a:p>
          <a:p>
            <a:r>
              <a:rPr lang="it-IT" dirty="0"/>
              <a:t>Flessibile</a:t>
            </a:r>
          </a:p>
          <a:p>
            <a:r>
              <a:rPr lang="it-IT" dirty="0"/>
              <a:t>Utilizzo completo in locale/modalità offline</a:t>
            </a:r>
          </a:p>
        </p:txBody>
      </p:sp>
    </p:spTree>
    <p:extLst>
      <p:ext uri="{BB962C8B-B14F-4D97-AF65-F5344CB8AC3E}">
        <p14:creationId xmlns:p14="http://schemas.microsoft.com/office/powerpoint/2010/main" val="1129293588"/>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GIT CL – I comandi di base – INIT e CLONE</a:t>
            </a:r>
            <a:endParaRPr lang="it-IT" noProof="0" dirty="0"/>
          </a:p>
        </p:txBody>
      </p:sp>
      <p:sp>
        <p:nvSpPr>
          <p:cNvPr id="10" name="Content Placeholder 6">
            <a:extLst>
              <a:ext uri="{FF2B5EF4-FFF2-40B4-BE49-F238E27FC236}">
                <a16:creationId xmlns:a16="http://schemas.microsoft.com/office/drawing/2014/main" id="{A5850EA1-4818-6E4E-A547-581DEA0A9B8D}"/>
              </a:ext>
            </a:extLst>
          </p:cNvPr>
          <p:cNvSpPr>
            <a:spLocks noGrp="1"/>
          </p:cNvSpPr>
          <p:nvPr>
            <p:ph idx="1"/>
          </p:nvPr>
        </p:nvSpPr>
        <p:spPr>
          <a:xfrm>
            <a:off x="487414" y="1388533"/>
            <a:ext cx="8737548" cy="5247794"/>
          </a:xfrm>
        </p:spPr>
        <p:txBody>
          <a:bodyPr numCol="1" spcCol="108000">
            <a:normAutofit/>
          </a:bodyPr>
          <a:lstStyle/>
          <a:p>
            <a:r>
              <a:rPr lang="it-IT" dirty="0"/>
              <a:t>Il comando di INIT permette di inizializzare un nuovo </a:t>
            </a:r>
            <a:r>
              <a:rPr lang="it-IT" dirty="0" err="1"/>
              <a:t>Repository</a:t>
            </a:r>
            <a:r>
              <a:rPr lang="it-IT" dirty="0"/>
              <a:t>:</a:t>
            </a:r>
          </a:p>
          <a:p>
            <a:pPr marL="0" indent="0" algn="ctr">
              <a:buNone/>
            </a:pPr>
            <a:r>
              <a:rPr lang="en-GB" sz="2000" dirty="0">
                <a:solidFill>
                  <a:schemeClr val="accent1">
                    <a:lumMod val="75000"/>
                  </a:schemeClr>
                </a:solidFill>
                <a:latin typeface="Consolas" panose="020B0609020204030204" pitchFamily="49" charset="0"/>
                <a:cs typeface="Consolas" panose="020B0609020204030204" pitchFamily="49" charset="0"/>
              </a:rPr>
              <a:t>git </a:t>
            </a:r>
            <a:r>
              <a:rPr lang="en-GB" sz="2000" dirty="0" err="1">
                <a:solidFill>
                  <a:schemeClr val="accent1">
                    <a:lumMod val="75000"/>
                  </a:schemeClr>
                </a:solidFill>
                <a:latin typeface="Consolas" panose="020B0609020204030204" pitchFamily="49" charset="0"/>
                <a:cs typeface="Consolas" panose="020B0609020204030204" pitchFamily="49" charset="0"/>
              </a:rPr>
              <a:t>init</a:t>
            </a:r>
            <a:r>
              <a:rPr lang="en-GB" dirty="0">
                <a:solidFill>
                  <a:schemeClr val="accent1">
                    <a:lumMod val="75000"/>
                  </a:schemeClr>
                </a:solidFill>
                <a:latin typeface="Consolas" panose="020B0609020204030204" pitchFamily="49" charset="0"/>
                <a:cs typeface="Consolas" panose="020B0609020204030204" pitchFamily="49" charset="0"/>
              </a:rPr>
              <a:t> </a:t>
            </a:r>
            <a:r>
              <a:rPr lang="en-GB" dirty="0">
                <a:solidFill>
                  <a:srgbClr val="FF0000"/>
                </a:solidFill>
                <a:latin typeface="Consolas" panose="020B0609020204030204" pitchFamily="49" charset="0"/>
                <a:cs typeface="Consolas" panose="020B0609020204030204" pitchFamily="49" charset="0"/>
              </a:rPr>
              <a:t>[path]</a:t>
            </a:r>
          </a:p>
          <a:p>
            <a:endParaRPr lang="it-IT" dirty="0"/>
          </a:p>
          <a:p>
            <a:endParaRPr lang="it-IT" dirty="0"/>
          </a:p>
          <a:p>
            <a:r>
              <a:rPr lang="it-IT" dirty="0"/>
              <a:t>Il comando CLONE permette di effettuare la copia del </a:t>
            </a:r>
            <a:r>
              <a:rPr lang="it-IT" dirty="0" err="1"/>
              <a:t>Repository</a:t>
            </a:r>
            <a:r>
              <a:rPr lang="it-IT" dirty="0"/>
              <a:t>:</a:t>
            </a:r>
            <a:br>
              <a:rPr lang="it-IT" dirty="0"/>
            </a:br>
            <a:br>
              <a:rPr lang="it-IT" dirty="0"/>
            </a:br>
            <a:r>
              <a:rPr lang="it-IT" dirty="0"/>
              <a:t>			</a:t>
            </a:r>
            <a:r>
              <a:rPr lang="en-GB" sz="2000" dirty="0">
                <a:solidFill>
                  <a:schemeClr val="accent1">
                    <a:lumMod val="75000"/>
                  </a:schemeClr>
                </a:solidFill>
                <a:latin typeface="Consolas" panose="020B0609020204030204" pitchFamily="49" charset="0"/>
                <a:cs typeface="Consolas" panose="020B0609020204030204" pitchFamily="49" charset="0"/>
              </a:rPr>
              <a:t>git clone</a:t>
            </a:r>
            <a:r>
              <a:rPr lang="en-GB" dirty="0">
                <a:solidFill>
                  <a:schemeClr val="accent1">
                    <a:lumMod val="75000"/>
                  </a:schemeClr>
                </a:solidFill>
                <a:latin typeface="Consolas" panose="020B0609020204030204" pitchFamily="49" charset="0"/>
                <a:cs typeface="Consolas" panose="020B0609020204030204" pitchFamily="49" charset="0"/>
              </a:rPr>
              <a:t> </a:t>
            </a:r>
            <a:r>
              <a:rPr lang="en-GB" dirty="0">
                <a:solidFill>
                  <a:srgbClr val="FF0000"/>
                </a:solidFill>
                <a:latin typeface="Consolas" panose="020B0609020204030204" pitchFamily="49" charset="0"/>
                <a:cs typeface="Consolas" panose="020B0609020204030204" pitchFamily="49" charset="0"/>
              </a:rPr>
              <a:t>[</a:t>
            </a:r>
            <a:r>
              <a:rPr lang="en-GB" dirty="0" err="1">
                <a:solidFill>
                  <a:srgbClr val="FF0000"/>
                </a:solidFill>
                <a:latin typeface="Consolas" panose="020B0609020204030204" pitchFamily="49" charset="0"/>
                <a:cs typeface="Consolas" panose="020B0609020204030204" pitchFamily="49" charset="0"/>
              </a:rPr>
              <a:t>url</a:t>
            </a:r>
            <a:r>
              <a:rPr lang="en-GB" dirty="0">
                <a:solidFill>
                  <a:srgbClr val="FF0000"/>
                </a:solidFill>
                <a:latin typeface="Consolas" panose="020B0609020204030204" pitchFamily="49" charset="0"/>
                <a:cs typeface="Consolas" panose="020B0609020204030204" pitchFamily="49" charset="0"/>
              </a:rPr>
              <a:t>]</a:t>
            </a:r>
          </a:p>
          <a:p>
            <a:endParaRPr lang="it-IT" dirty="0"/>
          </a:p>
        </p:txBody>
      </p:sp>
    </p:spTree>
    <p:extLst>
      <p:ext uri="{BB962C8B-B14F-4D97-AF65-F5344CB8AC3E}">
        <p14:creationId xmlns:p14="http://schemas.microsoft.com/office/powerpoint/2010/main" val="147975281"/>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8" y="365128"/>
            <a:ext cx="8543925" cy="565602"/>
          </a:xfrm>
        </p:spPr>
        <p:txBody>
          <a:bodyPr/>
          <a:lstStyle/>
          <a:p>
            <a:r>
              <a:rPr lang="it-IT" dirty="0"/>
              <a:t>GIT CL – I comandi di base – STATUS</a:t>
            </a:r>
            <a:endParaRPr lang="it-IT" noProof="0" dirty="0"/>
          </a:p>
        </p:txBody>
      </p:sp>
      <p:sp>
        <p:nvSpPr>
          <p:cNvPr id="10" name="Content Placeholder 6">
            <a:extLst>
              <a:ext uri="{FF2B5EF4-FFF2-40B4-BE49-F238E27FC236}">
                <a16:creationId xmlns:a16="http://schemas.microsoft.com/office/drawing/2014/main" id="{A5850EA1-4818-6E4E-A547-581DEA0A9B8D}"/>
              </a:ext>
            </a:extLst>
          </p:cNvPr>
          <p:cNvSpPr>
            <a:spLocks noGrp="1"/>
          </p:cNvSpPr>
          <p:nvPr>
            <p:ph idx="1"/>
          </p:nvPr>
        </p:nvSpPr>
        <p:spPr>
          <a:xfrm>
            <a:off x="487415" y="1064026"/>
            <a:ext cx="8737548" cy="2758924"/>
          </a:xfrm>
        </p:spPr>
        <p:txBody>
          <a:bodyPr numCol="1" spcCol="108000">
            <a:normAutofit fontScale="85000" lnSpcReduction="20000"/>
          </a:bodyPr>
          <a:lstStyle/>
          <a:p>
            <a:r>
              <a:rPr lang="it-IT" dirty="0"/>
              <a:t>Lo stato dei file viene suddiviso in:</a:t>
            </a:r>
          </a:p>
          <a:p>
            <a:pPr lvl="1"/>
            <a:r>
              <a:rPr lang="it-IT" dirty="0" err="1"/>
              <a:t>Untracked</a:t>
            </a:r>
            <a:r>
              <a:rPr lang="it-IT" dirty="0"/>
              <a:t> – file non conosciuti da </a:t>
            </a:r>
            <a:r>
              <a:rPr lang="it-IT" dirty="0" err="1"/>
              <a:t>git</a:t>
            </a:r>
            <a:r>
              <a:rPr lang="it-IT" dirty="0"/>
              <a:t> e non </a:t>
            </a:r>
            <a:r>
              <a:rPr lang="it-IT" dirty="0" err="1"/>
              <a:t>versionati</a:t>
            </a:r>
            <a:endParaRPr lang="it-IT" dirty="0"/>
          </a:p>
          <a:p>
            <a:pPr lvl="1"/>
            <a:r>
              <a:rPr lang="it-IT" dirty="0" err="1"/>
              <a:t>Tracked</a:t>
            </a:r>
            <a:r>
              <a:rPr lang="it-IT" dirty="0"/>
              <a:t> - file presenti nell’ultima </a:t>
            </a:r>
            <a:r>
              <a:rPr lang="it-IT" dirty="0" err="1"/>
              <a:t>revision</a:t>
            </a:r>
            <a:endParaRPr lang="it-IT" dirty="0"/>
          </a:p>
          <a:p>
            <a:r>
              <a:rPr lang="it-IT" dirty="0"/>
              <a:t>A sua volta i </a:t>
            </a:r>
            <a:r>
              <a:rPr lang="it-IT" dirty="0" err="1"/>
              <a:t>Tracked</a:t>
            </a:r>
            <a:r>
              <a:rPr lang="it-IT" dirty="0"/>
              <a:t> file sono suddivisi in </a:t>
            </a:r>
            <a:r>
              <a:rPr lang="it-IT" dirty="0" err="1"/>
              <a:t>Unmodified</a:t>
            </a:r>
            <a:r>
              <a:rPr lang="it-IT" dirty="0"/>
              <a:t>, </a:t>
            </a:r>
            <a:r>
              <a:rPr lang="it-IT" dirty="0" err="1"/>
              <a:t>Modified</a:t>
            </a:r>
            <a:r>
              <a:rPr lang="it-IT" dirty="0"/>
              <a:t> e </a:t>
            </a:r>
            <a:r>
              <a:rPr lang="it-IT" dirty="0" err="1"/>
              <a:t>Staged</a:t>
            </a:r>
            <a:endParaRPr lang="it-IT" dirty="0"/>
          </a:p>
          <a:p>
            <a:r>
              <a:rPr lang="it-IT" dirty="0"/>
              <a:t>Con il comando STATUS è possibile verificare lo stato dei file presenti all’interno del </a:t>
            </a:r>
            <a:r>
              <a:rPr lang="it-IT" dirty="0" err="1"/>
              <a:t>Repository</a:t>
            </a:r>
            <a:r>
              <a:rPr lang="it-IT" dirty="0"/>
              <a:t> Locale:</a:t>
            </a:r>
          </a:p>
          <a:p>
            <a:pPr marL="457200" lvl="1" indent="0" algn="ctr">
              <a:buNone/>
            </a:pPr>
            <a:br>
              <a:rPr lang="it-IT" dirty="0"/>
            </a:br>
            <a:r>
              <a:rPr lang="en-GB" sz="2000" dirty="0">
                <a:solidFill>
                  <a:schemeClr val="accent1">
                    <a:lumMod val="75000"/>
                  </a:schemeClr>
                </a:solidFill>
                <a:latin typeface="Consolas" panose="020B0609020204030204" pitchFamily="49" charset="0"/>
                <a:cs typeface="Consolas" panose="020B0609020204030204" pitchFamily="49" charset="0"/>
              </a:rPr>
              <a:t>git </a:t>
            </a:r>
            <a:r>
              <a:rPr lang="en-GB" sz="2000" dirty="0" err="1">
                <a:solidFill>
                  <a:schemeClr val="accent1">
                    <a:lumMod val="75000"/>
                  </a:schemeClr>
                </a:solidFill>
                <a:latin typeface="Consolas" panose="020B0609020204030204" pitchFamily="49" charset="0"/>
                <a:cs typeface="Consolas" panose="020B0609020204030204" pitchFamily="49" charset="0"/>
              </a:rPr>
              <a:t>init</a:t>
            </a:r>
            <a:r>
              <a:rPr lang="en-GB" sz="2000" dirty="0">
                <a:solidFill>
                  <a:schemeClr val="accent1">
                    <a:lumMod val="75000"/>
                  </a:schemeClr>
                </a:solidFill>
                <a:latin typeface="Consolas" panose="020B0609020204030204" pitchFamily="49" charset="0"/>
                <a:cs typeface="Consolas" panose="020B0609020204030204" pitchFamily="49" charset="0"/>
              </a:rPr>
              <a:t> </a:t>
            </a:r>
            <a:r>
              <a:rPr lang="en-GB" dirty="0">
                <a:solidFill>
                  <a:srgbClr val="FF0000"/>
                </a:solidFill>
                <a:latin typeface="Consolas" panose="020B0609020204030204" pitchFamily="49" charset="0"/>
                <a:cs typeface="Consolas" panose="020B0609020204030204" pitchFamily="49" charset="0"/>
              </a:rPr>
              <a:t>[path]</a:t>
            </a:r>
          </a:p>
          <a:p>
            <a:endParaRPr lang="it-IT" dirty="0"/>
          </a:p>
          <a:p>
            <a:endParaRPr lang="it-IT" dirty="0"/>
          </a:p>
        </p:txBody>
      </p:sp>
      <p:pic>
        <p:nvPicPr>
          <p:cNvPr id="3" name="Picture 2">
            <a:extLst>
              <a:ext uri="{FF2B5EF4-FFF2-40B4-BE49-F238E27FC236}">
                <a16:creationId xmlns:a16="http://schemas.microsoft.com/office/drawing/2014/main" id="{5F1C8500-884A-CC48-9F29-2995E492EC7A}"/>
              </a:ext>
            </a:extLst>
          </p:cNvPr>
          <p:cNvPicPr>
            <a:picLocks noChangeAspect="1"/>
          </p:cNvPicPr>
          <p:nvPr/>
        </p:nvPicPr>
        <p:blipFill>
          <a:blip r:embed="rId3"/>
          <a:stretch>
            <a:fillRect/>
          </a:stretch>
        </p:blipFill>
        <p:spPr>
          <a:xfrm>
            <a:off x="1513864" y="3820281"/>
            <a:ext cx="6878272" cy="2962323"/>
          </a:xfrm>
          <a:prstGeom prst="rect">
            <a:avLst/>
          </a:prstGeom>
        </p:spPr>
      </p:pic>
    </p:spTree>
    <p:extLst>
      <p:ext uri="{BB962C8B-B14F-4D97-AF65-F5344CB8AC3E}">
        <p14:creationId xmlns:p14="http://schemas.microsoft.com/office/powerpoint/2010/main" val="1238818519"/>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GIT CL – I comandi di base – ADD</a:t>
            </a:r>
            <a:endParaRPr lang="it-IT" noProof="0" dirty="0"/>
          </a:p>
        </p:txBody>
      </p:sp>
      <p:sp>
        <p:nvSpPr>
          <p:cNvPr id="10" name="Content Placeholder 6">
            <a:extLst>
              <a:ext uri="{FF2B5EF4-FFF2-40B4-BE49-F238E27FC236}">
                <a16:creationId xmlns:a16="http://schemas.microsoft.com/office/drawing/2014/main" id="{A5850EA1-4818-6E4E-A547-581DEA0A9B8D}"/>
              </a:ext>
            </a:extLst>
          </p:cNvPr>
          <p:cNvSpPr>
            <a:spLocks noGrp="1"/>
          </p:cNvSpPr>
          <p:nvPr>
            <p:ph idx="1"/>
          </p:nvPr>
        </p:nvSpPr>
        <p:spPr>
          <a:xfrm>
            <a:off x="487414" y="1388533"/>
            <a:ext cx="8737548" cy="5247794"/>
          </a:xfrm>
        </p:spPr>
        <p:txBody>
          <a:bodyPr numCol="1" spcCol="108000">
            <a:normAutofit/>
          </a:bodyPr>
          <a:lstStyle/>
          <a:p>
            <a:r>
              <a:rPr lang="it-IT" dirty="0"/>
              <a:t>Permette di registrare un nuovo file e/o un file modificato nell’area di Stage:</a:t>
            </a:r>
          </a:p>
          <a:p>
            <a:pPr marL="0" indent="0" algn="ctr">
              <a:buNone/>
            </a:pPr>
            <a:r>
              <a:rPr lang="en-GB" sz="2000" dirty="0">
                <a:solidFill>
                  <a:schemeClr val="accent1">
                    <a:lumMod val="75000"/>
                  </a:schemeClr>
                </a:solidFill>
                <a:latin typeface="Consolas" panose="020B0609020204030204" pitchFamily="49" charset="0"/>
                <a:cs typeface="Consolas" panose="020B0609020204030204" pitchFamily="49" charset="0"/>
              </a:rPr>
              <a:t>git add</a:t>
            </a:r>
            <a:r>
              <a:rPr lang="en-GB" dirty="0">
                <a:solidFill>
                  <a:schemeClr val="accent1">
                    <a:lumMod val="75000"/>
                  </a:schemeClr>
                </a:solidFill>
                <a:latin typeface="Consolas" panose="020B0609020204030204" pitchFamily="49" charset="0"/>
                <a:cs typeface="Consolas" panose="020B0609020204030204" pitchFamily="49" charset="0"/>
              </a:rPr>
              <a:t> </a:t>
            </a:r>
            <a:r>
              <a:rPr lang="en-GB" dirty="0">
                <a:solidFill>
                  <a:srgbClr val="FF0000"/>
                </a:solidFill>
                <a:latin typeface="Consolas" panose="020B0609020204030204" pitchFamily="49" charset="0"/>
                <a:cs typeface="Consolas" panose="020B0609020204030204" pitchFamily="49" charset="0"/>
              </a:rPr>
              <a:t>[path]</a:t>
            </a:r>
          </a:p>
        </p:txBody>
      </p:sp>
      <p:grpSp>
        <p:nvGrpSpPr>
          <p:cNvPr id="4" name="Group 3">
            <a:extLst>
              <a:ext uri="{FF2B5EF4-FFF2-40B4-BE49-F238E27FC236}">
                <a16:creationId xmlns:a16="http://schemas.microsoft.com/office/drawing/2014/main" id="{02F0F412-2F84-874D-87A8-3FDFFFBEBEA6}"/>
              </a:ext>
            </a:extLst>
          </p:cNvPr>
          <p:cNvGrpSpPr/>
          <p:nvPr/>
        </p:nvGrpSpPr>
        <p:grpSpPr>
          <a:xfrm>
            <a:off x="3967843" y="2841808"/>
            <a:ext cx="5938157" cy="4016192"/>
            <a:chOff x="-258176" y="327386"/>
            <a:chExt cx="9680009" cy="6546943"/>
          </a:xfrm>
        </p:grpSpPr>
        <p:sp>
          <p:nvSpPr>
            <p:cNvPr id="5" name="Rectangle 4">
              <a:extLst>
                <a:ext uri="{FF2B5EF4-FFF2-40B4-BE49-F238E27FC236}">
                  <a16:creationId xmlns:a16="http://schemas.microsoft.com/office/drawing/2014/main" id="{64A8A068-4A64-EA4B-BF93-7C8DCAD8932F}"/>
                </a:ext>
              </a:extLst>
            </p:cNvPr>
            <p:cNvSpPr/>
            <p:nvPr/>
          </p:nvSpPr>
          <p:spPr>
            <a:xfrm>
              <a:off x="0" y="3967843"/>
              <a:ext cx="9000000" cy="2880000"/>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it-IT" sz="1600" dirty="0"/>
            </a:p>
          </p:txBody>
        </p:sp>
        <p:grpSp>
          <p:nvGrpSpPr>
            <p:cNvPr id="6" name="Group 5">
              <a:extLst>
                <a:ext uri="{FF2B5EF4-FFF2-40B4-BE49-F238E27FC236}">
                  <a16:creationId xmlns:a16="http://schemas.microsoft.com/office/drawing/2014/main" id="{05481F3D-A3CA-3A4B-904C-8B99D748BE16}"/>
                </a:ext>
              </a:extLst>
            </p:cNvPr>
            <p:cNvGrpSpPr/>
            <p:nvPr/>
          </p:nvGrpSpPr>
          <p:grpSpPr>
            <a:xfrm>
              <a:off x="-258176" y="2186501"/>
              <a:ext cx="9680009" cy="4671499"/>
              <a:chOff x="-1504583" y="2186501"/>
              <a:chExt cx="10938477" cy="4671499"/>
            </a:xfrm>
          </p:grpSpPr>
          <p:cxnSp>
            <p:nvCxnSpPr>
              <p:cNvPr id="42" name="Straight Arrow Connector 41">
                <a:extLst>
                  <a:ext uri="{FF2B5EF4-FFF2-40B4-BE49-F238E27FC236}">
                    <a16:creationId xmlns:a16="http://schemas.microsoft.com/office/drawing/2014/main" id="{4FD8E2C7-D523-CD4E-8EEF-30C4D5235B03}"/>
                  </a:ext>
                </a:extLst>
              </p:cNvPr>
              <p:cNvCxnSpPr>
                <a:cxnSpLocks/>
              </p:cNvCxnSpPr>
              <p:nvPr/>
            </p:nvCxnSpPr>
            <p:spPr>
              <a:xfrm>
                <a:off x="-1504583" y="3151415"/>
                <a:ext cx="10938477" cy="0"/>
              </a:xfrm>
              <a:prstGeom prst="straightConnector1">
                <a:avLst/>
              </a:prstGeom>
              <a:ln w="38100">
                <a:solidFill>
                  <a:schemeClr val="accent5">
                    <a:lumMod val="75000"/>
                  </a:schemeClr>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DDA83D8A-0B84-A040-A48C-2209E0E5673A}"/>
                  </a:ext>
                </a:extLst>
              </p:cNvPr>
              <p:cNvCxnSpPr>
                <a:cxnSpLocks/>
              </p:cNvCxnSpPr>
              <p:nvPr/>
            </p:nvCxnSpPr>
            <p:spPr>
              <a:xfrm>
                <a:off x="821170" y="2186501"/>
                <a:ext cx="0" cy="4671499"/>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C41D3A4C-2A72-3648-B087-F49E1BE1F728}"/>
                </a:ext>
              </a:extLst>
            </p:cNvPr>
            <p:cNvCxnSpPr>
              <a:cxnSpLocks/>
            </p:cNvCxnSpPr>
            <p:nvPr/>
          </p:nvCxnSpPr>
          <p:spPr>
            <a:xfrm>
              <a:off x="3600000" y="2653394"/>
              <a:ext cx="0" cy="4220935"/>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E40B588-EAA8-4F4F-AFEF-435CF8920547}"/>
                </a:ext>
              </a:extLst>
            </p:cNvPr>
            <p:cNvCxnSpPr>
              <a:cxnSpLocks/>
            </p:cNvCxnSpPr>
            <p:nvPr/>
          </p:nvCxnSpPr>
          <p:spPr>
            <a:xfrm>
              <a:off x="5400000" y="2202830"/>
              <a:ext cx="0" cy="4671499"/>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EC270C6-C1F4-094D-90BC-B7F6533C096A}"/>
                </a:ext>
              </a:extLst>
            </p:cNvPr>
            <p:cNvCxnSpPr>
              <a:cxnSpLocks/>
            </p:cNvCxnSpPr>
            <p:nvPr/>
          </p:nvCxnSpPr>
          <p:spPr>
            <a:xfrm>
              <a:off x="7200000" y="2637065"/>
              <a:ext cx="0" cy="4220935"/>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2119BF9-F4AD-3A44-9151-B622A1644516}"/>
                </a:ext>
              </a:extLst>
            </p:cNvPr>
            <p:cNvSpPr txBox="1"/>
            <p:nvPr/>
          </p:nvSpPr>
          <p:spPr>
            <a:xfrm>
              <a:off x="1228261" y="1485057"/>
              <a:ext cx="1908406" cy="702405"/>
            </a:xfrm>
            <a:prstGeom prst="rect">
              <a:avLst/>
            </a:prstGeom>
            <a:noFill/>
          </p:spPr>
          <p:txBody>
            <a:bodyPr wrap="square" rtlCol="0">
              <a:spAutoFit/>
            </a:bodyPr>
            <a:lstStyle/>
            <a:p>
              <a:r>
                <a:rPr lang="it-IT" sz="1100" dirty="0"/>
                <a:t>Creazione file </a:t>
              </a:r>
              <a:r>
                <a:rPr lang="it-IT" sz="1100" dirty="0" err="1"/>
                <a:t>foo.json</a:t>
              </a:r>
              <a:endParaRPr lang="it-IT" sz="1100" dirty="0"/>
            </a:p>
          </p:txBody>
        </p:sp>
        <p:sp>
          <p:nvSpPr>
            <p:cNvPr id="12" name="TextBox 11">
              <a:extLst>
                <a:ext uri="{FF2B5EF4-FFF2-40B4-BE49-F238E27FC236}">
                  <a16:creationId xmlns:a16="http://schemas.microsoft.com/office/drawing/2014/main" id="{39CADDF6-75FB-2944-BD49-0D8A8C0451B1}"/>
                </a:ext>
              </a:extLst>
            </p:cNvPr>
            <p:cNvSpPr txBox="1"/>
            <p:nvPr/>
          </p:nvSpPr>
          <p:spPr>
            <a:xfrm>
              <a:off x="2821879" y="1852061"/>
              <a:ext cx="1894105" cy="702405"/>
            </a:xfrm>
            <a:prstGeom prst="rect">
              <a:avLst/>
            </a:prstGeom>
            <a:noFill/>
          </p:spPr>
          <p:txBody>
            <a:bodyPr wrap="square" rtlCol="0">
              <a:spAutoFit/>
            </a:bodyPr>
            <a:lstStyle/>
            <a:p>
              <a:r>
                <a:rPr lang="it-IT" sz="1100" dirty="0"/>
                <a:t>Aggiunta alla </a:t>
              </a:r>
              <a:r>
                <a:rPr lang="it-IT" sz="1100" dirty="0" err="1"/>
                <a:t>Staging</a:t>
              </a:r>
              <a:r>
                <a:rPr lang="it-IT" sz="1100" dirty="0"/>
                <a:t> Area</a:t>
              </a:r>
            </a:p>
          </p:txBody>
        </p:sp>
        <p:sp>
          <p:nvSpPr>
            <p:cNvPr id="13" name="TextBox 12">
              <a:extLst>
                <a:ext uri="{FF2B5EF4-FFF2-40B4-BE49-F238E27FC236}">
                  <a16:creationId xmlns:a16="http://schemas.microsoft.com/office/drawing/2014/main" id="{DBD9BA90-A835-DC4C-BB28-29841933B63D}"/>
                </a:ext>
              </a:extLst>
            </p:cNvPr>
            <p:cNvSpPr txBox="1"/>
            <p:nvPr/>
          </p:nvSpPr>
          <p:spPr>
            <a:xfrm>
              <a:off x="4813621" y="1500424"/>
              <a:ext cx="1908406" cy="702405"/>
            </a:xfrm>
            <a:prstGeom prst="rect">
              <a:avLst/>
            </a:prstGeom>
            <a:noFill/>
          </p:spPr>
          <p:txBody>
            <a:bodyPr wrap="square" rtlCol="0">
              <a:spAutoFit/>
            </a:bodyPr>
            <a:lstStyle/>
            <a:p>
              <a:r>
                <a:rPr lang="it-IT" sz="1100" dirty="0"/>
                <a:t>Modifica file </a:t>
              </a:r>
              <a:r>
                <a:rPr lang="it-IT" sz="1100" dirty="0" err="1"/>
                <a:t>foo.json</a:t>
              </a:r>
              <a:endParaRPr lang="it-IT" sz="1100" dirty="0"/>
            </a:p>
          </p:txBody>
        </p:sp>
        <p:sp>
          <p:nvSpPr>
            <p:cNvPr id="14" name="TextBox 13">
              <a:extLst>
                <a:ext uri="{FF2B5EF4-FFF2-40B4-BE49-F238E27FC236}">
                  <a16:creationId xmlns:a16="http://schemas.microsoft.com/office/drawing/2014/main" id="{3877FA9A-7A71-D242-87FC-9490F39FDCB0}"/>
                </a:ext>
              </a:extLst>
            </p:cNvPr>
            <p:cNvSpPr txBox="1"/>
            <p:nvPr/>
          </p:nvSpPr>
          <p:spPr>
            <a:xfrm>
              <a:off x="6329241" y="1950989"/>
              <a:ext cx="1908406" cy="702405"/>
            </a:xfrm>
            <a:prstGeom prst="rect">
              <a:avLst/>
            </a:prstGeom>
            <a:noFill/>
          </p:spPr>
          <p:txBody>
            <a:bodyPr wrap="square" rtlCol="0">
              <a:spAutoFit/>
            </a:bodyPr>
            <a:lstStyle/>
            <a:p>
              <a:r>
                <a:rPr lang="it-IT" sz="1100" dirty="0"/>
                <a:t>Aggiunta alla </a:t>
              </a:r>
              <a:r>
                <a:rPr lang="it-IT" sz="1100" dirty="0" err="1"/>
                <a:t>Staging</a:t>
              </a:r>
              <a:r>
                <a:rPr lang="it-IT" sz="1100" dirty="0"/>
                <a:t> Area</a:t>
              </a:r>
            </a:p>
          </p:txBody>
        </p:sp>
        <p:sp>
          <p:nvSpPr>
            <p:cNvPr id="15" name="Rectangle 14">
              <a:extLst>
                <a:ext uri="{FF2B5EF4-FFF2-40B4-BE49-F238E27FC236}">
                  <a16:creationId xmlns:a16="http://schemas.microsoft.com/office/drawing/2014/main" id="{609C4AE8-11CB-1C45-9958-F340C69DFA7F}"/>
                </a:ext>
              </a:extLst>
            </p:cNvPr>
            <p:cNvSpPr/>
            <p:nvPr/>
          </p:nvSpPr>
          <p:spPr>
            <a:xfrm>
              <a:off x="0" y="3967843"/>
              <a:ext cx="1800000" cy="2880000"/>
            </a:xfrm>
            <a:prstGeom prst="rect">
              <a:avLst/>
            </a:prstGeom>
            <a:pattFill prst="wdDnDiag">
              <a:fgClr>
                <a:schemeClr val="bg2">
                  <a:lumMod val="7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200"/>
            </a:p>
          </p:txBody>
        </p:sp>
        <p:sp>
          <p:nvSpPr>
            <p:cNvPr id="16" name="Rectangle 15">
              <a:extLst>
                <a:ext uri="{FF2B5EF4-FFF2-40B4-BE49-F238E27FC236}">
                  <a16:creationId xmlns:a16="http://schemas.microsoft.com/office/drawing/2014/main" id="{714A38CD-8EB5-6C40-9F9A-2EC48739EA7A}"/>
                </a:ext>
              </a:extLst>
            </p:cNvPr>
            <p:cNvSpPr/>
            <p:nvPr/>
          </p:nvSpPr>
          <p:spPr>
            <a:xfrm>
              <a:off x="1801239" y="3961671"/>
              <a:ext cx="1800000" cy="2880000"/>
            </a:xfrm>
            <a:prstGeom prst="rect">
              <a:avLst/>
            </a:prstGeom>
            <a:pattFill prst="wdDnDiag">
              <a:fgClr>
                <a:schemeClr val="bg2">
                  <a:lumMod val="7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200"/>
            </a:p>
          </p:txBody>
        </p:sp>
        <p:grpSp>
          <p:nvGrpSpPr>
            <p:cNvPr id="17" name="Group 16">
              <a:extLst>
                <a:ext uri="{FF2B5EF4-FFF2-40B4-BE49-F238E27FC236}">
                  <a16:creationId xmlns:a16="http://schemas.microsoft.com/office/drawing/2014/main" id="{7EF8D064-86F4-994A-821F-C38602A36BC4}"/>
                </a:ext>
              </a:extLst>
            </p:cNvPr>
            <p:cNvGrpSpPr/>
            <p:nvPr/>
          </p:nvGrpSpPr>
          <p:grpSpPr>
            <a:xfrm>
              <a:off x="1382827" y="327386"/>
              <a:ext cx="1148103" cy="1158631"/>
              <a:chOff x="1918671" y="478110"/>
              <a:chExt cx="1191978" cy="1262730"/>
            </a:xfrm>
          </p:grpSpPr>
          <p:grpSp>
            <p:nvGrpSpPr>
              <p:cNvPr id="38" name="Group 37">
                <a:extLst>
                  <a:ext uri="{FF2B5EF4-FFF2-40B4-BE49-F238E27FC236}">
                    <a16:creationId xmlns:a16="http://schemas.microsoft.com/office/drawing/2014/main" id="{CF229DA9-FE0B-1541-9093-5AA777958F77}"/>
                  </a:ext>
                </a:extLst>
              </p:cNvPr>
              <p:cNvGrpSpPr/>
              <p:nvPr/>
            </p:nvGrpSpPr>
            <p:grpSpPr>
              <a:xfrm>
                <a:off x="1918671" y="478110"/>
                <a:ext cx="1191978" cy="1262730"/>
                <a:chOff x="3855192" y="4100001"/>
                <a:chExt cx="1191978" cy="1262730"/>
              </a:xfrm>
            </p:grpSpPr>
            <p:pic>
              <p:nvPicPr>
                <p:cNvPr id="40" name="Graphic 39" descr="Paper outline">
                  <a:extLst>
                    <a:ext uri="{FF2B5EF4-FFF2-40B4-BE49-F238E27FC236}">
                      <a16:creationId xmlns:a16="http://schemas.microsoft.com/office/drawing/2014/main" id="{CC84C93E-8E49-6D48-8F46-1EA71D1317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5311" y="4100001"/>
                  <a:ext cx="914400" cy="914400"/>
                </a:xfrm>
                <a:prstGeom prst="rect">
                  <a:avLst/>
                </a:prstGeom>
              </p:spPr>
            </p:pic>
            <p:sp>
              <p:nvSpPr>
                <p:cNvPr id="41" name="TextBox 40">
                  <a:extLst>
                    <a:ext uri="{FF2B5EF4-FFF2-40B4-BE49-F238E27FC236}">
                      <a16:creationId xmlns:a16="http://schemas.microsoft.com/office/drawing/2014/main" id="{349E9126-4CF4-4F43-89BE-12792C61ED84}"/>
                    </a:ext>
                  </a:extLst>
                </p:cNvPr>
                <p:cNvSpPr txBox="1"/>
                <p:nvPr/>
              </p:nvSpPr>
              <p:spPr>
                <a:xfrm>
                  <a:off x="3855192" y="4870615"/>
                  <a:ext cx="1191978" cy="492116"/>
                </a:xfrm>
                <a:prstGeom prst="rect">
                  <a:avLst/>
                </a:prstGeom>
                <a:noFill/>
              </p:spPr>
              <p:txBody>
                <a:bodyPr wrap="square" rtlCol="0">
                  <a:spAutoFit/>
                </a:bodyPr>
                <a:lstStyle/>
                <a:p>
                  <a:r>
                    <a:rPr lang="it-IT" sz="1200" dirty="0" err="1"/>
                    <a:t>foo.json</a:t>
                  </a:r>
                  <a:endParaRPr lang="it-IT" sz="1200" dirty="0"/>
                </a:p>
              </p:txBody>
            </p:sp>
          </p:grpSp>
          <p:sp>
            <p:nvSpPr>
              <p:cNvPr id="39" name="TextBox 38">
                <a:extLst>
                  <a:ext uri="{FF2B5EF4-FFF2-40B4-BE49-F238E27FC236}">
                    <a16:creationId xmlns:a16="http://schemas.microsoft.com/office/drawing/2014/main" id="{2AF87671-8A79-7742-A224-741C72C4D33B}"/>
                  </a:ext>
                </a:extLst>
              </p:cNvPr>
              <p:cNvSpPr txBox="1"/>
              <p:nvPr/>
            </p:nvSpPr>
            <p:spPr>
              <a:xfrm>
                <a:off x="2183714" y="825735"/>
                <a:ext cx="564842" cy="492116"/>
              </a:xfrm>
              <a:prstGeom prst="rect">
                <a:avLst/>
              </a:prstGeom>
              <a:noFill/>
            </p:spPr>
            <p:txBody>
              <a:bodyPr wrap="none" rtlCol="0">
                <a:spAutoFit/>
              </a:bodyPr>
              <a:lstStyle/>
              <a:p>
                <a:r>
                  <a:rPr lang="it-IT" sz="1200" dirty="0">
                    <a:solidFill>
                      <a:schemeClr val="accent6">
                        <a:lumMod val="75000"/>
                      </a:schemeClr>
                    </a:solidFill>
                  </a:rPr>
                  <a:t>F1</a:t>
                </a:r>
              </a:p>
            </p:txBody>
          </p:sp>
        </p:grpSp>
        <p:grpSp>
          <p:nvGrpSpPr>
            <p:cNvPr id="18" name="Group 17">
              <a:extLst>
                <a:ext uri="{FF2B5EF4-FFF2-40B4-BE49-F238E27FC236}">
                  <a16:creationId xmlns:a16="http://schemas.microsoft.com/office/drawing/2014/main" id="{134D6400-0B38-6842-B2BC-B4EC487C1B28}"/>
                </a:ext>
              </a:extLst>
            </p:cNvPr>
            <p:cNvGrpSpPr/>
            <p:nvPr/>
          </p:nvGrpSpPr>
          <p:grpSpPr>
            <a:xfrm>
              <a:off x="3916645" y="4209324"/>
              <a:ext cx="1148103" cy="1158631"/>
              <a:chOff x="1918671" y="478110"/>
              <a:chExt cx="1191978" cy="1262730"/>
            </a:xfrm>
          </p:grpSpPr>
          <p:grpSp>
            <p:nvGrpSpPr>
              <p:cNvPr id="34" name="Group 33">
                <a:extLst>
                  <a:ext uri="{FF2B5EF4-FFF2-40B4-BE49-F238E27FC236}">
                    <a16:creationId xmlns:a16="http://schemas.microsoft.com/office/drawing/2014/main" id="{C1CCB380-F9FA-C24C-96D4-FD1B5F200443}"/>
                  </a:ext>
                </a:extLst>
              </p:cNvPr>
              <p:cNvGrpSpPr/>
              <p:nvPr/>
            </p:nvGrpSpPr>
            <p:grpSpPr>
              <a:xfrm>
                <a:off x="1918671" y="478110"/>
                <a:ext cx="1191978" cy="1262730"/>
                <a:chOff x="3855192" y="4100001"/>
                <a:chExt cx="1191978" cy="1262730"/>
              </a:xfrm>
            </p:grpSpPr>
            <p:pic>
              <p:nvPicPr>
                <p:cNvPr id="36" name="Graphic 35" descr="Paper outline">
                  <a:extLst>
                    <a:ext uri="{FF2B5EF4-FFF2-40B4-BE49-F238E27FC236}">
                      <a16:creationId xmlns:a16="http://schemas.microsoft.com/office/drawing/2014/main" id="{04F33D3E-CFE1-B846-B8DF-EA15EF8F7082}"/>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3875311" y="4100001"/>
                  <a:ext cx="914400" cy="914400"/>
                </a:xfrm>
                <a:prstGeom prst="rect">
                  <a:avLst/>
                </a:prstGeom>
              </p:spPr>
            </p:pic>
            <p:sp>
              <p:nvSpPr>
                <p:cNvPr id="37" name="TextBox 36">
                  <a:extLst>
                    <a:ext uri="{FF2B5EF4-FFF2-40B4-BE49-F238E27FC236}">
                      <a16:creationId xmlns:a16="http://schemas.microsoft.com/office/drawing/2014/main" id="{B56E1DFE-3637-B04E-91CE-51F3E5F55E8E}"/>
                    </a:ext>
                  </a:extLst>
                </p:cNvPr>
                <p:cNvSpPr txBox="1"/>
                <p:nvPr/>
              </p:nvSpPr>
              <p:spPr>
                <a:xfrm>
                  <a:off x="3855192" y="4870615"/>
                  <a:ext cx="1191978" cy="492116"/>
                </a:xfrm>
                <a:prstGeom prst="rect">
                  <a:avLst/>
                </a:prstGeom>
                <a:noFill/>
              </p:spPr>
              <p:txBody>
                <a:bodyPr wrap="square" rtlCol="0">
                  <a:spAutoFit/>
                </a:bodyPr>
                <a:lstStyle/>
                <a:p>
                  <a:r>
                    <a:rPr lang="it-IT" sz="1200" dirty="0" err="1"/>
                    <a:t>foo.json</a:t>
                  </a:r>
                  <a:endParaRPr lang="it-IT" sz="1200" dirty="0"/>
                </a:p>
              </p:txBody>
            </p:sp>
          </p:grpSp>
          <p:sp>
            <p:nvSpPr>
              <p:cNvPr id="35" name="TextBox 34">
                <a:extLst>
                  <a:ext uri="{FF2B5EF4-FFF2-40B4-BE49-F238E27FC236}">
                    <a16:creationId xmlns:a16="http://schemas.microsoft.com/office/drawing/2014/main" id="{CA0839A9-0BA6-2F42-A6E1-3D20AACC7066}"/>
                  </a:ext>
                </a:extLst>
              </p:cNvPr>
              <p:cNvSpPr txBox="1"/>
              <p:nvPr/>
            </p:nvSpPr>
            <p:spPr>
              <a:xfrm>
                <a:off x="2183714" y="825735"/>
                <a:ext cx="564842" cy="492116"/>
              </a:xfrm>
              <a:prstGeom prst="rect">
                <a:avLst/>
              </a:prstGeom>
              <a:noFill/>
            </p:spPr>
            <p:txBody>
              <a:bodyPr wrap="none" rtlCol="0">
                <a:spAutoFit/>
              </a:bodyPr>
              <a:lstStyle/>
              <a:p>
                <a:r>
                  <a:rPr lang="it-IT" sz="1200" dirty="0">
                    <a:solidFill>
                      <a:schemeClr val="accent6">
                        <a:lumMod val="75000"/>
                      </a:schemeClr>
                    </a:solidFill>
                  </a:rPr>
                  <a:t>F1</a:t>
                </a:r>
              </a:p>
            </p:txBody>
          </p:sp>
        </p:grpSp>
        <p:grpSp>
          <p:nvGrpSpPr>
            <p:cNvPr id="19" name="Group 18">
              <a:extLst>
                <a:ext uri="{FF2B5EF4-FFF2-40B4-BE49-F238E27FC236}">
                  <a16:creationId xmlns:a16="http://schemas.microsoft.com/office/drawing/2014/main" id="{7735E79C-FA40-6D48-807B-2CB789396A40}"/>
                </a:ext>
              </a:extLst>
            </p:cNvPr>
            <p:cNvGrpSpPr/>
            <p:nvPr/>
          </p:nvGrpSpPr>
          <p:grpSpPr>
            <a:xfrm>
              <a:off x="5748446" y="4209324"/>
              <a:ext cx="1148103" cy="1158631"/>
              <a:chOff x="1918671" y="478110"/>
              <a:chExt cx="1191978" cy="1262730"/>
            </a:xfrm>
          </p:grpSpPr>
          <p:grpSp>
            <p:nvGrpSpPr>
              <p:cNvPr id="30" name="Group 29">
                <a:extLst>
                  <a:ext uri="{FF2B5EF4-FFF2-40B4-BE49-F238E27FC236}">
                    <a16:creationId xmlns:a16="http://schemas.microsoft.com/office/drawing/2014/main" id="{84BEDC25-89F7-5943-9F84-5A0C89D0E928}"/>
                  </a:ext>
                </a:extLst>
              </p:cNvPr>
              <p:cNvGrpSpPr/>
              <p:nvPr/>
            </p:nvGrpSpPr>
            <p:grpSpPr>
              <a:xfrm>
                <a:off x="1918671" y="478110"/>
                <a:ext cx="1191978" cy="1262730"/>
                <a:chOff x="3855192" y="4100001"/>
                <a:chExt cx="1191978" cy="1262730"/>
              </a:xfrm>
            </p:grpSpPr>
            <p:pic>
              <p:nvPicPr>
                <p:cNvPr id="32" name="Graphic 31" descr="Paper outline">
                  <a:extLst>
                    <a:ext uri="{FF2B5EF4-FFF2-40B4-BE49-F238E27FC236}">
                      <a16:creationId xmlns:a16="http://schemas.microsoft.com/office/drawing/2014/main" id="{03A1D8C9-93BD-B54B-8E46-87437D93C48F}"/>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3875311" y="4100001"/>
                  <a:ext cx="914400" cy="914400"/>
                </a:xfrm>
                <a:prstGeom prst="rect">
                  <a:avLst/>
                </a:prstGeom>
              </p:spPr>
            </p:pic>
            <p:sp>
              <p:nvSpPr>
                <p:cNvPr id="33" name="TextBox 32">
                  <a:extLst>
                    <a:ext uri="{FF2B5EF4-FFF2-40B4-BE49-F238E27FC236}">
                      <a16:creationId xmlns:a16="http://schemas.microsoft.com/office/drawing/2014/main" id="{3E7A7B3D-1B6A-324A-B640-08807C2F9EC5}"/>
                    </a:ext>
                  </a:extLst>
                </p:cNvPr>
                <p:cNvSpPr txBox="1"/>
                <p:nvPr/>
              </p:nvSpPr>
              <p:spPr>
                <a:xfrm>
                  <a:off x="3855192" y="4870615"/>
                  <a:ext cx="1191978" cy="492116"/>
                </a:xfrm>
                <a:prstGeom prst="rect">
                  <a:avLst/>
                </a:prstGeom>
                <a:noFill/>
              </p:spPr>
              <p:txBody>
                <a:bodyPr wrap="square" rtlCol="0">
                  <a:spAutoFit/>
                </a:bodyPr>
                <a:lstStyle/>
                <a:p>
                  <a:r>
                    <a:rPr lang="it-IT" sz="1200" dirty="0" err="1"/>
                    <a:t>foo.json</a:t>
                  </a:r>
                  <a:endParaRPr lang="it-IT" sz="1200" dirty="0"/>
                </a:p>
              </p:txBody>
            </p:sp>
          </p:grpSp>
          <p:sp>
            <p:nvSpPr>
              <p:cNvPr id="31" name="TextBox 30">
                <a:extLst>
                  <a:ext uri="{FF2B5EF4-FFF2-40B4-BE49-F238E27FC236}">
                    <a16:creationId xmlns:a16="http://schemas.microsoft.com/office/drawing/2014/main" id="{601078DB-0C53-0E46-BF30-EDFA15FF3F4F}"/>
                  </a:ext>
                </a:extLst>
              </p:cNvPr>
              <p:cNvSpPr txBox="1"/>
              <p:nvPr/>
            </p:nvSpPr>
            <p:spPr>
              <a:xfrm>
                <a:off x="2183714" y="825735"/>
                <a:ext cx="564842" cy="492116"/>
              </a:xfrm>
              <a:prstGeom prst="rect">
                <a:avLst/>
              </a:prstGeom>
              <a:noFill/>
            </p:spPr>
            <p:txBody>
              <a:bodyPr wrap="none" rtlCol="0">
                <a:spAutoFit/>
              </a:bodyPr>
              <a:lstStyle/>
              <a:p>
                <a:r>
                  <a:rPr lang="it-IT" sz="1200" dirty="0">
                    <a:solidFill>
                      <a:schemeClr val="accent6">
                        <a:lumMod val="75000"/>
                      </a:schemeClr>
                    </a:solidFill>
                  </a:rPr>
                  <a:t>F1</a:t>
                </a:r>
              </a:p>
            </p:txBody>
          </p:sp>
        </p:grpSp>
        <p:grpSp>
          <p:nvGrpSpPr>
            <p:cNvPr id="20" name="Group 19">
              <a:extLst>
                <a:ext uri="{FF2B5EF4-FFF2-40B4-BE49-F238E27FC236}">
                  <a16:creationId xmlns:a16="http://schemas.microsoft.com/office/drawing/2014/main" id="{38D15D46-89B3-6E41-A257-65BEAF38438B}"/>
                </a:ext>
              </a:extLst>
            </p:cNvPr>
            <p:cNvGrpSpPr/>
            <p:nvPr/>
          </p:nvGrpSpPr>
          <p:grpSpPr>
            <a:xfrm>
              <a:off x="4953000" y="327386"/>
              <a:ext cx="1148103" cy="1158631"/>
              <a:chOff x="1918671" y="478110"/>
              <a:chExt cx="1191978" cy="1262730"/>
            </a:xfrm>
          </p:grpSpPr>
          <p:grpSp>
            <p:nvGrpSpPr>
              <p:cNvPr id="26" name="Group 25">
                <a:extLst>
                  <a:ext uri="{FF2B5EF4-FFF2-40B4-BE49-F238E27FC236}">
                    <a16:creationId xmlns:a16="http://schemas.microsoft.com/office/drawing/2014/main" id="{2FAB6244-3434-1C40-B10E-496DCC2C5893}"/>
                  </a:ext>
                </a:extLst>
              </p:cNvPr>
              <p:cNvGrpSpPr/>
              <p:nvPr/>
            </p:nvGrpSpPr>
            <p:grpSpPr>
              <a:xfrm>
                <a:off x="1918671" y="478110"/>
                <a:ext cx="1191978" cy="1262730"/>
                <a:chOff x="3855192" y="4100001"/>
                <a:chExt cx="1191978" cy="1262730"/>
              </a:xfrm>
            </p:grpSpPr>
            <p:pic>
              <p:nvPicPr>
                <p:cNvPr id="28" name="Graphic 27" descr="Paper outline">
                  <a:extLst>
                    <a:ext uri="{FF2B5EF4-FFF2-40B4-BE49-F238E27FC236}">
                      <a16:creationId xmlns:a16="http://schemas.microsoft.com/office/drawing/2014/main" id="{1FF1ACDD-86ED-0247-9643-B6CC090B2C2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75311" y="4100001"/>
                  <a:ext cx="914400" cy="914400"/>
                </a:xfrm>
                <a:prstGeom prst="rect">
                  <a:avLst/>
                </a:prstGeom>
              </p:spPr>
            </p:pic>
            <p:sp>
              <p:nvSpPr>
                <p:cNvPr id="29" name="TextBox 28">
                  <a:extLst>
                    <a:ext uri="{FF2B5EF4-FFF2-40B4-BE49-F238E27FC236}">
                      <a16:creationId xmlns:a16="http://schemas.microsoft.com/office/drawing/2014/main" id="{231EFD32-1CAD-3146-93B5-C6797878BF0A}"/>
                    </a:ext>
                  </a:extLst>
                </p:cNvPr>
                <p:cNvSpPr txBox="1"/>
                <p:nvPr/>
              </p:nvSpPr>
              <p:spPr>
                <a:xfrm>
                  <a:off x="3855192" y="4870615"/>
                  <a:ext cx="1191978" cy="492116"/>
                </a:xfrm>
                <a:prstGeom prst="rect">
                  <a:avLst/>
                </a:prstGeom>
                <a:noFill/>
              </p:spPr>
              <p:txBody>
                <a:bodyPr wrap="square" rtlCol="0">
                  <a:spAutoFit/>
                </a:bodyPr>
                <a:lstStyle/>
                <a:p>
                  <a:r>
                    <a:rPr lang="it-IT" sz="1200" dirty="0" err="1"/>
                    <a:t>foo.json</a:t>
                  </a:r>
                  <a:endParaRPr lang="it-IT" sz="1200" dirty="0"/>
                </a:p>
              </p:txBody>
            </p:sp>
          </p:grpSp>
          <p:sp>
            <p:nvSpPr>
              <p:cNvPr id="27" name="TextBox 26">
                <a:extLst>
                  <a:ext uri="{FF2B5EF4-FFF2-40B4-BE49-F238E27FC236}">
                    <a16:creationId xmlns:a16="http://schemas.microsoft.com/office/drawing/2014/main" id="{B5E09195-2485-124C-8848-8653AD7D3354}"/>
                  </a:ext>
                </a:extLst>
              </p:cNvPr>
              <p:cNvSpPr txBox="1"/>
              <p:nvPr/>
            </p:nvSpPr>
            <p:spPr>
              <a:xfrm>
                <a:off x="2183714" y="825735"/>
                <a:ext cx="564842" cy="492116"/>
              </a:xfrm>
              <a:prstGeom prst="rect">
                <a:avLst/>
              </a:prstGeom>
              <a:noFill/>
            </p:spPr>
            <p:txBody>
              <a:bodyPr wrap="none" rtlCol="0">
                <a:spAutoFit/>
              </a:bodyPr>
              <a:lstStyle/>
              <a:p>
                <a:r>
                  <a:rPr lang="it-IT" sz="1200" dirty="0">
                    <a:solidFill>
                      <a:schemeClr val="accent1">
                        <a:lumMod val="75000"/>
                      </a:schemeClr>
                    </a:solidFill>
                  </a:rPr>
                  <a:t>F2</a:t>
                </a:r>
              </a:p>
            </p:txBody>
          </p:sp>
        </p:grpSp>
        <p:grpSp>
          <p:nvGrpSpPr>
            <p:cNvPr id="21" name="Group 20">
              <a:extLst>
                <a:ext uri="{FF2B5EF4-FFF2-40B4-BE49-F238E27FC236}">
                  <a16:creationId xmlns:a16="http://schemas.microsoft.com/office/drawing/2014/main" id="{81F3852F-2F53-004B-A445-9C4498D19132}"/>
                </a:ext>
              </a:extLst>
            </p:cNvPr>
            <p:cNvGrpSpPr/>
            <p:nvPr/>
          </p:nvGrpSpPr>
          <p:grpSpPr>
            <a:xfrm>
              <a:off x="7663596" y="4205025"/>
              <a:ext cx="1148103" cy="1158631"/>
              <a:chOff x="1918671" y="478110"/>
              <a:chExt cx="1191978" cy="1262730"/>
            </a:xfrm>
          </p:grpSpPr>
          <p:grpSp>
            <p:nvGrpSpPr>
              <p:cNvPr id="22" name="Group 21">
                <a:extLst>
                  <a:ext uri="{FF2B5EF4-FFF2-40B4-BE49-F238E27FC236}">
                    <a16:creationId xmlns:a16="http://schemas.microsoft.com/office/drawing/2014/main" id="{F9AA1356-6918-2A44-B4BF-B9EA99E4C93F}"/>
                  </a:ext>
                </a:extLst>
              </p:cNvPr>
              <p:cNvGrpSpPr/>
              <p:nvPr/>
            </p:nvGrpSpPr>
            <p:grpSpPr>
              <a:xfrm>
                <a:off x="1918671" y="478110"/>
                <a:ext cx="1191978" cy="1262730"/>
                <a:chOff x="3855192" y="4100001"/>
                <a:chExt cx="1191978" cy="1262730"/>
              </a:xfrm>
            </p:grpSpPr>
            <p:pic>
              <p:nvPicPr>
                <p:cNvPr id="24" name="Graphic 23" descr="Paper outline">
                  <a:extLst>
                    <a:ext uri="{FF2B5EF4-FFF2-40B4-BE49-F238E27FC236}">
                      <a16:creationId xmlns:a16="http://schemas.microsoft.com/office/drawing/2014/main" id="{C3F05F3D-5AE0-8A41-974C-5276E5140097}"/>
                    </a:ext>
                  </a:extLst>
                </p:cNvPr>
                <p:cNvPicPr>
                  <a:picLocks noChangeAspect="1"/>
                </p:cNvPicPr>
                <p:nvPr/>
              </p:nvPicPr>
              <p:blipFill>
                <a:blip r:embed="rId6">
                  <a:extLst>
                    <a:ext uri="{96DAC541-7B7A-43D3-8B79-37D633B846F1}">
                      <asvg:svgBlip xmlns:asvg="http://schemas.microsoft.com/office/drawing/2016/SVG/main" r:embed="rId8"/>
                    </a:ext>
                  </a:extLst>
                </a:blip>
                <a:stretch>
                  <a:fillRect/>
                </a:stretch>
              </p:blipFill>
              <p:spPr>
                <a:xfrm>
                  <a:off x="3875311" y="4100001"/>
                  <a:ext cx="914400" cy="914400"/>
                </a:xfrm>
                <a:prstGeom prst="rect">
                  <a:avLst/>
                </a:prstGeom>
              </p:spPr>
            </p:pic>
            <p:sp>
              <p:nvSpPr>
                <p:cNvPr id="25" name="TextBox 24">
                  <a:extLst>
                    <a:ext uri="{FF2B5EF4-FFF2-40B4-BE49-F238E27FC236}">
                      <a16:creationId xmlns:a16="http://schemas.microsoft.com/office/drawing/2014/main" id="{CE3E8A23-8346-B34F-AAA4-DA9EEC586C57}"/>
                    </a:ext>
                  </a:extLst>
                </p:cNvPr>
                <p:cNvSpPr txBox="1"/>
                <p:nvPr/>
              </p:nvSpPr>
              <p:spPr>
                <a:xfrm>
                  <a:off x="3855192" y="4870615"/>
                  <a:ext cx="1191978" cy="492116"/>
                </a:xfrm>
                <a:prstGeom prst="rect">
                  <a:avLst/>
                </a:prstGeom>
                <a:noFill/>
              </p:spPr>
              <p:txBody>
                <a:bodyPr wrap="square" rtlCol="0">
                  <a:spAutoFit/>
                </a:bodyPr>
                <a:lstStyle/>
                <a:p>
                  <a:r>
                    <a:rPr lang="it-IT" sz="1200" dirty="0" err="1"/>
                    <a:t>foo.json</a:t>
                  </a:r>
                  <a:endParaRPr lang="it-IT" sz="1200" dirty="0"/>
                </a:p>
              </p:txBody>
            </p:sp>
          </p:grpSp>
          <p:sp>
            <p:nvSpPr>
              <p:cNvPr id="23" name="TextBox 22">
                <a:extLst>
                  <a:ext uri="{FF2B5EF4-FFF2-40B4-BE49-F238E27FC236}">
                    <a16:creationId xmlns:a16="http://schemas.microsoft.com/office/drawing/2014/main" id="{8CD05303-A7F0-824E-8DF9-DAA90FA22BE7}"/>
                  </a:ext>
                </a:extLst>
              </p:cNvPr>
              <p:cNvSpPr txBox="1"/>
              <p:nvPr/>
            </p:nvSpPr>
            <p:spPr>
              <a:xfrm>
                <a:off x="2183714" y="825735"/>
                <a:ext cx="564842" cy="492116"/>
              </a:xfrm>
              <a:prstGeom prst="rect">
                <a:avLst/>
              </a:prstGeom>
              <a:noFill/>
            </p:spPr>
            <p:txBody>
              <a:bodyPr wrap="none" rtlCol="0">
                <a:spAutoFit/>
              </a:bodyPr>
              <a:lstStyle/>
              <a:p>
                <a:r>
                  <a:rPr lang="it-IT" sz="1200" dirty="0">
                    <a:solidFill>
                      <a:schemeClr val="accent1">
                        <a:lumMod val="75000"/>
                      </a:schemeClr>
                    </a:solidFill>
                  </a:rPr>
                  <a:t>F2</a:t>
                </a:r>
              </a:p>
            </p:txBody>
          </p:sp>
        </p:grpSp>
      </p:grpSp>
      <p:sp>
        <p:nvSpPr>
          <p:cNvPr id="3" name="TextBox 2">
            <a:extLst>
              <a:ext uri="{FF2B5EF4-FFF2-40B4-BE49-F238E27FC236}">
                <a16:creationId xmlns:a16="http://schemas.microsoft.com/office/drawing/2014/main" id="{B9D275CC-32DC-1447-93CE-D6FD21A2E478}"/>
              </a:ext>
            </a:extLst>
          </p:cNvPr>
          <p:cNvSpPr txBox="1"/>
          <p:nvPr/>
        </p:nvSpPr>
        <p:spPr>
          <a:xfrm>
            <a:off x="286562" y="4258670"/>
            <a:ext cx="3839658" cy="2831544"/>
          </a:xfrm>
          <a:prstGeom prst="rect">
            <a:avLst/>
          </a:prstGeom>
          <a:noFill/>
        </p:spPr>
        <p:txBody>
          <a:bodyPr wrap="square" rtlCol="0">
            <a:spAutoFit/>
          </a:bodyPr>
          <a:lstStyle/>
          <a:p>
            <a:r>
              <a:rPr lang="it-IT" sz="2000" dirty="0"/>
              <a:t>Quando un file viene aggiunto alla </a:t>
            </a:r>
            <a:r>
              <a:rPr lang="it-IT" sz="2000" dirty="0" err="1"/>
              <a:t>staging</a:t>
            </a:r>
            <a:r>
              <a:rPr lang="it-IT" sz="2000" dirty="0"/>
              <a:t> area, GIT lo registra nello stato in cui si trova al momento della </a:t>
            </a:r>
            <a:r>
              <a:rPr lang="it-IT" sz="2000" dirty="0" err="1"/>
              <a:t>add</a:t>
            </a:r>
            <a:r>
              <a:rPr lang="it-IT" sz="2000" dirty="0"/>
              <a:t>, senza mai variarlo, una eventuale modifica non varia il file registrato all’interno dell’area di stage ed file va quindi aggiunto nuovamente: </a:t>
            </a:r>
          </a:p>
          <a:p>
            <a:endParaRPr lang="it-IT" dirty="0"/>
          </a:p>
        </p:txBody>
      </p:sp>
    </p:spTree>
    <p:extLst>
      <p:ext uri="{BB962C8B-B14F-4D97-AF65-F5344CB8AC3E}">
        <p14:creationId xmlns:p14="http://schemas.microsoft.com/office/powerpoint/2010/main" val="2742000500"/>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8" y="365127"/>
            <a:ext cx="8543925" cy="933737"/>
          </a:xfrm>
        </p:spPr>
        <p:txBody>
          <a:bodyPr/>
          <a:lstStyle/>
          <a:p>
            <a:r>
              <a:rPr lang="it-IT" noProof="0" dirty="0"/>
              <a:t>VCS – Version Control Systems</a:t>
            </a:r>
          </a:p>
        </p:txBody>
      </p:sp>
      <p:sp>
        <p:nvSpPr>
          <p:cNvPr id="66" name="Content Placeholder 6">
            <a:extLst>
              <a:ext uri="{FF2B5EF4-FFF2-40B4-BE49-F238E27FC236}">
                <a16:creationId xmlns:a16="http://schemas.microsoft.com/office/drawing/2014/main" id="{FCFE2073-07AD-234A-A825-8C47C603585B}"/>
              </a:ext>
            </a:extLst>
          </p:cNvPr>
          <p:cNvSpPr>
            <a:spLocks noGrp="1"/>
          </p:cNvSpPr>
          <p:nvPr>
            <p:ph idx="1"/>
          </p:nvPr>
        </p:nvSpPr>
        <p:spPr>
          <a:xfrm>
            <a:off x="487414" y="1388533"/>
            <a:ext cx="8543925" cy="4612633"/>
          </a:xfrm>
        </p:spPr>
        <p:txBody>
          <a:bodyPr numCol="1" spcCol="108000">
            <a:normAutofit lnSpcReduction="10000"/>
          </a:bodyPr>
          <a:lstStyle/>
          <a:p>
            <a:r>
              <a:rPr lang="en-GB" dirty="0"/>
              <a:t>Software/Utilities (</a:t>
            </a:r>
            <a:r>
              <a:rPr lang="en-GB" dirty="0" err="1"/>
              <a:t>Automatici</a:t>
            </a:r>
            <a:r>
              <a:rPr lang="en-GB" dirty="0"/>
              <a:t> o </a:t>
            </a:r>
            <a:r>
              <a:rPr lang="en-GB" dirty="0" err="1"/>
              <a:t>Manuali</a:t>
            </a:r>
            <a:r>
              <a:rPr lang="en-GB" dirty="0"/>
              <a:t>)</a:t>
            </a:r>
          </a:p>
          <a:p>
            <a:r>
              <a:rPr lang="en-GB" dirty="0" err="1"/>
              <a:t>Versionamento</a:t>
            </a:r>
            <a:r>
              <a:rPr lang="en-GB" dirty="0"/>
              <a:t> </a:t>
            </a:r>
            <a:r>
              <a:rPr lang="en-GB" dirty="0" err="1"/>
              <a:t>efficace</a:t>
            </a:r>
            <a:r>
              <a:rPr lang="en-GB" dirty="0"/>
              <a:t> ed </a:t>
            </a:r>
            <a:r>
              <a:rPr lang="en-GB" dirty="0" err="1"/>
              <a:t>efficiente</a:t>
            </a:r>
            <a:endParaRPr lang="en-GB" dirty="0"/>
          </a:p>
          <a:p>
            <a:r>
              <a:rPr lang="en-GB" dirty="0" err="1"/>
              <a:t>Consentono</a:t>
            </a:r>
            <a:r>
              <a:rPr lang="en-GB" dirty="0"/>
              <a:t> di:</a:t>
            </a:r>
          </a:p>
          <a:p>
            <a:pPr lvl="1"/>
            <a:r>
              <a:rPr lang="en-GB" dirty="0" err="1"/>
              <a:t>Monitorare</a:t>
            </a:r>
            <a:r>
              <a:rPr lang="en-GB" dirty="0"/>
              <a:t> I </a:t>
            </a:r>
            <a:r>
              <a:rPr lang="en-GB" dirty="0" err="1"/>
              <a:t>dati</a:t>
            </a:r>
            <a:endParaRPr lang="en-GB" dirty="0"/>
          </a:p>
          <a:p>
            <a:pPr lvl="1"/>
            <a:r>
              <a:rPr lang="en-GB" dirty="0" err="1"/>
              <a:t>Confrontare</a:t>
            </a:r>
            <a:r>
              <a:rPr lang="en-GB" dirty="0"/>
              <a:t> le </a:t>
            </a:r>
            <a:r>
              <a:rPr lang="en-GB" dirty="0" err="1"/>
              <a:t>versioni</a:t>
            </a:r>
            <a:endParaRPr lang="en-GB" dirty="0"/>
          </a:p>
          <a:p>
            <a:pPr lvl="1"/>
            <a:r>
              <a:rPr lang="en-GB" dirty="0" err="1"/>
              <a:t>Modificare</a:t>
            </a:r>
            <a:r>
              <a:rPr lang="en-GB" dirty="0"/>
              <a:t> le </a:t>
            </a:r>
            <a:r>
              <a:rPr lang="en-GB" dirty="0" err="1"/>
              <a:t>versioni</a:t>
            </a:r>
            <a:endParaRPr lang="en-GB" dirty="0"/>
          </a:p>
          <a:p>
            <a:pPr lvl="1"/>
            <a:r>
              <a:rPr lang="en-GB" dirty="0" err="1"/>
              <a:t>ecc</a:t>
            </a:r>
            <a:endParaRPr lang="en-GB" dirty="0"/>
          </a:p>
          <a:p>
            <a:r>
              <a:rPr lang="en-GB" dirty="0" err="1"/>
              <a:t>Tipologie</a:t>
            </a:r>
            <a:r>
              <a:rPr lang="en-GB" dirty="0"/>
              <a:t>:</a:t>
            </a:r>
          </a:p>
          <a:p>
            <a:pPr lvl="1"/>
            <a:r>
              <a:rPr lang="en-GB" dirty="0" err="1"/>
              <a:t>Locali</a:t>
            </a:r>
            <a:endParaRPr lang="en-GB" dirty="0"/>
          </a:p>
          <a:p>
            <a:pPr lvl="1"/>
            <a:r>
              <a:rPr lang="en-GB" dirty="0" err="1"/>
              <a:t>Centralizzati</a:t>
            </a:r>
            <a:endParaRPr lang="en-GB" dirty="0"/>
          </a:p>
          <a:p>
            <a:pPr lvl="1"/>
            <a:r>
              <a:rPr lang="en-GB" dirty="0" err="1"/>
              <a:t>Distribuiti</a:t>
            </a:r>
            <a:endParaRPr lang="it-IT" dirty="0"/>
          </a:p>
        </p:txBody>
      </p:sp>
    </p:spTree>
    <p:extLst>
      <p:ext uri="{BB962C8B-B14F-4D97-AF65-F5344CB8AC3E}">
        <p14:creationId xmlns:p14="http://schemas.microsoft.com/office/powerpoint/2010/main" val="497172188"/>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GIT CL – I comandi di base – COMMIT</a:t>
            </a:r>
            <a:endParaRPr lang="it-IT" noProof="0" dirty="0"/>
          </a:p>
        </p:txBody>
      </p:sp>
      <p:sp>
        <p:nvSpPr>
          <p:cNvPr id="10" name="Content Placeholder 6">
            <a:extLst>
              <a:ext uri="{FF2B5EF4-FFF2-40B4-BE49-F238E27FC236}">
                <a16:creationId xmlns:a16="http://schemas.microsoft.com/office/drawing/2014/main" id="{A5850EA1-4818-6E4E-A547-581DEA0A9B8D}"/>
              </a:ext>
            </a:extLst>
          </p:cNvPr>
          <p:cNvSpPr>
            <a:spLocks noGrp="1"/>
          </p:cNvSpPr>
          <p:nvPr>
            <p:ph idx="1"/>
          </p:nvPr>
        </p:nvSpPr>
        <p:spPr>
          <a:xfrm>
            <a:off x="487414" y="1388533"/>
            <a:ext cx="8737548" cy="5247794"/>
          </a:xfrm>
        </p:spPr>
        <p:txBody>
          <a:bodyPr numCol="1" spcCol="108000">
            <a:normAutofit/>
          </a:bodyPr>
          <a:lstStyle/>
          <a:p>
            <a:r>
              <a:rPr lang="it-IT" dirty="0"/>
              <a:t>Il comando sincronizza le modifiche registrate nell’area di stage, salvandole all’interno del </a:t>
            </a:r>
            <a:r>
              <a:rPr lang="it-IT" dirty="0" err="1"/>
              <a:t>Repository</a:t>
            </a:r>
            <a:r>
              <a:rPr lang="it-IT" dirty="0"/>
              <a:t> Locale</a:t>
            </a:r>
          </a:p>
          <a:p>
            <a:pPr marL="0" indent="0" algn="ctr">
              <a:buNone/>
            </a:pPr>
            <a:r>
              <a:rPr lang="en-GB" sz="2000" dirty="0">
                <a:solidFill>
                  <a:schemeClr val="accent1">
                    <a:lumMod val="75000"/>
                  </a:schemeClr>
                </a:solidFill>
                <a:latin typeface="Consolas" panose="020B0609020204030204" pitchFamily="49" charset="0"/>
                <a:cs typeface="Consolas" panose="020B0609020204030204" pitchFamily="49" charset="0"/>
              </a:rPr>
              <a:t>git commit</a:t>
            </a:r>
            <a:r>
              <a:rPr lang="en-GB" dirty="0">
                <a:solidFill>
                  <a:schemeClr val="accent1">
                    <a:lumMod val="75000"/>
                  </a:schemeClr>
                </a:solidFill>
                <a:latin typeface="Consolas" panose="020B0609020204030204" pitchFamily="49" charset="0"/>
                <a:cs typeface="Consolas" panose="020B0609020204030204" pitchFamily="49" charset="0"/>
              </a:rPr>
              <a:t> </a:t>
            </a:r>
            <a:r>
              <a:rPr lang="en-GB" dirty="0">
                <a:solidFill>
                  <a:srgbClr val="FF0000"/>
                </a:solidFill>
                <a:latin typeface="Consolas" panose="020B0609020204030204" pitchFamily="49" charset="0"/>
                <a:cs typeface="Consolas" panose="020B0609020204030204" pitchFamily="49" charset="0"/>
              </a:rPr>
              <a:t>-m ‘</a:t>
            </a:r>
            <a:r>
              <a:rPr lang="en-GB" dirty="0" err="1">
                <a:solidFill>
                  <a:srgbClr val="FF0000"/>
                </a:solidFill>
                <a:latin typeface="Consolas" panose="020B0609020204030204" pitchFamily="49" charset="0"/>
                <a:cs typeface="Consolas" panose="020B0609020204030204" pitchFamily="49" charset="0"/>
              </a:rPr>
              <a:t>messaggio</a:t>
            </a:r>
            <a:r>
              <a:rPr lang="en-GB" dirty="0">
                <a:solidFill>
                  <a:srgbClr val="FF0000"/>
                </a:solidFill>
                <a:latin typeface="Consolas" panose="020B0609020204030204" pitchFamily="49" charset="0"/>
                <a:cs typeface="Consolas" panose="020B0609020204030204" pitchFamily="49" charset="0"/>
              </a:rPr>
              <a:t>’</a:t>
            </a:r>
          </a:p>
          <a:p>
            <a:pPr marL="0" indent="0">
              <a:buNone/>
            </a:pPr>
            <a:endParaRPr lang="en-GB" dirty="0">
              <a:solidFill>
                <a:srgbClr val="FF0000"/>
              </a:solidFill>
              <a:latin typeface="Consolas" panose="020B0609020204030204" pitchFamily="49" charset="0"/>
              <a:cs typeface="Consolas" panose="020B0609020204030204" pitchFamily="49" charset="0"/>
            </a:endParaRPr>
          </a:p>
          <a:p>
            <a:r>
              <a:rPr lang="en-GB" dirty="0" err="1"/>
              <a:t>Ogni</a:t>
            </a:r>
            <a:r>
              <a:rPr lang="en-GB" dirty="0"/>
              <a:t> file </a:t>
            </a:r>
            <a:r>
              <a:rPr lang="en-GB" dirty="0" err="1"/>
              <a:t>creato</a:t>
            </a:r>
            <a:r>
              <a:rPr lang="en-GB" dirty="0"/>
              <a:t> e/o </a:t>
            </a:r>
            <a:r>
              <a:rPr lang="en-GB" dirty="0" err="1"/>
              <a:t>modificato</a:t>
            </a:r>
            <a:r>
              <a:rPr lang="en-GB" dirty="0"/>
              <a:t> non </a:t>
            </a:r>
            <a:r>
              <a:rPr lang="en-GB" dirty="0" err="1"/>
              <a:t>aggiunto</a:t>
            </a:r>
            <a:r>
              <a:rPr lang="en-GB" dirty="0"/>
              <a:t> </a:t>
            </a:r>
            <a:r>
              <a:rPr lang="en-GB" dirty="0" err="1"/>
              <a:t>all’area</a:t>
            </a:r>
            <a:r>
              <a:rPr lang="en-GB" dirty="0"/>
              <a:t> di stage </a:t>
            </a:r>
            <a:r>
              <a:rPr lang="en-GB" dirty="0" err="1"/>
              <a:t>rimane</a:t>
            </a:r>
            <a:r>
              <a:rPr lang="en-GB" dirty="0"/>
              <a:t> </a:t>
            </a:r>
            <a:r>
              <a:rPr lang="en-GB" dirty="0" err="1"/>
              <a:t>invariato</a:t>
            </a:r>
            <a:r>
              <a:rPr lang="en-GB" dirty="0"/>
              <a:t> e non </a:t>
            </a:r>
            <a:r>
              <a:rPr lang="en-GB" dirty="0" err="1"/>
              <a:t>sincronizzato</a:t>
            </a:r>
            <a:endParaRPr lang="en-GB" dirty="0"/>
          </a:p>
          <a:p>
            <a:r>
              <a:rPr lang="en-GB" dirty="0" err="1"/>
              <a:t>È</a:t>
            </a:r>
            <a:r>
              <a:rPr lang="en-GB" dirty="0"/>
              <a:t> </a:t>
            </a:r>
            <a:r>
              <a:rPr lang="en-GB" dirty="0" err="1"/>
              <a:t>possibile</a:t>
            </a:r>
            <a:r>
              <a:rPr lang="en-GB" dirty="0"/>
              <a:t> </a:t>
            </a:r>
            <a:r>
              <a:rPr lang="en-GB" dirty="0" err="1"/>
              <a:t>committare</a:t>
            </a:r>
            <a:r>
              <a:rPr lang="en-GB" dirty="0"/>
              <a:t> tutti </a:t>
            </a:r>
            <a:r>
              <a:rPr lang="en-GB" dirty="0" err="1"/>
              <a:t>i</a:t>
            </a:r>
            <a:r>
              <a:rPr lang="en-GB" dirty="0"/>
              <a:t> file </a:t>
            </a:r>
            <a:r>
              <a:rPr lang="en-GB" dirty="0" err="1"/>
              <a:t>modificati</a:t>
            </a:r>
            <a:r>
              <a:rPr lang="en-GB" dirty="0"/>
              <a:t>, a </a:t>
            </a:r>
            <a:r>
              <a:rPr lang="en-GB" dirty="0" err="1"/>
              <a:t>prescindere</a:t>
            </a:r>
            <a:r>
              <a:rPr lang="en-GB" dirty="0"/>
              <a:t> </a:t>
            </a:r>
            <a:r>
              <a:rPr lang="en-GB" dirty="0" err="1"/>
              <a:t>che</a:t>
            </a:r>
            <a:r>
              <a:rPr lang="en-GB" dirty="0"/>
              <a:t> </a:t>
            </a:r>
            <a:r>
              <a:rPr lang="en-GB" dirty="0" err="1"/>
              <a:t>si</a:t>
            </a:r>
            <a:r>
              <a:rPr lang="en-GB" dirty="0"/>
              <a:t> </a:t>
            </a:r>
            <a:r>
              <a:rPr lang="en-GB" dirty="0" err="1"/>
              <a:t>trovino</a:t>
            </a:r>
            <a:r>
              <a:rPr lang="en-GB" dirty="0"/>
              <a:t> </a:t>
            </a:r>
            <a:r>
              <a:rPr lang="en-GB" dirty="0" err="1"/>
              <a:t>nell’area</a:t>
            </a:r>
            <a:r>
              <a:rPr lang="en-GB" dirty="0"/>
              <a:t> di stage, </a:t>
            </a:r>
            <a:r>
              <a:rPr lang="en-GB" dirty="0" err="1"/>
              <a:t>aggiungendo</a:t>
            </a:r>
            <a:r>
              <a:rPr lang="en-GB" dirty="0"/>
              <a:t> </a:t>
            </a:r>
            <a:r>
              <a:rPr lang="en-GB" dirty="0" err="1"/>
              <a:t>l’argomento</a:t>
            </a:r>
            <a:r>
              <a:rPr lang="en-GB" dirty="0"/>
              <a:t> </a:t>
            </a:r>
            <a:r>
              <a:rPr lang="en-GB" b="1" dirty="0"/>
              <a:t>–a</a:t>
            </a:r>
            <a:r>
              <a:rPr lang="en-GB" dirty="0"/>
              <a:t>.</a:t>
            </a:r>
          </a:p>
          <a:p>
            <a:pPr marL="0" indent="0" algn="ctr">
              <a:buNone/>
            </a:pPr>
            <a:r>
              <a:rPr lang="en-GB" sz="2000" dirty="0">
                <a:solidFill>
                  <a:schemeClr val="accent1">
                    <a:lumMod val="75000"/>
                  </a:schemeClr>
                </a:solidFill>
                <a:latin typeface="Consolas" panose="020B0609020204030204" pitchFamily="49" charset="0"/>
                <a:cs typeface="Consolas" panose="020B0609020204030204" pitchFamily="49" charset="0"/>
              </a:rPr>
              <a:t>git commit</a:t>
            </a:r>
            <a:r>
              <a:rPr lang="en-GB" dirty="0">
                <a:solidFill>
                  <a:schemeClr val="accent1">
                    <a:lumMod val="75000"/>
                  </a:schemeClr>
                </a:solidFill>
                <a:latin typeface="Consolas" panose="020B0609020204030204" pitchFamily="49" charset="0"/>
                <a:cs typeface="Consolas" panose="020B0609020204030204" pitchFamily="49" charset="0"/>
              </a:rPr>
              <a:t> </a:t>
            </a:r>
            <a:r>
              <a:rPr lang="en-GB" b="1" dirty="0">
                <a:solidFill>
                  <a:srgbClr val="FF0000"/>
                </a:solidFill>
                <a:latin typeface="Consolas" panose="020B0609020204030204" pitchFamily="49" charset="0"/>
                <a:cs typeface="Consolas" panose="020B0609020204030204" pitchFamily="49" charset="0"/>
              </a:rPr>
              <a:t>–a</a:t>
            </a:r>
            <a:r>
              <a:rPr lang="en-GB" dirty="0">
                <a:solidFill>
                  <a:srgbClr val="FF0000"/>
                </a:solidFill>
                <a:latin typeface="Consolas" panose="020B0609020204030204" pitchFamily="49" charset="0"/>
                <a:cs typeface="Consolas" panose="020B0609020204030204" pitchFamily="49" charset="0"/>
              </a:rPr>
              <a:t> -m ‘</a:t>
            </a:r>
            <a:r>
              <a:rPr lang="en-GB" dirty="0" err="1">
                <a:solidFill>
                  <a:srgbClr val="FF0000"/>
                </a:solidFill>
                <a:latin typeface="Consolas" panose="020B0609020204030204" pitchFamily="49" charset="0"/>
                <a:cs typeface="Consolas" panose="020B0609020204030204" pitchFamily="49" charset="0"/>
              </a:rPr>
              <a:t>messaggio</a:t>
            </a:r>
            <a:r>
              <a:rPr lang="en-GB" dirty="0">
                <a:solidFill>
                  <a:srgbClr val="FF0000"/>
                </a:solidFill>
                <a:latin typeface="Consolas" panose="020B0609020204030204" pitchFamily="49" charset="0"/>
                <a:cs typeface="Consolas" panose="020B0609020204030204" pitchFamily="49" charset="0"/>
              </a:rPr>
              <a:t>’</a:t>
            </a:r>
          </a:p>
          <a:p>
            <a:endParaRPr lang="en-GB" dirty="0"/>
          </a:p>
          <a:p>
            <a:endParaRPr lang="en-GB" dirty="0"/>
          </a:p>
        </p:txBody>
      </p:sp>
    </p:spTree>
    <p:extLst>
      <p:ext uri="{BB962C8B-B14F-4D97-AF65-F5344CB8AC3E}">
        <p14:creationId xmlns:p14="http://schemas.microsoft.com/office/powerpoint/2010/main" val="1885313111"/>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GIT CL – I comandi di base – RM</a:t>
            </a:r>
            <a:endParaRPr lang="it-IT" noProof="0" dirty="0"/>
          </a:p>
        </p:txBody>
      </p:sp>
      <p:sp>
        <p:nvSpPr>
          <p:cNvPr id="10" name="Content Placeholder 6">
            <a:extLst>
              <a:ext uri="{FF2B5EF4-FFF2-40B4-BE49-F238E27FC236}">
                <a16:creationId xmlns:a16="http://schemas.microsoft.com/office/drawing/2014/main" id="{A5850EA1-4818-6E4E-A547-581DEA0A9B8D}"/>
              </a:ext>
            </a:extLst>
          </p:cNvPr>
          <p:cNvSpPr>
            <a:spLocks noGrp="1"/>
          </p:cNvSpPr>
          <p:nvPr>
            <p:ph idx="1"/>
          </p:nvPr>
        </p:nvSpPr>
        <p:spPr>
          <a:xfrm>
            <a:off x="487414" y="1388533"/>
            <a:ext cx="8737548" cy="5247794"/>
          </a:xfrm>
        </p:spPr>
        <p:txBody>
          <a:bodyPr numCol="1" spcCol="108000">
            <a:normAutofit/>
          </a:bodyPr>
          <a:lstStyle/>
          <a:p>
            <a:r>
              <a:rPr lang="it-IT" dirty="0"/>
              <a:t>Il comando effettua l’eliminazione del file, inserendo l’operazione nell’area di stage</a:t>
            </a:r>
          </a:p>
          <a:p>
            <a:pPr marL="0" indent="0" algn="ctr">
              <a:buNone/>
            </a:pPr>
            <a:r>
              <a:rPr lang="it-IT" sz="2000" dirty="0" err="1">
                <a:solidFill>
                  <a:schemeClr val="accent1">
                    <a:lumMod val="75000"/>
                  </a:schemeClr>
                </a:solidFill>
                <a:latin typeface="Consolas" panose="020B0609020204030204" pitchFamily="49" charset="0"/>
                <a:cs typeface="Consolas" panose="020B0609020204030204" pitchFamily="49" charset="0"/>
              </a:rPr>
              <a:t>git</a:t>
            </a:r>
            <a:r>
              <a:rPr lang="it-IT" sz="2000" dirty="0">
                <a:solidFill>
                  <a:schemeClr val="accent1">
                    <a:lumMod val="75000"/>
                  </a:schemeClr>
                </a:solidFill>
                <a:latin typeface="Consolas" panose="020B0609020204030204" pitchFamily="49" charset="0"/>
                <a:cs typeface="Consolas" panose="020B0609020204030204" pitchFamily="49" charset="0"/>
              </a:rPr>
              <a:t> </a:t>
            </a:r>
            <a:r>
              <a:rPr lang="it-IT" sz="2000" dirty="0" err="1">
                <a:solidFill>
                  <a:schemeClr val="accent1">
                    <a:lumMod val="75000"/>
                  </a:schemeClr>
                </a:solidFill>
                <a:latin typeface="Consolas" panose="020B0609020204030204" pitchFamily="49" charset="0"/>
                <a:cs typeface="Consolas" panose="020B0609020204030204" pitchFamily="49" charset="0"/>
              </a:rPr>
              <a:t>rm</a:t>
            </a:r>
            <a:r>
              <a:rPr lang="it-IT" dirty="0">
                <a:solidFill>
                  <a:schemeClr val="accent1">
                    <a:lumMod val="75000"/>
                  </a:schemeClr>
                </a:solidFill>
                <a:latin typeface="Consolas" panose="020B0609020204030204" pitchFamily="49" charset="0"/>
                <a:cs typeface="Consolas" panose="020B0609020204030204" pitchFamily="49" charset="0"/>
              </a:rPr>
              <a:t> </a:t>
            </a:r>
            <a:r>
              <a:rPr lang="it-IT" dirty="0">
                <a:solidFill>
                  <a:srgbClr val="FF0000"/>
                </a:solidFill>
                <a:latin typeface="Consolas" panose="020B0609020204030204" pitchFamily="49" charset="0"/>
                <a:cs typeface="Consolas" panose="020B0609020204030204" pitchFamily="49" charset="0"/>
              </a:rPr>
              <a:t>[</a:t>
            </a:r>
            <a:r>
              <a:rPr lang="it-IT" dirty="0" err="1">
                <a:solidFill>
                  <a:srgbClr val="FF0000"/>
                </a:solidFill>
                <a:latin typeface="Consolas" panose="020B0609020204030204" pitchFamily="49" charset="0"/>
                <a:cs typeface="Consolas" panose="020B0609020204030204" pitchFamily="49" charset="0"/>
              </a:rPr>
              <a:t>path</a:t>
            </a:r>
            <a:r>
              <a:rPr lang="it-IT" dirty="0">
                <a:solidFill>
                  <a:srgbClr val="FF0000"/>
                </a:solidFill>
                <a:latin typeface="Consolas" panose="020B0609020204030204" pitchFamily="49" charset="0"/>
                <a:cs typeface="Consolas" panose="020B0609020204030204" pitchFamily="49" charset="0"/>
              </a:rPr>
              <a:t>]</a:t>
            </a:r>
          </a:p>
          <a:p>
            <a:r>
              <a:rPr lang="it-IT" dirty="0"/>
              <a:t>Nel caso il file sia stato eliminato dal </a:t>
            </a:r>
            <a:r>
              <a:rPr lang="it-IT" dirty="0" err="1"/>
              <a:t>FileSystem</a:t>
            </a:r>
            <a:r>
              <a:rPr lang="it-IT" dirty="0"/>
              <a:t> senza l’utilizzo del comando </a:t>
            </a:r>
            <a:r>
              <a:rPr lang="it-IT" dirty="0" err="1"/>
              <a:t>git</a:t>
            </a:r>
            <a:r>
              <a:rPr lang="it-IT" dirty="0"/>
              <a:t> </a:t>
            </a:r>
            <a:r>
              <a:rPr lang="it-IT" dirty="0" err="1"/>
              <a:t>rm</a:t>
            </a:r>
            <a:r>
              <a:rPr lang="it-IT" dirty="0"/>
              <a:t>, utilizzando successivamente il comando, </a:t>
            </a:r>
            <a:r>
              <a:rPr lang="it-IT" dirty="0" err="1"/>
              <a:t>git</a:t>
            </a:r>
            <a:r>
              <a:rPr lang="it-IT" dirty="0"/>
              <a:t> effettua la registrazione della modifica nell’area di stage</a:t>
            </a:r>
          </a:p>
          <a:p>
            <a:r>
              <a:rPr lang="it-IT" dirty="0"/>
              <a:t>Utilizzando l’argomento --</a:t>
            </a:r>
            <a:r>
              <a:rPr lang="it-IT" dirty="0" err="1"/>
              <a:t>cached</a:t>
            </a:r>
            <a:r>
              <a:rPr lang="it-IT" dirty="0"/>
              <a:t> è possibile registrare l’eliminazione nell’area di stage, senza cancellare il file fisicamente dal </a:t>
            </a:r>
            <a:r>
              <a:rPr lang="it-IT" dirty="0" err="1"/>
              <a:t>FileSystem</a:t>
            </a:r>
            <a:endParaRPr lang="it-IT" dirty="0"/>
          </a:p>
          <a:p>
            <a:pPr marL="0" indent="0" algn="ctr">
              <a:buNone/>
            </a:pPr>
            <a:r>
              <a:rPr lang="it-IT" sz="2000" dirty="0" err="1">
                <a:solidFill>
                  <a:schemeClr val="accent1">
                    <a:lumMod val="75000"/>
                  </a:schemeClr>
                </a:solidFill>
                <a:latin typeface="Consolas" panose="020B0609020204030204" pitchFamily="49" charset="0"/>
                <a:cs typeface="Consolas" panose="020B0609020204030204" pitchFamily="49" charset="0"/>
              </a:rPr>
              <a:t>git</a:t>
            </a:r>
            <a:r>
              <a:rPr lang="it-IT" sz="2000" dirty="0">
                <a:solidFill>
                  <a:schemeClr val="accent1">
                    <a:lumMod val="75000"/>
                  </a:schemeClr>
                </a:solidFill>
                <a:latin typeface="Consolas" panose="020B0609020204030204" pitchFamily="49" charset="0"/>
                <a:cs typeface="Consolas" panose="020B0609020204030204" pitchFamily="49" charset="0"/>
              </a:rPr>
              <a:t> </a:t>
            </a:r>
            <a:r>
              <a:rPr lang="it-IT" sz="2000" dirty="0" err="1">
                <a:solidFill>
                  <a:schemeClr val="accent1">
                    <a:lumMod val="75000"/>
                  </a:schemeClr>
                </a:solidFill>
                <a:latin typeface="Consolas" panose="020B0609020204030204" pitchFamily="49" charset="0"/>
                <a:cs typeface="Consolas" panose="020B0609020204030204" pitchFamily="49" charset="0"/>
              </a:rPr>
              <a:t>rm</a:t>
            </a:r>
            <a:r>
              <a:rPr lang="it-IT" dirty="0">
                <a:solidFill>
                  <a:schemeClr val="accent1">
                    <a:lumMod val="75000"/>
                  </a:schemeClr>
                </a:solidFill>
                <a:latin typeface="Consolas" panose="020B0609020204030204" pitchFamily="49" charset="0"/>
                <a:cs typeface="Consolas" panose="020B0609020204030204" pitchFamily="49" charset="0"/>
              </a:rPr>
              <a:t> </a:t>
            </a:r>
            <a:r>
              <a:rPr lang="it-IT" b="1" dirty="0">
                <a:solidFill>
                  <a:srgbClr val="FF0000"/>
                </a:solidFill>
                <a:latin typeface="Consolas" panose="020B0609020204030204" pitchFamily="49" charset="0"/>
                <a:cs typeface="Consolas" panose="020B0609020204030204" pitchFamily="49" charset="0"/>
              </a:rPr>
              <a:t>--</a:t>
            </a:r>
            <a:r>
              <a:rPr lang="it-IT" b="1" dirty="0" err="1">
                <a:solidFill>
                  <a:srgbClr val="FF0000"/>
                </a:solidFill>
                <a:latin typeface="Consolas" panose="020B0609020204030204" pitchFamily="49" charset="0"/>
                <a:cs typeface="Consolas" panose="020B0609020204030204" pitchFamily="49" charset="0"/>
              </a:rPr>
              <a:t>cached</a:t>
            </a:r>
            <a:r>
              <a:rPr lang="it-IT" dirty="0">
                <a:solidFill>
                  <a:srgbClr val="FF0000"/>
                </a:solidFill>
                <a:latin typeface="Consolas" panose="020B0609020204030204" pitchFamily="49" charset="0"/>
                <a:cs typeface="Consolas" panose="020B0609020204030204" pitchFamily="49" charset="0"/>
              </a:rPr>
              <a:t> [</a:t>
            </a:r>
            <a:r>
              <a:rPr lang="it-IT" dirty="0" err="1">
                <a:solidFill>
                  <a:srgbClr val="FF0000"/>
                </a:solidFill>
                <a:latin typeface="Consolas" panose="020B0609020204030204" pitchFamily="49" charset="0"/>
                <a:cs typeface="Consolas" panose="020B0609020204030204" pitchFamily="49" charset="0"/>
              </a:rPr>
              <a:t>path</a:t>
            </a:r>
            <a:r>
              <a:rPr lang="it-IT" dirty="0">
                <a:solidFill>
                  <a:srgbClr val="FF0000"/>
                </a:solidFill>
                <a:latin typeface="Consolas" panose="020B0609020204030204" pitchFamily="49" charset="0"/>
                <a:cs typeface="Consolas" panose="020B0609020204030204" pitchFamily="49" charset="0"/>
              </a:rPr>
              <a:t>]</a:t>
            </a:r>
            <a:endParaRPr lang="it-IT" dirty="0"/>
          </a:p>
          <a:p>
            <a:endParaRPr lang="it-IT" dirty="0"/>
          </a:p>
        </p:txBody>
      </p:sp>
    </p:spTree>
    <p:extLst>
      <p:ext uri="{BB962C8B-B14F-4D97-AF65-F5344CB8AC3E}">
        <p14:creationId xmlns:p14="http://schemas.microsoft.com/office/powerpoint/2010/main" val="2388504841"/>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GIT CL – I comandi di base – MV</a:t>
            </a:r>
            <a:endParaRPr lang="it-IT" noProof="0" dirty="0"/>
          </a:p>
        </p:txBody>
      </p:sp>
      <p:sp>
        <p:nvSpPr>
          <p:cNvPr id="10" name="Content Placeholder 6">
            <a:extLst>
              <a:ext uri="{FF2B5EF4-FFF2-40B4-BE49-F238E27FC236}">
                <a16:creationId xmlns:a16="http://schemas.microsoft.com/office/drawing/2014/main" id="{A5850EA1-4818-6E4E-A547-581DEA0A9B8D}"/>
              </a:ext>
            </a:extLst>
          </p:cNvPr>
          <p:cNvSpPr>
            <a:spLocks noGrp="1"/>
          </p:cNvSpPr>
          <p:nvPr>
            <p:ph idx="1"/>
          </p:nvPr>
        </p:nvSpPr>
        <p:spPr>
          <a:xfrm>
            <a:off x="487414" y="1388533"/>
            <a:ext cx="8737548" cy="5247794"/>
          </a:xfrm>
        </p:spPr>
        <p:txBody>
          <a:bodyPr numCol="1" spcCol="108000">
            <a:normAutofit/>
          </a:bodyPr>
          <a:lstStyle/>
          <a:p>
            <a:r>
              <a:rPr lang="it-IT" dirty="0"/>
              <a:t>Il comando permette di spostare/rinominare un file</a:t>
            </a:r>
          </a:p>
          <a:p>
            <a:pPr marL="0" indent="0" algn="ctr">
              <a:buNone/>
            </a:pPr>
            <a:r>
              <a:rPr lang="it-IT" sz="2000" dirty="0" err="1">
                <a:solidFill>
                  <a:schemeClr val="accent1">
                    <a:lumMod val="75000"/>
                  </a:schemeClr>
                </a:solidFill>
                <a:latin typeface="Consolas" panose="020B0609020204030204" pitchFamily="49" charset="0"/>
                <a:cs typeface="Consolas" panose="020B0609020204030204" pitchFamily="49" charset="0"/>
              </a:rPr>
              <a:t>git</a:t>
            </a:r>
            <a:r>
              <a:rPr lang="it-IT" sz="2000" dirty="0">
                <a:solidFill>
                  <a:schemeClr val="accent1">
                    <a:lumMod val="75000"/>
                  </a:schemeClr>
                </a:solidFill>
                <a:latin typeface="Consolas" panose="020B0609020204030204" pitchFamily="49" charset="0"/>
                <a:cs typeface="Consolas" panose="020B0609020204030204" pitchFamily="49" charset="0"/>
              </a:rPr>
              <a:t> mv</a:t>
            </a:r>
            <a:r>
              <a:rPr lang="it-IT" dirty="0">
                <a:solidFill>
                  <a:schemeClr val="accent1">
                    <a:lumMod val="75000"/>
                  </a:schemeClr>
                </a:solidFill>
                <a:latin typeface="Consolas" panose="020B0609020204030204" pitchFamily="49" charset="0"/>
                <a:cs typeface="Consolas" panose="020B0609020204030204" pitchFamily="49" charset="0"/>
              </a:rPr>
              <a:t> </a:t>
            </a:r>
            <a:r>
              <a:rPr lang="it-IT" dirty="0" err="1">
                <a:solidFill>
                  <a:srgbClr val="FF0000"/>
                </a:solidFill>
                <a:latin typeface="Consolas" panose="020B0609020204030204" pitchFamily="49" charset="0"/>
                <a:cs typeface="Consolas" panose="020B0609020204030204" pitchFamily="49" charset="0"/>
              </a:rPr>
              <a:t>file_from</a:t>
            </a:r>
            <a:r>
              <a:rPr lang="it-IT" dirty="0">
                <a:solidFill>
                  <a:srgbClr val="FF0000"/>
                </a:solidFill>
                <a:latin typeface="Consolas" panose="020B0609020204030204" pitchFamily="49" charset="0"/>
                <a:cs typeface="Consolas" panose="020B0609020204030204" pitchFamily="49" charset="0"/>
              </a:rPr>
              <a:t> </a:t>
            </a:r>
            <a:r>
              <a:rPr lang="it-IT" dirty="0" err="1">
                <a:solidFill>
                  <a:srgbClr val="FF0000"/>
                </a:solidFill>
                <a:latin typeface="Consolas" panose="020B0609020204030204" pitchFamily="49" charset="0"/>
                <a:cs typeface="Consolas" panose="020B0609020204030204" pitchFamily="49" charset="0"/>
              </a:rPr>
              <a:t>file_to</a:t>
            </a:r>
            <a:endParaRPr lang="it-IT" dirty="0">
              <a:solidFill>
                <a:srgbClr val="FF0000"/>
              </a:solidFill>
              <a:latin typeface="Consolas" panose="020B0609020204030204" pitchFamily="49" charset="0"/>
              <a:cs typeface="Consolas" panose="020B0609020204030204" pitchFamily="49" charset="0"/>
            </a:endParaRPr>
          </a:p>
          <a:p>
            <a:r>
              <a:rPr lang="it-IT" dirty="0"/>
              <a:t>Nel caso il file sia stato spostato/rinominato dal </a:t>
            </a:r>
            <a:r>
              <a:rPr lang="it-IT" dirty="0" err="1"/>
              <a:t>FileSystem</a:t>
            </a:r>
            <a:r>
              <a:rPr lang="it-IT" dirty="0"/>
              <a:t> senza l’utilizzo del comando </a:t>
            </a:r>
            <a:r>
              <a:rPr lang="it-IT" dirty="0" err="1"/>
              <a:t>git</a:t>
            </a:r>
            <a:r>
              <a:rPr lang="it-IT" dirty="0"/>
              <a:t> mv, lo stesso risultato si ottiene effettuando successivamente:</a:t>
            </a:r>
          </a:p>
          <a:p>
            <a:pPr marL="457200" indent="-457200" algn="ctr">
              <a:buFont typeface="+mj-lt"/>
              <a:buAutoNum type="arabicPeriod"/>
            </a:pPr>
            <a:r>
              <a:rPr lang="it-IT" sz="2000" dirty="0" err="1">
                <a:solidFill>
                  <a:schemeClr val="accent1">
                    <a:lumMod val="75000"/>
                  </a:schemeClr>
                </a:solidFill>
                <a:latin typeface="Consolas" panose="020B0609020204030204" pitchFamily="49" charset="0"/>
                <a:cs typeface="Consolas" panose="020B0609020204030204" pitchFamily="49" charset="0"/>
              </a:rPr>
              <a:t>git</a:t>
            </a:r>
            <a:r>
              <a:rPr lang="it-IT" sz="2000" dirty="0">
                <a:solidFill>
                  <a:schemeClr val="accent1">
                    <a:lumMod val="75000"/>
                  </a:schemeClr>
                </a:solidFill>
                <a:latin typeface="Consolas" panose="020B0609020204030204" pitchFamily="49" charset="0"/>
                <a:cs typeface="Consolas" panose="020B0609020204030204" pitchFamily="49" charset="0"/>
              </a:rPr>
              <a:t> </a:t>
            </a:r>
            <a:r>
              <a:rPr lang="it-IT" sz="2000" dirty="0" err="1">
                <a:solidFill>
                  <a:schemeClr val="accent1">
                    <a:lumMod val="75000"/>
                  </a:schemeClr>
                </a:solidFill>
                <a:latin typeface="Consolas" panose="020B0609020204030204" pitchFamily="49" charset="0"/>
                <a:cs typeface="Consolas" panose="020B0609020204030204" pitchFamily="49" charset="0"/>
              </a:rPr>
              <a:t>rm</a:t>
            </a:r>
            <a:r>
              <a:rPr lang="it-IT" dirty="0">
                <a:solidFill>
                  <a:schemeClr val="accent1">
                    <a:lumMod val="75000"/>
                  </a:schemeClr>
                </a:solidFill>
                <a:latin typeface="Consolas" panose="020B0609020204030204" pitchFamily="49" charset="0"/>
                <a:cs typeface="Consolas" panose="020B0609020204030204" pitchFamily="49" charset="0"/>
              </a:rPr>
              <a:t> </a:t>
            </a:r>
            <a:r>
              <a:rPr lang="it-IT" b="1" dirty="0" err="1">
                <a:solidFill>
                  <a:srgbClr val="FF0000"/>
                </a:solidFill>
                <a:latin typeface="Consolas" panose="020B0609020204030204" pitchFamily="49" charset="0"/>
                <a:cs typeface="Consolas" panose="020B0609020204030204" pitchFamily="49" charset="0"/>
              </a:rPr>
              <a:t>file_from</a:t>
            </a:r>
            <a:endParaRPr lang="it-IT" b="1" dirty="0">
              <a:solidFill>
                <a:srgbClr val="FF0000"/>
              </a:solidFill>
              <a:latin typeface="Consolas" panose="020B0609020204030204" pitchFamily="49" charset="0"/>
              <a:cs typeface="Consolas" panose="020B0609020204030204" pitchFamily="49" charset="0"/>
            </a:endParaRPr>
          </a:p>
          <a:p>
            <a:pPr marL="457200" indent="-457200" algn="ctr">
              <a:buFont typeface="+mj-lt"/>
              <a:buAutoNum type="arabicPeriod"/>
            </a:pPr>
            <a:r>
              <a:rPr lang="it-IT" sz="2000" dirty="0" err="1">
                <a:solidFill>
                  <a:schemeClr val="accent1">
                    <a:lumMod val="75000"/>
                  </a:schemeClr>
                </a:solidFill>
                <a:latin typeface="Consolas" panose="020B0609020204030204" pitchFamily="49" charset="0"/>
                <a:cs typeface="Consolas" panose="020B0609020204030204" pitchFamily="49" charset="0"/>
              </a:rPr>
              <a:t>git</a:t>
            </a:r>
            <a:r>
              <a:rPr lang="it-IT" sz="2000" dirty="0">
                <a:solidFill>
                  <a:schemeClr val="accent1">
                    <a:lumMod val="75000"/>
                  </a:schemeClr>
                </a:solidFill>
                <a:latin typeface="Consolas" panose="020B0609020204030204" pitchFamily="49" charset="0"/>
                <a:cs typeface="Consolas" panose="020B0609020204030204" pitchFamily="49" charset="0"/>
              </a:rPr>
              <a:t> </a:t>
            </a:r>
            <a:r>
              <a:rPr lang="it-IT" sz="2000" dirty="0" err="1">
                <a:solidFill>
                  <a:schemeClr val="accent1">
                    <a:lumMod val="75000"/>
                  </a:schemeClr>
                </a:solidFill>
                <a:latin typeface="Consolas" panose="020B0609020204030204" pitchFamily="49" charset="0"/>
                <a:cs typeface="Consolas" panose="020B0609020204030204" pitchFamily="49" charset="0"/>
              </a:rPr>
              <a:t>add</a:t>
            </a:r>
            <a:r>
              <a:rPr lang="it-IT" sz="2000" dirty="0">
                <a:solidFill>
                  <a:schemeClr val="accent1">
                    <a:lumMod val="75000"/>
                  </a:schemeClr>
                </a:solidFill>
                <a:latin typeface="Consolas" panose="020B0609020204030204" pitchFamily="49" charset="0"/>
                <a:cs typeface="Consolas" panose="020B0609020204030204" pitchFamily="49" charset="0"/>
              </a:rPr>
              <a:t> </a:t>
            </a:r>
            <a:r>
              <a:rPr lang="it-IT" b="1" dirty="0" err="1">
                <a:solidFill>
                  <a:srgbClr val="FF0000"/>
                </a:solidFill>
                <a:latin typeface="Consolas" panose="020B0609020204030204" pitchFamily="49" charset="0"/>
                <a:cs typeface="Consolas" panose="020B0609020204030204" pitchFamily="49" charset="0"/>
              </a:rPr>
              <a:t>file_to</a:t>
            </a:r>
            <a:endParaRPr lang="it-IT" b="1" dirty="0">
              <a:solidFill>
                <a:srgbClr val="FF0000"/>
              </a:solidFill>
              <a:latin typeface="Consolas" panose="020B0609020204030204" pitchFamily="49" charset="0"/>
              <a:cs typeface="Consolas" panose="020B0609020204030204" pitchFamily="49" charset="0"/>
            </a:endParaRPr>
          </a:p>
          <a:p>
            <a:pPr marL="457200" indent="-457200" algn="ctr">
              <a:buFont typeface="+mj-lt"/>
              <a:buAutoNum type="arabicPeriod"/>
            </a:pPr>
            <a:endParaRPr lang="it-IT" b="1" dirty="0">
              <a:solidFill>
                <a:srgbClr val="FF0000"/>
              </a:solidFill>
              <a:latin typeface="Consolas" panose="020B0609020204030204" pitchFamily="49" charset="0"/>
              <a:cs typeface="Consolas" panose="020B0609020204030204" pitchFamily="49" charset="0"/>
            </a:endParaRPr>
          </a:p>
          <a:p>
            <a:pPr marL="457200" indent="-457200" algn="ctr">
              <a:buFont typeface="+mj-lt"/>
              <a:buAutoNum type="arabicPeriod"/>
            </a:pPr>
            <a:endParaRPr lang="it-IT" dirty="0"/>
          </a:p>
          <a:p>
            <a:endParaRPr lang="it-IT" dirty="0"/>
          </a:p>
        </p:txBody>
      </p:sp>
    </p:spTree>
    <p:extLst>
      <p:ext uri="{BB962C8B-B14F-4D97-AF65-F5344CB8AC3E}">
        <p14:creationId xmlns:p14="http://schemas.microsoft.com/office/powerpoint/2010/main" val="1990693854"/>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GIT CL – I comandi di base – RESET e CHECKOUT</a:t>
            </a:r>
            <a:endParaRPr lang="it-IT" noProof="0" dirty="0"/>
          </a:p>
        </p:txBody>
      </p:sp>
      <p:sp>
        <p:nvSpPr>
          <p:cNvPr id="10" name="Content Placeholder 6">
            <a:extLst>
              <a:ext uri="{FF2B5EF4-FFF2-40B4-BE49-F238E27FC236}">
                <a16:creationId xmlns:a16="http://schemas.microsoft.com/office/drawing/2014/main" id="{A5850EA1-4818-6E4E-A547-581DEA0A9B8D}"/>
              </a:ext>
            </a:extLst>
          </p:cNvPr>
          <p:cNvSpPr>
            <a:spLocks noGrp="1"/>
          </p:cNvSpPr>
          <p:nvPr>
            <p:ph idx="1"/>
          </p:nvPr>
        </p:nvSpPr>
        <p:spPr>
          <a:xfrm>
            <a:off x="487414" y="1377103"/>
            <a:ext cx="8737548" cy="5247794"/>
          </a:xfrm>
        </p:spPr>
        <p:txBody>
          <a:bodyPr numCol="1" spcCol="108000">
            <a:normAutofit/>
          </a:bodyPr>
          <a:lstStyle/>
          <a:p>
            <a:r>
              <a:rPr lang="it-IT" dirty="0"/>
              <a:t>Il comando reset permette di rimuovere dall’area di stage una modifica, il file rimane modificato ma non registrato all’interno dell’area di stage</a:t>
            </a:r>
            <a:br>
              <a:rPr lang="it-IT" dirty="0"/>
            </a:br>
            <a:endParaRPr lang="it-IT" dirty="0"/>
          </a:p>
          <a:p>
            <a:pPr marL="0" indent="0" algn="ctr">
              <a:buNone/>
            </a:pPr>
            <a:r>
              <a:rPr lang="en-GB" sz="2000" dirty="0">
                <a:solidFill>
                  <a:schemeClr val="accent1">
                    <a:lumMod val="75000"/>
                  </a:schemeClr>
                </a:solidFill>
                <a:latin typeface="Consolas" panose="020B0609020204030204" pitchFamily="49" charset="0"/>
                <a:cs typeface="Consolas" panose="020B0609020204030204" pitchFamily="49" charset="0"/>
              </a:rPr>
              <a:t>git reset</a:t>
            </a:r>
            <a:r>
              <a:rPr lang="en-GB" dirty="0">
                <a:solidFill>
                  <a:schemeClr val="accent1">
                    <a:lumMod val="75000"/>
                  </a:schemeClr>
                </a:solidFill>
                <a:latin typeface="Consolas" panose="020B0609020204030204" pitchFamily="49" charset="0"/>
                <a:cs typeface="Consolas" panose="020B0609020204030204" pitchFamily="49" charset="0"/>
              </a:rPr>
              <a:t> </a:t>
            </a:r>
            <a:r>
              <a:rPr lang="en-GB" dirty="0">
                <a:solidFill>
                  <a:srgbClr val="FF0000"/>
                </a:solidFill>
                <a:latin typeface="Consolas" panose="020B0609020204030204" pitchFamily="49" charset="0"/>
                <a:cs typeface="Consolas" panose="020B0609020204030204" pitchFamily="49" charset="0"/>
              </a:rPr>
              <a:t>HEAD file</a:t>
            </a:r>
            <a:br>
              <a:rPr lang="en-GB" dirty="0">
                <a:solidFill>
                  <a:srgbClr val="FF0000"/>
                </a:solidFill>
                <a:latin typeface="Consolas" panose="020B0609020204030204" pitchFamily="49" charset="0"/>
                <a:cs typeface="Consolas" panose="020B0609020204030204" pitchFamily="49" charset="0"/>
              </a:rPr>
            </a:br>
            <a:endParaRPr lang="en-GB" dirty="0">
              <a:solidFill>
                <a:srgbClr val="FF0000"/>
              </a:solidFill>
              <a:latin typeface="Consolas" panose="020B0609020204030204" pitchFamily="49" charset="0"/>
              <a:cs typeface="Consolas" panose="020B0609020204030204" pitchFamily="49" charset="0"/>
            </a:endParaRPr>
          </a:p>
          <a:p>
            <a:r>
              <a:rPr lang="en-GB" dirty="0"/>
              <a:t>Il </a:t>
            </a:r>
            <a:r>
              <a:rPr lang="en-GB" dirty="0" err="1"/>
              <a:t>comando</a:t>
            </a:r>
            <a:r>
              <a:rPr lang="en-GB" dirty="0"/>
              <a:t> checkout </a:t>
            </a:r>
            <a:r>
              <a:rPr lang="en-GB" dirty="0" err="1"/>
              <a:t>permette</a:t>
            </a:r>
            <a:r>
              <a:rPr lang="en-GB" dirty="0"/>
              <a:t> di </a:t>
            </a:r>
            <a:r>
              <a:rPr lang="en-GB" dirty="0" err="1"/>
              <a:t>ripristinare</a:t>
            </a:r>
            <a:r>
              <a:rPr lang="en-GB" dirty="0"/>
              <a:t> lo </a:t>
            </a:r>
            <a:r>
              <a:rPr lang="en-GB" dirty="0" err="1"/>
              <a:t>stato</a:t>
            </a:r>
            <a:r>
              <a:rPr lang="en-GB" dirty="0"/>
              <a:t> di un file </a:t>
            </a:r>
            <a:r>
              <a:rPr lang="en-GB" dirty="0" err="1"/>
              <a:t>portandolo</a:t>
            </a:r>
            <a:r>
              <a:rPr lang="en-GB" dirty="0"/>
              <a:t> </a:t>
            </a:r>
            <a:r>
              <a:rPr lang="en-GB" dirty="0" err="1"/>
              <a:t>alla</a:t>
            </a:r>
            <a:r>
              <a:rPr lang="en-GB" dirty="0"/>
              <a:t> </a:t>
            </a:r>
            <a:r>
              <a:rPr lang="en-GB" dirty="0" err="1"/>
              <a:t>versione</a:t>
            </a:r>
            <a:r>
              <a:rPr lang="en-GB" dirty="0"/>
              <a:t> </a:t>
            </a:r>
            <a:r>
              <a:rPr lang="en-GB" dirty="0" err="1"/>
              <a:t>precedente</a:t>
            </a:r>
            <a:r>
              <a:rPr lang="en-GB" dirty="0"/>
              <a:t> </a:t>
            </a:r>
            <a:r>
              <a:rPr lang="en-GB" dirty="0" err="1"/>
              <a:t>alla</a:t>
            </a:r>
            <a:r>
              <a:rPr lang="en-GB" dirty="0"/>
              <a:t> </a:t>
            </a:r>
            <a:r>
              <a:rPr lang="en-GB" dirty="0" err="1"/>
              <a:t>modifica</a:t>
            </a:r>
            <a:endParaRPr lang="en-GB" dirty="0"/>
          </a:p>
          <a:p>
            <a:pPr marL="0" indent="0" algn="ctr">
              <a:buNone/>
            </a:pPr>
            <a:br>
              <a:rPr lang="en-GB" sz="2000" dirty="0">
                <a:solidFill>
                  <a:schemeClr val="accent1">
                    <a:lumMod val="75000"/>
                  </a:schemeClr>
                </a:solidFill>
                <a:latin typeface="Consolas" panose="020B0609020204030204" pitchFamily="49" charset="0"/>
                <a:cs typeface="Consolas" panose="020B0609020204030204" pitchFamily="49" charset="0"/>
              </a:rPr>
            </a:br>
            <a:r>
              <a:rPr lang="en-GB" sz="2000" dirty="0">
                <a:solidFill>
                  <a:schemeClr val="accent1">
                    <a:lumMod val="75000"/>
                  </a:schemeClr>
                </a:solidFill>
                <a:latin typeface="Consolas" panose="020B0609020204030204" pitchFamily="49" charset="0"/>
                <a:cs typeface="Consolas" panose="020B0609020204030204" pitchFamily="49" charset="0"/>
              </a:rPr>
              <a:t>git checkout --</a:t>
            </a:r>
            <a:r>
              <a:rPr lang="en-GB" dirty="0">
                <a:solidFill>
                  <a:schemeClr val="accent1">
                    <a:lumMod val="75000"/>
                  </a:schemeClr>
                </a:solidFill>
                <a:latin typeface="Consolas" panose="020B0609020204030204" pitchFamily="49" charset="0"/>
                <a:cs typeface="Consolas" panose="020B0609020204030204" pitchFamily="49" charset="0"/>
              </a:rPr>
              <a:t> </a:t>
            </a:r>
            <a:r>
              <a:rPr lang="en-GB" dirty="0">
                <a:solidFill>
                  <a:srgbClr val="FF0000"/>
                </a:solidFill>
                <a:latin typeface="Consolas" panose="020B0609020204030204" pitchFamily="49" charset="0"/>
                <a:cs typeface="Consolas" panose="020B0609020204030204" pitchFamily="49" charset="0"/>
              </a:rPr>
              <a:t>file</a:t>
            </a:r>
          </a:p>
          <a:p>
            <a:endParaRPr lang="en-GB" dirty="0"/>
          </a:p>
          <a:p>
            <a:endParaRPr lang="en-GB" dirty="0"/>
          </a:p>
        </p:txBody>
      </p:sp>
    </p:spTree>
    <p:extLst>
      <p:ext uri="{BB962C8B-B14F-4D97-AF65-F5344CB8AC3E}">
        <p14:creationId xmlns:p14="http://schemas.microsoft.com/office/powerpoint/2010/main" val="2084970095"/>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GIT CL – I comandi di base – RESTORE</a:t>
            </a:r>
            <a:endParaRPr lang="it-IT" noProof="0" dirty="0"/>
          </a:p>
        </p:txBody>
      </p:sp>
      <p:sp>
        <p:nvSpPr>
          <p:cNvPr id="10" name="Content Placeholder 6">
            <a:extLst>
              <a:ext uri="{FF2B5EF4-FFF2-40B4-BE49-F238E27FC236}">
                <a16:creationId xmlns:a16="http://schemas.microsoft.com/office/drawing/2014/main" id="{A5850EA1-4818-6E4E-A547-581DEA0A9B8D}"/>
              </a:ext>
            </a:extLst>
          </p:cNvPr>
          <p:cNvSpPr>
            <a:spLocks noGrp="1"/>
          </p:cNvSpPr>
          <p:nvPr>
            <p:ph idx="1"/>
          </p:nvPr>
        </p:nvSpPr>
        <p:spPr>
          <a:xfrm>
            <a:off x="487414" y="1388533"/>
            <a:ext cx="8737548" cy="5247794"/>
          </a:xfrm>
        </p:spPr>
        <p:txBody>
          <a:bodyPr numCol="1" spcCol="108000">
            <a:normAutofit/>
          </a:bodyPr>
          <a:lstStyle/>
          <a:p>
            <a:r>
              <a:rPr lang="it-IT" dirty="0"/>
              <a:t>A partire dalla versione 2.23.0 di </a:t>
            </a:r>
            <a:r>
              <a:rPr lang="it-IT" dirty="0" err="1"/>
              <a:t>git</a:t>
            </a:r>
            <a:r>
              <a:rPr lang="it-IT" dirty="0"/>
              <a:t> è stato introdotto il comando RESTORE che sostituisce i comandi visti nella slide precedente:</a:t>
            </a:r>
            <a:br>
              <a:rPr lang="it-IT" dirty="0"/>
            </a:br>
            <a:endParaRPr lang="it-IT" dirty="0"/>
          </a:p>
          <a:p>
            <a:r>
              <a:rPr lang="it-IT" dirty="0"/>
              <a:t>Per rimuovere un file dalla </a:t>
            </a:r>
            <a:r>
              <a:rPr lang="it-IT" dirty="0" err="1"/>
              <a:t>staging</a:t>
            </a:r>
            <a:r>
              <a:rPr lang="it-IT" dirty="0"/>
              <a:t> area si utilizza</a:t>
            </a:r>
          </a:p>
          <a:p>
            <a:pPr marL="0" indent="0" algn="ctr">
              <a:buNone/>
            </a:pPr>
            <a:r>
              <a:rPr lang="en-GB" sz="2000" dirty="0">
                <a:solidFill>
                  <a:schemeClr val="accent1">
                    <a:lumMod val="75000"/>
                  </a:schemeClr>
                </a:solidFill>
                <a:latin typeface="Consolas" panose="020B0609020204030204" pitchFamily="49" charset="0"/>
                <a:cs typeface="Consolas" panose="020B0609020204030204" pitchFamily="49" charset="0"/>
              </a:rPr>
              <a:t>git restore --staged </a:t>
            </a:r>
            <a:r>
              <a:rPr lang="en-GB" dirty="0">
                <a:solidFill>
                  <a:srgbClr val="FF0000"/>
                </a:solidFill>
                <a:latin typeface="Consolas" panose="020B0609020204030204" pitchFamily="49" charset="0"/>
                <a:cs typeface="Consolas" panose="020B0609020204030204" pitchFamily="49" charset="0"/>
              </a:rPr>
              <a:t>file</a:t>
            </a:r>
            <a:br>
              <a:rPr lang="en-GB" dirty="0">
                <a:solidFill>
                  <a:srgbClr val="FF0000"/>
                </a:solidFill>
                <a:latin typeface="Consolas" panose="020B0609020204030204" pitchFamily="49" charset="0"/>
                <a:cs typeface="Consolas" panose="020B0609020204030204" pitchFamily="49" charset="0"/>
              </a:rPr>
            </a:br>
            <a:endParaRPr lang="en-GB" dirty="0">
              <a:solidFill>
                <a:srgbClr val="FF0000"/>
              </a:solidFill>
              <a:latin typeface="Consolas" panose="020B0609020204030204" pitchFamily="49" charset="0"/>
              <a:cs typeface="Consolas" panose="020B0609020204030204" pitchFamily="49" charset="0"/>
            </a:endParaRPr>
          </a:p>
          <a:p>
            <a:r>
              <a:rPr lang="en-GB" dirty="0"/>
              <a:t>Per </a:t>
            </a:r>
            <a:r>
              <a:rPr lang="en-GB" dirty="0" err="1"/>
              <a:t>riportare</a:t>
            </a:r>
            <a:r>
              <a:rPr lang="en-GB" dirty="0"/>
              <a:t> il file </a:t>
            </a:r>
            <a:r>
              <a:rPr lang="en-GB" dirty="0" err="1"/>
              <a:t>alla</a:t>
            </a:r>
            <a:r>
              <a:rPr lang="en-GB" dirty="0"/>
              <a:t> </a:t>
            </a:r>
            <a:r>
              <a:rPr lang="en-GB" dirty="0" err="1"/>
              <a:t>versione</a:t>
            </a:r>
            <a:r>
              <a:rPr lang="en-GB" dirty="0"/>
              <a:t> </a:t>
            </a:r>
            <a:r>
              <a:rPr lang="en-GB" dirty="0" err="1"/>
              <a:t>precedente</a:t>
            </a:r>
            <a:r>
              <a:rPr lang="en-GB" dirty="0"/>
              <a:t> </a:t>
            </a:r>
            <a:r>
              <a:rPr lang="en-GB" dirty="0" err="1"/>
              <a:t>alla</a:t>
            </a:r>
            <a:r>
              <a:rPr lang="en-GB" dirty="0"/>
              <a:t> </a:t>
            </a:r>
            <a:r>
              <a:rPr lang="en-GB" dirty="0" err="1"/>
              <a:t>modifica</a:t>
            </a:r>
            <a:r>
              <a:rPr lang="en-GB" dirty="0"/>
              <a:t> </a:t>
            </a:r>
            <a:r>
              <a:rPr lang="en-GB" dirty="0" err="1"/>
              <a:t>invece</a:t>
            </a:r>
            <a:r>
              <a:rPr lang="en-GB" dirty="0"/>
              <a:t>:</a:t>
            </a:r>
          </a:p>
          <a:p>
            <a:pPr marL="0" indent="0" algn="ctr">
              <a:buNone/>
            </a:pPr>
            <a:br>
              <a:rPr lang="en-GB" sz="2000" dirty="0">
                <a:solidFill>
                  <a:schemeClr val="accent1">
                    <a:lumMod val="75000"/>
                  </a:schemeClr>
                </a:solidFill>
                <a:latin typeface="Consolas" panose="020B0609020204030204" pitchFamily="49" charset="0"/>
                <a:cs typeface="Consolas" panose="020B0609020204030204" pitchFamily="49" charset="0"/>
              </a:rPr>
            </a:br>
            <a:r>
              <a:rPr lang="en-GB" sz="2000" dirty="0">
                <a:solidFill>
                  <a:schemeClr val="accent1">
                    <a:lumMod val="75000"/>
                  </a:schemeClr>
                </a:solidFill>
                <a:latin typeface="Consolas" panose="020B0609020204030204" pitchFamily="49" charset="0"/>
                <a:cs typeface="Consolas" panose="020B0609020204030204" pitchFamily="49" charset="0"/>
              </a:rPr>
              <a:t>git restore</a:t>
            </a:r>
            <a:r>
              <a:rPr lang="en-GB" dirty="0">
                <a:solidFill>
                  <a:schemeClr val="accent1">
                    <a:lumMod val="75000"/>
                  </a:schemeClr>
                </a:solidFill>
                <a:latin typeface="Consolas" panose="020B0609020204030204" pitchFamily="49" charset="0"/>
                <a:cs typeface="Consolas" panose="020B0609020204030204" pitchFamily="49" charset="0"/>
              </a:rPr>
              <a:t> </a:t>
            </a:r>
            <a:r>
              <a:rPr lang="en-GB" dirty="0">
                <a:solidFill>
                  <a:srgbClr val="FF0000"/>
                </a:solidFill>
                <a:latin typeface="Consolas" panose="020B0609020204030204" pitchFamily="49" charset="0"/>
                <a:cs typeface="Consolas" panose="020B0609020204030204" pitchFamily="49" charset="0"/>
              </a:rPr>
              <a:t>file</a:t>
            </a:r>
          </a:p>
          <a:p>
            <a:endParaRPr lang="en-GB" dirty="0"/>
          </a:p>
          <a:p>
            <a:endParaRPr lang="en-GB" dirty="0"/>
          </a:p>
        </p:txBody>
      </p:sp>
    </p:spTree>
    <p:extLst>
      <p:ext uri="{BB962C8B-B14F-4D97-AF65-F5344CB8AC3E}">
        <p14:creationId xmlns:p14="http://schemas.microsoft.com/office/powerpoint/2010/main" val="1132870367"/>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GIT – Aspetti avanzati – REPOSITORY REMOTO</a:t>
            </a:r>
            <a:endParaRPr lang="it-IT" noProof="0" dirty="0"/>
          </a:p>
        </p:txBody>
      </p:sp>
      <p:sp>
        <p:nvSpPr>
          <p:cNvPr id="10" name="Content Placeholder 6">
            <a:extLst>
              <a:ext uri="{FF2B5EF4-FFF2-40B4-BE49-F238E27FC236}">
                <a16:creationId xmlns:a16="http://schemas.microsoft.com/office/drawing/2014/main" id="{A5850EA1-4818-6E4E-A547-581DEA0A9B8D}"/>
              </a:ext>
            </a:extLst>
          </p:cNvPr>
          <p:cNvSpPr>
            <a:spLocks noGrp="1"/>
          </p:cNvSpPr>
          <p:nvPr>
            <p:ph idx="1"/>
          </p:nvPr>
        </p:nvSpPr>
        <p:spPr>
          <a:xfrm>
            <a:off x="487414" y="1388532"/>
            <a:ext cx="8737548" cy="5469467"/>
          </a:xfrm>
        </p:spPr>
        <p:txBody>
          <a:bodyPr numCol="1" spcCol="108000">
            <a:normAutofit fontScale="92500"/>
          </a:bodyPr>
          <a:lstStyle/>
          <a:p>
            <a:r>
              <a:rPr lang="it-IT" sz="3300" dirty="0"/>
              <a:t>Quando viene effettuato il clone di </a:t>
            </a:r>
            <a:r>
              <a:rPr lang="it-IT" sz="3300" dirty="0" err="1"/>
              <a:t>Repository</a:t>
            </a:r>
            <a:r>
              <a:rPr lang="it-IT" sz="3300" dirty="0"/>
              <a:t> GIT, viene salvata la provenienza del </a:t>
            </a:r>
            <a:r>
              <a:rPr lang="it-IT" sz="3300" dirty="0" err="1"/>
              <a:t>Repository</a:t>
            </a:r>
            <a:r>
              <a:rPr lang="it-IT" sz="3300" dirty="0"/>
              <a:t> remoto. Per visualizzare l’origine si utilizza il comando:</a:t>
            </a:r>
          </a:p>
          <a:p>
            <a:pPr marL="0" indent="0" algn="ctr">
              <a:buNone/>
            </a:pPr>
            <a:r>
              <a:rPr lang="en-GB" sz="2200" dirty="0">
                <a:solidFill>
                  <a:schemeClr val="accent1">
                    <a:lumMod val="75000"/>
                  </a:schemeClr>
                </a:solidFill>
                <a:latin typeface="Consolas" panose="020B0609020204030204" pitchFamily="49" charset="0"/>
                <a:cs typeface="Consolas" panose="020B0609020204030204" pitchFamily="49" charset="0"/>
              </a:rPr>
              <a:t>git remote </a:t>
            </a:r>
            <a:r>
              <a:rPr lang="en-GB" sz="3000" dirty="0">
                <a:solidFill>
                  <a:srgbClr val="FF0000"/>
                </a:solidFill>
                <a:latin typeface="Consolas" panose="020B0609020204030204" pitchFamily="49" charset="0"/>
                <a:cs typeface="Consolas" panose="020B0609020204030204" pitchFamily="49" charset="0"/>
              </a:rPr>
              <a:t>-v</a:t>
            </a:r>
            <a:endParaRPr lang="it-IT" sz="3000" dirty="0"/>
          </a:p>
          <a:p>
            <a:r>
              <a:rPr lang="it-IT" dirty="0"/>
              <a:t>Il comando mostra </a:t>
            </a:r>
            <a:r>
              <a:rPr lang="it-IT" dirty="0" err="1"/>
              <a:t>l’url</a:t>
            </a:r>
            <a:r>
              <a:rPr lang="it-IT" dirty="0"/>
              <a:t> del </a:t>
            </a:r>
            <a:r>
              <a:rPr lang="it-IT" dirty="0" err="1"/>
              <a:t>Repository</a:t>
            </a:r>
            <a:r>
              <a:rPr lang="it-IT" dirty="0"/>
              <a:t> Remoto e l’alias assegnato. Generalmente quando viene effettuato il clone, </a:t>
            </a:r>
            <a:r>
              <a:rPr lang="it-IT" dirty="0" err="1"/>
              <a:t>git</a:t>
            </a:r>
            <a:r>
              <a:rPr lang="it-IT" dirty="0"/>
              <a:t> assegna l’alias </a:t>
            </a:r>
            <a:r>
              <a:rPr lang="it-IT" b="1" dirty="0" err="1"/>
              <a:t>origin</a:t>
            </a:r>
            <a:r>
              <a:rPr lang="it-IT" b="1" dirty="0"/>
              <a:t> </a:t>
            </a:r>
            <a:r>
              <a:rPr lang="it-IT" dirty="0"/>
              <a:t>al primo </a:t>
            </a:r>
            <a:r>
              <a:rPr lang="it-IT" dirty="0" err="1"/>
              <a:t>Repository</a:t>
            </a:r>
            <a:r>
              <a:rPr lang="it-IT" dirty="0"/>
              <a:t> Remoto.</a:t>
            </a:r>
          </a:p>
          <a:p>
            <a:r>
              <a:rPr lang="en-GB" dirty="0" err="1"/>
              <a:t>É</a:t>
            </a:r>
            <a:r>
              <a:rPr lang="en-GB" dirty="0"/>
              <a:t> </a:t>
            </a:r>
            <a:r>
              <a:rPr lang="en-GB" dirty="0" err="1"/>
              <a:t>possibile</a:t>
            </a:r>
            <a:r>
              <a:rPr lang="en-GB" dirty="0"/>
              <a:t> </a:t>
            </a:r>
            <a:r>
              <a:rPr lang="en-GB" dirty="0" err="1"/>
              <a:t>avere</a:t>
            </a:r>
            <a:r>
              <a:rPr lang="en-GB" dirty="0"/>
              <a:t> </a:t>
            </a:r>
            <a:r>
              <a:rPr lang="en-GB" dirty="0" err="1"/>
              <a:t>più</a:t>
            </a:r>
            <a:r>
              <a:rPr lang="en-GB" dirty="0"/>
              <a:t> di un Repository </a:t>
            </a:r>
            <a:r>
              <a:rPr lang="en-GB" dirty="0" err="1"/>
              <a:t>Remoto</a:t>
            </a:r>
            <a:endParaRPr lang="en-GB" dirty="0"/>
          </a:p>
          <a:p>
            <a:pPr marL="0" indent="0">
              <a:buNone/>
            </a:pPr>
            <a:endParaRPr lang="en-GB" dirty="0">
              <a:solidFill>
                <a:srgbClr val="FF0000"/>
              </a:solidFill>
              <a:latin typeface="Consolas" panose="020B0609020204030204" pitchFamily="49" charset="0"/>
              <a:cs typeface="Consolas" panose="020B0609020204030204" pitchFamily="49" charset="0"/>
            </a:endParaRPr>
          </a:p>
          <a:p>
            <a:pPr marL="0" indent="0" algn="ctr">
              <a:buNone/>
            </a:pPr>
            <a:r>
              <a:rPr lang="en-GB" sz="2200" dirty="0">
                <a:solidFill>
                  <a:schemeClr val="accent1">
                    <a:lumMod val="75000"/>
                  </a:schemeClr>
                </a:solidFill>
                <a:latin typeface="Consolas" panose="020B0609020204030204" pitchFamily="49" charset="0"/>
                <a:cs typeface="Consolas" panose="020B0609020204030204" pitchFamily="49" charset="0"/>
              </a:rPr>
              <a:t>git remote add</a:t>
            </a:r>
            <a:r>
              <a:rPr lang="en-GB" sz="2200" dirty="0">
                <a:solidFill>
                  <a:srgbClr val="FF0000"/>
                </a:solidFill>
                <a:latin typeface="Consolas" panose="020B0609020204030204" pitchFamily="49" charset="0"/>
                <a:cs typeface="Consolas" panose="020B0609020204030204" pitchFamily="49" charset="0"/>
              </a:rPr>
              <a:t> </a:t>
            </a:r>
            <a:r>
              <a:rPr lang="en-GB" sz="3000" dirty="0">
                <a:solidFill>
                  <a:srgbClr val="FF0000"/>
                </a:solidFill>
                <a:latin typeface="Consolas" panose="020B0609020204030204" pitchFamily="49" charset="0"/>
                <a:cs typeface="Consolas" panose="020B0609020204030204" pitchFamily="49" charset="0"/>
              </a:rPr>
              <a:t>alias </a:t>
            </a:r>
            <a:r>
              <a:rPr lang="en-GB" sz="3000" dirty="0" err="1">
                <a:solidFill>
                  <a:srgbClr val="FF0000"/>
                </a:solidFill>
                <a:latin typeface="Consolas" panose="020B0609020204030204" pitchFamily="49" charset="0"/>
                <a:cs typeface="Consolas" panose="020B0609020204030204" pitchFamily="49" charset="0"/>
              </a:rPr>
              <a:t>url</a:t>
            </a:r>
            <a:endParaRPr lang="en-GB" sz="3000" dirty="0">
              <a:solidFill>
                <a:srgbClr val="FF0000"/>
              </a:solidFill>
              <a:latin typeface="Consolas" panose="020B0609020204030204" pitchFamily="49" charset="0"/>
              <a:cs typeface="Consolas" panose="020B0609020204030204" pitchFamily="49" charset="0"/>
            </a:endParaRPr>
          </a:p>
          <a:p>
            <a:pPr marL="0" indent="0" algn="ctr">
              <a:buNone/>
            </a:pPr>
            <a:r>
              <a:rPr lang="en-GB" sz="2200" dirty="0">
                <a:solidFill>
                  <a:schemeClr val="accent1">
                    <a:lumMod val="75000"/>
                  </a:schemeClr>
                </a:solidFill>
                <a:latin typeface="Consolas" panose="020B0609020204030204" pitchFamily="49" charset="0"/>
                <a:cs typeface="Consolas" panose="020B0609020204030204" pitchFamily="49" charset="0"/>
              </a:rPr>
              <a:t>git remote remove </a:t>
            </a:r>
            <a:r>
              <a:rPr lang="en-GB" sz="3000" dirty="0">
                <a:solidFill>
                  <a:srgbClr val="FF0000"/>
                </a:solidFill>
                <a:latin typeface="Consolas" panose="020B0609020204030204" pitchFamily="49" charset="0"/>
                <a:cs typeface="Consolas" panose="020B0609020204030204" pitchFamily="49" charset="0"/>
              </a:rPr>
              <a:t>alias</a:t>
            </a:r>
            <a:endParaRPr lang="en-GB" dirty="0">
              <a:solidFill>
                <a:srgbClr val="FF0000"/>
              </a:solidFill>
              <a:latin typeface="Consolas" panose="020B0609020204030204" pitchFamily="49" charset="0"/>
              <a:cs typeface="Consolas" panose="020B0609020204030204" pitchFamily="49" charset="0"/>
            </a:endParaRPr>
          </a:p>
          <a:p>
            <a:endParaRPr lang="en-GB" dirty="0"/>
          </a:p>
          <a:p>
            <a:endParaRPr lang="en-GB" dirty="0"/>
          </a:p>
        </p:txBody>
      </p:sp>
    </p:spTree>
    <p:extLst>
      <p:ext uri="{BB962C8B-B14F-4D97-AF65-F5344CB8AC3E}">
        <p14:creationId xmlns:p14="http://schemas.microsoft.com/office/powerpoint/2010/main" val="593379155"/>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GIT – Aspetti avanzati – REMOTE – FETCH &amp; PULL</a:t>
            </a:r>
            <a:endParaRPr lang="it-IT" noProof="0" dirty="0"/>
          </a:p>
        </p:txBody>
      </p:sp>
      <p:sp>
        <p:nvSpPr>
          <p:cNvPr id="7" name="Content Placeholder 6">
            <a:extLst>
              <a:ext uri="{FF2B5EF4-FFF2-40B4-BE49-F238E27FC236}">
                <a16:creationId xmlns:a16="http://schemas.microsoft.com/office/drawing/2014/main" id="{95C311D2-4D2D-FC45-A1BD-63FDC089D52D}"/>
              </a:ext>
            </a:extLst>
          </p:cNvPr>
          <p:cNvSpPr>
            <a:spLocks noGrp="1"/>
          </p:cNvSpPr>
          <p:nvPr>
            <p:ph idx="1"/>
          </p:nvPr>
        </p:nvSpPr>
        <p:spPr>
          <a:xfrm>
            <a:off x="487414" y="1388532"/>
            <a:ext cx="8737548" cy="5469467"/>
          </a:xfrm>
        </p:spPr>
        <p:txBody>
          <a:bodyPr numCol="1" spcCol="108000">
            <a:normAutofit lnSpcReduction="10000"/>
          </a:bodyPr>
          <a:lstStyle/>
          <a:p>
            <a:r>
              <a:rPr lang="it-IT" sz="3300" dirty="0"/>
              <a:t>Il comando </a:t>
            </a:r>
            <a:r>
              <a:rPr lang="it-IT" sz="3300" b="1" dirty="0" err="1"/>
              <a:t>fetch</a:t>
            </a:r>
            <a:r>
              <a:rPr lang="it-IT" sz="3300" dirty="0"/>
              <a:t> scarica i dati presenti nel </a:t>
            </a:r>
            <a:r>
              <a:rPr lang="it-IT" sz="3300" dirty="0" err="1"/>
              <a:t>Repository</a:t>
            </a:r>
            <a:r>
              <a:rPr lang="it-IT" sz="3300" dirty="0"/>
              <a:t> Remoto che non sono presenti in quello locale. Esso effettua solamente il download, senza applicare le modifiche al </a:t>
            </a:r>
            <a:r>
              <a:rPr lang="it-IT" sz="3300" dirty="0" err="1"/>
              <a:t>Repository</a:t>
            </a:r>
            <a:r>
              <a:rPr lang="it-IT" sz="3300" dirty="0"/>
              <a:t> Locale:</a:t>
            </a:r>
            <a:br>
              <a:rPr lang="it-IT" sz="3300" dirty="0"/>
            </a:br>
            <a:endParaRPr lang="it-IT" sz="3300" dirty="0"/>
          </a:p>
          <a:p>
            <a:pPr marL="0" indent="0" algn="ctr">
              <a:buNone/>
            </a:pPr>
            <a:r>
              <a:rPr lang="en-GB" sz="2200" dirty="0">
                <a:solidFill>
                  <a:schemeClr val="accent1">
                    <a:lumMod val="75000"/>
                  </a:schemeClr>
                </a:solidFill>
                <a:latin typeface="Consolas" panose="020B0609020204030204" pitchFamily="49" charset="0"/>
                <a:cs typeface="Consolas" panose="020B0609020204030204" pitchFamily="49" charset="0"/>
              </a:rPr>
              <a:t>git fetch </a:t>
            </a:r>
            <a:r>
              <a:rPr lang="en-GB" sz="3000" dirty="0" err="1">
                <a:solidFill>
                  <a:srgbClr val="FF0000"/>
                </a:solidFill>
                <a:latin typeface="Consolas" panose="020B0609020204030204" pitchFamily="49" charset="0"/>
                <a:cs typeface="Consolas" panose="020B0609020204030204" pitchFamily="49" charset="0"/>
              </a:rPr>
              <a:t>remote_repo_alias</a:t>
            </a:r>
            <a:br>
              <a:rPr lang="en-GB" sz="3000" dirty="0">
                <a:solidFill>
                  <a:srgbClr val="FF0000"/>
                </a:solidFill>
                <a:latin typeface="Consolas" panose="020B0609020204030204" pitchFamily="49" charset="0"/>
                <a:cs typeface="Consolas" panose="020B0609020204030204" pitchFamily="49" charset="0"/>
              </a:rPr>
            </a:br>
            <a:endParaRPr lang="it-IT" sz="3000" dirty="0"/>
          </a:p>
          <a:p>
            <a:r>
              <a:rPr lang="en-GB" dirty="0" err="1"/>
              <a:t>Quando</a:t>
            </a:r>
            <a:r>
              <a:rPr lang="en-GB" dirty="0"/>
              <a:t> il Repository Locale </a:t>
            </a:r>
            <a:r>
              <a:rPr lang="en-GB" dirty="0" err="1"/>
              <a:t>è</a:t>
            </a:r>
            <a:r>
              <a:rPr lang="en-GB" dirty="0"/>
              <a:t> </a:t>
            </a:r>
            <a:r>
              <a:rPr lang="en-GB" dirty="0" err="1"/>
              <a:t>agganciato</a:t>
            </a:r>
            <a:r>
              <a:rPr lang="en-GB" dirty="0"/>
              <a:t> ad un Repository </a:t>
            </a:r>
            <a:r>
              <a:rPr lang="en-GB" dirty="0" err="1"/>
              <a:t>Remoto</a:t>
            </a:r>
            <a:r>
              <a:rPr lang="en-GB" dirty="0"/>
              <a:t>, Il </a:t>
            </a:r>
            <a:r>
              <a:rPr lang="en-GB" dirty="0" err="1"/>
              <a:t>comando</a:t>
            </a:r>
            <a:r>
              <a:rPr lang="en-GB" dirty="0"/>
              <a:t> </a:t>
            </a:r>
            <a:r>
              <a:rPr lang="en-GB" b="1" dirty="0"/>
              <a:t>pull</a:t>
            </a:r>
            <a:r>
              <a:rPr lang="en-GB" dirty="0"/>
              <a:t>, come fetch </a:t>
            </a:r>
            <a:r>
              <a:rPr lang="en-GB" dirty="0" err="1"/>
              <a:t>precedente</a:t>
            </a:r>
            <a:r>
              <a:rPr lang="en-GB" dirty="0"/>
              <a:t>, </a:t>
            </a:r>
            <a:r>
              <a:rPr lang="en-GB" dirty="0" err="1"/>
              <a:t>scarica</a:t>
            </a:r>
            <a:r>
              <a:rPr lang="en-GB" dirty="0"/>
              <a:t> I </a:t>
            </a:r>
            <a:r>
              <a:rPr lang="en-GB" dirty="0" err="1"/>
              <a:t>dati</a:t>
            </a:r>
            <a:r>
              <a:rPr lang="en-GB" dirty="0"/>
              <a:t> dal Repository </a:t>
            </a:r>
            <a:r>
              <a:rPr lang="en-GB" dirty="0" err="1"/>
              <a:t>Remoto</a:t>
            </a:r>
            <a:r>
              <a:rPr lang="en-GB" dirty="0"/>
              <a:t> e dopo </a:t>
            </a:r>
            <a:r>
              <a:rPr lang="en-GB" dirty="0" err="1"/>
              <a:t>averli</a:t>
            </a:r>
            <a:r>
              <a:rPr lang="en-GB" dirty="0"/>
              <a:t> </a:t>
            </a:r>
            <a:r>
              <a:rPr lang="en-GB" dirty="0" err="1"/>
              <a:t>scaricati</a:t>
            </a:r>
            <a:r>
              <a:rPr lang="en-GB" dirty="0"/>
              <a:t> ne </a:t>
            </a:r>
            <a:r>
              <a:rPr lang="en-GB" dirty="0" err="1"/>
              <a:t>effettua</a:t>
            </a:r>
            <a:r>
              <a:rPr lang="en-GB" dirty="0"/>
              <a:t> </a:t>
            </a:r>
            <a:r>
              <a:rPr lang="en-GB" dirty="0" err="1"/>
              <a:t>automaticamente</a:t>
            </a:r>
            <a:r>
              <a:rPr lang="en-GB" dirty="0"/>
              <a:t> il </a:t>
            </a:r>
            <a:r>
              <a:rPr lang="en-GB" b="1" dirty="0"/>
              <a:t>merge.</a:t>
            </a:r>
          </a:p>
          <a:p>
            <a:pPr marL="0" indent="0" algn="ctr">
              <a:buNone/>
            </a:pPr>
            <a:r>
              <a:rPr lang="en-GB" sz="2000" dirty="0">
                <a:solidFill>
                  <a:schemeClr val="accent1">
                    <a:lumMod val="75000"/>
                  </a:schemeClr>
                </a:solidFill>
                <a:latin typeface="Consolas" panose="020B0609020204030204" pitchFamily="49" charset="0"/>
                <a:cs typeface="Consolas" panose="020B0609020204030204" pitchFamily="49" charset="0"/>
              </a:rPr>
              <a:t>git pull</a:t>
            </a:r>
            <a:endParaRPr lang="en-GB" dirty="0"/>
          </a:p>
        </p:txBody>
      </p:sp>
    </p:spTree>
    <p:extLst>
      <p:ext uri="{BB962C8B-B14F-4D97-AF65-F5344CB8AC3E}">
        <p14:creationId xmlns:p14="http://schemas.microsoft.com/office/powerpoint/2010/main" val="3031924500"/>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GIT – Aspetti avanzati – REMOTE – PUSH</a:t>
            </a:r>
            <a:endParaRPr lang="it-IT" noProof="0" dirty="0"/>
          </a:p>
        </p:txBody>
      </p:sp>
      <p:sp>
        <p:nvSpPr>
          <p:cNvPr id="7" name="Content Placeholder 6">
            <a:extLst>
              <a:ext uri="{FF2B5EF4-FFF2-40B4-BE49-F238E27FC236}">
                <a16:creationId xmlns:a16="http://schemas.microsoft.com/office/drawing/2014/main" id="{95C311D2-4D2D-FC45-A1BD-63FDC089D52D}"/>
              </a:ext>
            </a:extLst>
          </p:cNvPr>
          <p:cNvSpPr>
            <a:spLocks noGrp="1"/>
          </p:cNvSpPr>
          <p:nvPr>
            <p:ph idx="1"/>
          </p:nvPr>
        </p:nvSpPr>
        <p:spPr>
          <a:xfrm>
            <a:off x="487414" y="1388532"/>
            <a:ext cx="8737548" cy="5469467"/>
          </a:xfrm>
        </p:spPr>
        <p:txBody>
          <a:bodyPr numCol="1" spcCol="108000">
            <a:normAutofit/>
          </a:bodyPr>
          <a:lstStyle/>
          <a:p>
            <a:r>
              <a:rPr lang="it-IT" sz="3300" dirty="0"/>
              <a:t>Il comando </a:t>
            </a:r>
            <a:r>
              <a:rPr lang="it-IT" sz="3300" b="1" dirty="0" err="1"/>
              <a:t>push</a:t>
            </a:r>
            <a:r>
              <a:rPr lang="it-IT" sz="3300" b="1" dirty="0"/>
              <a:t> </a:t>
            </a:r>
            <a:r>
              <a:rPr lang="it-IT" sz="3300" dirty="0"/>
              <a:t>effettua, al contrario di </a:t>
            </a:r>
            <a:r>
              <a:rPr lang="it-IT" sz="3300" dirty="0" err="1"/>
              <a:t>fetch</a:t>
            </a:r>
            <a:r>
              <a:rPr lang="it-IT" sz="3300" dirty="0"/>
              <a:t>, il caricamento delle modifiche locali </a:t>
            </a:r>
            <a:r>
              <a:rPr lang="it-IT" sz="3300" u="sng" dirty="0"/>
              <a:t>COMMITTATE</a:t>
            </a:r>
            <a:r>
              <a:rPr lang="it-IT" sz="3300" dirty="0"/>
              <a:t> e che non sono ancora state sincronizzate con il </a:t>
            </a:r>
            <a:r>
              <a:rPr lang="it-IT" sz="3300" dirty="0" err="1"/>
              <a:t>Repository</a:t>
            </a:r>
            <a:r>
              <a:rPr lang="it-IT" sz="3300" dirty="0"/>
              <a:t> Remoto</a:t>
            </a:r>
            <a:br>
              <a:rPr lang="it-IT" sz="3300" dirty="0"/>
            </a:br>
            <a:endParaRPr lang="it-IT" sz="3300" dirty="0"/>
          </a:p>
          <a:p>
            <a:pPr marL="0" indent="0" algn="ctr">
              <a:buNone/>
            </a:pPr>
            <a:r>
              <a:rPr lang="en-GB" sz="2200" dirty="0">
                <a:solidFill>
                  <a:schemeClr val="accent1">
                    <a:lumMod val="75000"/>
                  </a:schemeClr>
                </a:solidFill>
                <a:latin typeface="Consolas" panose="020B0609020204030204" pitchFamily="49" charset="0"/>
                <a:cs typeface="Consolas" panose="020B0609020204030204" pitchFamily="49" charset="0"/>
              </a:rPr>
              <a:t>git push </a:t>
            </a:r>
            <a:r>
              <a:rPr lang="en-GB" sz="3000" dirty="0" err="1">
                <a:solidFill>
                  <a:srgbClr val="FF0000"/>
                </a:solidFill>
                <a:latin typeface="Consolas" panose="020B0609020204030204" pitchFamily="49" charset="0"/>
                <a:cs typeface="Consolas" panose="020B0609020204030204" pitchFamily="49" charset="0"/>
              </a:rPr>
              <a:t>remote_repo_alias</a:t>
            </a:r>
            <a:r>
              <a:rPr lang="en-GB" sz="3000" dirty="0">
                <a:solidFill>
                  <a:srgbClr val="FF0000"/>
                </a:solidFill>
                <a:latin typeface="Consolas" panose="020B0609020204030204" pitchFamily="49" charset="0"/>
                <a:cs typeface="Consolas" panose="020B0609020204030204" pitchFamily="49" charset="0"/>
              </a:rPr>
              <a:t> </a:t>
            </a:r>
            <a:r>
              <a:rPr lang="en-GB" sz="3000" dirty="0" err="1">
                <a:solidFill>
                  <a:srgbClr val="FF0000"/>
                </a:solidFill>
                <a:latin typeface="Consolas" panose="020B0609020204030204" pitchFamily="49" charset="0"/>
                <a:cs typeface="Consolas" panose="020B0609020204030204" pitchFamily="49" charset="0"/>
              </a:rPr>
              <a:t>remote_branch</a:t>
            </a:r>
            <a:br>
              <a:rPr lang="en-GB" sz="3000" dirty="0">
                <a:solidFill>
                  <a:srgbClr val="FF0000"/>
                </a:solidFill>
                <a:latin typeface="Consolas" panose="020B0609020204030204" pitchFamily="49" charset="0"/>
                <a:cs typeface="Consolas" panose="020B0609020204030204" pitchFamily="49" charset="0"/>
              </a:rPr>
            </a:br>
            <a:endParaRPr lang="it-IT" sz="3000" dirty="0"/>
          </a:p>
        </p:txBody>
      </p:sp>
    </p:spTree>
    <p:extLst>
      <p:ext uri="{BB962C8B-B14F-4D97-AF65-F5344CB8AC3E}">
        <p14:creationId xmlns:p14="http://schemas.microsoft.com/office/powerpoint/2010/main" val="1339772988"/>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GIT – Aspetti avanzati – BRANCHING</a:t>
            </a:r>
            <a:endParaRPr lang="it-IT" noProof="0" dirty="0"/>
          </a:p>
        </p:txBody>
      </p:sp>
      <p:sp>
        <p:nvSpPr>
          <p:cNvPr id="10" name="Content Placeholder 6">
            <a:extLst>
              <a:ext uri="{FF2B5EF4-FFF2-40B4-BE49-F238E27FC236}">
                <a16:creationId xmlns:a16="http://schemas.microsoft.com/office/drawing/2014/main" id="{A5850EA1-4818-6E4E-A547-581DEA0A9B8D}"/>
              </a:ext>
            </a:extLst>
          </p:cNvPr>
          <p:cNvSpPr>
            <a:spLocks noGrp="1"/>
          </p:cNvSpPr>
          <p:nvPr>
            <p:ph idx="1"/>
          </p:nvPr>
        </p:nvSpPr>
        <p:spPr>
          <a:xfrm>
            <a:off x="487414" y="1388532"/>
            <a:ext cx="8737548" cy="5300135"/>
          </a:xfrm>
        </p:spPr>
        <p:txBody>
          <a:bodyPr numCol="1" spcCol="108000">
            <a:normAutofit/>
          </a:bodyPr>
          <a:lstStyle/>
          <a:p>
            <a:r>
              <a:rPr lang="en-GB" dirty="0"/>
              <a:t>A </a:t>
            </a:r>
            <a:r>
              <a:rPr lang="en-GB" dirty="0" err="1"/>
              <a:t>differenza</a:t>
            </a:r>
            <a:r>
              <a:rPr lang="en-GB" dirty="0"/>
              <a:t> di SVN e </a:t>
            </a:r>
            <a:r>
              <a:rPr lang="en-GB" dirty="0" err="1"/>
              <a:t>altri</a:t>
            </a:r>
            <a:r>
              <a:rPr lang="en-GB" dirty="0"/>
              <a:t> CVS, un commit </a:t>
            </a:r>
            <a:r>
              <a:rPr lang="en-GB" dirty="0" err="1"/>
              <a:t>su</a:t>
            </a:r>
            <a:r>
              <a:rPr lang="en-GB" dirty="0"/>
              <a:t> git genera uno snapshot </a:t>
            </a:r>
            <a:r>
              <a:rPr lang="en-GB" dirty="0" err="1"/>
              <a:t>dello</a:t>
            </a:r>
            <a:r>
              <a:rPr lang="en-GB" dirty="0"/>
              <a:t> </a:t>
            </a:r>
            <a:r>
              <a:rPr lang="en-GB" dirty="0" err="1"/>
              <a:t>stato</a:t>
            </a:r>
            <a:r>
              <a:rPr lang="en-GB" dirty="0"/>
              <a:t> di tutti </a:t>
            </a:r>
            <a:r>
              <a:rPr lang="en-GB" dirty="0" err="1"/>
              <a:t>i</a:t>
            </a:r>
            <a:r>
              <a:rPr lang="en-GB" dirty="0"/>
              <a:t> file, </a:t>
            </a:r>
            <a:r>
              <a:rPr lang="en-GB" dirty="0" err="1"/>
              <a:t>registrando</a:t>
            </a:r>
            <a:r>
              <a:rPr lang="en-GB" dirty="0"/>
              <a:t> un </a:t>
            </a:r>
            <a:r>
              <a:rPr lang="en-GB" dirty="0" err="1"/>
              <a:t>valore</a:t>
            </a:r>
            <a:r>
              <a:rPr lang="en-GB" dirty="0"/>
              <a:t> </a:t>
            </a:r>
            <a:r>
              <a:rPr lang="en-GB" dirty="0" err="1"/>
              <a:t>che</a:t>
            </a:r>
            <a:r>
              <a:rPr lang="en-GB" dirty="0"/>
              <a:t> </a:t>
            </a:r>
            <a:r>
              <a:rPr lang="en-GB" dirty="0" err="1"/>
              <a:t>identifica</a:t>
            </a:r>
            <a:r>
              <a:rPr lang="en-GB" dirty="0"/>
              <a:t> </a:t>
            </a:r>
            <a:r>
              <a:rPr lang="en-GB" dirty="0" err="1"/>
              <a:t>l’intero</a:t>
            </a:r>
            <a:r>
              <a:rPr lang="en-GB" dirty="0"/>
              <a:t> snapshot</a:t>
            </a:r>
          </a:p>
          <a:p>
            <a:r>
              <a:rPr lang="en-GB" dirty="0"/>
              <a:t>Se un file non </a:t>
            </a:r>
            <a:r>
              <a:rPr lang="en-GB" dirty="0" err="1"/>
              <a:t>è</a:t>
            </a:r>
            <a:r>
              <a:rPr lang="en-GB" dirty="0"/>
              <a:t> </a:t>
            </a:r>
            <a:r>
              <a:rPr lang="en-GB" dirty="0" err="1"/>
              <a:t>stato</a:t>
            </a:r>
            <a:r>
              <a:rPr lang="en-GB" dirty="0"/>
              <a:t> </a:t>
            </a:r>
            <a:r>
              <a:rPr lang="en-GB" dirty="0" err="1"/>
              <a:t>variato</a:t>
            </a:r>
            <a:r>
              <a:rPr lang="en-GB" dirty="0"/>
              <a:t>, git al </a:t>
            </a:r>
            <a:r>
              <a:rPr lang="en-GB" dirty="0" err="1"/>
              <a:t>posto</a:t>
            </a:r>
            <a:r>
              <a:rPr lang="en-GB" dirty="0"/>
              <a:t> di </a:t>
            </a:r>
            <a:r>
              <a:rPr lang="en-GB" dirty="0" err="1"/>
              <a:t>salvare</a:t>
            </a:r>
            <a:r>
              <a:rPr lang="en-GB" dirty="0"/>
              <a:t> </a:t>
            </a:r>
            <a:r>
              <a:rPr lang="en-GB" dirty="0" err="1"/>
              <a:t>nello</a:t>
            </a:r>
            <a:r>
              <a:rPr lang="en-GB" dirty="0"/>
              <a:t> snapshot il file, ne </a:t>
            </a:r>
            <a:r>
              <a:rPr lang="en-GB" dirty="0" err="1"/>
              <a:t>salva</a:t>
            </a:r>
            <a:r>
              <a:rPr lang="en-GB" dirty="0"/>
              <a:t> il solo </a:t>
            </a:r>
            <a:r>
              <a:rPr lang="en-GB" dirty="0" err="1"/>
              <a:t>puntamento</a:t>
            </a:r>
            <a:endParaRPr lang="en-GB" dirty="0"/>
          </a:p>
        </p:txBody>
      </p:sp>
      <p:pic>
        <p:nvPicPr>
          <p:cNvPr id="3" name="Picture 2">
            <a:extLst>
              <a:ext uri="{FF2B5EF4-FFF2-40B4-BE49-F238E27FC236}">
                <a16:creationId xmlns:a16="http://schemas.microsoft.com/office/drawing/2014/main" id="{D3D2596C-48D1-454A-88EA-41C194D7057C}"/>
              </a:ext>
            </a:extLst>
          </p:cNvPr>
          <p:cNvPicPr>
            <a:picLocks noChangeAspect="1"/>
          </p:cNvPicPr>
          <p:nvPr/>
        </p:nvPicPr>
        <p:blipFill>
          <a:blip r:embed="rId3"/>
          <a:stretch>
            <a:fillRect/>
          </a:stretch>
        </p:blipFill>
        <p:spPr>
          <a:xfrm>
            <a:off x="4146814" y="3562094"/>
            <a:ext cx="5759186" cy="3203438"/>
          </a:xfrm>
          <a:prstGeom prst="rect">
            <a:avLst/>
          </a:prstGeom>
        </p:spPr>
      </p:pic>
      <p:sp>
        <p:nvSpPr>
          <p:cNvPr id="5" name="Content Placeholder 6">
            <a:extLst>
              <a:ext uri="{FF2B5EF4-FFF2-40B4-BE49-F238E27FC236}">
                <a16:creationId xmlns:a16="http://schemas.microsoft.com/office/drawing/2014/main" id="{C82BC19A-7065-5848-8C7B-51995FE47720}"/>
              </a:ext>
            </a:extLst>
          </p:cNvPr>
          <p:cNvSpPr txBox="1">
            <a:spLocks/>
          </p:cNvSpPr>
          <p:nvPr/>
        </p:nvSpPr>
        <p:spPr>
          <a:xfrm>
            <a:off x="487413" y="3583126"/>
            <a:ext cx="3762853" cy="3412067"/>
          </a:xfrm>
          <a:prstGeom prst="rect">
            <a:avLst/>
          </a:prstGeom>
        </p:spPr>
        <p:txBody>
          <a:bodyPr vert="horz" lIns="91440" tIns="45720" rIns="91440" bIns="45720" numCol="1" spcCol="10800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defRPr/>
            </a:pPr>
            <a:r>
              <a:rPr lang="en-GB" dirty="0"/>
              <a:t>Un branch per git non </a:t>
            </a:r>
            <a:r>
              <a:rPr lang="en-GB" dirty="0" err="1"/>
              <a:t>rappresenta</a:t>
            </a:r>
            <a:r>
              <a:rPr lang="en-GB" dirty="0"/>
              <a:t> una </a:t>
            </a:r>
            <a:r>
              <a:rPr lang="en-GB" dirty="0" err="1"/>
              <a:t>copia</a:t>
            </a:r>
            <a:r>
              <a:rPr lang="en-GB" dirty="0"/>
              <a:t> </a:t>
            </a:r>
            <a:r>
              <a:rPr lang="en-GB" dirty="0" err="1"/>
              <a:t>dell’intero</a:t>
            </a:r>
            <a:r>
              <a:rPr lang="en-GB" dirty="0"/>
              <a:t> </a:t>
            </a:r>
            <a:r>
              <a:rPr lang="en-GB" dirty="0" err="1"/>
              <a:t>contenuto</a:t>
            </a:r>
            <a:r>
              <a:rPr lang="en-GB" dirty="0"/>
              <a:t>, </a:t>
            </a:r>
            <a:r>
              <a:rPr lang="en-GB" dirty="0" err="1"/>
              <a:t>bensì</a:t>
            </a:r>
            <a:r>
              <a:rPr lang="en-GB" dirty="0"/>
              <a:t> un </a:t>
            </a:r>
            <a:r>
              <a:rPr lang="en-GB" dirty="0" err="1"/>
              <a:t>puntamento</a:t>
            </a:r>
            <a:r>
              <a:rPr lang="en-GB" dirty="0"/>
              <a:t> ad un </a:t>
            </a:r>
            <a:r>
              <a:rPr lang="en-GB" dirty="0" err="1"/>
              <a:t>dato</a:t>
            </a:r>
            <a:r>
              <a:rPr lang="en-GB" dirty="0"/>
              <a:t> snapshot a cui </a:t>
            </a:r>
            <a:r>
              <a:rPr lang="en-GB" dirty="0" err="1"/>
              <a:t>viene</a:t>
            </a:r>
            <a:r>
              <a:rPr lang="en-GB" dirty="0"/>
              <a:t> </a:t>
            </a:r>
            <a:r>
              <a:rPr lang="en-GB" dirty="0" err="1"/>
              <a:t>attribuito</a:t>
            </a:r>
            <a:r>
              <a:rPr lang="en-GB" dirty="0"/>
              <a:t> un alias</a:t>
            </a:r>
          </a:p>
          <a:p>
            <a:pPr marL="0" lvl="0" indent="0">
              <a:lnSpc>
                <a:spcPct val="100000"/>
              </a:lnSpc>
              <a:spcBef>
                <a:spcPts val="0"/>
              </a:spcBef>
              <a:buNone/>
              <a:defRPr/>
            </a:pPr>
            <a:endParaRPr lang="it-IT" dirty="0"/>
          </a:p>
        </p:txBody>
      </p:sp>
    </p:spTree>
    <p:extLst>
      <p:ext uri="{BB962C8B-B14F-4D97-AF65-F5344CB8AC3E}">
        <p14:creationId xmlns:p14="http://schemas.microsoft.com/office/powerpoint/2010/main" val="1487936685"/>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GIT – Aspetti avanzati – BRANCHING</a:t>
            </a:r>
            <a:endParaRPr lang="it-IT" noProof="0" dirty="0"/>
          </a:p>
        </p:txBody>
      </p:sp>
      <p:sp>
        <p:nvSpPr>
          <p:cNvPr id="10" name="Content Placeholder 6">
            <a:extLst>
              <a:ext uri="{FF2B5EF4-FFF2-40B4-BE49-F238E27FC236}">
                <a16:creationId xmlns:a16="http://schemas.microsoft.com/office/drawing/2014/main" id="{A5850EA1-4818-6E4E-A547-581DEA0A9B8D}"/>
              </a:ext>
            </a:extLst>
          </p:cNvPr>
          <p:cNvSpPr>
            <a:spLocks noGrp="1"/>
          </p:cNvSpPr>
          <p:nvPr>
            <p:ph idx="1"/>
          </p:nvPr>
        </p:nvSpPr>
        <p:spPr>
          <a:xfrm>
            <a:off x="487414" y="1388532"/>
            <a:ext cx="8737548" cy="5300135"/>
          </a:xfrm>
        </p:spPr>
        <p:txBody>
          <a:bodyPr numCol="1" spcCol="108000">
            <a:normAutofit/>
          </a:bodyPr>
          <a:lstStyle/>
          <a:p>
            <a:r>
              <a:rPr lang="en-GB" dirty="0"/>
              <a:t>Per </a:t>
            </a:r>
            <a:r>
              <a:rPr lang="en-GB" dirty="0" err="1"/>
              <a:t>creare</a:t>
            </a:r>
            <a:r>
              <a:rPr lang="en-GB" dirty="0"/>
              <a:t> un nuovo branch </a:t>
            </a:r>
            <a:r>
              <a:rPr lang="en-GB" dirty="0" err="1"/>
              <a:t>è</a:t>
            </a:r>
            <a:r>
              <a:rPr lang="en-GB" dirty="0"/>
              <a:t> </a:t>
            </a:r>
            <a:r>
              <a:rPr lang="en-GB" dirty="0" err="1"/>
              <a:t>sufficiente</a:t>
            </a:r>
            <a:r>
              <a:rPr lang="en-GB" dirty="0"/>
              <a:t> </a:t>
            </a:r>
            <a:r>
              <a:rPr lang="en-GB" dirty="0" err="1"/>
              <a:t>digitare</a:t>
            </a:r>
            <a:r>
              <a:rPr lang="en-GB" dirty="0"/>
              <a:t>:</a:t>
            </a:r>
          </a:p>
          <a:p>
            <a:pPr marL="0" indent="0" algn="ctr">
              <a:buNone/>
            </a:pPr>
            <a:r>
              <a:rPr lang="en-GB" sz="2000" dirty="0">
                <a:solidFill>
                  <a:schemeClr val="accent1">
                    <a:lumMod val="75000"/>
                  </a:schemeClr>
                </a:solidFill>
                <a:latin typeface="Consolas" panose="020B0609020204030204" pitchFamily="49" charset="0"/>
                <a:cs typeface="Consolas" panose="020B0609020204030204" pitchFamily="49" charset="0"/>
              </a:rPr>
              <a:t>git branch </a:t>
            </a:r>
            <a:r>
              <a:rPr lang="en-GB" dirty="0" err="1">
                <a:solidFill>
                  <a:srgbClr val="FF0000"/>
                </a:solidFill>
                <a:latin typeface="Consolas" panose="020B0609020204030204" pitchFamily="49" charset="0"/>
                <a:cs typeface="Consolas" panose="020B0609020204030204" pitchFamily="49" charset="0"/>
              </a:rPr>
              <a:t>nome_nuovo_branch</a:t>
            </a:r>
            <a:endParaRPr lang="en-GB" dirty="0">
              <a:solidFill>
                <a:srgbClr val="FF0000"/>
              </a:solidFill>
              <a:latin typeface="Consolas" panose="020B0609020204030204" pitchFamily="49" charset="0"/>
              <a:cs typeface="Consolas" panose="020B0609020204030204" pitchFamily="49" charset="0"/>
            </a:endParaRPr>
          </a:p>
          <a:p>
            <a:r>
              <a:rPr lang="en-GB" dirty="0"/>
              <a:t>Il </a:t>
            </a:r>
            <a:r>
              <a:rPr lang="en-GB" dirty="0" err="1"/>
              <a:t>comando</a:t>
            </a:r>
            <a:r>
              <a:rPr lang="en-GB" dirty="0"/>
              <a:t> </a:t>
            </a:r>
            <a:r>
              <a:rPr lang="en-GB" dirty="0" err="1"/>
              <a:t>esegue</a:t>
            </a:r>
            <a:r>
              <a:rPr lang="en-GB" dirty="0"/>
              <a:t> la </a:t>
            </a:r>
            <a:r>
              <a:rPr lang="en-GB" dirty="0" err="1"/>
              <a:t>creazione</a:t>
            </a:r>
            <a:r>
              <a:rPr lang="en-GB" dirty="0"/>
              <a:t> del branch </a:t>
            </a:r>
            <a:r>
              <a:rPr lang="en-GB" dirty="0" err="1"/>
              <a:t>utilizzando</a:t>
            </a:r>
            <a:r>
              <a:rPr lang="en-GB" dirty="0"/>
              <a:t> lo snapshot </a:t>
            </a:r>
            <a:r>
              <a:rPr lang="en-GB" dirty="0" err="1"/>
              <a:t>su</a:t>
            </a:r>
            <a:r>
              <a:rPr lang="en-GB" dirty="0"/>
              <a:t> cui </a:t>
            </a:r>
            <a:r>
              <a:rPr lang="en-GB" dirty="0" err="1"/>
              <a:t>risediamo</a:t>
            </a:r>
            <a:r>
              <a:rPr lang="en-GB" dirty="0"/>
              <a:t> al </a:t>
            </a:r>
            <a:r>
              <a:rPr lang="en-GB" dirty="0" err="1"/>
              <a:t>momento</a:t>
            </a:r>
            <a:r>
              <a:rPr lang="en-GB" dirty="0"/>
              <a:t> </a:t>
            </a:r>
            <a:r>
              <a:rPr lang="en-GB" dirty="0" err="1"/>
              <a:t>dell’esecuzione</a:t>
            </a:r>
            <a:r>
              <a:rPr lang="en-GB" dirty="0"/>
              <a:t>.</a:t>
            </a:r>
          </a:p>
          <a:p>
            <a:r>
              <a:rPr lang="en-GB" dirty="0"/>
              <a:t>Per </a:t>
            </a:r>
            <a:r>
              <a:rPr lang="en-GB" dirty="0" err="1"/>
              <a:t>spostarci</a:t>
            </a:r>
            <a:r>
              <a:rPr lang="en-GB" dirty="0"/>
              <a:t> </a:t>
            </a:r>
            <a:r>
              <a:rPr lang="en-GB" dirty="0" err="1"/>
              <a:t>all’interno</a:t>
            </a:r>
            <a:r>
              <a:rPr lang="en-GB" dirty="0"/>
              <a:t> del nuovo branch, </a:t>
            </a:r>
            <a:r>
              <a:rPr lang="en-GB" dirty="0" err="1"/>
              <a:t>si</a:t>
            </a:r>
            <a:r>
              <a:rPr lang="en-GB" dirty="0"/>
              <a:t> </a:t>
            </a:r>
            <a:r>
              <a:rPr lang="en-GB" dirty="0" err="1"/>
              <a:t>utilizza</a:t>
            </a:r>
            <a:r>
              <a:rPr lang="en-GB" dirty="0"/>
              <a:t>, come visto in </a:t>
            </a:r>
            <a:r>
              <a:rPr lang="en-GB" dirty="0" err="1"/>
              <a:t>precedenza</a:t>
            </a:r>
            <a:r>
              <a:rPr lang="en-GB" dirty="0"/>
              <a:t>, il </a:t>
            </a:r>
            <a:r>
              <a:rPr lang="en-GB" dirty="0" err="1"/>
              <a:t>comando</a:t>
            </a:r>
            <a:r>
              <a:rPr lang="en-GB" dirty="0"/>
              <a:t> checkout</a:t>
            </a:r>
          </a:p>
          <a:p>
            <a:pPr marL="0" indent="0">
              <a:buNone/>
            </a:pPr>
            <a:r>
              <a:rPr lang="en-GB" dirty="0">
                <a:solidFill>
                  <a:srgbClr val="FF000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287030837"/>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Local Version Control Systems</a:t>
            </a:r>
            <a:endParaRPr lang="it-IT" noProof="0" dirty="0"/>
          </a:p>
        </p:txBody>
      </p:sp>
      <p:pic>
        <p:nvPicPr>
          <p:cNvPr id="3" name="Picture 2">
            <a:extLst>
              <a:ext uri="{FF2B5EF4-FFF2-40B4-BE49-F238E27FC236}">
                <a16:creationId xmlns:a16="http://schemas.microsoft.com/office/drawing/2014/main" id="{34DFFAFA-A0D3-904A-8B34-BE62968DC978}"/>
              </a:ext>
            </a:extLst>
          </p:cNvPr>
          <p:cNvPicPr>
            <a:picLocks noChangeAspect="1"/>
          </p:cNvPicPr>
          <p:nvPr/>
        </p:nvPicPr>
        <p:blipFill>
          <a:blip r:embed="rId3"/>
          <a:stretch>
            <a:fillRect/>
          </a:stretch>
        </p:blipFill>
        <p:spPr>
          <a:xfrm>
            <a:off x="5160147" y="1690690"/>
            <a:ext cx="4380283" cy="3739266"/>
          </a:xfrm>
          <a:prstGeom prst="rect">
            <a:avLst/>
          </a:prstGeom>
        </p:spPr>
      </p:pic>
      <p:sp>
        <p:nvSpPr>
          <p:cNvPr id="11" name="Content Placeholder 6">
            <a:extLst>
              <a:ext uri="{FF2B5EF4-FFF2-40B4-BE49-F238E27FC236}">
                <a16:creationId xmlns:a16="http://schemas.microsoft.com/office/drawing/2014/main" id="{FDE5B4BC-89B6-264F-A940-01E6ACB2955D}"/>
              </a:ext>
            </a:extLst>
          </p:cNvPr>
          <p:cNvSpPr>
            <a:spLocks noGrp="1"/>
          </p:cNvSpPr>
          <p:nvPr>
            <p:ph idx="1"/>
          </p:nvPr>
        </p:nvSpPr>
        <p:spPr>
          <a:xfrm>
            <a:off x="681037" y="1690689"/>
            <a:ext cx="4479110" cy="3739267"/>
          </a:xfrm>
        </p:spPr>
        <p:txBody>
          <a:bodyPr numCol="1" spcCol="108000">
            <a:normAutofit/>
          </a:bodyPr>
          <a:lstStyle/>
          <a:p>
            <a:r>
              <a:rPr lang="it-IT" dirty="0"/>
              <a:t>Primi sistemi di </a:t>
            </a:r>
            <a:r>
              <a:rPr lang="it-IT" dirty="0" err="1"/>
              <a:t>versionamento</a:t>
            </a:r>
            <a:r>
              <a:rPr lang="it-IT" dirty="0"/>
              <a:t> sviluppati</a:t>
            </a:r>
          </a:p>
          <a:p>
            <a:r>
              <a:rPr lang="it-IT" dirty="0" err="1"/>
              <a:t>Versionano</a:t>
            </a:r>
            <a:r>
              <a:rPr lang="it-IT" dirty="0"/>
              <a:t> i dati all’interno della Macchina</a:t>
            </a:r>
          </a:p>
          <a:p>
            <a:r>
              <a:rPr lang="it-IT" dirty="0"/>
              <a:t>Nati principalmente durante lo sviluppo dei primi S.O.</a:t>
            </a:r>
          </a:p>
          <a:p>
            <a:endParaRPr lang="it-IT" dirty="0"/>
          </a:p>
          <a:p>
            <a:endParaRPr lang="it-IT" dirty="0"/>
          </a:p>
        </p:txBody>
      </p:sp>
    </p:spTree>
    <p:extLst>
      <p:ext uri="{BB962C8B-B14F-4D97-AF65-F5344CB8AC3E}">
        <p14:creationId xmlns:p14="http://schemas.microsoft.com/office/powerpoint/2010/main" val="311368964"/>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GIT – Aspetti avanzati – MERGE</a:t>
            </a:r>
            <a:endParaRPr lang="it-IT" noProof="0" dirty="0"/>
          </a:p>
        </p:txBody>
      </p:sp>
      <p:sp>
        <p:nvSpPr>
          <p:cNvPr id="10" name="Content Placeholder 6">
            <a:extLst>
              <a:ext uri="{FF2B5EF4-FFF2-40B4-BE49-F238E27FC236}">
                <a16:creationId xmlns:a16="http://schemas.microsoft.com/office/drawing/2014/main" id="{A5850EA1-4818-6E4E-A547-581DEA0A9B8D}"/>
              </a:ext>
            </a:extLst>
          </p:cNvPr>
          <p:cNvSpPr>
            <a:spLocks noGrp="1"/>
          </p:cNvSpPr>
          <p:nvPr>
            <p:ph idx="1"/>
          </p:nvPr>
        </p:nvSpPr>
        <p:spPr>
          <a:xfrm>
            <a:off x="487414" y="1388532"/>
            <a:ext cx="8737548" cy="5300135"/>
          </a:xfrm>
        </p:spPr>
        <p:txBody>
          <a:bodyPr numCol="1" spcCol="108000">
            <a:normAutofit/>
          </a:bodyPr>
          <a:lstStyle/>
          <a:p>
            <a:r>
              <a:rPr lang="it-IT" dirty="0"/>
              <a:t>La merge è una operazione che permette l’allineamento delle modifiche tra due diversi </a:t>
            </a:r>
            <a:r>
              <a:rPr lang="it-IT" dirty="0" err="1"/>
              <a:t>branch</a:t>
            </a:r>
            <a:r>
              <a:rPr lang="it-IT" dirty="0"/>
              <a:t>.</a:t>
            </a:r>
          </a:p>
          <a:p>
            <a:r>
              <a:rPr lang="it-IT" dirty="0"/>
              <a:t>Nel caso non siano presenti conflitti, il comando di merge, effettua l’allineamento autonomamente (comprensivo di </a:t>
            </a:r>
            <a:r>
              <a:rPr lang="it-IT" dirty="0" err="1"/>
              <a:t>add</a:t>
            </a:r>
            <a:r>
              <a:rPr lang="it-IT" dirty="0"/>
              <a:t> e </a:t>
            </a:r>
            <a:r>
              <a:rPr lang="it-IT" dirty="0" err="1"/>
              <a:t>commit</a:t>
            </a:r>
            <a:r>
              <a:rPr lang="it-IT" dirty="0"/>
              <a:t> delle modifiche).</a:t>
            </a:r>
          </a:p>
          <a:p>
            <a:pPr marL="0" indent="0" algn="ctr">
              <a:buNone/>
            </a:pPr>
            <a:r>
              <a:rPr lang="en-GB" sz="2000" dirty="0">
                <a:solidFill>
                  <a:schemeClr val="accent1">
                    <a:lumMod val="75000"/>
                  </a:schemeClr>
                </a:solidFill>
                <a:latin typeface="Consolas" panose="020B0609020204030204" pitchFamily="49" charset="0"/>
                <a:cs typeface="Consolas" panose="020B0609020204030204" pitchFamily="49" charset="0"/>
              </a:rPr>
              <a:t>git merge </a:t>
            </a:r>
            <a:r>
              <a:rPr lang="en-GB" dirty="0" err="1">
                <a:solidFill>
                  <a:srgbClr val="FF0000"/>
                </a:solidFill>
                <a:latin typeface="Consolas" panose="020B0609020204030204" pitchFamily="49" charset="0"/>
                <a:cs typeface="Consolas" panose="020B0609020204030204" pitchFamily="49" charset="0"/>
              </a:rPr>
              <a:t>nome_branch</a:t>
            </a:r>
            <a:endParaRPr lang="en-GB" dirty="0">
              <a:solidFill>
                <a:srgbClr val="FF0000"/>
              </a:solidFill>
              <a:latin typeface="Consolas" panose="020B0609020204030204" pitchFamily="49" charset="0"/>
              <a:cs typeface="Consolas" panose="020B0609020204030204" pitchFamily="49" charset="0"/>
            </a:endParaRPr>
          </a:p>
          <a:p>
            <a:endParaRPr lang="it-IT" dirty="0"/>
          </a:p>
          <a:p>
            <a:endParaRPr lang="it-IT" dirty="0"/>
          </a:p>
          <a:p>
            <a:pPr marL="0" indent="0">
              <a:buNone/>
            </a:pPr>
            <a:r>
              <a:rPr lang="it-IT" dirty="0">
                <a:solidFill>
                  <a:srgbClr val="FF000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965461989"/>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GIT – Aspetti avanzati – CONFLITTI</a:t>
            </a:r>
            <a:endParaRPr lang="it-IT" noProof="0" dirty="0"/>
          </a:p>
        </p:txBody>
      </p:sp>
      <p:sp>
        <p:nvSpPr>
          <p:cNvPr id="10" name="Content Placeholder 6">
            <a:extLst>
              <a:ext uri="{FF2B5EF4-FFF2-40B4-BE49-F238E27FC236}">
                <a16:creationId xmlns:a16="http://schemas.microsoft.com/office/drawing/2014/main" id="{A5850EA1-4818-6E4E-A547-581DEA0A9B8D}"/>
              </a:ext>
            </a:extLst>
          </p:cNvPr>
          <p:cNvSpPr>
            <a:spLocks noGrp="1"/>
          </p:cNvSpPr>
          <p:nvPr>
            <p:ph idx="1"/>
          </p:nvPr>
        </p:nvSpPr>
        <p:spPr>
          <a:xfrm>
            <a:off x="487414" y="1388532"/>
            <a:ext cx="8737548" cy="5300135"/>
          </a:xfrm>
        </p:spPr>
        <p:txBody>
          <a:bodyPr numCol="1" spcCol="108000">
            <a:normAutofit/>
          </a:bodyPr>
          <a:lstStyle/>
          <a:p>
            <a:r>
              <a:rPr lang="it-IT" dirty="0"/>
              <a:t>Nel caso i due </a:t>
            </a:r>
            <a:r>
              <a:rPr lang="it-IT" dirty="0" err="1"/>
              <a:t>branch</a:t>
            </a:r>
            <a:r>
              <a:rPr lang="it-IT" dirty="0"/>
              <a:t> contengano modifiche nelle stesse righe di codice, la merge effettua </a:t>
            </a:r>
            <a:r>
              <a:rPr lang="it-IT" dirty="0" err="1"/>
              <a:t>add</a:t>
            </a:r>
            <a:r>
              <a:rPr lang="it-IT" dirty="0"/>
              <a:t> e </a:t>
            </a:r>
            <a:r>
              <a:rPr lang="it-IT" dirty="0" err="1"/>
              <a:t>commit</a:t>
            </a:r>
            <a:r>
              <a:rPr lang="it-IT" dirty="0"/>
              <a:t> dei file non in conflitto, lasciando i restanti in uno stato transitorio.</a:t>
            </a:r>
          </a:p>
          <a:p>
            <a:r>
              <a:rPr lang="it-IT" dirty="0"/>
              <a:t>All’interno del/dei file in conflitto, </a:t>
            </a:r>
            <a:r>
              <a:rPr lang="it-IT" dirty="0" err="1"/>
              <a:t>git</a:t>
            </a:r>
            <a:r>
              <a:rPr lang="it-IT" dirty="0"/>
              <a:t> inserisce dei marker indicanti le parti da risolvere:</a:t>
            </a:r>
          </a:p>
          <a:p>
            <a:pPr lvl="1"/>
            <a:r>
              <a:rPr lang="it-IT" dirty="0"/>
              <a:t>La parte precedente ai caratteri «=======» contiene la versione attuale</a:t>
            </a:r>
          </a:p>
          <a:p>
            <a:pPr lvl="1"/>
            <a:r>
              <a:rPr lang="it-IT" dirty="0"/>
              <a:t>La parte sottostanti i caratteri «=======» contiene la versione del </a:t>
            </a:r>
            <a:r>
              <a:rPr lang="it-IT" dirty="0" err="1"/>
              <a:t>repository</a:t>
            </a:r>
            <a:r>
              <a:rPr lang="it-IT" dirty="0"/>
              <a:t> scelto nel merge</a:t>
            </a:r>
          </a:p>
          <a:p>
            <a:endParaRPr lang="it-IT" dirty="0"/>
          </a:p>
          <a:p>
            <a:pPr marL="0" indent="0">
              <a:buNone/>
            </a:pPr>
            <a:r>
              <a:rPr lang="it-IT" dirty="0">
                <a:solidFill>
                  <a:srgbClr val="FF0000"/>
                </a:solidFill>
                <a:latin typeface="Consolas" panose="020B0609020204030204" pitchFamily="49" charset="0"/>
                <a:cs typeface="Consolas" panose="020B0609020204030204" pitchFamily="49" charset="0"/>
              </a:rPr>
              <a:t>	</a:t>
            </a:r>
          </a:p>
        </p:txBody>
      </p:sp>
      <p:pic>
        <p:nvPicPr>
          <p:cNvPr id="3" name="Picture 2">
            <a:extLst>
              <a:ext uri="{FF2B5EF4-FFF2-40B4-BE49-F238E27FC236}">
                <a16:creationId xmlns:a16="http://schemas.microsoft.com/office/drawing/2014/main" id="{37884561-8EC6-464A-9A0E-7B8B5381747A}"/>
              </a:ext>
            </a:extLst>
          </p:cNvPr>
          <p:cNvPicPr>
            <a:picLocks noChangeAspect="1"/>
          </p:cNvPicPr>
          <p:nvPr/>
        </p:nvPicPr>
        <p:blipFill>
          <a:blip r:embed="rId3"/>
          <a:stretch>
            <a:fillRect/>
          </a:stretch>
        </p:blipFill>
        <p:spPr>
          <a:xfrm>
            <a:off x="1423430" y="5284577"/>
            <a:ext cx="7059139" cy="1573423"/>
          </a:xfrm>
          <a:prstGeom prst="rect">
            <a:avLst/>
          </a:prstGeom>
        </p:spPr>
      </p:pic>
    </p:spTree>
    <p:extLst>
      <p:ext uri="{BB962C8B-B14F-4D97-AF65-F5344CB8AC3E}">
        <p14:creationId xmlns:p14="http://schemas.microsoft.com/office/powerpoint/2010/main" val="419979016"/>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GIT – Aspetti avanzati – CONFLITTI</a:t>
            </a:r>
            <a:endParaRPr lang="it-IT" noProof="0" dirty="0"/>
          </a:p>
        </p:txBody>
      </p:sp>
      <p:sp>
        <p:nvSpPr>
          <p:cNvPr id="10" name="Content Placeholder 6">
            <a:extLst>
              <a:ext uri="{FF2B5EF4-FFF2-40B4-BE49-F238E27FC236}">
                <a16:creationId xmlns:a16="http://schemas.microsoft.com/office/drawing/2014/main" id="{A5850EA1-4818-6E4E-A547-581DEA0A9B8D}"/>
              </a:ext>
            </a:extLst>
          </p:cNvPr>
          <p:cNvSpPr>
            <a:spLocks noGrp="1"/>
          </p:cNvSpPr>
          <p:nvPr>
            <p:ph idx="1"/>
          </p:nvPr>
        </p:nvSpPr>
        <p:spPr>
          <a:xfrm>
            <a:off x="487414" y="1388532"/>
            <a:ext cx="8737548" cy="5300135"/>
          </a:xfrm>
        </p:spPr>
        <p:txBody>
          <a:bodyPr numCol="1" spcCol="108000">
            <a:normAutofit/>
          </a:bodyPr>
          <a:lstStyle/>
          <a:p>
            <a:r>
              <a:rPr lang="it-IT" dirty="0"/>
              <a:t>Per risolvere il conflitto è possibile:</a:t>
            </a:r>
          </a:p>
          <a:p>
            <a:pPr lvl="1"/>
            <a:r>
              <a:rPr lang="it-IT" dirty="0"/>
              <a:t>Modificare il file manualmente;</a:t>
            </a:r>
          </a:p>
          <a:p>
            <a:pPr lvl="1"/>
            <a:r>
              <a:rPr lang="it-IT" dirty="0"/>
              <a:t>Utilizzare lo strumento di default attraverso il comando</a:t>
            </a:r>
            <a:br>
              <a:rPr lang="it-IT" dirty="0"/>
            </a:br>
            <a:r>
              <a:rPr lang="it-IT" dirty="0"/>
              <a:t>			</a:t>
            </a:r>
            <a:r>
              <a:rPr lang="en-GB" sz="1800" dirty="0">
                <a:solidFill>
                  <a:schemeClr val="accent1">
                    <a:lumMod val="75000"/>
                  </a:schemeClr>
                </a:solidFill>
                <a:latin typeface="Consolas" panose="020B0609020204030204" pitchFamily="49" charset="0"/>
                <a:cs typeface="Consolas" panose="020B0609020204030204" pitchFamily="49" charset="0"/>
              </a:rPr>
              <a:t>git </a:t>
            </a:r>
            <a:r>
              <a:rPr lang="en-GB" sz="1800" dirty="0" err="1">
                <a:solidFill>
                  <a:schemeClr val="accent1">
                    <a:lumMod val="75000"/>
                  </a:schemeClr>
                </a:solidFill>
                <a:latin typeface="Consolas" panose="020B0609020204030204" pitchFamily="49" charset="0"/>
                <a:cs typeface="Consolas" panose="020B0609020204030204" pitchFamily="49" charset="0"/>
              </a:rPr>
              <a:t>mergetool</a:t>
            </a:r>
            <a:endParaRPr lang="en-GB" sz="1800" dirty="0">
              <a:solidFill>
                <a:schemeClr val="accent1">
                  <a:lumMod val="75000"/>
                </a:schemeClr>
              </a:solidFill>
              <a:latin typeface="Consolas" panose="020B0609020204030204" pitchFamily="49" charset="0"/>
              <a:cs typeface="Consolas" panose="020B0609020204030204" pitchFamily="49" charset="0"/>
            </a:endParaRPr>
          </a:p>
          <a:p>
            <a:pPr lvl="1"/>
            <a:endParaRPr lang="en-GB" sz="1800" dirty="0">
              <a:solidFill>
                <a:schemeClr val="accent1">
                  <a:lumMod val="75000"/>
                </a:schemeClr>
              </a:solidFill>
              <a:latin typeface="Consolas" panose="020B0609020204030204" pitchFamily="49" charset="0"/>
              <a:cs typeface="Consolas" panose="020B0609020204030204" pitchFamily="49" charset="0"/>
            </a:endParaRPr>
          </a:p>
          <a:p>
            <a:r>
              <a:rPr lang="it-IT" dirty="0"/>
              <a:t>Una volta risolti i conflitti è necessario effettuare il </a:t>
            </a:r>
            <a:r>
              <a:rPr lang="it-IT" dirty="0" err="1"/>
              <a:t>commit</a:t>
            </a:r>
            <a:endParaRPr lang="it-IT"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04510100"/>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GIT – WORKFLOWS</a:t>
            </a:r>
            <a:endParaRPr lang="it-IT" noProof="0" dirty="0"/>
          </a:p>
        </p:txBody>
      </p:sp>
      <p:sp>
        <p:nvSpPr>
          <p:cNvPr id="10" name="Content Placeholder 6">
            <a:extLst>
              <a:ext uri="{FF2B5EF4-FFF2-40B4-BE49-F238E27FC236}">
                <a16:creationId xmlns:a16="http://schemas.microsoft.com/office/drawing/2014/main" id="{A5850EA1-4818-6E4E-A547-581DEA0A9B8D}"/>
              </a:ext>
            </a:extLst>
          </p:cNvPr>
          <p:cNvSpPr>
            <a:spLocks noGrp="1"/>
          </p:cNvSpPr>
          <p:nvPr>
            <p:ph idx="1"/>
          </p:nvPr>
        </p:nvSpPr>
        <p:spPr>
          <a:xfrm>
            <a:off x="487414" y="1388532"/>
            <a:ext cx="8737548" cy="5300135"/>
          </a:xfrm>
        </p:spPr>
        <p:txBody>
          <a:bodyPr numCol="1" spcCol="108000">
            <a:normAutofit/>
          </a:bodyPr>
          <a:lstStyle/>
          <a:p>
            <a:r>
              <a:rPr lang="it-IT" dirty="0">
                <a:latin typeface="Consolas" panose="020B0609020204030204" pitchFamily="49" charset="0"/>
                <a:cs typeface="Consolas" panose="020B0609020204030204" pitchFamily="49" charset="0"/>
              </a:rPr>
              <a:t>La flessibilità di </a:t>
            </a:r>
            <a:r>
              <a:rPr lang="it-IT" dirty="0" err="1">
                <a:latin typeface="Consolas" panose="020B0609020204030204" pitchFamily="49" charset="0"/>
                <a:cs typeface="Consolas" panose="020B0609020204030204" pitchFamily="49" charset="0"/>
              </a:rPr>
              <a:t>git</a:t>
            </a:r>
            <a:r>
              <a:rPr lang="it-IT" dirty="0">
                <a:latin typeface="Consolas" panose="020B0609020204030204" pitchFamily="49" charset="0"/>
                <a:cs typeface="Consolas" panose="020B0609020204030204" pitchFamily="49" charset="0"/>
              </a:rPr>
              <a:t> e la mancanza di un’unica linea guida consentono una moltitudine di </a:t>
            </a:r>
            <a:r>
              <a:rPr lang="it-IT" dirty="0" err="1">
                <a:latin typeface="Consolas" panose="020B0609020204030204" pitchFamily="49" charset="0"/>
                <a:cs typeface="Consolas" panose="020B0609020204030204" pitchFamily="49" charset="0"/>
              </a:rPr>
              <a:t>Workflows</a:t>
            </a:r>
            <a:r>
              <a:rPr lang="it-IT" dirty="0">
                <a:latin typeface="Consolas" panose="020B0609020204030204" pitchFamily="49" charset="0"/>
                <a:cs typeface="Consolas" panose="020B0609020204030204" pitchFamily="49" charset="0"/>
              </a:rPr>
              <a:t> per organizzare e gestire il codice sorgente.</a:t>
            </a:r>
          </a:p>
          <a:p>
            <a:r>
              <a:rPr lang="it-IT" dirty="0">
                <a:latin typeface="Consolas" panose="020B0609020204030204" pitchFamily="49" charset="0"/>
                <a:cs typeface="Consolas" panose="020B0609020204030204" pitchFamily="49" charset="0"/>
              </a:rPr>
              <a:t>I più utilizzati sono:</a:t>
            </a:r>
          </a:p>
          <a:p>
            <a:pPr lvl="1"/>
            <a:r>
              <a:rPr lang="it-IT" dirty="0" err="1">
                <a:latin typeface="Consolas" panose="020B0609020204030204" pitchFamily="49" charset="0"/>
                <a:cs typeface="Consolas" panose="020B0609020204030204" pitchFamily="49" charset="0"/>
              </a:rPr>
              <a:t>Centralized</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Workflow</a:t>
            </a:r>
            <a:endParaRPr lang="it-IT" dirty="0">
              <a:latin typeface="Consolas" panose="020B0609020204030204" pitchFamily="49" charset="0"/>
              <a:cs typeface="Consolas" panose="020B0609020204030204" pitchFamily="49" charset="0"/>
            </a:endParaRPr>
          </a:p>
          <a:p>
            <a:pPr lvl="1"/>
            <a:r>
              <a:rPr lang="it-IT" dirty="0" err="1">
                <a:latin typeface="Consolas" panose="020B0609020204030204" pitchFamily="49" charset="0"/>
                <a:cs typeface="Consolas" panose="020B0609020204030204" pitchFamily="49" charset="0"/>
              </a:rPr>
              <a:t>Feature</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Branch</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Workflow</a:t>
            </a:r>
            <a:endParaRPr lang="it-IT" dirty="0">
              <a:latin typeface="Consolas" panose="020B0609020204030204" pitchFamily="49" charset="0"/>
              <a:cs typeface="Consolas" panose="020B0609020204030204" pitchFamily="49" charset="0"/>
            </a:endParaRPr>
          </a:p>
          <a:p>
            <a:pPr lvl="1"/>
            <a:r>
              <a:rPr lang="it-IT" dirty="0" err="1">
                <a:latin typeface="Consolas" panose="020B0609020204030204" pitchFamily="49" charset="0"/>
                <a:cs typeface="Consolas" panose="020B0609020204030204" pitchFamily="49" charset="0"/>
              </a:rPr>
              <a:t>Gitflow</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Workflow</a:t>
            </a:r>
            <a:endParaRPr lang="it-IT" dirty="0">
              <a:latin typeface="Consolas" panose="020B0609020204030204" pitchFamily="49" charset="0"/>
              <a:cs typeface="Consolas" panose="020B0609020204030204" pitchFamily="49" charset="0"/>
            </a:endParaRPr>
          </a:p>
          <a:p>
            <a:pPr lvl="1"/>
            <a:r>
              <a:rPr lang="it-IT" dirty="0" err="1">
                <a:latin typeface="Consolas" panose="020B0609020204030204" pitchFamily="49" charset="0"/>
                <a:cs typeface="Consolas" panose="020B0609020204030204" pitchFamily="49" charset="0"/>
              </a:rPr>
              <a:t>Forking</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Workflow</a:t>
            </a:r>
            <a:endParaRPr lang="it-IT"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48006259"/>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GIT – </a:t>
            </a:r>
            <a:r>
              <a:rPr lang="it-IT" dirty="0" err="1"/>
              <a:t>Workflows</a:t>
            </a:r>
            <a:r>
              <a:rPr lang="it-IT" dirty="0"/>
              <a:t> - </a:t>
            </a:r>
            <a:r>
              <a:rPr lang="it-IT" dirty="0" err="1"/>
              <a:t>Centralized</a:t>
            </a:r>
            <a:endParaRPr lang="it-IT" noProof="0" dirty="0"/>
          </a:p>
        </p:txBody>
      </p:sp>
      <p:sp>
        <p:nvSpPr>
          <p:cNvPr id="10" name="Content Placeholder 6">
            <a:extLst>
              <a:ext uri="{FF2B5EF4-FFF2-40B4-BE49-F238E27FC236}">
                <a16:creationId xmlns:a16="http://schemas.microsoft.com/office/drawing/2014/main" id="{A5850EA1-4818-6E4E-A547-581DEA0A9B8D}"/>
              </a:ext>
            </a:extLst>
          </p:cNvPr>
          <p:cNvSpPr>
            <a:spLocks noGrp="1"/>
          </p:cNvSpPr>
          <p:nvPr>
            <p:ph idx="1"/>
          </p:nvPr>
        </p:nvSpPr>
        <p:spPr>
          <a:xfrm>
            <a:off x="487414" y="1388532"/>
            <a:ext cx="8737548" cy="5300135"/>
          </a:xfrm>
        </p:spPr>
        <p:txBody>
          <a:bodyPr numCol="1" spcCol="108000">
            <a:normAutofit/>
          </a:bodyPr>
          <a:lstStyle/>
          <a:p>
            <a:r>
              <a:rPr lang="it-IT" dirty="0">
                <a:latin typeface="Consolas" panose="020B0609020204030204" pitchFamily="49" charset="0"/>
                <a:cs typeface="Consolas" panose="020B0609020204030204" pitchFamily="49" charset="0"/>
              </a:rPr>
              <a:t>Scopo rendere semplice il passaggio da un CVCS a un DVCS</a:t>
            </a:r>
          </a:p>
          <a:p>
            <a:r>
              <a:rPr lang="it-IT" dirty="0">
                <a:latin typeface="Consolas" panose="020B0609020204030204" pitchFamily="49" charset="0"/>
                <a:cs typeface="Consolas" panose="020B0609020204030204" pitchFamily="49" charset="0"/>
              </a:rPr>
              <a:t>Viene utilizzato il solo ramo «master» come ramo di sviluppo principale</a:t>
            </a:r>
          </a:p>
          <a:p>
            <a:r>
              <a:rPr lang="it-IT" dirty="0">
                <a:latin typeface="Consolas" panose="020B0609020204030204" pitchFamily="49" charset="0"/>
                <a:cs typeface="Consolas" panose="020B0609020204030204" pitchFamily="49" charset="0"/>
              </a:rPr>
              <a:t>Ogni sviluppatore lavora sulla copia locale del ramo principale per poi sincronizzare le modifiche sul </a:t>
            </a:r>
            <a:r>
              <a:rPr lang="it-IT" dirty="0" err="1">
                <a:latin typeface="Consolas" panose="020B0609020204030204" pitchFamily="49" charset="0"/>
                <a:cs typeface="Consolas" panose="020B0609020204030204" pitchFamily="49" charset="0"/>
              </a:rPr>
              <a:t>Repository</a:t>
            </a:r>
            <a:r>
              <a:rPr lang="it-IT" dirty="0">
                <a:latin typeface="Consolas" panose="020B0609020204030204" pitchFamily="49" charset="0"/>
                <a:cs typeface="Consolas" panose="020B0609020204030204" pitchFamily="49" charset="0"/>
              </a:rPr>
              <a:t> Remoto.</a:t>
            </a:r>
          </a:p>
        </p:txBody>
      </p:sp>
    </p:spTree>
    <p:extLst>
      <p:ext uri="{BB962C8B-B14F-4D97-AF65-F5344CB8AC3E}">
        <p14:creationId xmlns:p14="http://schemas.microsoft.com/office/powerpoint/2010/main" val="875387414"/>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GIT – </a:t>
            </a:r>
            <a:r>
              <a:rPr lang="it-IT" dirty="0" err="1"/>
              <a:t>Workflows</a:t>
            </a:r>
            <a:r>
              <a:rPr lang="it-IT" dirty="0"/>
              <a:t> – </a:t>
            </a:r>
            <a:r>
              <a:rPr lang="it-IT" dirty="0" err="1"/>
              <a:t>Feature</a:t>
            </a:r>
            <a:r>
              <a:rPr lang="it-IT" dirty="0"/>
              <a:t> </a:t>
            </a:r>
            <a:r>
              <a:rPr lang="it-IT" dirty="0" err="1"/>
              <a:t>Branch</a:t>
            </a:r>
            <a:endParaRPr lang="it-IT" noProof="0" dirty="0"/>
          </a:p>
        </p:txBody>
      </p:sp>
      <p:sp>
        <p:nvSpPr>
          <p:cNvPr id="10" name="Content Placeholder 6">
            <a:extLst>
              <a:ext uri="{FF2B5EF4-FFF2-40B4-BE49-F238E27FC236}">
                <a16:creationId xmlns:a16="http://schemas.microsoft.com/office/drawing/2014/main" id="{A5850EA1-4818-6E4E-A547-581DEA0A9B8D}"/>
              </a:ext>
            </a:extLst>
          </p:cNvPr>
          <p:cNvSpPr>
            <a:spLocks noGrp="1"/>
          </p:cNvSpPr>
          <p:nvPr>
            <p:ph idx="1"/>
          </p:nvPr>
        </p:nvSpPr>
        <p:spPr>
          <a:xfrm>
            <a:off x="487414" y="1388532"/>
            <a:ext cx="8737548" cy="5300135"/>
          </a:xfrm>
        </p:spPr>
        <p:txBody>
          <a:bodyPr numCol="1" spcCol="108000">
            <a:normAutofit/>
          </a:bodyPr>
          <a:lstStyle/>
          <a:p>
            <a:r>
              <a:rPr lang="it-IT" dirty="0">
                <a:latin typeface="Consolas" panose="020B0609020204030204" pitchFamily="49" charset="0"/>
                <a:cs typeface="Consolas" panose="020B0609020204030204" pitchFamily="49" charset="0"/>
              </a:rPr>
              <a:t>Ogni </a:t>
            </a:r>
            <a:r>
              <a:rPr lang="it-IT" dirty="0" err="1">
                <a:latin typeface="Consolas" panose="020B0609020204030204" pitchFamily="49" charset="0"/>
                <a:cs typeface="Consolas" panose="020B0609020204030204" pitchFamily="49" charset="0"/>
              </a:rPr>
              <a:t>feature</a:t>
            </a:r>
            <a:r>
              <a:rPr lang="it-IT" dirty="0">
                <a:latin typeface="Consolas" panose="020B0609020204030204" pitchFamily="49" charset="0"/>
                <a:cs typeface="Consolas" panose="020B0609020204030204" pitchFamily="49" charset="0"/>
              </a:rPr>
              <a:t> in sviluppo deve risiedere in un </a:t>
            </a:r>
            <a:r>
              <a:rPr lang="it-IT" dirty="0" err="1">
                <a:latin typeface="Consolas" panose="020B0609020204030204" pitchFamily="49" charset="0"/>
                <a:cs typeface="Consolas" panose="020B0609020204030204" pitchFamily="49" charset="0"/>
              </a:rPr>
              <a:t>branch</a:t>
            </a:r>
            <a:r>
              <a:rPr lang="it-IT" dirty="0">
                <a:latin typeface="Consolas" panose="020B0609020204030204" pitchFamily="49" charset="0"/>
                <a:cs typeface="Consolas" panose="020B0609020204030204" pitchFamily="49" charset="0"/>
              </a:rPr>
              <a:t> dedicato</a:t>
            </a:r>
          </a:p>
          <a:p>
            <a:r>
              <a:rPr lang="it-IT" dirty="0">
                <a:latin typeface="Consolas" panose="020B0609020204030204" pitchFamily="49" charset="0"/>
                <a:cs typeface="Consolas" panose="020B0609020204030204" pitchFamily="49" charset="0"/>
              </a:rPr>
              <a:t>Ogni </a:t>
            </a:r>
            <a:r>
              <a:rPr lang="it-IT" dirty="0" err="1">
                <a:latin typeface="Consolas" panose="020B0609020204030204" pitchFamily="49" charset="0"/>
                <a:cs typeface="Consolas" panose="020B0609020204030204" pitchFamily="49" charset="0"/>
              </a:rPr>
              <a:t>feature</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branch</a:t>
            </a:r>
            <a:r>
              <a:rPr lang="it-IT" dirty="0">
                <a:latin typeface="Consolas" panose="020B0609020204030204" pitchFamily="49" charset="0"/>
                <a:cs typeface="Consolas" panose="020B0609020204030204" pitchFamily="49" charset="0"/>
              </a:rPr>
              <a:t> può essere sincronizzato sul </a:t>
            </a:r>
            <a:r>
              <a:rPr lang="it-IT" dirty="0" err="1">
                <a:latin typeface="Consolas" panose="020B0609020204030204" pitchFamily="49" charset="0"/>
                <a:cs typeface="Consolas" panose="020B0609020204030204" pitchFamily="49" charset="0"/>
              </a:rPr>
              <a:t>Repository</a:t>
            </a:r>
            <a:r>
              <a:rPr lang="it-IT" dirty="0">
                <a:latin typeface="Consolas" panose="020B0609020204030204" pitchFamily="49" charset="0"/>
                <a:cs typeface="Consolas" panose="020B0609020204030204" pitchFamily="49" charset="0"/>
              </a:rPr>
              <a:t> Remoto in modo da permettere collaborazioni sulla stessa </a:t>
            </a:r>
            <a:r>
              <a:rPr lang="it-IT" dirty="0" err="1">
                <a:latin typeface="Consolas" panose="020B0609020204030204" pitchFamily="49" charset="0"/>
                <a:cs typeface="Consolas" panose="020B0609020204030204" pitchFamily="49" charset="0"/>
              </a:rPr>
              <a:t>feature</a:t>
            </a:r>
            <a:endParaRPr lang="it-IT" dirty="0">
              <a:latin typeface="Consolas" panose="020B0609020204030204" pitchFamily="49" charset="0"/>
              <a:cs typeface="Consolas" panose="020B0609020204030204" pitchFamily="49" charset="0"/>
            </a:endParaRPr>
          </a:p>
          <a:p>
            <a:r>
              <a:rPr lang="it-IT" dirty="0">
                <a:latin typeface="Consolas" panose="020B0609020204030204" pitchFamily="49" charset="0"/>
                <a:cs typeface="Consolas" panose="020B0609020204030204" pitchFamily="49" charset="0"/>
              </a:rPr>
              <a:t>Il ramo principale rimane incontaminato dagli sviluppi in corso sino alla loro conclusione</a:t>
            </a:r>
          </a:p>
          <a:p>
            <a:r>
              <a:rPr lang="it-IT" dirty="0">
                <a:latin typeface="Consolas" panose="020B0609020204030204" pitchFamily="49" charset="0"/>
                <a:cs typeface="Consolas" panose="020B0609020204030204" pitchFamily="49" charset="0"/>
              </a:rPr>
              <a:t>Al termine dello sviluppo il </a:t>
            </a:r>
            <a:r>
              <a:rPr lang="it-IT" dirty="0" err="1">
                <a:latin typeface="Consolas" panose="020B0609020204030204" pitchFamily="49" charset="0"/>
                <a:cs typeface="Consolas" panose="020B0609020204030204" pitchFamily="49" charset="0"/>
              </a:rPr>
              <a:t>feature</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branch</a:t>
            </a:r>
            <a:r>
              <a:rPr lang="it-IT" dirty="0">
                <a:latin typeface="Consolas" panose="020B0609020204030204" pitchFamily="49" charset="0"/>
                <a:cs typeface="Consolas" panose="020B0609020204030204" pitchFamily="49" charset="0"/>
              </a:rPr>
              <a:t> viene unito al ramo principale  </a:t>
            </a:r>
          </a:p>
        </p:txBody>
      </p:sp>
    </p:spTree>
    <p:extLst>
      <p:ext uri="{BB962C8B-B14F-4D97-AF65-F5344CB8AC3E}">
        <p14:creationId xmlns:p14="http://schemas.microsoft.com/office/powerpoint/2010/main" val="659280637"/>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GIT </a:t>
            </a:r>
            <a:r>
              <a:rPr lang="it-IT"/>
              <a:t>– Workflows – Gitflow</a:t>
            </a:r>
            <a:endParaRPr lang="it-IT" noProof="0" dirty="0"/>
          </a:p>
        </p:txBody>
      </p:sp>
      <p:sp>
        <p:nvSpPr>
          <p:cNvPr id="10" name="Content Placeholder 6">
            <a:extLst>
              <a:ext uri="{FF2B5EF4-FFF2-40B4-BE49-F238E27FC236}">
                <a16:creationId xmlns:a16="http://schemas.microsoft.com/office/drawing/2014/main" id="{A5850EA1-4818-6E4E-A547-581DEA0A9B8D}"/>
              </a:ext>
            </a:extLst>
          </p:cNvPr>
          <p:cNvSpPr>
            <a:spLocks noGrp="1"/>
          </p:cNvSpPr>
          <p:nvPr>
            <p:ph idx="1"/>
          </p:nvPr>
        </p:nvSpPr>
        <p:spPr>
          <a:xfrm>
            <a:off x="487414" y="1388532"/>
            <a:ext cx="4135386" cy="5300135"/>
          </a:xfrm>
        </p:spPr>
        <p:txBody>
          <a:bodyPr numCol="1" spcCol="108000">
            <a:normAutofit fontScale="77500" lnSpcReduction="20000"/>
          </a:bodyPr>
          <a:lstStyle/>
          <a:p>
            <a:r>
              <a:rPr lang="it-IT" dirty="0">
                <a:latin typeface="Consolas" panose="020B0609020204030204" pitchFamily="49" charset="0"/>
                <a:cs typeface="Consolas" panose="020B0609020204030204" pitchFamily="49" charset="0"/>
              </a:rPr>
              <a:t>Estende il </a:t>
            </a:r>
            <a:r>
              <a:rPr lang="it-IT" dirty="0" err="1">
                <a:latin typeface="Consolas" panose="020B0609020204030204" pitchFamily="49" charset="0"/>
                <a:cs typeface="Consolas" panose="020B0609020204030204" pitchFamily="49" charset="0"/>
              </a:rPr>
              <a:t>feature</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branch</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workflow</a:t>
            </a:r>
            <a:endParaRPr lang="it-IT" dirty="0">
              <a:latin typeface="Consolas" panose="020B0609020204030204" pitchFamily="49" charset="0"/>
              <a:cs typeface="Consolas" panose="020B0609020204030204" pitchFamily="49" charset="0"/>
            </a:endParaRPr>
          </a:p>
          <a:p>
            <a:r>
              <a:rPr lang="it-IT" dirty="0">
                <a:latin typeface="Consolas" panose="020B0609020204030204" pitchFamily="49" charset="0"/>
                <a:cs typeface="Consolas" panose="020B0609020204030204" pitchFamily="49" charset="0"/>
              </a:rPr>
              <a:t>Oltre al master viene utilizzato un secondo ramo, definito ‘</a:t>
            </a:r>
            <a:r>
              <a:rPr lang="it-IT" dirty="0" err="1">
                <a:latin typeface="Consolas" panose="020B0609020204030204" pitchFamily="49" charset="0"/>
                <a:cs typeface="Consolas" panose="020B0609020204030204" pitchFamily="49" charset="0"/>
              </a:rPr>
              <a:t>develop</a:t>
            </a:r>
            <a:r>
              <a:rPr lang="it-IT" dirty="0">
                <a:latin typeface="Consolas" panose="020B0609020204030204" pitchFamily="49" charset="0"/>
                <a:cs typeface="Consolas" panose="020B0609020204030204" pitchFamily="49" charset="0"/>
              </a:rPr>
              <a:t>’:</a:t>
            </a:r>
          </a:p>
          <a:p>
            <a:pPr lvl="1"/>
            <a:r>
              <a:rPr lang="it-IT" dirty="0">
                <a:latin typeface="Consolas" panose="020B0609020204030204" pitchFamily="49" charset="0"/>
                <a:cs typeface="Consolas" panose="020B0609020204030204" pitchFamily="49" charset="0"/>
              </a:rPr>
              <a:t>Il master </a:t>
            </a:r>
            <a:r>
              <a:rPr lang="it-IT" dirty="0" err="1">
                <a:latin typeface="Consolas" panose="020B0609020204030204" pitchFamily="49" charset="0"/>
                <a:cs typeface="Consolas" panose="020B0609020204030204" pitchFamily="49" charset="0"/>
              </a:rPr>
              <a:t>branch</a:t>
            </a:r>
            <a:r>
              <a:rPr lang="it-IT" dirty="0">
                <a:latin typeface="Consolas" panose="020B0609020204030204" pitchFamily="49" charset="0"/>
                <a:cs typeface="Consolas" panose="020B0609020204030204" pitchFamily="49" charset="0"/>
              </a:rPr>
              <a:t> rappresenta le release ufficiali</a:t>
            </a:r>
          </a:p>
          <a:p>
            <a:pPr lvl="1"/>
            <a:r>
              <a:rPr lang="it-IT" dirty="0">
                <a:latin typeface="Consolas" panose="020B0609020204030204" pitchFamily="49" charset="0"/>
                <a:cs typeface="Consolas" panose="020B0609020204030204" pitchFamily="49" charset="0"/>
              </a:rPr>
              <a:t>Il </a:t>
            </a:r>
            <a:r>
              <a:rPr lang="it-IT" dirty="0" err="1">
                <a:latin typeface="Consolas" panose="020B0609020204030204" pitchFamily="49" charset="0"/>
                <a:cs typeface="Consolas" panose="020B0609020204030204" pitchFamily="49" charset="0"/>
              </a:rPr>
              <a:t>develop</a:t>
            </a:r>
            <a:r>
              <a:rPr lang="it-IT" dirty="0">
                <a:latin typeface="Consolas" panose="020B0609020204030204" pitchFamily="49" charset="0"/>
                <a:cs typeface="Consolas" panose="020B0609020204030204" pitchFamily="49" charset="0"/>
              </a:rPr>
              <a:t> rappresenta il ramo di sviluppo principale ed è utilizzato per integrare i </a:t>
            </a:r>
            <a:r>
              <a:rPr lang="it-IT" dirty="0" err="1">
                <a:latin typeface="Consolas" panose="020B0609020204030204" pitchFamily="49" charset="0"/>
                <a:cs typeface="Consolas" panose="020B0609020204030204" pitchFamily="49" charset="0"/>
              </a:rPr>
              <a:t>feature</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branch</a:t>
            </a:r>
            <a:endParaRPr lang="it-IT" dirty="0">
              <a:latin typeface="Consolas" panose="020B0609020204030204" pitchFamily="49" charset="0"/>
              <a:cs typeface="Consolas" panose="020B0609020204030204" pitchFamily="49" charset="0"/>
            </a:endParaRPr>
          </a:p>
          <a:p>
            <a:r>
              <a:rPr lang="it-IT" dirty="0">
                <a:latin typeface="Consolas" panose="020B0609020204030204" pitchFamily="49" charset="0"/>
                <a:cs typeface="Consolas" panose="020B0609020204030204" pitchFamily="49" charset="0"/>
              </a:rPr>
              <a:t>Release </a:t>
            </a:r>
            <a:r>
              <a:rPr lang="it-IT" dirty="0" err="1">
                <a:latin typeface="Consolas" panose="020B0609020204030204" pitchFamily="49" charset="0"/>
                <a:cs typeface="Consolas" panose="020B0609020204030204" pitchFamily="49" charset="0"/>
              </a:rPr>
              <a:t>branch</a:t>
            </a:r>
            <a:r>
              <a:rPr lang="it-IT" dirty="0">
                <a:latin typeface="Consolas" panose="020B0609020204030204" pitchFamily="49" charset="0"/>
                <a:cs typeface="Consolas" panose="020B0609020204030204" pitchFamily="49" charset="0"/>
              </a:rPr>
              <a:t> tra </a:t>
            </a:r>
            <a:r>
              <a:rPr lang="it-IT" dirty="0" err="1">
                <a:latin typeface="Consolas" panose="020B0609020204030204" pitchFamily="49" charset="0"/>
                <a:cs typeface="Consolas" panose="020B0609020204030204" pitchFamily="49" charset="0"/>
              </a:rPr>
              <a:t>develop</a:t>
            </a:r>
            <a:r>
              <a:rPr lang="it-IT" dirty="0">
                <a:latin typeface="Consolas" panose="020B0609020204030204" pitchFamily="49" charset="0"/>
                <a:cs typeface="Consolas" panose="020B0609020204030204" pitchFamily="49" charset="0"/>
              </a:rPr>
              <a:t> e master per preparare le release</a:t>
            </a:r>
          </a:p>
          <a:p>
            <a:r>
              <a:rPr lang="it-IT" dirty="0" err="1">
                <a:latin typeface="Consolas" panose="020B0609020204030204" pitchFamily="49" charset="0"/>
                <a:cs typeface="Consolas" panose="020B0609020204030204" pitchFamily="49" charset="0"/>
              </a:rPr>
              <a:t>Hotfix</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branch</a:t>
            </a:r>
            <a:r>
              <a:rPr lang="it-IT" dirty="0">
                <a:latin typeface="Consolas" panose="020B0609020204030204" pitchFamily="49" charset="0"/>
                <a:cs typeface="Consolas" panose="020B0609020204030204" pitchFamily="49" charset="0"/>
              </a:rPr>
              <a:t> originati dal master per bug fixing e interventi urgenti</a:t>
            </a:r>
          </a:p>
          <a:p>
            <a:endParaRPr lang="it-IT" dirty="0">
              <a:latin typeface="Consolas" panose="020B0609020204030204" pitchFamily="49" charset="0"/>
              <a:cs typeface="Consolas" panose="020B0609020204030204" pitchFamily="49" charset="0"/>
            </a:endParaRPr>
          </a:p>
        </p:txBody>
      </p:sp>
      <p:pic>
        <p:nvPicPr>
          <p:cNvPr id="3" name="Picture 2">
            <a:extLst>
              <a:ext uri="{FF2B5EF4-FFF2-40B4-BE49-F238E27FC236}">
                <a16:creationId xmlns:a16="http://schemas.microsoft.com/office/drawing/2014/main" id="{6DA0461B-AFD0-DB4E-A6EA-F6DFE6F729F5}"/>
              </a:ext>
            </a:extLst>
          </p:cNvPr>
          <p:cNvPicPr>
            <a:picLocks noChangeAspect="1"/>
          </p:cNvPicPr>
          <p:nvPr/>
        </p:nvPicPr>
        <p:blipFill>
          <a:blip r:embed="rId3"/>
          <a:stretch>
            <a:fillRect/>
          </a:stretch>
        </p:blipFill>
        <p:spPr>
          <a:xfrm>
            <a:off x="4599940" y="1950243"/>
            <a:ext cx="5276465" cy="3840956"/>
          </a:xfrm>
          <a:prstGeom prst="rect">
            <a:avLst/>
          </a:prstGeom>
        </p:spPr>
      </p:pic>
    </p:spTree>
    <p:extLst>
      <p:ext uri="{BB962C8B-B14F-4D97-AF65-F5344CB8AC3E}">
        <p14:creationId xmlns:p14="http://schemas.microsoft.com/office/powerpoint/2010/main" val="1388557582"/>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GIT – </a:t>
            </a:r>
            <a:r>
              <a:rPr lang="it-IT" dirty="0" err="1"/>
              <a:t>Workflows</a:t>
            </a:r>
            <a:r>
              <a:rPr lang="it-IT" dirty="0"/>
              <a:t> – </a:t>
            </a:r>
            <a:r>
              <a:rPr lang="it-IT" dirty="0" err="1"/>
              <a:t>Forking</a:t>
            </a:r>
            <a:endParaRPr lang="it-IT" noProof="0" dirty="0"/>
          </a:p>
        </p:txBody>
      </p:sp>
      <p:sp>
        <p:nvSpPr>
          <p:cNvPr id="10" name="Content Placeholder 6">
            <a:extLst>
              <a:ext uri="{FF2B5EF4-FFF2-40B4-BE49-F238E27FC236}">
                <a16:creationId xmlns:a16="http://schemas.microsoft.com/office/drawing/2014/main" id="{A5850EA1-4818-6E4E-A547-581DEA0A9B8D}"/>
              </a:ext>
            </a:extLst>
          </p:cNvPr>
          <p:cNvSpPr>
            <a:spLocks noGrp="1"/>
          </p:cNvSpPr>
          <p:nvPr>
            <p:ph idx="1"/>
          </p:nvPr>
        </p:nvSpPr>
        <p:spPr>
          <a:xfrm>
            <a:off x="487413" y="1388532"/>
            <a:ext cx="9181519" cy="5300135"/>
          </a:xfrm>
        </p:spPr>
        <p:txBody>
          <a:bodyPr numCol="1" spcCol="108000">
            <a:normAutofit lnSpcReduction="10000"/>
          </a:bodyPr>
          <a:lstStyle/>
          <a:p>
            <a:r>
              <a:rPr lang="it-IT" dirty="0">
                <a:latin typeface="Consolas" panose="020B0609020204030204" pitchFamily="49" charset="0"/>
                <a:cs typeface="Consolas" panose="020B0609020204030204" pitchFamily="49" charset="0"/>
              </a:rPr>
              <a:t>Basato su </a:t>
            </a:r>
            <a:r>
              <a:rPr lang="it-IT" dirty="0" err="1">
                <a:latin typeface="Consolas" panose="020B0609020204030204" pitchFamily="49" charset="0"/>
                <a:cs typeface="Consolas" panose="020B0609020204030204" pitchFamily="49" charset="0"/>
              </a:rPr>
              <a:t>Gitflow</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workflow</a:t>
            </a:r>
            <a:endParaRPr lang="it-IT" dirty="0">
              <a:latin typeface="Consolas" panose="020B0609020204030204" pitchFamily="49" charset="0"/>
              <a:cs typeface="Consolas" panose="020B0609020204030204" pitchFamily="49" charset="0"/>
            </a:endParaRPr>
          </a:p>
          <a:p>
            <a:r>
              <a:rPr lang="it-IT" dirty="0">
                <a:latin typeface="Consolas" panose="020B0609020204030204" pitchFamily="49" charset="0"/>
                <a:cs typeface="Consolas" panose="020B0609020204030204" pitchFamily="49" charset="0"/>
              </a:rPr>
              <a:t>Utilizza due </a:t>
            </a:r>
            <a:r>
              <a:rPr lang="it-IT" dirty="0" err="1">
                <a:latin typeface="Consolas" panose="020B0609020204030204" pitchFamily="49" charset="0"/>
                <a:cs typeface="Consolas" panose="020B0609020204030204" pitchFamily="49" charset="0"/>
              </a:rPr>
              <a:t>Repository</a:t>
            </a:r>
            <a:r>
              <a:rPr lang="it-IT" dirty="0">
                <a:latin typeface="Consolas" panose="020B0609020204030204" pitchFamily="49" charset="0"/>
                <a:cs typeface="Consolas" panose="020B0609020204030204" pitchFamily="49" charset="0"/>
              </a:rPr>
              <a:t> «centrali»:</a:t>
            </a:r>
          </a:p>
          <a:p>
            <a:pPr lvl="1"/>
            <a:r>
              <a:rPr lang="it-IT" dirty="0" err="1">
                <a:latin typeface="Consolas" panose="020B0609020204030204" pitchFamily="49" charset="0"/>
                <a:cs typeface="Consolas" panose="020B0609020204030204" pitchFamily="49" charset="0"/>
              </a:rPr>
              <a:t>Repository</a:t>
            </a:r>
            <a:r>
              <a:rPr lang="it-IT" dirty="0">
                <a:latin typeface="Consolas" panose="020B0609020204030204" pitchFamily="49" charset="0"/>
                <a:cs typeface="Consolas" panose="020B0609020204030204" pitchFamily="49" charset="0"/>
              </a:rPr>
              <a:t> pubblico centrale del «proprietario»</a:t>
            </a:r>
          </a:p>
          <a:p>
            <a:pPr lvl="1"/>
            <a:r>
              <a:rPr lang="it-IT" dirty="0" err="1">
                <a:latin typeface="Consolas" panose="020B0609020204030204" pitchFamily="49" charset="0"/>
                <a:cs typeface="Consolas" panose="020B0609020204030204" pitchFamily="49" charset="0"/>
              </a:rPr>
              <a:t>Repository</a:t>
            </a:r>
            <a:r>
              <a:rPr lang="it-IT" dirty="0">
                <a:latin typeface="Consolas" panose="020B0609020204030204" pitchFamily="49" charset="0"/>
                <a:cs typeface="Consolas" panose="020B0609020204030204" pitchFamily="49" charset="0"/>
              </a:rPr>
              <a:t> privato locale degli «sviluppatori»</a:t>
            </a:r>
          </a:p>
          <a:p>
            <a:pPr lvl="1"/>
            <a:r>
              <a:rPr lang="it-IT" dirty="0" err="1">
                <a:latin typeface="Consolas" panose="020B0609020204030204" pitchFamily="49" charset="0"/>
                <a:cs typeface="Consolas" panose="020B0609020204030204" pitchFamily="49" charset="0"/>
              </a:rPr>
              <a:t>Repository</a:t>
            </a:r>
            <a:r>
              <a:rPr lang="it-IT" dirty="0">
                <a:latin typeface="Consolas" panose="020B0609020204030204" pitchFamily="49" charset="0"/>
                <a:cs typeface="Consolas" panose="020B0609020204030204" pitchFamily="49" charset="0"/>
              </a:rPr>
              <a:t> pubblico centrale degli «sviluppatori»</a:t>
            </a:r>
          </a:p>
          <a:p>
            <a:r>
              <a:rPr lang="it-IT" dirty="0">
                <a:latin typeface="Consolas" panose="020B0609020204030204" pitchFamily="49" charset="0"/>
                <a:cs typeface="Consolas" panose="020B0609020204030204" pitchFamily="49" charset="0"/>
              </a:rPr>
              <a:t>Ogni sviluppatore crea i propri </a:t>
            </a:r>
            <a:r>
              <a:rPr lang="it-IT" dirty="0" err="1">
                <a:latin typeface="Consolas" panose="020B0609020204030204" pitchFamily="49" charset="0"/>
                <a:cs typeface="Consolas" panose="020B0609020204030204" pitchFamily="49" charset="0"/>
              </a:rPr>
              <a:t>feature</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branch</a:t>
            </a:r>
            <a:r>
              <a:rPr lang="it-IT" dirty="0">
                <a:latin typeface="Consolas" panose="020B0609020204030204" pitchFamily="49" charset="0"/>
                <a:cs typeface="Consolas" panose="020B0609020204030204" pitchFamily="49" charset="0"/>
              </a:rPr>
              <a:t> e segue il restante flusso standard </a:t>
            </a:r>
            <a:r>
              <a:rPr lang="it-IT" dirty="0" err="1">
                <a:latin typeface="Consolas" panose="020B0609020204030204" pitchFamily="49" charset="0"/>
                <a:cs typeface="Consolas" panose="020B0609020204030204" pitchFamily="49" charset="0"/>
              </a:rPr>
              <a:t>Gitflow</a:t>
            </a:r>
            <a:endParaRPr lang="it-IT" dirty="0">
              <a:latin typeface="Consolas" panose="020B0609020204030204" pitchFamily="49" charset="0"/>
              <a:cs typeface="Consolas" panose="020B0609020204030204" pitchFamily="49" charset="0"/>
            </a:endParaRPr>
          </a:p>
          <a:p>
            <a:r>
              <a:rPr lang="it-IT" dirty="0">
                <a:latin typeface="Consolas" panose="020B0609020204030204" pitchFamily="49" charset="0"/>
                <a:cs typeface="Consolas" panose="020B0609020204030204" pitchFamily="49" charset="0"/>
              </a:rPr>
              <a:t>Il proprietario/mantenitore unisce le modifiche di proprio interesse dei </a:t>
            </a:r>
            <a:r>
              <a:rPr lang="it-IT" dirty="0" err="1">
                <a:latin typeface="Consolas" panose="020B0609020204030204" pitchFamily="49" charset="0"/>
                <a:cs typeface="Consolas" panose="020B0609020204030204" pitchFamily="49" charset="0"/>
              </a:rPr>
              <a:t>fork</a:t>
            </a:r>
            <a:r>
              <a:rPr lang="it-IT" dirty="0">
                <a:latin typeface="Consolas" panose="020B0609020204030204" pitchFamily="49" charset="0"/>
                <a:cs typeface="Consolas" panose="020B0609020204030204" pitchFamily="49" charset="0"/>
              </a:rPr>
              <a:t> dei </a:t>
            </a:r>
            <a:r>
              <a:rPr lang="it-IT" dirty="0" err="1">
                <a:latin typeface="Consolas" panose="020B0609020204030204" pitchFamily="49" charset="0"/>
                <a:cs typeface="Consolas" panose="020B0609020204030204" pitchFamily="49" charset="0"/>
              </a:rPr>
              <a:t>collabotori</a:t>
            </a:r>
            <a:endParaRPr lang="it-IT" dirty="0">
              <a:latin typeface="Consolas" panose="020B0609020204030204" pitchFamily="49" charset="0"/>
              <a:cs typeface="Consolas" panose="020B0609020204030204" pitchFamily="49" charset="0"/>
            </a:endParaRPr>
          </a:p>
          <a:p>
            <a:r>
              <a:rPr lang="it-IT" dirty="0">
                <a:latin typeface="Consolas" panose="020B0609020204030204" pitchFamily="49" charset="0"/>
                <a:cs typeface="Consolas" panose="020B0609020204030204" pitchFamily="49" charset="0"/>
              </a:rPr>
              <a:t>Utilizzato principalmente nei progetti open source</a:t>
            </a:r>
          </a:p>
          <a:p>
            <a:endParaRPr lang="it-IT" dirty="0">
              <a:latin typeface="Consolas" panose="020B0609020204030204" pitchFamily="49" charset="0"/>
              <a:cs typeface="Consolas" panose="020B0609020204030204" pitchFamily="49" charset="0"/>
            </a:endParaRPr>
          </a:p>
          <a:p>
            <a:endParaRPr lang="it-IT"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27872231"/>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GIT – IDE - </a:t>
            </a:r>
            <a:r>
              <a:rPr lang="it-IT" dirty="0" err="1"/>
              <a:t>IntelliJ</a:t>
            </a:r>
            <a:endParaRPr lang="it-IT" noProof="0" dirty="0"/>
          </a:p>
        </p:txBody>
      </p:sp>
      <p:sp>
        <p:nvSpPr>
          <p:cNvPr id="10" name="Content Placeholder 6">
            <a:extLst>
              <a:ext uri="{FF2B5EF4-FFF2-40B4-BE49-F238E27FC236}">
                <a16:creationId xmlns:a16="http://schemas.microsoft.com/office/drawing/2014/main" id="{A5850EA1-4818-6E4E-A547-581DEA0A9B8D}"/>
              </a:ext>
            </a:extLst>
          </p:cNvPr>
          <p:cNvSpPr>
            <a:spLocks noGrp="1"/>
          </p:cNvSpPr>
          <p:nvPr>
            <p:ph idx="1"/>
          </p:nvPr>
        </p:nvSpPr>
        <p:spPr>
          <a:xfrm>
            <a:off x="487413" y="1388532"/>
            <a:ext cx="9181519" cy="5300135"/>
          </a:xfrm>
        </p:spPr>
        <p:txBody>
          <a:bodyPr numCol="1" spcCol="108000">
            <a:normAutofit/>
          </a:bodyPr>
          <a:lstStyle/>
          <a:p>
            <a:pPr marL="0" indent="0">
              <a:buNone/>
            </a:pPr>
            <a:r>
              <a:rPr lang="it-IT" dirty="0">
                <a:latin typeface="Consolas" panose="020B0609020204030204" pitchFamily="49" charset="0"/>
                <a:cs typeface="Consolas" panose="020B0609020204030204" pitchFamily="49" charset="0"/>
              </a:rPr>
              <a:t>Utilizziamo </a:t>
            </a:r>
            <a:r>
              <a:rPr lang="it-IT" dirty="0" err="1">
                <a:latin typeface="Consolas" panose="020B0609020204030204" pitchFamily="49" charset="0"/>
                <a:cs typeface="Consolas" panose="020B0609020204030204" pitchFamily="49" charset="0"/>
              </a:rPr>
              <a:t>git</a:t>
            </a:r>
            <a:r>
              <a:rPr lang="it-IT" dirty="0">
                <a:latin typeface="Consolas" panose="020B0609020204030204" pitchFamily="49" charset="0"/>
                <a:cs typeface="Consolas" panose="020B0609020204030204" pitchFamily="49" charset="0"/>
              </a:rPr>
              <a:t> tramite l’IDE </a:t>
            </a:r>
            <a:r>
              <a:rPr lang="it-IT" dirty="0" err="1">
                <a:latin typeface="Consolas" panose="020B0609020204030204" pitchFamily="49" charset="0"/>
                <a:cs typeface="Consolas" panose="020B0609020204030204" pitchFamily="49" charset="0"/>
              </a:rPr>
              <a:t>Intellij</a:t>
            </a:r>
            <a:r>
              <a:rPr lang="it-IT" dirty="0">
                <a:latin typeface="Consolas" panose="020B0609020204030204" pitchFamily="49" charset="0"/>
                <a:cs typeface="Consolas" panose="020B0609020204030204" pitchFamily="49" charset="0"/>
              </a:rPr>
              <a:t>.</a:t>
            </a:r>
          </a:p>
          <a:p>
            <a:endParaRPr lang="it-IT" dirty="0">
              <a:latin typeface="Consolas" panose="020B0609020204030204" pitchFamily="49" charset="0"/>
              <a:cs typeface="Consolas" panose="020B0609020204030204" pitchFamily="49" charset="0"/>
            </a:endParaRPr>
          </a:p>
          <a:p>
            <a:r>
              <a:rPr lang="it-IT" dirty="0">
                <a:latin typeface="Consolas" panose="020B0609020204030204" pitchFamily="49" charset="0"/>
                <a:cs typeface="Consolas" panose="020B0609020204030204" pitchFamily="49" charset="0"/>
              </a:rPr>
              <a:t>Riferimenti:</a:t>
            </a:r>
          </a:p>
          <a:p>
            <a:pPr marL="0" indent="0">
              <a:buNone/>
            </a:pPr>
            <a:r>
              <a:rPr lang="it-IT" u="sng" dirty="0">
                <a:solidFill>
                  <a:schemeClr val="accent1">
                    <a:lumMod val="75000"/>
                  </a:schemeClr>
                </a:solidFill>
                <a:latin typeface="Consolas" panose="020B0609020204030204" pitchFamily="49" charset="0"/>
                <a:cs typeface="Consolas" panose="020B0609020204030204" pitchFamily="49" charset="0"/>
              </a:rPr>
              <a:t>https://www.jetbrains.com/help/idea/using-git-integration.html</a:t>
            </a:r>
          </a:p>
          <a:p>
            <a:endParaRPr lang="it-IT" dirty="0">
              <a:latin typeface="Consolas" panose="020B0609020204030204" pitchFamily="49" charset="0"/>
              <a:cs typeface="Consolas" panose="020B0609020204030204" pitchFamily="49" charset="0"/>
            </a:endParaRPr>
          </a:p>
          <a:p>
            <a:endParaRPr lang="it-IT" dirty="0">
              <a:latin typeface="Consolas" panose="020B0609020204030204" pitchFamily="49" charset="0"/>
              <a:cs typeface="Consolas" panose="020B0609020204030204" pitchFamily="49" charset="0"/>
            </a:endParaRPr>
          </a:p>
          <a:p>
            <a:endParaRPr lang="it-IT"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01094185"/>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a:t> (riferimenti)</a:t>
            </a:r>
          </a:p>
        </p:txBody>
      </p:sp>
      <p:sp>
        <p:nvSpPr>
          <p:cNvPr id="3" name="Content Placeholder 2"/>
          <p:cNvSpPr>
            <a:spLocks noGrp="1"/>
          </p:cNvSpPr>
          <p:nvPr>
            <p:ph idx="1"/>
          </p:nvPr>
        </p:nvSpPr>
        <p:spPr/>
        <p:txBody>
          <a:bodyPr>
            <a:normAutofit/>
          </a:bodyPr>
          <a:lstStyle/>
          <a:p>
            <a:pPr lvl="1"/>
            <a:r>
              <a:rPr lang="it-IT" u="sng" dirty="0">
                <a:hlinkClick r:id="rId3"/>
              </a:rPr>
              <a:t>https://subversion.apache.org/</a:t>
            </a:r>
            <a:r>
              <a:rPr lang="it-IT" dirty="0"/>
              <a:t> </a:t>
            </a:r>
            <a:endParaRPr lang="it-IT" u="sng" dirty="0">
              <a:hlinkClick r:id="rId4"/>
            </a:endParaRPr>
          </a:p>
          <a:p>
            <a:pPr lvl="1"/>
            <a:r>
              <a:rPr lang="it-IT" u="sng" dirty="0">
                <a:hlinkClick r:id="rId4"/>
              </a:rPr>
              <a:t>https://www.javatpoint.com/svn</a:t>
            </a:r>
            <a:r>
              <a:rPr lang="it-IT" dirty="0"/>
              <a:t> </a:t>
            </a:r>
            <a:endParaRPr lang="en-IT" dirty="0"/>
          </a:p>
          <a:p>
            <a:pPr lvl="1"/>
            <a:r>
              <a:rPr lang="it-IT" dirty="0">
                <a:hlinkClick r:id="rId5"/>
              </a:rPr>
              <a:t> </a:t>
            </a:r>
            <a:r>
              <a:rPr lang="it-IT" u="sng" dirty="0">
                <a:hlinkClick r:id="rId6"/>
              </a:rPr>
              <a:t>http://svnbook.red-bean.com/en/1.8/svn.ref.html</a:t>
            </a:r>
            <a:r>
              <a:rPr lang="it-IT" dirty="0"/>
              <a:t> </a:t>
            </a:r>
            <a:endParaRPr lang="en-IT" dirty="0"/>
          </a:p>
          <a:p>
            <a:pPr lvl="1"/>
            <a:r>
              <a:rPr lang="it-IT" u="sng" dirty="0">
                <a:hlinkClick r:id="rId7"/>
              </a:rPr>
              <a:t>http://svnbook.red-bean.com/en/1.8/svn.branchmerge.basicmerging.html#svn.branchmerge.basicmerging.stayinsync</a:t>
            </a:r>
            <a:r>
              <a:rPr lang="it-IT" dirty="0"/>
              <a:t> </a:t>
            </a:r>
            <a:endParaRPr lang="en-IT" dirty="0"/>
          </a:p>
          <a:p>
            <a:pPr lvl="1"/>
            <a:r>
              <a:rPr lang="it-IT" u="sng" dirty="0">
                <a:hlinkClick r:id="rId8"/>
              </a:rPr>
              <a:t>http://svnbook.red-bean.com/en/1.8 /svn.tour.cycle.html</a:t>
            </a:r>
            <a:endParaRPr lang="it-IT" dirty="0"/>
          </a:p>
        </p:txBody>
      </p:sp>
    </p:spTree>
    <p:extLst>
      <p:ext uri="{BB962C8B-B14F-4D97-AF65-F5344CB8AC3E}">
        <p14:creationId xmlns:p14="http://schemas.microsoft.com/office/powerpoint/2010/main" val="3414679954"/>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Centralized</a:t>
            </a:r>
            <a:r>
              <a:rPr lang="it-IT" dirty="0"/>
              <a:t> Version Control Systems</a:t>
            </a:r>
            <a:endParaRPr lang="it-IT" noProof="0" dirty="0"/>
          </a:p>
        </p:txBody>
      </p:sp>
      <p:sp>
        <p:nvSpPr>
          <p:cNvPr id="11" name="Content Placeholder 6">
            <a:extLst>
              <a:ext uri="{FF2B5EF4-FFF2-40B4-BE49-F238E27FC236}">
                <a16:creationId xmlns:a16="http://schemas.microsoft.com/office/drawing/2014/main" id="{FDE5B4BC-89B6-264F-A940-01E6ACB2955D}"/>
              </a:ext>
            </a:extLst>
          </p:cNvPr>
          <p:cNvSpPr>
            <a:spLocks noGrp="1"/>
          </p:cNvSpPr>
          <p:nvPr>
            <p:ph idx="1"/>
          </p:nvPr>
        </p:nvSpPr>
        <p:spPr>
          <a:xfrm>
            <a:off x="681037" y="1690690"/>
            <a:ext cx="4222573" cy="4511990"/>
          </a:xfrm>
        </p:spPr>
        <p:txBody>
          <a:bodyPr numCol="1" spcCol="108000">
            <a:normAutofit fontScale="92500" lnSpcReduction="10000"/>
          </a:bodyPr>
          <a:lstStyle/>
          <a:p>
            <a:r>
              <a:rPr lang="it-IT" dirty="0"/>
              <a:t>Evoluzione dei VCS Locali</a:t>
            </a:r>
          </a:p>
          <a:p>
            <a:r>
              <a:rPr lang="it-IT" dirty="0"/>
              <a:t>Introduzione del Team Collaboration</a:t>
            </a:r>
          </a:p>
          <a:p>
            <a:r>
              <a:rPr lang="it-IT" dirty="0"/>
              <a:t>Utilizzano un deposito centrale (detto </a:t>
            </a:r>
            <a:r>
              <a:rPr lang="it-IT" dirty="0" err="1"/>
              <a:t>Repository</a:t>
            </a:r>
            <a:r>
              <a:rPr lang="it-IT" dirty="0"/>
              <a:t>) che contiene la copia di tutte le versioni</a:t>
            </a:r>
          </a:p>
          <a:p>
            <a:r>
              <a:rPr lang="it-IT" dirty="0"/>
              <a:t>Ogni macchina (Client) che si interconnette, salva localmente la copia di una specifica versione e/o dell’ultima disponibile</a:t>
            </a:r>
          </a:p>
          <a:p>
            <a:endParaRPr lang="it-IT" dirty="0"/>
          </a:p>
          <a:p>
            <a:endParaRPr lang="it-IT" dirty="0"/>
          </a:p>
        </p:txBody>
      </p:sp>
      <p:pic>
        <p:nvPicPr>
          <p:cNvPr id="4" name="Picture 3">
            <a:extLst>
              <a:ext uri="{FF2B5EF4-FFF2-40B4-BE49-F238E27FC236}">
                <a16:creationId xmlns:a16="http://schemas.microsoft.com/office/drawing/2014/main" id="{E9160E3B-8912-6E43-A1AF-D5886D278892}"/>
              </a:ext>
            </a:extLst>
          </p:cNvPr>
          <p:cNvPicPr>
            <a:picLocks noChangeAspect="1"/>
          </p:cNvPicPr>
          <p:nvPr/>
        </p:nvPicPr>
        <p:blipFill>
          <a:blip r:embed="rId3"/>
          <a:stretch>
            <a:fillRect/>
          </a:stretch>
        </p:blipFill>
        <p:spPr>
          <a:xfrm>
            <a:off x="4813299" y="1690688"/>
            <a:ext cx="5002390" cy="3476623"/>
          </a:xfrm>
          <a:prstGeom prst="rect">
            <a:avLst/>
          </a:prstGeom>
        </p:spPr>
      </p:pic>
    </p:spTree>
    <p:extLst>
      <p:ext uri="{BB962C8B-B14F-4D97-AF65-F5344CB8AC3E}">
        <p14:creationId xmlns:p14="http://schemas.microsoft.com/office/powerpoint/2010/main" val="2584141241"/>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Distribuited</a:t>
            </a:r>
            <a:r>
              <a:rPr lang="it-IT" dirty="0"/>
              <a:t> Version Control Systems</a:t>
            </a:r>
            <a:endParaRPr lang="it-IT" noProof="0" dirty="0"/>
          </a:p>
        </p:txBody>
      </p:sp>
      <p:sp>
        <p:nvSpPr>
          <p:cNvPr id="11" name="Content Placeholder 6">
            <a:extLst>
              <a:ext uri="{FF2B5EF4-FFF2-40B4-BE49-F238E27FC236}">
                <a16:creationId xmlns:a16="http://schemas.microsoft.com/office/drawing/2014/main" id="{FDE5B4BC-89B6-264F-A940-01E6ACB2955D}"/>
              </a:ext>
            </a:extLst>
          </p:cNvPr>
          <p:cNvSpPr>
            <a:spLocks noGrp="1"/>
          </p:cNvSpPr>
          <p:nvPr>
            <p:ph idx="1"/>
          </p:nvPr>
        </p:nvSpPr>
        <p:spPr>
          <a:xfrm>
            <a:off x="681037" y="1690690"/>
            <a:ext cx="4762183" cy="4511990"/>
          </a:xfrm>
        </p:spPr>
        <p:txBody>
          <a:bodyPr numCol="1" spcCol="108000">
            <a:normAutofit/>
          </a:bodyPr>
          <a:lstStyle/>
          <a:p>
            <a:r>
              <a:rPr lang="it-IT" dirty="0"/>
              <a:t>Evoluzione dei VCS Centralizzati</a:t>
            </a:r>
          </a:p>
          <a:p>
            <a:r>
              <a:rPr lang="it-IT" dirty="0"/>
              <a:t>Utilizzano un meccanismo di </a:t>
            </a:r>
            <a:r>
              <a:rPr lang="it-IT" dirty="0" err="1"/>
              <a:t>Repository</a:t>
            </a:r>
            <a:r>
              <a:rPr lang="it-IT" dirty="0"/>
              <a:t> Centrale e di </a:t>
            </a:r>
            <a:r>
              <a:rPr lang="it-IT" dirty="0" err="1"/>
              <a:t>n</a:t>
            </a:r>
            <a:r>
              <a:rPr lang="it-IT" dirty="0"/>
              <a:t> </a:t>
            </a:r>
            <a:r>
              <a:rPr lang="it-IT" dirty="0" err="1"/>
              <a:t>Repository</a:t>
            </a:r>
            <a:r>
              <a:rPr lang="it-IT" dirty="0"/>
              <a:t> Locale</a:t>
            </a:r>
          </a:p>
          <a:p>
            <a:r>
              <a:rPr lang="it-IT" dirty="0"/>
              <a:t>Ogni </a:t>
            </a:r>
            <a:r>
              <a:rPr lang="it-IT" dirty="0" err="1"/>
              <a:t>Repository</a:t>
            </a:r>
            <a:r>
              <a:rPr lang="it-IT" dirty="0"/>
              <a:t> Locale può contenere l’intera copia del </a:t>
            </a:r>
            <a:r>
              <a:rPr lang="it-IT" dirty="0" err="1"/>
              <a:t>Repository</a:t>
            </a:r>
            <a:r>
              <a:rPr lang="it-IT" dirty="0"/>
              <a:t> Centrale</a:t>
            </a:r>
          </a:p>
          <a:p>
            <a:endParaRPr lang="it-IT" dirty="0"/>
          </a:p>
        </p:txBody>
      </p:sp>
      <p:pic>
        <p:nvPicPr>
          <p:cNvPr id="3" name="Picture 2">
            <a:extLst>
              <a:ext uri="{FF2B5EF4-FFF2-40B4-BE49-F238E27FC236}">
                <a16:creationId xmlns:a16="http://schemas.microsoft.com/office/drawing/2014/main" id="{5667325B-D799-2241-8C55-154B41769165}"/>
              </a:ext>
            </a:extLst>
          </p:cNvPr>
          <p:cNvPicPr>
            <a:picLocks noChangeAspect="1"/>
          </p:cNvPicPr>
          <p:nvPr/>
        </p:nvPicPr>
        <p:blipFill>
          <a:blip r:embed="rId3"/>
          <a:stretch>
            <a:fillRect/>
          </a:stretch>
        </p:blipFill>
        <p:spPr>
          <a:xfrm>
            <a:off x="5443220" y="1508285"/>
            <a:ext cx="4140200" cy="4876800"/>
          </a:xfrm>
          <a:prstGeom prst="rect">
            <a:avLst/>
          </a:prstGeom>
        </p:spPr>
      </p:pic>
    </p:spTree>
    <p:extLst>
      <p:ext uri="{BB962C8B-B14F-4D97-AF65-F5344CB8AC3E}">
        <p14:creationId xmlns:p14="http://schemas.microsoft.com/office/powerpoint/2010/main" val="2164907628"/>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Centralized</a:t>
            </a:r>
            <a:r>
              <a:rPr lang="it-IT" dirty="0"/>
              <a:t> VCS vs </a:t>
            </a:r>
            <a:r>
              <a:rPr lang="it-IT" dirty="0" err="1"/>
              <a:t>Distribuited</a:t>
            </a:r>
            <a:r>
              <a:rPr lang="it-IT" dirty="0"/>
              <a:t> VCS</a:t>
            </a:r>
            <a:endParaRPr lang="it-IT" noProof="0" dirty="0"/>
          </a:p>
        </p:txBody>
      </p:sp>
      <p:sp>
        <p:nvSpPr>
          <p:cNvPr id="7" name="TextBox 6">
            <a:extLst>
              <a:ext uri="{FF2B5EF4-FFF2-40B4-BE49-F238E27FC236}">
                <a16:creationId xmlns:a16="http://schemas.microsoft.com/office/drawing/2014/main" id="{A864F977-FBBC-AD48-854B-645FCF4CAC7E}"/>
              </a:ext>
            </a:extLst>
          </p:cNvPr>
          <p:cNvSpPr txBox="1"/>
          <p:nvPr/>
        </p:nvSpPr>
        <p:spPr>
          <a:xfrm>
            <a:off x="320040" y="1844040"/>
            <a:ext cx="4297680" cy="4524315"/>
          </a:xfrm>
          <a:prstGeom prst="rect">
            <a:avLst/>
          </a:prstGeom>
          <a:noFill/>
        </p:spPr>
        <p:txBody>
          <a:bodyPr wrap="square" rtlCol="0">
            <a:spAutoFit/>
          </a:bodyPr>
          <a:lstStyle/>
          <a:p>
            <a:r>
              <a:rPr lang="en-IT" sz="2800" dirty="0"/>
              <a:t>Centralizzati:</a:t>
            </a:r>
          </a:p>
          <a:p>
            <a:endParaRPr lang="en-IT" sz="2800" dirty="0"/>
          </a:p>
          <a:p>
            <a:pPr marL="285750" indent="-285750">
              <a:buFont typeface="Arial" panose="020B0604020202020204" pitchFamily="34" charset="0"/>
              <a:buChar char="•"/>
            </a:pPr>
            <a:r>
              <a:rPr lang="en-IT" sz="2800" dirty="0"/>
              <a:t>Curva di apprendimento meno elevata</a:t>
            </a:r>
          </a:p>
          <a:p>
            <a:pPr marL="285750" indent="-285750">
              <a:buFont typeface="Arial" panose="020B0604020202020204" pitchFamily="34" charset="0"/>
              <a:buChar char="•"/>
            </a:pPr>
            <a:r>
              <a:rPr lang="en-IT" sz="2800" dirty="0"/>
              <a:t>Spazio occupato del repository inferiore</a:t>
            </a:r>
          </a:p>
          <a:p>
            <a:pPr marL="285750" indent="-285750">
              <a:buFont typeface="Arial" panose="020B0604020202020204" pitchFamily="34" charset="0"/>
              <a:buChar char="•"/>
            </a:pPr>
            <a:r>
              <a:rPr lang="en-IT" sz="2800" dirty="0"/>
              <a:t>Spazio occupato all’interno dei client interconnessi inferiore</a:t>
            </a:r>
          </a:p>
          <a:p>
            <a:pPr marL="285750" indent="-285750">
              <a:buFont typeface="Arial" panose="020B0604020202020204" pitchFamily="34" charset="0"/>
              <a:buChar char="•"/>
            </a:pPr>
            <a:endParaRPr lang="en-IT" dirty="0"/>
          </a:p>
          <a:p>
            <a:pPr marL="285750" indent="-285750">
              <a:buFont typeface="Arial" panose="020B0604020202020204" pitchFamily="34" charset="0"/>
              <a:buChar char="•"/>
            </a:pPr>
            <a:endParaRPr lang="en-IT" dirty="0"/>
          </a:p>
        </p:txBody>
      </p:sp>
      <p:sp>
        <p:nvSpPr>
          <p:cNvPr id="9" name="TextBox 8">
            <a:extLst>
              <a:ext uri="{FF2B5EF4-FFF2-40B4-BE49-F238E27FC236}">
                <a16:creationId xmlns:a16="http://schemas.microsoft.com/office/drawing/2014/main" id="{8600B33F-3DDE-4E4B-9BD7-7D2B3650F8DC}"/>
              </a:ext>
            </a:extLst>
          </p:cNvPr>
          <p:cNvSpPr txBox="1"/>
          <p:nvPr/>
        </p:nvSpPr>
        <p:spPr>
          <a:xfrm>
            <a:off x="4617720" y="1844040"/>
            <a:ext cx="5288280" cy="3385542"/>
          </a:xfrm>
          <a:prstGeom prst="rect">
            <a:avLst/>
          </a:prstGeom>
          <a:noFill/>
        </p:spPr>
        <p:txBody>
          <a:bodyPr wrap="square" rtlCol="0">
            <a:spAutoFit/>
          </a:bodyPr>
          <a:lstStyle/>
          <a:p>
            <a:r>
              <a:rPr lang="en-IT" sz="2800" dirty="0"/>
              <a:t>Distribuiti:</a:t>
            </a:r>
          </a:p>
          <a:p>
            <a:endParaRPr lang="en-IT" sz="2800" dirty="0"/>
          </a:p>
          <a:p>
            <a:pPr marL="285750" indent="-285750">
              <a:buFont typeface="Arial" panose="020B0604020202020204" pitchFamily="34" charset="0"/>
              <a:buChar char="•"/>
            </a:pPr>
            <a:r>
              <a:rPr lang="en-IT" sz="2800" dirty="0"/>
              <a:t>Modalità offline</a:t>
            </a:r>
          </a:p>
          <a:p>
            <a:pPr marL="285750" indent="-285750">
              <a:buFont typeface="Arial" panose="020B0604020202020204" pitchFamily="34" charset="0"/>
              <a:buChar char="•"/>
            </a:pPr>
            <a:r>
              <a:rPr lang="en-IT" sz="2800" dirty="0"/>
              <a:t>Più veloce</a:t>
            </a:r>
          </a:p>
          <a:p>
            <a:pPr marL="285750" indent="-285750">
              <a:buFont typeface="Arial" panose="020B0604020202020204" pitchFamily="34" charset="0"/>
              <a:buChar char="•"/>
            </a:pPr>
            <a:r>
              <a:rPr lang="en-IT" sz="2800" dirty="0"/>
              <a:t>Perdita totale delle versioni più difficile</a:t>
            </a:r>
          </a:p>
          <a:p>
            <a:endParaRPr lang="en-IT" sz="2800" dirty="0"/>
          </a:p>
          <a:p>
            <a:pPr marL="285750" indent="-285750">
              <a:buFont typeface="Arial" panose="020B0604020202020204" pitchFamily="34" charset="0"/>
              <a:buChar char="•"/>
            </a:pPr>
            <a:endParaRPr lang="en-IT" dirty="0"/>
          </a:p>
        </p:txBody>
      </p:sp>
    </p:spTree>
    <p:extLst>
      <p:ext uri="{BB962C8B-B14F-4D97-AF65-F5344CB8AC3E}">
        <p14:creationId xmlns:p14="http://schemas.microsoft.com/office/powerpoint/2010/main" val="3614055919"/>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VCS - Gestione del codice sorgente</a:t>
            </a:r>
            <a:endParaRPr lang="it-IT" noProof="0" dirty="0"/>
          </a:p>
        </p:txBody>
      </p:sp>
      <p:sp>
        <p:nvSpPr>
          <p:cNvPr id="10" name="Content Placeholder 6">
            <a:extLst>
              <a:ext uri="{FF2B5EF4-FFF2-40B4-BE49-F238E27FC236}">
                <a16:creationId xmlns:a16="http://schemas.microsoft.com/office/drawing/2014/main" id="{A5850EA1-4818-6E4E-A547-581DEA0A9B8D}"/>
              </a:ext>
            </a:extLst>
          </p:cNvPr>
          <p:cNvSpPr>
            <a:spLocks noGrp="1"/>
          </p:cNvSpPr>
          <p:nvPr>
            <p:ph idx="1"/>
          </p:nvPr>
        </p:nvSpPr>
        <p:spPr>
          <a:xfrm>
            <a:off x="487414" y="1388533"/>
            <a:ext cx="7157655" cy="5247794"/>
          </a:xfrm>
        </p:spPr>
        <p:txBody>
          <a:bodyPr numCol="1" spcCol="108000">
            <a:normAutofit/>
          </a:bodyPr>
          <a:lstStyle/>
          <a:p>
            <a:r>
              <a:rPr lang="it-IT" dirty="0"/>
              <a:t>Gestione del ciclo di vita di un progetto attraverso la separazione in rami («</a:t>
            </a:r>
            <a:r>
              <a:rPr lang="it-IT" dirty="0" err="1"/>
              <a:t>Branches</a:t>
            </a:r>
            <a:r>
              <a:rPr lang="it-IT" dirty="0"/>
              <a:t>»)</a:t>
            </a:r>
          </a:p>
          <a:p>
            <a:r>
              <a:rPr lang="it-IT" dirty="0"/>
              <a:t>I rami principali sono:</a:t>
            </a:r>
          </a:p>
          <a:p>
            <a:pPr lvl="1"/>
            <a:r>
              <a:rPr lang="it-IT" dirty="0"/>
              <a:t>Ramo di sviluppo principale:</a:t>
            </a:r>
          </a:p>
          <a:p>
            <a:pPr lvl="2"/>
            <a:r>
              <a:rPr lang="it-IT" dirty="0"/>
              <a:t>Versione stabile contenente le modifiche più recenti per TEST/Rilascio.</a:t>
            </a:r>
          </a:p>
          <a:p>
            <a:pPr lvl="1"/>
            <a:r>
              <a:rPr lang="it-IT" dirty="0"/>
              <a:t>Rami di sviluppi secondari:</a:t>
            </a:r>
          </a:p>
          <a:p>
            <a:pPr lvl="2"/>
            <a:r>
              <a:rPr lang="it-IT" dirty="0" err="1"/>
              <a:t>Sottorami</a:t>
            </a:r>
            <a:r>
              <a:rPr lang="it-IT" dirty="0"/>
              <a:t> contenenti a scompartimenti stagni, le varie modifiche in fase di sviluppo.</a:t>
            </a:r>
          </a:p>
          <a:p>
            <a:pPr lvl="1"/>
            <a:r>
              <a:rPr lang="it-IT" dirty="0"/>
              <a:t>Rami di rilascio;</a:t>
            </a:r>
          </a:p>
          <a:p>
            <a:pPr lvl="2"/>
            <a:r>
              <a:rPr lang="it-IT" dirty="0" err="1"/>
              <a:t>Sottorami</a:t>
            </a:r>
            <a:r>
              <a:rPr lang="it-IT" dirty="0"/>
              <a:t> contenenti le versioni stabili ed approvate nel corso del tempo</a:t>
            </a:r>
          </a:p>
        </p:txBody>
      </p:sp>
      <p:pic>
        <p:nvPicPr>
          <p:cNvPr id="6" name="Picture 5" descr="A picture containing text, clock, gauge&#10;&#10;Description automatically generated">
            <a:extLst>
              <a:ext uri="{FF2B5EF4-FFF2-40B4-BE49-F238E27FC236}">
                <a16:creationId xmlns:a16="http://schemas.microsoft.com/office/drawing/2014/main" id="{4D09E1F4-77B1-5540-9B21-4047B7FC9F68}"/>
              </a:ext>
            </a:extLst>
          </p:cNvPr>
          <p:cNvPicPr>
            <a:picLocks noChangeAspect="1"/>
          </p:cNvPicPr>
          <p:nvPr/>
        </p:nvPicPr>
        <p:blipFill>
          <a:blip r:embed="rId3"/>
          <a:stretch>
            <a:fillRect/>
          </a:stretch>
        </p:blipFill>
        <p:spPr>
          <a:xfrm>
            <a:off x="7645069" y="1388532"/>
            <a:ext cx="2228301" cy="5469467"/>
          </a:xfrm>
          <a:prstGeom prst="rect">
            <a:avLst/>
          </a:prstGeom>
          <a:solidFill>
            <a:schemeClr val="bg1"/>
          </a:solidFill>
          <a:ln>
            <a:solidFill>
              <a:schemeClr val="bg1"/>
            </a:solidFill>
          </a:ln>
        </p:spPr>
      </p:pic>
    </p:spTree>
    <p:extLst>
      <p:ext uri="{BB962C8B-B14F-4D97-AF65-F5344CB8AC3E}">
        <p14:creationId xmlns:p14="http://schemas.microsoft.com/office/powerpoint/2010/main" val="3830903788"/>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a:t> (riferimenti)</a:t>
            </a:r>
          </a:p>
        </p:txBody>
      </p:sp>
      <p:sp>
        <p:nvSpPr>
          <p:cNvPr id="3" name="Content Placeholder 2"/>
          <p:cNvSpPr>
            <a:spLocks noGrp="1"/>
          </p:cNvSpPr>
          <p:nvPr>
            <p:ph idx="1"/>
          </p:nvPr>
        </p:nvSpPr>
        <p:spPr/>
        <p:txBody>
          <a:bodyPr>
            <a:normAutofit/>
          </a:bodyPr>
          <a:lstStyle/>
          <a:p>
            <a:pPr lvl="1"/>
            <a:r>
              <a:rPr lang="it-IT" u="sng" dirty="0">
                <a:hlinkClick r:id="rId3"/>
              </a:rPr>
              <a:t>https://bitbucket.org/product/it/version-control-software</a:t>
            </a:r>
            <a:endParaRPr lang="en-IT" dirty="0"/>
          </a:p>
          <a:p>
            <a:pPr lvl="1"/>
            <a:r>
              <a:rPr lang="it-IT" u="sng" dirty="0">
                <a:hlinkClick r:id="rId4"/>
              </a:rPr>
              <a:t>https://git-scm.com/book/en/v2/Getting-Started-About-Version-Control</a:t>
            </a:r>
            <a:endParaRPr lang="en-IT" dirty="0"/>
          </a:p>
          <a:p>
            <a:pPr lvl="1"/>
            <a:r>
              <a:rPr lang="it-IT" u="sng" dirty="0">
                <a:hlinkClick r:id="rId5"/>
              </a:rPr>
              <a:t>https://www.atlassian.com/git/tutorials/what-is-version-control</a:t>
            </a:r>
            <a:endParaRPr lang="en-IT" dirty="0"/>
          </a:p>
          <a:p>
            <a:pPr lvl="1"/>
            <a:r>
              <a:rPr lang="it-IT" u="sng" dirty="0">
                <a:hlinkClick r:id="rId6"/>
              </a:rPr>
              <a:t>https://www.geeksforgeeks.org/centralized-vs-distributed-version-control-which-one-should-we-choose/</a:t>
            </a:r>
            <a:r>
              <a:rPr lang="it-IT" dirty="0"/>
              <a:t> </a:t>
            </a:r>
            <a:endParaRPr lang="en-IT" dirty="0"/>
          </a:p>
          <a:p>
            <a:pPr lvl="1"/>
            <a:endParaRPr lang="it-IT" dirty="0"/>
          </a:p>
        </p:txBody>
      </p:sp>
    </p:spTree>
    <p:extLst>
      <p:ext uri="{BB962C8B-B14F-4D97-AF65-F5344CB8AC3E}">
        <p14:creationId xmlns:p14="http://schemas.microsoft.com/office/powerpoint/2010/main" val="1348734974"/>
      </p:ext>
    </p:extLst>
  </p:cSld>
  <p:clrMapOvr>
    <a:masterClrMapping/>
  </p:clrMapOvr>
  <mc:AlternateContent xmlns:mc="http://schemas.openxmlformats.org/markup-compatibility/2006" xmlns:p14="http://schemas.microsoft.com/office/powerpoint/2010/main">
    <mc:Choice Requires="p14">
      <p:transition spd="slow" p14:dur="2000" advTm="30000">
        <p14:ferris dir="l"/>
      </p:transition>
    </mc:Choice>
    <mc:Fallback xmlns="">
      <p:transition spd="slow" advTm="30000">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53029</TotalTime>
  <Words>7059</Words>
  <Application>Microsoft Office PowerPoint</Application>
  <PresentationFormat>A4 Paper (210x297 mm)</PresentationFormat>
  <Paragraphs>497</Paragraphs>
  <Slides>49</Slides>
  <Notes>49</Notes>
  <HiddenSlides>0</HiddenSlides>
  <MMClips>1</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49</vt:i4>
      </vt:variant>
      <vt:variant>
        <vt:lpstr>Custom Shows</vt:lpstr>
      </vt:variant>
      <vt:variant>
        <vt:i4>1</vt:i4>
      </vt:variant>
    </vt:vector>
  </HeadingPairs>
  <TitlesOfParts>
    <vt:vector size="55" baseType="lpstr">
      <vt:lpstr>Arial</vt:lpstr>
      <vt:lpstr>Calibri</vt:lpstr>
      <vt:lpstr>Calibri Light</vt:lpstr>
      <vt:lpstr>Consolas</vt:lpstr>
      <vt:lpstr>Office Theme</vt:lpstr>
      <vt:lpstr>– Easy Is Hard (and less is more) – Self-training – SISTEMI DI VERSIONAMENTO</vt:lpstr>
      <vt:lpstr>Version Control (controllo di versione) </vt:lpstr>
      <vt:lpstr>VCS – Version Control Systems</vt:lpstr>
      <vt:lpstr>Local Version Control Systems</vt:lpstr>
      <vt:lpstr>Centralized Version Control Systems</vt:lpstr>
      <vt:lpstr>Distribuited Version Control Systems</vt:lpstr>
      <vt:lpstr>Centralized VCS vs Distribuited VCS</vt:lpstr>
      <vt:lpstr>VCS - Gestione del codice sorgente</vt:lpstr>
      <vt:lpstr> (riferimenti)</vt:lpstr>
      <vt:lpstr>Apache Subversion </vt:lpstr>
      <vt:lpstr>CVCS – Apache Subversion (SVN)</vt:lpstr>
      <vt:lpstr>SVN Client - I comandi di base - CHECKOUT</vt:lpstr>
      <vt:lpstr>SVN Client - I comandi di base - ADD</vt:lpstr>
      <vt:lpstr>SVN Client - I comandi di base - DELETE</vt:lpstr>
      <vt:lpstr>SVN Client - I comandi di base - COMMIT</vt:lpstr>
      <vt:lpstr>SVN Client - I comandi di base - UPDATE</vt:lpstr>
      <vt:lpstr>SVN Client - I comandi avanzati - DIFF</vt:lpstr>
      <vt:lpstr>SVN Client - I comandi avanzati - DIFF</vt:lpstr>
      <vt:lpstr>SVN Client - I comandi avanzati - MERGE</vt:lpstr>
      <vt:lpstr>SVN Client - I comandi avanzati - REVERT</vt:lpstr>
      <vt:lpstr>SVN Client - I comandi avanzati – COPY e SWITCH</vt:lpstr>
      <vt:lpstr>SVN Client – I conflitti</vt:lpstr>
      <vt:lpstr>SVN Client – Risolvere i conflitti</vt:lpstr>
      <vt:lpstr> (riferimenti)</vt:lpstr>
      <vt:lpstr>GIT</vt:lpstr>
      <vt:lpstr>DVCS – GIT</vt:lpstr>
      <vt:lpstr>GIT CL – I comandi di base – INIT e CLONE</vt:lpstr>
      <vt:lpstr>GIT CL – I comandi di base – STATUS</vt:lpstr>
      <vt:lpstr>GIT CL – I comandi di base – ADD</vt:lpstr>
      <vt:lpstr>GIT CL – I comandi di base – COMMIT</vt:lpstr>
      <vt:lpstr>GIT CL – I comandi di base – RM</vt:lpstr>
      <vt:lpstr>GIT CL – I comandi di base – MV</vt:lpstr>
      <vt:lpstr>GIT CL – I comandi di base – RESET e CHECKOUT</vt:lpstr>
      <vt:lpstr>GIT CL – I comandi di base – RESTORE</vt:lpstr>
      <vt:lpstr>GIT – Aspetti avanzati – REPOSITORY REMOTO</vt:lpstr>
      <vt:lpstr>GIT – Aspetti avanzati – REMOTE – FETCH &amp; PULL</vt:lpstr>
      <vt:lpstr>GIT – Aspetti avanzati – REMOTE – PUSH</vt:lpstr>
      <vt:lpstr>GIT – Aspetti avanzati – BRANCHING</vt:lpstr>
      <vt:lpstr>GIT – Aspetti avanzati – BRANCHING</vt:lpstr>
      <vt:lpstr>GIT – Aspetti avanzati – MERGE</vt:lpstr>
      <vt:lpstr>GIT – Aspetti avanzati – CONFLITTI</vt:lpstr>
      <vt:lpstr>GIT – Aspetti avanzati – CONFLITTI</vt:lpstr>
      <vt:lpstr>GIT – WORKFLOWS</vt:lpstr>
      <vt:lpstr>GIT – Workflows - Centralized</vt:lpstr>
      <vt:lpstr>GIT – Workflows – Feature Branch</vt:lpstr>
      <vt:lpstr>GIT – Workflows – Gitflow</vt:lpstr>
      <vt:lpstr>GIT – Workflows – Forking</vt:lpstr>
      <vt:lpstr>GIT – IDE - IntelliJ</vt:lpstr>
      <vt:lpstr> (riferimenti)</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Autoformazione candidati </dc:title>
  <dc:creator>Giovanni Francesco Magnani</dc:creator>
  <cp:lastModifiedBy>Dennis Colacicco</cp:lastModifiedBy>
  <cp:revision>1029</cp:revision>
  <cp:lastPrinted>2018-01-18T16:09:24Z</cp:lastPrinted>
  <dcterms:created xsi:type="dcterms:W3CDTF">2018-01-09T17:31:40Z</dcterms:created>
  <dcterms:modified xsi:type="dcterms:W3CDTF">2022-10-13T12:48:44Z</dcterms:modified>
</cp:coreProperties>
</file>