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7" r:id="rId11"/>
    <p:sldId id="277" r:id="rId12"/>
    <p:sldId id="268" r:id="rId13"/>
    <p:sldId id="270" r:id="rId14"/>
    <p:sldId id="269" r:id="rId15"/>
    <p:sldId id="271" r:id="rId16"/>
    <p:sldId id="272" r:id="rId17"/>
    <p:sldId id="273" r:id="rId18"/>
    <p:sldId id="274" r:id="rId19"/>
    <p:sldId id="275" r:id="rId20"/>
    <p:sldId id="276" r:id="rId21"/>
    <p:sldId id="25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Palatino Linotype" panose="0204050205050503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DSBQEc35YCfIbSei/vMUuGQls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EC3EC4-268A-449A-9A67-88EF05F56E5F}">
  <a:tblStyle styleId="{C8EC3EC4-268A-449A-9A67-88EF05F56E5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0" d="100"/>
          <a:sy n="400" d="100"/>
        </p:scale>
        <p:origin x="-7694" y="-473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305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459581"/>
            <a:ext cx="5486400" cy="3086100"/>
          </a:xfrm>
          <a:prstGeom prst="rect">
            <a:avLst/>
          </a:prstGeom>
          <a:noFill/>
          <a:ln>
            <a:noFill/>
          </a:ln>
        </p:spPr>
      </p:sp>
      <p:sp>
        <p:nvSpPr>
          <p:cNvPr id="68" name="Google Shape;68;p13"/>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876297"/>
            <a:ext cx="7772400" cy="1102500"/>
          </a:xfrm>
          <a:prstGeom prst="rect">
            <a:avLst/>
          </a:prstGeom>
          <a:noFill/>
          <a:ln>
            <a:noFill/>
          </a:ln>
        </p:spPr>
        <p:txBody>
          <a:bodyPr spcFirstLastPara="1" wrap="square" lIns="91425" tIns="45700" rIns="91425" bIns="45700" anchor="ctr" anchorCtr="0">
            <a:noAutofit/>
          </a:bodyPr>
          <a:lstStyle/>
          <a:p>
            <a:pPr>
              <a:buSzPts val="4400"/>
            </a:pPr>
            <a:r>
              <a:rPr lang="en-US" sz="2400" b="1" dirty="0">
                <a:latin typeface="Times New Roman" panose="02020603050405020304" pitchFamily="18" charset="0"/>
                <a:cs typeface="Times New Roman" panose="02020603050405020304" pitchFamily="18" charset="0"/>
              </a:rPr>
              <a:t>Cloud-Based Services for Secure Healthcare: A Critical Evaluation and Implementation Study</a:t>
            </a:r>
            <a:endParaRPr sz="2400" dirty="0">
              <a:latin typeface="Times New Roman" panose="02020603050405020304" pitchFamily="18" charset="0"/>
              <a:ea typeface="Palatino Linotype"/>
              <a:cs typeface="Times New Roman" panose="02020603050405020304" pitchFamily="18" charset="0"/>
              <a:sym typeface="Palatino Linotype"/>
            </a:endParaRPr>
          </a:p>
        </p:txBody>
      </p:sp>
      <p:sp>
        <p:nvSpPr>
          <p:cNvPr id="89" name="Google Shape;89;p1"/>
          <p:cNvSpPr txBox="1">
            <a:spLocks noGrp="1"/>
          </p:cNvSpPr>
          <p:nvPr>
            <p:ph type="subTitle" idx="1"/>
          </p:nvPr>
        </p:nvSpPr>
        <p:spPr>
          <a:xfrm>
            <a:off x="1371600" y="3136825"/>
            <a:ext cx="7156600" cy="1485900"/>
          </a:xfrm>
          <a:prstGeom prst="rect">
            <a:avLst/>
          </a:prstGeom>
          <a:noFill/>
          <a:ln>
            <a:noFill/>
          </a:ln>
        </p:spPr>
        <p:txBody>
          <a:bodyPr spcFirstLastPara="1" wrap="square" lIns="91425" tIns="45700" rIns="91425" bIns="45700" anchor="ctr" anchorCtr="0">
            <a:normAutofit fontScale="55000" lnSpcReduction="20000"/>
          </a:bodyPr>
          <a:lstStyle/>
          <a:p>
            <a:pPr marL="0" lvl="0" indent="0" algn="l" rtl="0">
              <a:lnSpc>
                <a:spcPct val="100000"/>
              </a:lnSpc>
              <a:spcBef>
                <a:spcPts val="0"/>
              </a:spcBef>
              <a:spcAft>
                <a:spcPts val="0"/>
              </a:spcAft>
              <a:buClr>
                <a:srgbClr val="888888"/>
              </a:buClr>
              <a:buSzPct val="100000"/>
              <a:buNone/>
            </a:pPr>
            <a:r>
              <a:rPr lang="en-US" dirty="0">
                <a:latin typeface="Times New Roman" panose="02020603050405020304" pitchFamily="18" charset="0"/>
                <a:ea typeface="Palatino Linotype"/>
                <a:cs typeface="Times New Roman" panose="02020603050405020304" pitchFamily="18" charset="0"/>
                <a:sym typeface="Palatino Linotype"/>
              </a:rPr>
              <a:t>Student 1 Reg No: RA2011028010099</a:t>
            </a:r>
            <a:endParaRPr dirty="0">
              <a:latin typeface="Times New Roman" panose="02020603050405020304" pitchFamily="18" charset="0"/>
              <a:ea typeface="Palatino Linotype"/>
              <a:cs typeface="Times New Roman" panose="02020603050405020304" pitchFamily="18" charset="0"/>
              <a:sym typeface="Palatino Linotype"/>
            </a:endParaRPr>
          </a:p>
          <a:p>
            <a:pPr marL="0" lvl="0" indent="0" algn="l" rtl="0">
              <a:lnSpc>
                <a:spcPct val="100000"/>
              </a:lnSpc>
              <a:spcBef>
                <a:spcPts val="592"/>
              </a:spcBef>
              <a:spcAft>
                <a:spcPts val="0"/>
              </a:spcAft>
              <a:buClr>
                <a:srgbClr val="888888"/>
              </a:buClr>
              <a:buSzPct val="100000"/>
              <a:buNone/>
            </a:pPr>
            <a:r>
              <a:rPr lang="en-US" dirty="0">
                <a:latin typeface="Times New Roman" panose="02020603050405020304" pitchFamily="18" charset="0"/>
                <a:ea typeface="Palatino Linotype"/>
                <a:cs typeface="Times New Roman" panose="02020603050405020304" pitchFamily="18" charset="0"/>
                <a:sym typeface="Palatino Linotype"/>
              </a:rPr>
              <a:t>Student 2 Reg No: RA2011028010071</a:t>
            </a:r>
            <a:endParaRPr dirty="0">
              <a:latin typeface="Times New Roman" panose="02020603050405020304" pitchFamily="18" charset="0"/>
              <a:ea typeface="Palatino Linotype"/>
              <a:cs typeface="Times New Roman" panose="02020603050405020304" pitchFamily="18" charset="0"/>
              <a:sym typeface="Palatino Linotype"/>
            </a:endParaRPr>
          </a:p>
          <a:p>
            <a:pPr marL="0" lvl="0" indent="0" algn="l" rtl="0">
              <a:lnSpc>
                <a:spcPct val="100000"/>
              </a:lnSpc>
              <a:spcBef>
                <a:spcPts val="592"/>
              </a:spcBef>
              <a:spcAft>
                <a:spcPts val="0"/>
              </a:spcAft>
              <a:buClr>
                <a:srgbClr val="888888"/>
              </a:buClr>
              <a:buSzPct val="100000"/>
              <a:buNone/>
            </a:pPr>
            <a:r>
              <a:rPr lang="en-US" dirty="0">
                <a:latin typeface="Times New Roman" panose="02020603050405020304" pitchFamily="18" charset="0"/>
                <a:ea typeface="Palatino Linotype"/>
                <a:cs typeface="Times New Roman" panose="02020603050405020304" pitchFamily="18" charset="0"/>
                <a:sym typeface="Palatino Linotype"/>
              </a:rPr>
              <a:t>Batch ID: Panel 12</a:t>
            </a:r>
            <a:endParaRPr dirty="0">
              <a:latin typeface="Times New Roman" panose="02020603050405020304" pitchFamily="18" charset="0"/>
              <a:ea typeface="Palatino Linotype"/>
              <a:cs typeface="Times New Roman" panose="02020603050405020304" pitchFamily="18" charset="0"/>
              <a:sym typeface="Palatino Linotype"/>
            </a:endParaRPr>
          </a:p>
          <a:p>
            <a:pPr marL="0" lvl="0" indent="0" algn="l" rtl="0">
              <a:lnSpc>
                <a:spcPct val="100000"/>
              </a:lnSpc>
              <a:spcBef>
                <a:spcPts val="592"/>
              </a:spcBef>
              <a:spcAft>
                <a:spcPts val="0"/>
              </a:spcAft>
              <a:buClr>
                <a:srgbClr val="888888"/>
              </a:buClr>
              <a:buSzPct val="100000"/>
              <a:buNone/>
            </a:pPr>
            <a:r>
              <a:rPr lang="en-US" dirty="0">
                <a:latin typeface="Times New Roman" panose="02020603050405020304" pitchFamily="18" charset="0"/>
                <a:ea typeface="Palatino Linotype"/>
                <a:cs typeface="Times New Roman" panose="02020603050405020304" pitchFamily="18" charset="0"/>
                <a:sym typeface="Palatino Linotype"/>
              </a:rPr>
              <a:t>Guide name and Designation: </a:t>
            </a:r>
            <a:r>
              <a:rPr lang="en-US" dirty="0" err="1">
                <a:latin typeface="Times New Roman" panose="02020603050405020304" pitchFamily="18" charset="0"/>
                <a:cs typeface="Times New Roman" panose="02020603050405020304" pitchFamily="18" charset="0"/>
              </a:rPr>
              <a:t>Dr.V.M.Gayathri</a:t>
            </a:r>
            <a:r>
              <a:rPr lang="en-US" dirty="0">
                <a:latin typeface="Times New Roman" panose="02020603050405020304" pitchFamily="18" charset="0"/>
                <a:cs typeface="Times New Roman" panose="02020603050405020304" pitchFamily="18" charset="0"/>
              </a:rPr>
              <a:t> (Associate Professor)</a:t>
            </a:r>
            <a:endParaRPr dirty="0">
              <a:latin typeface="Times New Roman" panose="02020603050405020304" pitchFamily="18" charset="0"/>
              <a:ea typeface="Palatino Linotype"/>
              <a:cs typeface="Times New Roman" panose="02020603050405020304" pitchFamily="18" charset="0"/>
              <a:sym typeface="Palatino Linotype"/>
            </a:endParaRPr>
          </a:p>
        </p:txBody>
      </p:sp>
      <p:pic>
        <p:nvPicPr>
          <p:cNvPr id="90" name="Google Shape;90;p1"/>
          <p:cNvPicPr preferRelativeResize="0"/>
          <p:nvPr/>
        </p:nvPicPr>
        <p:blipFill rotWithShape="1">
          <a:blip r:embed="rId3">
            <a:alphaModFix/>
          </a:blip>
          <a:srcRect/>
          <a:stretch/>
        </p:blipFill>
        <p:spPr>
          <a:xfrm>
            <a:off x="7248925" y="152176"/>
            <a:ext cx="1279275" cy="431625"/>
          </a:xfrm>
          <a:prstGeom prst="rect">
            <a:avLst/>
          </a:prstGeom>
          <a:noFill/>
          <a:ln>
            <a:noFill/>
          </a:ln>
        </p:spPr>
      </p:pic>
      <p:sp>
        <p:nvSpPr>
          <p:cNvPr id="91" name="Google Shape;91;p1"/>
          <p:cNvSpPr/>
          <p:nvPr/>
        </p:nvSpPr>
        <p:spPr>
          <a:xfrm>
            <a:off x="1070400" y="-8796"/>
            <a:ext cx="7003200" cy="2054368"/>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endParaRPr>
          </a:p>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rPr>
              <a:t>SRM INSTITUTE OF SCIENCE AND TECHNOLOGY </a:t>
            </a:r>
            <a:endParaRPr sz="2000" b="0"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endParaRPr>
          </a:p>
          <a:p>
            <a:pPr marL="0" marR="0" lvl="0" indent="0" algn="ctr" rtl="0">
              <a:lnSpc>
                <a:spcPct val="150000"/>
              </a:lnSpc>
              <a:spcBef>
                <a:spcPts val="0"/>
              </a:spcBef>
              <a:spcAft>
                <a:spcPts val="0"/>
              </a:spcAft>
              <a:buClr>
                <a:srgbClr val="000000"/>
              </a:buClr>
              <a:buSzPts val="1500"/>
              <a:buFont typeface="Arial"/>
              <a:buNone/>
            </a:pPr>
            <a:r>
              <a:rPr lang="en-US" sz="1500" b="1"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rPr>
              <a:t>FACULTY OF ENGINEERING AND TECHNOLOGY</a:t>
            </a:r>
            <a:endParaRPr sz="1500" b="0"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endParaRPr>
          </a:p>
          <a:p>
            <a:pPr marL="0" marR="0" lvl="0" indent="0" algn="ctr" rtl="0">
              <a:lnSpc>
                <a:spcPct val="150000"/>
              </a:lnSpc>
              <a:spcBef>
                <a:spcPts val="0"/>
              </a:spcBef>
              <a:spcAft>
                <a:spcPts val="0"/>
              </a:spcAft>
              <a:buClr>
                <a:srgbClr val="000000"/>
              </a:buClr>
              <a:buSzPts val="1500"/>
              <a:buFont typeface="Arial"/>
              <a:buNone/>
            </a:pPr>
            <a:r>
              <a:rPr lang="en-US" sz="1500" b="1"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rPr>
              <a:t>DEPARTMENT OF NETWORKING AND COMMUNICATIONS</a:t>
            </a:r>
            <a:endParaRPr sz="1500" b="0"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endParaRPr>
          </a:p>
          <a:p>
            <a:pPr marL="0" marR="0" lvl="0" indent="0" algn="ctr" rtl="0">
              <a:lnSpc>
                <a:spcPct val="150000"/>
              </a:lnSpc>
              <a:spcBef>
                <a:spcPts val="0"/>
              </a:spcBef>
              <a:spcAft>
                <a:spcPts val="0"/>
              </a:spcAft>
              <a:buClr>
                <a:srgbClr val="000000"/>
              </a:buClr>
              <a:buSzPts val="1500"/>
              <a:buFont typeface="Arial"/>
              <a:buNone/>
            </a:pPr>
            <a:r>
              <a:rPr lang="en-US" sz="1500" b="1"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rPr>
              <a:t>18CSP107L - MINOR PROJECT </a:t>
            </a:r>
            <a:endParaRPr sz="1500" b="0" i="0" u="none" strike="noStrike" cap="none" dirty="0">
              <a:solidFill>
                <a:schemeClr val="dk1"/>
              </a:solidFill>
              <a:latin typeface="Times New Roman" panose="02020603050405020304" pitchFamily="18" charset="0"/>
              <a:ea typeface="Palatino Linotype"/>
              <a:cs typeface="Times New Roman" panose="02020603050405020304" pitchFamily="18" charset="0"/>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F76C-EEBD-DE61-243F-65C7F772AE16}"/>
              </a:ext>
            </a:extLst>
          </p:cNvPr>
          <p:cNvSpPr>
            <a:spLocks noGrp="1"/>
          </p:cNvSpPr>
          <p:nvPr>
            <p:ph type="title"/>
          </p:nvPr>
        </p:nvSpPr>
        <p:spPr/>
        <p:txBody>
          <a:bodyPr/>
          <a:lstStyle/>
          <a:p>
            <a:endParaRPr lang="en-IN">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3B3760E-0601-9526-2289-BA5CB7229670}"/>
              </a:ext>
            </a:extLst>
          </p:cNvPr>
          <p:cNvSpPr>
            <a:spLocks noGrp="1"/>
          </p:cNvSpPr>
          <p:nvPr>
            <p:ph type="body" idx="1"/>
          </p:nvPr>
        </p:nvSpPr>
        <p:spPr/>
        <p:txBody>
          <a:bodyPr>
            <a:noAutofit/>
          </a:bodyPr>
          <a:lstStyle/>
          <a:p>
            <a:pPr algn="just">
              <a:lnSpc>
                <a:spcPct val="150000"/>
              </a:lnSpc>
              <a:spcBef>
                <a:spcPts val="1200"/>
              </a:spcBef>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[2] Real-time threat prediction for cloud based assets using big-data analytics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With reports on cloud related breaches becoming a daily occurrence, enterprises are looking for secure cloud infrastructure which can support their applications and data on cloud. Current cloud security solutions have been struggling to keep up with the rapid migration of organizational data and applications to the cloud. Traditional IT security services have long provided current information on vulnerabilities and attacks, but are no longer effective on the latest threat landscape. But legacy security solutions work in silos and can easily overlook the big picture. Old tools are no longer effective to thwart attacks. Hence there is a demand for greater security insight and preventive action across businesses using cloud infrastructure. A holistic approach to cloud security is needed to react quickly to the changes in an organization's threat landscape. This approach should include monitoring tools to deliver the latest security intelligence on cloud infrastructure and big-data analytics to predict and prevent upcoming threats. This research paper proposes a real-time security solution that provides predictive threat analysis to protect IT resources on the cloud. This model can be applied as a proposed shared security approach where organizations collaborate with each other to share the latest threat intelligence to predict threats, thereby enabling businesses to deliver new products and services faster, without interruption or security breaches.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F5AB87-721C-F608-ABE4-BD9B0D3D78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07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DA00-07E0-F0B2-2C8F-A08F41D39E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0135C3A-E3DB-B382-E6AE-2EE91AC12365}"/>
              </a:ext>
            </a:extLst>
          </p:cNvPr>
          <p:cNvSpPr>
            <a:spLocks noGrp="1"/>
          </p:cNvSpPr>
          <p:nvPr>
            <p:ph type="body" idx="1"/>
          </p:nvPr>
        </p:nvSpPr>
        <p:spPr/>
        <p:txBody>
          <a:bodyPr>
            <a:noAutofit/>
          </a:bodyPr>
          <a:lstStyle/>
          <a:p>
            <a:pPr algn="just">
              <a:lnSpc>
                <a:spcPct val="150000"/>
              </a:lnSpc>
              <a:spcBef>
                <a:spcPts val="1200"/>
              </a:spcBef>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[3] Risk Analysis of Cloud Sourcing in Healthcare and Public Health Industry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task of protecting healthcare information systems (HIS) from immediate cyber security risks has been intertwined with cloud computing adoption. The data and resources of HISs are inherently shared with other systems for remote access, decision making, emergency, and other healthcare related perspectives. In the case of a multitude of requirements by multiple stakeholders, various, and diverse cloud models are being adopted across the healthcare and public health industry, which defies the real essence of sharing and using cloud computing in this domain. The misconception of security is one of the key hurdles in the adoption of cloud as a de facto standard in the healthcare and public health sector. In this paper, we demonstrate the similarity of the security aspects of the cloud computing models, by identifying the critical assets in the HIS, and by assessing their impact on the HIS. We also evaluate the risk exposure of the cloud computing models by performing a critical analysis. To the best of our knowledge, this is the first study of its kind for risk analysis of cloud computing models in order to demonstrate their suitability for the HIS.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D1E985-B235-3F80-574F-18C2F9E384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533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86E4-40E4-7D61-26BB-B6E05DA49A7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UML DIAGRAMS</a:t>
            </a:r>
          </a:p>
        </p:txBody>
      </p:sp>
      <p:sp>
        <p:nvSpPr>
          <p:cNvPr id="3" name="Text Placeholder 2">
            <a:extLst>
              <a:ext uri="{FF2B5EF4-FFF2-40B4-BE49-F238E27FC236}">
                <a16:creationId xmlns:a16="http://schemas.microsoft.com/office/drawing/2014/main" id="{069CC734-11FB-57BB-9D14-E7C789FB9F15}"/>
              </a:ext>
            </a:extLst>
          </p:cNvPr>
          <p:cNvSpPr>
            <a:spLocks noGrp="1"/>
          </p:cNvSpPr>
          <p:nvPr>
            <p:ph type="body" idx="1"/>
          </p:nvPr>
        </p:nvSpPr>
        <p:spPr>
          <a:xfrm>
            <a:off x="457200" y="1200150"/>
            <a:ext cx="4654800" cy="3394500"/>
          </a:xfrm>
        </p:spPr>
        <p:txBody>
          <a:bodyPr>
            <a:normAutofit fontScale="40000" lnSpcReduction="20000"/>
          </a:bodyPr>
          <a:lstStyle/>
          <a:p>
            <a:pPr algn="just">
              <a:lnSpc>
                <a:spcPct val="150000"/>
              </a:lnSpc>
              <a:spcBef>
                <a:spcPts val="1200"/>
              </a:spcBef>
              <a:spcAft>
                <a:spcPts val="1000"/>
              </a:spcAft>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Bef>
                <a:spcPts val="1200"/>
              </a:spcBef>
              <a:spcAft>
                <a:spcPts val="1000"/>
              </a:spcAft>
              <a:buNone/>
            </a:pPr>
            <a:r>
              <a:rPr lang="en-US" sz="3200" kern="150" dirty="0">
                <a:solidFill>
                  <a:srgbClr val="000000"/>
                </a:solidFill>
                <a:effectLst/>
                <a:latin typeface="Times New Roman" panose="02020603050405020304" pitchFamily="18" charset="0"/>
                <a:ea typeface="DejaVu Sans"/>
                <a:cs typeface="Times New Roman" panose="02020603050405020304" pitchFamily="18" charset="0"/>
              </a:rPr>
              <a:t>A use-case diagram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sz="3200" kern="150" dirty="0">
              <a:effectLst/>
              <a:latin typeface="Times New Roman" panose="02020603050405020304" pitchFamily="18" charset="0"/>
              <a:ea typeface="DejaVu Sans"/>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009B6B-4A17-F395-EEC9-F5B267570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466122-47CD-67E7-AE12-86ABDAB717C2}"/>
              </a:ext>
            </a:extLst>
          </p:cNvPr>
          <p:cNvPicPr>
            <a:picLocks noChangeAspect="1"/>
          </p:cNvPicPr>
          <p:nvPr/>
        </p:nvPicPr>
        <p:blipFill>
          <a:blip r:embed="rId2"/>
          <a:stretch>
            <a:fillRect/>
          </a:stretch>
        </p:blipFill>
        <p:spPr>
          <a:xfrm>
            <a:off x="5229927" y="972000"/>
            <a:ext cx="3914073" cy="3965522"/>
          </a:xfrm>
          <a:prstGeom prst="rect">
            <a:avLst/>
          </a:prstGeom>
        </p:spPr>
      </p:pic>
    </p:spTree>
    <p:extLst>
      <p:ext uri="{BB962C8B-B14F-4D97-AF65-F5344CB8AC3E}">
        <p14:creationId xmlns:p14="http://schemas.microsoft.com/office/powerpoint/2010/main" val="297111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A514-B421-A051-C9AB-74ADD5B752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UML DIAGRAMS</a:t>
            </a:r>
          </a:p>
        </p:txBody>
      </p:sp>
      <p:sp>
        <p:nvSpPr>
          <p:cNvPr id="3" name="Text Placeholder 2">
            <a:extLst>
              <a:ext uri="{FF2B5EF4-FFF2-40B4-BE49-F238E27FC236}">
                <a16:creationId xmlns:a16="http://schemas.microsoft.com/office/drawing/2014/main" id="{F3F7C14C-F613-9EA9-7972-6AA2846A1C8F}"/>
              </a:ext>
            </a:extLst>
          </p:cNvPr>
          <p:cNvSpPr>
            <a:spLocks noGrp="1"/>
          </p:cNvSpPr>
          <p:nvPr>
            <p:ph type="body" idx="1"/>
          </p:nvPr>
        </p:nvSpPr>
        <p:spPr>
          <a:xfrm>
            <a:off x="457200" y="1200150"/>
            <a:ext cx="4230000" cy="3394500"/>
          </a:xfrm>
        </p:spPr>
        <p:txBody>
          <a:bodyPr>
            <a:normAutofit fontScale="47500" lnSpcReduction="20000"/>
          </a:bodyPr>
          <a:lstStyle/>
          <a:p>
            <a:pPr>
              <a:lnSpc>
                <a:spcPct val="150000"/>
              </a:lnSpc>
              <a:spcBef>
                <a:spcPts val="1200"/>
              </a:spcBef>
              <a:spcAft>
                <a:spcPts val="1000"/>
              </a:spcAft>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Bef>
                <a:spcPts val="1200"/>
              </a:spcBef>
              <a:spcAft>
                <a:spcPts val="1000"/>
              </a:spcAft>
              <a:buNone/>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EAD176-7512-41DA-0F85-DF6CDD4763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0CB01F-7E01-2EFF-4D7D-0FC1DD981425}"/>
              </a:ext>
            </a:extLst>
          </p:cNvPr>
          <p:cNvPicPr>
            <a:picLocks noChangeAspect="1"/>
          </p:cNvPicPr>
          <p:nvPr/>
        </p:nvPicPr>
        <p:blipFill>
          <a:blip r:embed="rId2"/>
          <a:stretch>
            <a:fillRect/>
          </a:stretch>
        </p:blipFill>
        <p:spPr>
          <a:xfrm>
            <a:off x="4687200" y="1200150"/>
            <a:ext cx="4320000" cy="3745594"/>
          </a:xfrm>
          <a:prstGeom prst="rect">
            <a:avLst/>
          </a:prstGeom>
        </p:spPr>
      </p:pic>
    </p:spTree>
    <p:extLst>
      <p:ext uri="{BB962C8B-B14F-4D97-AF65-F5344CB8AC3E}">
        <p14:creationId xmlns:p14="http://schemas.microsoft.com/office/powerpoint/2010/main" val="9252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5C82-A670-586F-90D7-1B36ADBF57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UML DIAGRAMS</a:t>
            </a:r>
          </a:p>
        </p:txBody>
      </p:sp>
      <p:sp>
        <p:nvSpPr>
          <p:cNvPr id="3" name="Text Placeholder 2">
            <a:extLst>
              <a:ext uri="{FF2B5EF4-FFF2-40B4-BE49-F238E27FC236}">
                <a16:creationId xmlns:a16="http://schemas.microsoft.com/office/drawing/2014/main" id="{50482F45-FD8E-01CE-9AE3-AE607E117755}"/>
              </a:ext>
            </a:extLst>
          </p:cNvPr>
          <p:cNvSpPr>
            <a:spLocks noGrp="1"/>
          </p:cNvSpPr>
          <p:nvPr>
            <p:ph type="body" idx="1"/>
          </p:nvPr>
        </p:nvSpPr>
        <p:spPr>
          <a:xfrm>
            <a:off x="457200" y="1200150"/>
            <a:ext cx="3906000" cy="3394500"/>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 Diagram: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an Entity Relationship Diagram (ER Diagram). An ER model is a design or blueprint of a database that can later be implemented as a database. An ER diagram shows the relationship among entity sets. An entity set is a group of similar entities and these entities can have attributes. ER diagram shows the complete logical structure of a database.</a:t>
            </a: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839DBC-651E-A5A5-386E-1CF6E4D627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5" name="Picture 1">
            <a:extLst>
              <a:ext uri="{FF2B5EF4-FFF2-40B4-BE49-F238E27FC236}">
                <a16:creationId xmlns:a16="http://schemas.microsoft.com/office/drawing/2014/main" id="{4560AD5E-9889-6D70-5155-EB25D18C6F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1" r="9484"/>
          <a:stretch/>
        </p:blipFill>
        <p:spPr bwMode="auto">
          <a:xfrm>
            <a:off x="4461387" y="1452717"/>
            <a:ext cx="4498258" cy="289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3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C0DC-50CD-33E8-00C4-13DCAC48D8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EBD0A0DE-B700-4A47-502D-342FCDC1AE0E}"/>
              </a:ext>
            </a:extLst>
          </p:cNvPr>
          <p:cNvSpPr>
            <a:spLocks noGrp="1"/>
          </p:cNvSpPr>
          <p:nvPr>
            <p:ph type="body" idx="1"/>
          </p:nvPr>
        </p:nvSpPr>
        <p:spPr/>
        <p:txBody>
          <a:bodyPr>
            <a:normAutofit fontScale="25000" lnSpcReduction="20000"/>
          </a:bodyPr>
          <a:lstStyle/>
          <a:p>
            <a:pPr algn="just">
              <a:lnSpc>
                <a:spcPct val="150000"/>
              </a:lnSpc>
              <a:spcBef>
                <a:spcPts val="1200"/>
              </a:spcBef>
              <a:spcAft>
                <a:spcPts val="1000"/>
              </a:spcAft>
            </a:pPr>
            <a:r>
              <a:rPr lang="en-US" sz="5600" b="1" dirty="0">
                <a:latin typeface="Times New Roman" panose="02020603050405020304" pitchFamily="18" charset="0"/>
                <a:cs typeface="Times New Roman" panose="02020603050405020304" pitchFamily="18" charset="0"/>
              </a:rPr>
              <a:t>Cloud admin</a:t>
            </a:r>
            <a:r>
              <a:rPr lang="en-US" sz="5600" dirty="0">
                <a:latin typeface="Times New Roman" panose="02020603050405020304" pitchFamily="18" charset="0"/>
                <a:cs typeface="Times New Roman" panose="02020603050405020304" pitchFamily="18" charset="0"/>
              </a:rPr>
              <a:t>: The cloud admin will login with the default email and password.</a:t>
            </a:r>
            <a:endParaRPr lang="en-IN" sz="56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5600" dirty="0">
                <a:latin typeface="Times New Roman" panose="02020603050405020304" pitchFamily="18" charset="0"/>
                <a:cs typeface="Times New Roman" panose="02020603050405020304" pitchFamily="18" charset="0"/>
              </a:rPr>
              <a:t>Accept / Reject Doctor: Once the doctor will register they can’t login directly here the admin has to accept /reject them.</a:t>
            </a:r>
            <a:endParaRPr lang="en-IN" sz="56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5600" dirty="0">
                <a:latin typeface="Times New Roman" panose="02020603050405020304" pitchFamily="18" charset="0"/>
                <a:cs typeface="Times New Roman" panose="02020603050405020304" pitchFamily="18" charset="0"/>
              </a:rPr>
              <a:t>Accept / Reject Patient: Once the patient will register they can’t login directly here the admin has to accept /reject them.</a:t>
            </a:r>
            <a:endParaRPr lang="en-IN" sz="56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5600" dirty="0">
                <a:latin typeface="Times New Roman" panose="02020603050405020304" pitchFamily="18" charset="0"/>
                <a:cs typeface="Times New Roman" panose="02020603050405020304" pitchFamily="18" charset="0"/>
              </a:rPr>
              <a:t>View all report: The admin will view all the report which is uploaded by the doctor.</a:t>
            </a:r>
            <a:endParaRPr lang="en-IN" sz="56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5600" dirty="0">
                <a:latin typeface="Times New Roman" panose="02020603050405020304" pitchFamily="18" charset="0"/>
                <a:cs typeface="Times New Roman" panose="02020603050405020304" pitchFamily="18" charset="0"/>
              </a:rPr>
              <a:t>Send key: The admin will view the report and accept the request and send key through email to patient.</a:t>
            </a:r>
            <a:endParaRPr lang="en-IN" sz="5600" dirty="0">
              <a:latin typeface="Times New Roman" panose="02020603050405020304" pitchFamily="18" charset="0"/>
              <a:cs typeface="Times New Roman" panose="02020603050405020304" pitchFamily="18" charset="0"/>
            </a:endParaRPr>
          </a:p>
          <a:p>
            <a:pPr>
              <a:lnSpc>
                <a:spcPct val="115000"/>
              </a:lnSpc>
              <a:spcAft>
                <a:spcPts val="1000"/>
              </a:spcAft>
            </a:pPr>
            <a:r>
              <a:rPr lang="en-US" sz="5600" dirty="0">
                <a:latin typeface="Times New Roman" panose="02020603050405020304" pitchFamily="18" charset="0"/>
                <a:cs typeface="Times New Roman" panose="02020603050405020304" pitchFamily="18" charset="0"/>
              </a:rPr>
              <a:t>Logout: Finally Logout from the website</a:t>
            </a:r>
            <a:endParaRPr lang="en-IN" sz="5600"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232E2C-C763-B974-F6B7-16ED8A819C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78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CFAD-3ED4-DFE2-7B1C-72CADE3926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83CD4DBF-4719-3B41-069C-0D8C6D283691}"/>
              </a:ext>
            </a:extLst>
          </p:cNvPr>
          <p:cNvSpPr>
            <a:spLocks noGrp="1"/>
          </p:cNvSpPr>
          <p:nvPr>
            <p:ph type="body" idx="1"/>
          </p:nvPr>
        </p:nvSpPr>
        <p:spPr>
          <a:xfrm>
            <a:off x="457200" y="1063378"/>
            <a:ext cx="8229600" cy="3394500"/>
          </a:xfrm>
        </p:spPr>
        <p:txBody>
          <a:bodyPr>
            <a:noAutofit/>
          </a:bodyPr>
          <a:lstStyle/>
          <a:p>
            <a:pPr algn="just">
              <a:lnSpc>
                <a:spcPct val="150000"/>
              </a:lnSpc>
              <a:spcBef>
                <a:spcPts val="1200"/>
              </a:spcBef>
              <a:spcAft>
                <a:spcPts val="1000"/>
              </a:spcAft>
            </a:pPr>
            <a:r>
              <a:rPr lang="en-US" sz="1200" b="1" dirty="0">
                <a:latin typeface="Times New Roman" panose="02020603050405020304" pitchFamily="18" charset="0"/>
                <a:cs typeface="Times New Roman" panose="02020603050405020304" pitchFamily="18" charset="0"/>
              </a:rPr>
              <a:t>Doctor: </a:t>
            </a:r>
            <a:r>
              <a:rPr lang="en-US" sz="1200" dirty="0">
                <a:latin typeface="Times New Roman" panose="02020603050405020304" pitchFamily="18" charset="0"/>
                <a:cs typeface="Times New Roman" panose="02020603050405020304" pitchFamily="18" charset="0"/>
              </a:rPr>
              <a:t>The doctor checks the health of the patients and sends reports to the patients.</a:t>
            </a:r>
            <a:endParaRPr lang="en-IN" sz="12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1200" dirty="0">
                <a:latin typeface="Times New Roman" panose="02020603050405020304" pitchFamily="18" charset="0"/>
                <a:cs typeface="Times New Roman" panose="02020603050405020304" pitchFamily="18" charset="0"/>
              </a:rPr>
              <a:t>Registration: The doctor will register with his/her details like name, email, password, contact, address and Role.</a:t>
            </a:r>
            <a:endParaRPr lang="en-IN" sz="12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1200" dirty="0">
                <a:latin typeface="Times New Roman" panose="02020603050405020304" pitchFamily="18" charset="0"/>
                <a:cs typeface="Times New Roman" panose="02020603050405020304" pitchFamily="18" charset="0"/>
              </a:rPr>
              <a:t>Login: After registration the Doctor will login with email and password.</a:t>
            </a:r>
            <a:endParaRPr lang="en-IN" sz="12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1200" dirty="0">
                <a:latin typeface="Times New Roman" panose="02020603050405020304" pitchFamily="18" charset="0"/>
                <a:cs typeface="Times New Roman" panose="02020603050405020304" pitchFamily="18" charset="0"/>
              </a:rPr>
              <a:t>Add Features: Here the doctor will add the features which will be provided by then and the description of that feature.</a:t>
            </a:r>
            <a:endParaRPr lang="en-IN" sz="12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1200" dirty="0">
                <a:latin typeface="Times New Roman" panose="02020603050405020304" pitchFamily="18" charset="0"/>
                <a:cs typeface="Times New Roman" panose="02020603050405020304" pitchFamily="18" charset="0"/>
              </a:rPr>
              <a:t>Appointments: Here the doctor will view the appointment which is scheduled by the patient, after that he is going to add the report for the patient based on the patient decease.</a:t>
            </a:r>
            <a:endParaRPr lang="en-IN" sz="12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1200" dirty="0">
                <a:latin typeface="Times New Roman" panose="02020603050405020304" pitchFamily="18" charset="0"/>
                <a:cs typeface="Times New Roman" panose="02020603050405020304" pitchFamily="18" charset="0"/>
              </a:rPr>
              <a:t> Report: After uploading the report the doctor can view the report which is uploaded by his.</a:t>
            </a:r>
            <a:endParaRPr lang="en-IN" sz="1200" dirty="0">
              <a:latin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Times New Roman" panose="02020603050405020304" pitchFamily="18" charset="0"/>
                <a:cs typeface="Times New Roman" panose="02020603050405020304" pitchFamily="18" charset="0"/>
              </a:rPr>
              <a:t>Logout: Finally Logout from the website</a:t>
            </a:r>
            <a:endParaRPr lang="en-IN" sz="1200" dirty="0">
              <a:latin typeface="Times New Roman" panose="02020603050405020304" pitchFamily="18" charset="0"/>
              <a:cs typeface="Times New Roman" panose="02020603050405020304" pitchFamily="18" charset="0"/>
            </a:endParaRPr>
          </a:p>
          <a:p>
            <a:pPr marL="114300" indent="0">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E5A577-D7D6-5D40-B808-F720019FB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58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EF0A-B248-9CB9-F710-FE7AC33D57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18CA96A1-369F-3E03-32CD-6A24B6650048}"/>
              </a:ext>
            </a:extLst>
          </p:cNvPr>
          <p:cNvSpPr>
            <a:spLocks noGrp="1"/>
          </p:cNvSpPr>
          <p:nvPr>
            <p:ph type="body" idx="1"/>
          </p:nvPr>
        </p:nvSpPr>
        <p:spPr/>
        <p:txBody>
          <a:bodyPr>
            <a:normAutofit fontScale="25000" lnSpcReduction="20000"/>
          </a:bodyPr>
          <a:lstStyle/>
          <a:p>
            <a:pPr algn="just">
              <a:lnSpc>
                <a:spcPct val="150000"/>
              </a:lnSpc>
              <a:spcBef>
                <a:spcPts val="1200"/>
              </a:spcBef>
              <a:spcAft>
                <a:spcPts val="1000"/>
              </a:spcAft>
            </a:pPr>
            <a:r>
              <a:rPr lang="en-US" sz="4800" b="1" dirty="0">
                <a:latin typeface="Times New Roman" panose="02020603050405020304" pitchFamily="18" charset="0"/>
                <a:cs typeface="Times New Roman" panose="02020603050405020304" pitchFamily="18" charset="0"/>
              </a:rPr>
              <a:t>Patient: </a:t>
            </a:r>
            <a:r>
              <a:rPr lang="en-US" sz="4800" dirty="0">
                <a:latin typeface="Times New Roman" panose="02020603050405020304" pitchFamily="18" charset="0"/>
                <a:cs typeface="Times New Roman" panose="02020603050405020304" pitchFamily="18" charset="0"/>
              </a:rPr>
              <a:t>Patients can book a slot for checkup and view their health reports.</a:t>
            </a:r>
            <a:endParaRPr lang="en-IN" sz="48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Registration: The patient will register with his/her details like name, email, password, contact, address.</a:t>
            </a:r>
            <a:endParaRPr lang="en-IN" sz="48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Login: After registration the patient will login with email and password.</a:t>
            </a:r>
            <a:endParaRPr lang="en-IN" sz="48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Doctors: The patient will the doctor details and the features which is added by the doctors.</a:t>
            </a:r>
            <a:endParaRPr lang="en-IN" sz="48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Schedules: Here the patient he/she will schedule the slot for appointment.</a:t>
            </a:r>
            <a:endParaRPr lang="en-IN" sz="48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Reports: The Patient can view the report which is uploaded by the doctor and he can download that document by entering the secret key which is sent by the doctor through email.</a:t>
            </a:r>
          </a:p>
          <a:p>
            <a:pPr algn="just">
              <a:lnSpc>
                <a:spcPct val="150000"/>
              </a:lnSpc>
              <a:spcBef>
                <a:spcPts val="1200"/>
              </a:spcBef>
              <a:spcAft>
                <a:spcPts val="1000"/>
              </a:spcAft>
            </a:pPr>
            <a:r>
              <a:rPr lang="en-US" sz="4800" dirty="0">
                <a:latin typeface="Times New Roman" panose="02020603050405020304" pitchFamily="18" charset="0"/>
                <a:cs typeface="Times New Roman" panose="02020603050405020304" pitchFamily="18" charset="0"/>
              </a:rPr>
              <a:t>Logout: Finally Logout from the website</a:t>
            </a:r>
            <a:endParaRPr lang="en-IN" sz="4800"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EF6714-FA34-9A99-375C-2CFE93E22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2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9311-F3BF-14D4-45DD-F2CB6F837F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 USED</a:t>
            </a:r>
          </a:p>
        </p:txBody>
      </p:sp>
      <p:sp>
        <p:nvSpPr>
          <p:cNvPr id="3" name="Text Placeholder 2">
            <a:extLst>
              <a:ext uri="{FF2B5EF4-FFF2-40B4-BE49-F238E27FC236}">
                <a16:creationId xmlns:a16="http://schemas.microsoft.com/office/drawing/2014/main" id="{5B196AA5-A39F-8A19-5721-A64F627A477C}"/>
              </a:ext>
            </a:extLst>
          </p:cNvPr>
          <p:cNvSpPr>
            <a:spLocks noGrp="1"/>
          </p:cNvSpPr>
          <p:nvPr>
            <p:ph type="body" idx="1"/>
          </p:nvPr>
        </p:nvSpPr>
        <p:spPr>
          <a:xfrm>
            <a:off x="457200" y="1005749"/>
            <a:ext cx="8229600" cy="4035413"/>
          </a:xfrm>
        </p:spPr>
        <p:txBody>
          <a:bodyPr>
            <a:noAutofit/>
          </a:bodyPr>
          <a:lstStyle/>
          <a:p>
            <a:pPr marL="114300" indent="0">
              <a:buNone/>
            </a:pPr>
            <a:r>
              <a:rPr lang="en-IN" sz="1100" b="1" dirty="0">
                <a:latin typeface="Times New Roman" panose="02020603050405020304" pitchFamily="18" charset="0"/>
                <a:cs typeface="Times New Roman" panose="02020603050405020304" pitchFamily="18" charset="0"/>
              </a:rPr>
              <a:t>AES(Advanced Encryption Standard)</a:t>
            </a:r>
          </a:p>
          <a:p>
            <a:pPr marL="114300" indent="0">
              <a:buNone/>
            </a:pPr>
            <a:r>
              <a:rPr lang="en-US" sz="1100" dirty="0">
                <a:latin typeface="Times New Roman" panose="02020603050405020304" pitchFamily="18" charset="0"/>
                <a:cs typeface="Times New Roman" panose="02020603050405020304" pitchFamily="18" charset="0"/>
              </a:rPr>
              <a:t>Key features of AES include:</a:t>
            </a:r>
          </a:p>
          <a:p>
            <a:r>
              <a:rPr lang="en-US" sz="1100" dirty="0">
                <a:latin typeface="Times New Roman" panose="02020603050405020304" pitchFamily="18" charset="0"/>
                <a:cs typeface="Times New Roman" panose="02020603050405020304" pitchFamily="18" charset="0"/>
              </a:rPr>
              <a:t>Symmetric Encryption: AES is a symmetric encryption algorithm, which means the same key is used for both encryption and decryption. This key must be kept secret, as anyone who possesses it can decrypt the encrypted data.</a:t>
            </a:r>
          </a:p>
          <a:p>
            <a:r>
              <a:rPr lang="en-US" sz="1100" dirty="0">
                <a:latin typeface="Times New Roman" panose="02020603050405020304" pitchFamily="18" charset="0"/>
                <a:cs typeface="Times New Roman" panose="02020603050405020304" pitchFamily="18" charset="0"/>
              </a:rPr>
              <a:t>Block Cipher: AES operates on fixed-size blocks of data, typically 128 bits (16 bytes) at a time. Longer messages are divided into blocks, and each block is encrypted separately.</a:t>
            </a:r>
          </a:p>
          <a:p>
            <a:r>
              <a:rPr lang="en-US" sz="1100" dirty="0">
                <a:latin typeface="Times New Roman" panose="02020603050405020304" pitchFamily="18" charset="0"/>
                <a:cs typeface="Times New Roman" panose="02020603050405020304" pitchFamily="18" charset="0"/>
              </a:rPr>
              <a:t>Key Lengths: AES supports key lengths of 128, 192, and 256 bits. Longer key lengths generally provide stronger security but can also require more computational resources.</a:t>
            </a:r>
          </a:p>
          <a:p>
            <a:r>
              <a:rPr lang="en-US" sz="1100" dirty="0">
                <a:latin typeface="Times New Roman" panose="02020603050405020304" pitchFamily="18" charset="0"/>
                <a:cs typeface="Times New Roman" panose="02020603050405020304" pitchFamily="18" charset="0"/>
              </a:rPr>
              <a:t>Substitution-Permutation Network: AES uses a combination of substitution and permutation operations in multiple rounds to scramble and transform the input data.</a:t>
            </a:r>
          </a:p>
          <a:p>
            <a:r>
              <a:rPr lang="en-US" sz="1100" dirty="0">
                <a:latin typeface="Times New Roman" panose="02020603050405020304" pitchFamily="18" charset="0"/>
                <a:cs typeface="Times New Roman" panose="02020603050405020304" pitchFamily="18" charset="0"/>
              </a:rPr>
              <a:t>Rounds: The number of encryption rounds in AES varies based on the key length: 10 rounds for a 128-bit key, 12 rounds for a 192-bit key, and 14 rounds for a 256-bit </a:t>
            </a:r>
            <a:r>
              <a:rPr lang="en-US" sz="1100" dirty="0" err="1">
                <a:latin typeface="Times New Roman" panose="02020603050405020304" pitchFamily="18" charset="0"/>
                <a:cs typeface="Times New Roman" panose="02020603050405020304" pitchFamily="18" charset="0"/>
              </a:rPr>
              <a:t>key.Key</a:t>
            </a:r>
            <a:r>
              <a:rPr lang="en-US" sz="1100" dirty="0">
                <a:latin typeface="Times New Roman" panose="02020603050405020304" pitchFamily="18" charset="0"/>
                <a:cs typeface="Times New Roman" panose="02020603050405020304" pitchFamily="18" charset="0"/>
              </a:rPr>
              <a:t> Expansion: AES employs a key expansion algorithm to generate a set of round keys from the initial encryption key. These round keys are used in each round to perform the encryption operations.</a:t>
            </a:r>
          </a:p>
          <a:p>
            <a:r>
              <a:rPr lang="en-US" sz="1100" dirty="0">
                <a:latin typeface="Times New Roman" panose="02020603050405020304" pitchFamily="18" charset="0"/>
                <a:cs typeface="Times New Roman" panose="02020603050405020304" pitchFamily="18" charset="0"/>
              </a:rPr>
              <a:t>Confusion and Diffusion: AES employs the cryptographic concepts of confusion and diffusion, which make it difficult to discern any patterns in the relationship between the plaintext, the ciphertext, and the encryption key.</a:t>
            </a:r>
          </a:p>
          <a:p>
            <a:r>
              <a:rPr lang="en-US" sz="1100" dirty="0">
                <a:latin typeface="Times New Roman" panose="02020603050405020304" pitchFamily="18" charset="0"/>
                <a:cs typeface="Times New Roman" panose="02020603050405020304" pitchFamily="18" charset="0"/>
              </a:rPr>
              <a:t>Security: AES is considered highly secure and has withstood extensive cryptanalysis. Its strength lies in the difficulty of breaking the encryption through brute force attacks, where an attacker tries all possible keys until the correct one is </a:t>
            </a:r>
            <a:r>
              <a:rPr lang="en-US" sz="1100" dirty="0" err="1">
                <a:latin typeface="Times New Roman" panose="02020603050405020304" pitchFamily="18" charset="0"/>
                <a:cs typeface="Times New Roman" panose="02020603050405020304" pitchFamily="18" charset="0"/>
              </a:rPr>
              <a:t>found.AES</a:t>
            </a:r>
            <a:r>
              <a:rPr lang="en-US" sz="1100" dirty="0">
                <a:latin typeface="Times New Roman" panose="02020603050405020304" pitchFamily="18" charset="0"/>
                <a:cs typeface="Times New Roman" panose="02020603050405020304" pitchFamily="18" charset="0"/>
              </a:rPr>
              <a:t> encryption is used in various applications, including securing sensitive data in storage and communication, as well as in protocols like SSL/TLS for securing online transactions and communications. It's also a fundamental component of modern cryptography and has been adopted by governments, organizations, and individuals around the world to ensure the confidentiality and integrity of their data.</a:t>
            </a:r>
            <a:endParaRPr lang="en-IN" sz="1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B219BC-DE95-FDDE-6D30-86B1892D2E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053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DBAF-3F08-1BB0-B4CE-EB64CFD95E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5DB66C9F-9D13-9130-C6D0-DA3D93BDEDF2}"/>
              </a:ext>
            </a:extLst>
          </p:cNvPr>
          <p:cNvSpPr>
            <a:spLocks noGrp="1"/>
          </p:cNvSpPr>
          <p:nvPr>
            <p:ph type="body"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 conclusion, this project highlights the importance of addressing security and risk assessment issues in cloud-based services for the healthcare sector. The proposed scheme offers an eye-catching categorization of cloud benefits and threats, streamlining information exchange and management. This project aims to foster secure cloud adoption in healthcare, contributing to improved patient care and data protection.</a:t>
            </a:r>
            <a:endParaRPr lang="en-IN" dirty="0">
              <a:latin typeface="Times New Roman" panose="02020603050405020304" pitchFamily="18" charset="0"/>
              <a:cs typeface="Times New Roman" panose="02020603050405020304" pitchFamily="18" charset="0"/>
            </a:endParaRPr>
          </a:p>
          <a:p>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this way, the information exchange and management are boosted because less time is consumed. This is a necessary precondition for the implementation of future trends.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B521D3-6AAC-988A-C17F-967EF65879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79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latin typeface="Times New Roman" panose="02020603050405020304" pitchFamily="18" charset="0"/>
                <a:ea typeface="Palatino Linotype"/>
                <a:cs typeface="Times New Roman" panose="02020603050405020304" pitchFamily="18" charset="0"/>
                <a:sym typeface="Palatino Linotype"/>
              </a:rPr>
              <a:t>      Table of Contents</a:t>
            </a:r>
            <a:endParaRPr dirty="0">
              <a:latin typeface="Times New Roman" panose="02020603050405020304" pitchFamily="18" charset="0"/>
              <a:ea typeface="Palatino Linotype"/>
              <a:cs typeface="Times New Roman" panose="02020603050405020304" pitchFamily="18" charset="0"/>
              <a:sym typeface="Palatino Linotype"/>
            </a:endParaRPr>
          </a:p>
        </p:txBody>
      </p:sp>
      <p:sp>
        <p:nvSpPr>
          <p:cNvPr id="97" name="Google Shape;97;p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62500" lnSpcReduction="20000"/>
          </a:bodyPr>
          <a:lstStyle/>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Abstract</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Introduction</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Problem Statement</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6"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Objectives</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Literature Review</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UML Diagrams-ER diagrams/Use case diagram/Activity</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6"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Modules</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6"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rPr>
              <a:t>Algorithm</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Conclusion</a:t>
            </a:r>
            <a:endParaRPr sz="2600" dirty="0">
              <a:latin typeface="Times New Roman" panose="02020603050405020304" pitchFamily="18" charset="0"/>
              <a:ea typeface="Palatino Linotype"/>
              <a:cs typeface="Times New Roman" panose="02020603050405020304" pitchFamily="18" charset="0"/>
              <a:sym typeface="Palatino Linotype"/>
            </a:endParaRPr>
          </a:p>
          <a:p>
            <a:pPr marL="457200" lvl="0" indent="-304007" algn="l" rtl="0">
              <a:lnSpc>
                <a:spcPct val="150000"/>
              </a:lnSpc>
              <a:spcBef>
                <a:spcPts val="0"/>
              </a:spcBef>
              <a:spcAft>
                <a:spcPts val="0"/>
              </a:spcAft>
              <a:buSzPct val="73076"/>
              <a:buFont typeface="Palatino Linotype"/>
              <a:buChar char="●"/>
            </a:pPr>
            <a:r>
              <a:rPr lang="en-US" sz="2600" dirty="0">
                <a:latin typeface="Times New Roman" panose="02020603050405020304" pitchFamily="18" charset="0"/>
                <a:ea typeface="Palatino Linotype"/>
                <a:cs typeface="Times New Roman" panose="02020603050405020304" pitchFamily="18" charset="0"/>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References</a:t>
            </a:r>
            <a:endParaRPr sz="2600" dirty="0">
              <a:latin typeface="Times New Roman" panose="02020603050405020304" pitchFamily="18" charset="0"/>
              <a:ea typeface="Palatino Linotype"/>
              <a:cs typeface="Times New Roman" panose="02020603050405020304" pitchFamily="18" charset="0"/>
              <a:sym typeface="Palatino Linotype"/>
            </a:endParaRPr>
          </a:p>
        </p:txBody>
      </p:sp>
      <p:sp>
        <p:nvSpPr>
          <p:cNvPr id="100" name="Google Shape;10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endParaRPr dirty="0">
              <a:latin typeface="Times New Roman" panose="02020603050405020304" pitchFamily="18" charset="0"/>
              <a:cs typeface="Times New Roman" panose="02020603050405020304" pitchFamily="18" charset="0"/>
            </a:endParaRPr>
          </a:p>
        </p:txBody>
      </p:sp>
      <p:pic>
        <p:nvPicPr>
          <p:cNvPr id="101" name="Google Shape;101;p2"/>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9A1C-DF8D-0B9C-C95D-647649443E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92B9549D-11CB-B4D6-7DD7-EF97B17AD5E4}"/>
              </a:ext>
            </a:extLst>
          </p:cNvPr>
          <p:cNvSpPr>
            <a:spLocks noGrp="1"/>
          </p:cNvSpPr>
          <p:nvPr>
            <p:ph type="body" idx="1"/>
          </p:nvPr>
        </p:nvSpPr>
        <p:spPr/>
        <p:txBody>
          <a:bodyPr>
            <a:normAutofit fontScale="47500" lnSpcReduction="20000"/>
          </a:bodyPr>
          <a:lstStyle/>
          <a:p>
            <a:pPr marL="342900" lvl="0" indent="-342900" algn="just">
              <a:lnSpc>
                <a:spcPct val="100000"/>
              </a:lnSpc>
              <a:spcBef>
                <a:spcPts val="1200"/>
              </a:spcBef>
              <a:spcAft>
                <a:spcPts val="1000"/>
              </a:spcAft>
              <a:buFont typeface="+mj-lt"/>
              <a:buAutoNum type="arabicPeriod"/>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Sinhasane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S. (2019). Revolutionary Impact of Cloud Solutions on Healthcare. [Online] Gartner, Inc., https://gtnr.it/2PAcf79, Accessed on 27th February 2020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1200"/>
              </a:spcBef>
              <a:spcAft>
                <a:spcPts val="100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Spok (2019) “Infographic: How Healthcare Deploys Software as a Service (SaaS)”, https://bit.ly/38uLcR4, Accessed on 6th March 2020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1200"/>
              </a:spcBef>
              <a:spcAft>
                <a:spcPts val="1000"/>
              </a:spcAft>
              <a:buFont typeface="+mj-lt"/>
              <a:buAutoNum type="arabicPeriod"/>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Thriveni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 K. and Dr Prashanth C S R (2015) “Real-time threat prediction for cloud based assets using big-data analytics”, https://bit.ly/2YgTbQ6, Accessed on 20th June 2020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1200"/>
              </a:spcBef>
              <a:spcAft>
                <a:spcPts val="100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Abrar H., Hussain S. J., Chaudhry J., Saleem K.,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Orgun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M. A.,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Muhtadi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J. A. and Valli C. (2018) “Risk Analysis of Cloud Sourcing in Healthcare and Public Health Industry”, https://bit.ly/38fEEWr, Accessed on 24th February 2020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BAB563-C9CD-2EC6-F9DF-C005E466EA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61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lnSpc>
                <a:spcPct val="100000"/>
              </a:lnSpc>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lnSpc>
                <a:spcPct val="100000"/>
              </a:lnSpc>
              <a:spcBef>
                <a:spcPts val="640"/>
              </a:spcBef>
              <a:spcAft>
                <a:spcPts val="0"/>
              </a:spcAft>
              <a:buClr>
                <a:srgbClr val="FF0000"/>
              </a:buClr>
              <a:buSzPts val="3200"/>
              <a:buNone/>
            </a:pPr>
            <a:r>
              <a:rPr lang="en-US" dirty="0">
                <a:solidFill>
                  <a:srgbClr val="FF0000"/>
                </a:solidFill>
                <a:latin typeface="Times New Roman" panose="02020603050405020304" pitchFamily="18" charset="0"/>
                <a:ea typeface="Palatino Linotype"/>
                <a:cs typeface="Times New Roman" panose="02020603050405020304" pitchFamily="18" charset="0"/>
                <a:sym typeface="Palatino Linotype"/>
              </a:rPr>
              <a:t>Thank You</a:t>
            </a:r>
            <a:endParaRPr dirty="0">
              <a:solidFill>
                <a:srgbClr val="FF0000"/>
              </a:solidFill>
              <a:latin typeface="Times New Roman" panose="02020603050405020304" pitchFamily="18" charset="0"/>
              <a:ea typeface="Palatino Linotype"/>
              <a:cs typeface="Times New Roman" panose="02020603050405020304" pitchFamily="18" charset="0"/>
              <a:sym typeface="Palatino Linotype"/>
            </a:endParaRPr>
          </a:p>
        </p:txBody>
      </p:sp>
      <p:sp>
        <p:nvSpPr>
          <p:cNvPr id="115" name="Google Shape;115;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7/13/2022</a:t>
            </a:r>
            <a:endParaRPr dirty="0">
              <a:latin typeface="Times New Roman" panose="02020603050405020304" pitchFamily="18" charset="0"/>
              <a:cs typeface="Times New Roman" panose="02020603050405020304" pitchFamily="18" charset="0"/>
            </a:endParaRPr>
          </a:p>
        </p:txBody>
      </p:sp>
      <p:sp>
        <p:nvSpPr>
          <p:cNvPr id="116" name="Google Shape;116;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117" name="Google Shape;117;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21</a:t>
            </a:fld>
            <a:endParaRPr dirty="0">
              <a:latin typeface="Times New Roman" panose="02020603050405020304" pitchFamily="18" charset="0"/>
              <a:cs typeface="Times New Roman" panose="02020603050405020304" pitchFamily="18" charset="0"/>
            </a:endParaRPr>
          </a:p>
        </p:txBody>
      </p:sp>
      <p:pic>
        <p:nvPicPr>
          <p:cNvPr id="118" name="Google Shape;118;p3"/>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889F-0793-ECAE-367D-DB8575B159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231A1FF4-F9A4-58C4-E374-D39FE01F4F54}"/>
              </a:ext>
            </a:extLst>
          </p:cNvPr>
          <p:cNvSpPr>
            <a:spLocks noGrp="1"/>
          </p:cNvSpPr>
          <p:nvPr>
            <p:ph type="body"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project emphasizes the importance of strong and updated security measures for all web transactions, especially in the healthcare sector.</a:t>
            </a: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contribution of cloud-based services in the healthcare environment is a vital issue in the 21st century.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 provide and present its benefits and tools in hospitals, clinics, and diagnostic centers.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ecurity and risk assessment issues in cloud-based services are analyzed thoroughly together with some case studies.</a:t>
            </a:r>
          </a:p>
          <a:p>
            <a:pPr marL="114300" indent="0">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Data privacy, Data storage, Data transmission, Access control, Authentication, Data encryption.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91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F76C-5D60-DBB3-C188-BC7C887A3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4353F5F6-D176-2E23-FC8D-D527A5274A9F}"/>
              </a:ext>
            </a:extLst>
          </p:cNvPr>
          <p:cNvSpPr>
            <a:spLocks noGrp="1"/>
          </p:cNvSpPr>
          <p:nvPr>
            <p:ph type="body" idx="1"/>
          </p:nvPr>
        </p:nvSpPr>
        <p:spPr/>
        <p:txBody>
          <a:bodyPr>
            <a:normAutofit/>
          </a:bodyPr>
          <a:lstStyle/>
          <a:p>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Nowadays, cloud computing has interfered in all sectors of human life. Marketing, education as well as healthcare are three of them which have been web digitalized. Cloud-based services have revolutionized the way information technology is utilized across various industries, including the healthcare sector. These services offer numerous benefits, such as scalability, flexibility, and cost-efficiency, making them increasingly popular in healthcare organizations. However, with the adoption of cloud-based services come security concerns that must be addressed to ensure the confidentiality, integrity, and availability of sensitive healthcare data This paper aims to provide a comprehensive categorization of cloud-based services in the healthcare sector and analyze their security aspects. By understanding the different types of cloud-based services and their associated security challenges, healthcare organizations can make informed decisions regarding the adoption of such services while safeguarding patient information and complying with regulatory requirements The categorization of cloud-based services in the healthcare sector is essential as it helps in understanding the diverse range of services available and their specific applications. </a:t>
            </a:r>
          </a:p>
          <a:p>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Furthermore, this paper will conduct a detailed security analysis of cloud-based services in the healthcare sector. It will explore the potential risks and vulnerabilities associated with the adoption of cloud services, such as unauthorized access, data breaches, and data loss. Additionally, it will discuss the security measures and best practices that healthcare organizations should implement to mitigate these risks effectively. These measures may include encryption, access controls, regular audits, and staff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training.By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evaluating the security aspects of cloud-based services, healthcare organizations can make informed decisions regarding the selection of service providers and the implementation of appropriate security measures. It is crucial to prioritize the protection of sensitive patient data to maintain patient trust, adhere to privacy regulations like the Health Insurance Portability and Accountability Act (HIPAA), and prevent potential legal and financial consequences.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6320A4-9534-A121-95AA-1D184AE792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78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A5EF-CB49-6B5A-C8D4-BC8E8136A8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68F52507-8314-134F-9F45-06F848320EF9}"/>
              </a:ext>
            </a:extLst>
          </p:cNvPr>
          <p:cNvSpPr>
            <a:spLocks noGrp="1"/>
          </p:cNvSpPr>
          <p:nvPr>
            <p:ph type="body" idx="1"/>
          </p:nvPr>
        </p:nvSpPr>
        <p:spPr/>
        <p:txBody>
          <a:bodyPr>
            <a:normAutofit fontScale="47500" lnSpcReduction="20000"/>
          </a:bodyPr>
          <a:lstStyle/>
          <a:p>
            <a:pPr algn="just">
              <a:lnSpc>
                <a:spcPct val="150000"/>
              </a:lnSpc>
              <a:spcBef>
                <a:spcPts val="1200"/>
              </a:spcBef>
              <a:spcAft>
                <a:spcPts val="1000"/>
              </a:spcAf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healthcare sector has been increasingly adopting cloud-based services to enhance efficiency, collaboration, and accessibility of medical data. However, the utilization of cloud-based services in healthcare raises concerns regarding data security and privacy. To address these concerns, it is crucial to categorize cloud-based services in the healthcare sector and conduct a comprehensive security analysis to identify potential vulnerabilities and risks associated with each category.</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1000"/>
              </a:spcAf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addressing the problem statement and achieving the objectives outlined above, this study aims to contribute to the improvement of cloud security practices in the healthcare sector, ultimately ensuring the protection of sensitive patient data and maintaining the trust of healthcare service providers and patients.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A50574-CAD7-2BC7-78FE-1D7CE460C0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03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9D75-F50C-A509-0A90-3279FD58C57F}"/>
              </a:ext>
            </a:extLst>
          </p:cNvPr>
          <p:cNvSpPr>
            <a:spLocks noGrp="1"/>
          </p:cNvSpPr>
          <p:nvPr>
            <p:ph type="title"/>
          </p:nvPr>
        </p:nvSpPr>
        <p:spPr>
          <a:xfrm>
            <a:off x="457200" y="102337"/>
            <a:ext cx="8229600" cy="857400"/>
          </a:xfrm>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C5A7D55B-9DC2-CFFD-8A6C-8E055E80772D}"/>
              </a:ext>
            </a:extLst>
          </p:cNvPr>
          <p:cNvSpPr>
            <a:spLocks noGrp="1"/>
          </p:cNvSpPr>
          <p:nvPr>
            <p:ph type="body" idx="1"/>
          </p:nvPr>
        </p:nvSpPr>
        <p:spPr>
          <a:xfrm>
            <a:off x="172800" y="747037"/>
            <a:ext cx="8798400" cy="4876650"/>
          </a:xfrm>
        </p:spPr>
        <p:txBody>
          <a:bodyPr>
            <a:normAutofit fontScale="32500" lnSpcReduction="20000"/>
          </a:bodyPr>
          <a:lstStyle/>
          <a:p>
            <a:pPr marL="114300" indent="0">
              <a:lnSpc>
                <a:spcPct val="150000"/>
              </a:lnSpc>
              <a:spcBef>
                <a:spcPts val="1200"/>
              </a:spcBef>
              <a:spcAft>
                <a:spcPts val="1000"/>
              </a:spcAft>
              <a:buNone/>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the project "Cloud-Based Services for Secure Healthcare: A Critical Evaluation and Implementation Study" is to examine and classify the various types of cloud-based services used in the healthcare industry and conduct a comprehensive analysis of their security implications. The project aims to provide a systematic overview of cloud services and their associated security challenges in the context of healthcare, helping stakeholders make informed decisions about adopting and implementing cloud-based solutions.</a:t>
            </a:r>
            <a:r>
              <a:rPr lang="en-IN" sz="400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Specifically, the project may involve the following objectives:</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200"/>
              </a:spcBef>
              <a:spcAft>
                <a:spcPts val="100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Categorization of Cloud-Based Services: Identify and categorize different types of cloud-based services relevant to the healthcare sector. This categorization could include infrastructure as a service (IaaS), platform as a service (PaaS), software as a service (SaaS), storage as a service, and other related services.</a:t>
            </a:r>
            <a:r>
              <a:rPr lang="en-IN" sz="40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Bef>
                <a:spcPts val="1200"/>
              </a:spcBef>
              <a:spcAft>
                <a:spcPts val="100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Assessment of Security Risks: Analyze the security risks associated with each category of cloud-based service in the healthcare sector. This could involve evaluating potential vulnerabilities, threats, and data breaches that could arise from using these services. Consideration should be given to the sensitivity and privacy of healthcare data, regulatory compliance requirements (e.g., HIPAA), and best practices for securing patient information in the cloud.</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50000"/>
              </a:lnSpc>
              <a:spcBef>
                <a:spcPts val="1200"/>
              </a:spcBef>
              <a:buNone/>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442999-07FA-976A-E2B3-8F63E862D0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37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92A5-04E2-F11F-D59B-A52EF83830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210CBF88-3D7F-C41D-4206-7A28876E22C6}"/>
              </a:ext>
            </a:extLst>
          </p:cNvPr>
          <p:cNvSpPr>
            <a:spLocks noGrp="1"/>
          </p:cNvSpPr>
          <p:nvPr>
            <p:ph type="body" idx="1"/>
          </p:nvPr>
        </p:nvSpPr>
        <p:spPr/>
        <p:txBody>
          <a:bodyPr>
            <a:noAutofit/>
          </a:bodyPr>
          <a:lstStyle/>
          <a:p>
            <a:pPr>
              <a:lnSpc>
                <a:spcPct val="150000"/>
              </a:lnSpc>
              <a:spcBef>
                <a:spcPts val="1200"/>
              </a:spcBef>
              <a:spcAft>
                <a:spcPts val="1000"/>
              </a:spcAft>
            </a:pPr>
            <a:r>
              <a:rPr lang="en-US" sz="1400" dirty="0">
                <a:latin typeface="Times New Roman" panose="02020603050405020304" pitchFamily="18" charset="0"/>
                <a:cs typeface="Times New Roman" panose="02020603050405020304" pitchFamily="18" charset="0"/>
              </a:rPr>
              <a:t>Evaluation of Security Measures: Assess the security measures and controls offered by cloud service providers for each category of service. This evaluation could include examining encryption protocols, access controls, authentication mechanisms, data backup and recovery procedures, and overall compliance with industry standards and regulations.</a:t>
            </a:r>
            <a:endParaRPr lang="en-IN" sz="1400" dirty="0">
              <a:latin typeface="Times New Roman" panose="02020603050405020304" pitchFamily="18" charset="0"/>
              <a:cs typeface="Times New Roman" panose="02020603050405020304" pitchFamily="18" charset="0"/>
            </a:endParaRPr>
          </a:p>
          <a:p>
            <a:pPr>
              <a:lnSpc>
                <a:spcPct val="150000"/>
              </a:lnSpc>
              <a:spcBef>
                <a:spcPts val="1200"/>
              </a:spcBef>
              <a:spcAft>
                <a:spcPts val="1000"/>
              </a:spcAft>
            </a:pPr>
            <a:r>
              <a:rPr lang="en-US" sz="1400" dirty="0">
                <a:latin typeface="Times New Roman" panose="02020603050405020304" pitchFamily="18" charset="0"/>
                <a:cs typeface="Times New Roman" panose="02020603050405020304" pitchFamily="18" charset="0"/>
              </a:rPr>
              <a:t>Comparative Analysis: Conduct a comparative analysis of different cloud service providers within each category, highlighting their strengths and weaknesses in terms of security. This analysis could involve evaluating their track record, reputation, certifications, and any specific security features they offer for healthcare organizations.</a:t>
            </a: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7A8858-B6EE-0E14-B4DC-A75885FEA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2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ECB6-2A13-8CCC-3B07-62D485874A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928445B7-5D29-F05D-787E-211B06E8DA9A}"/>
              </a:ext>
            </a:extLst>
          </p:cNvPr>
          <p:cNvSpPr>
            <a:spLocks noGrp="1"/>
          </p:cNvSpPr>
          <p:nvPr>
            <p:ph type="body" idx="1"/>
          </p:nvPr>
        </p:nvSpPr>
        <p:spPr/>
        <p:txBody>
          <a:bodyPr>
            <a:normAutofit fontScale="47500" lnSpcReduction="20000"/>
          </a:bodyPr>
          <a:lstStyle/>
          <a:p>
            <a:pPr>
              <a:lnSpc>
                <a:spcPct val="150000"/>
              </a:lnSpc>
              <a:spcBef>
                <a:spcPts val="1200"/>
              </a:spcBef>
              <a:spcAft>
                <a:spcPts val="1000"/>
              </a:spcAft>
            </a:pPr>
            <a:r>
              <a:rPr lang="en-US" sz="3200" dirty="0">
                <a:latin typeface="Times New Roman" panose="02020603050405020304" pitchFamily="18" charset="0"/>
                <a:cs typeface="Times New Roman" panose="02020603050405020304" pitchFamily="18" charset="0"/>
              </a:rPr>
              <a:t>Recommendations and Guidelines: Provide recommendations and guidelines for healthcare organizations on selecting, implementing, and managing cloud-based services while mitigating security risks. These recommendations should take into account the unique requirements and constraints of the healthcare sector and address key considerations such as data protection, regulatory compliance, and risk management.</a:t>
            </a:r>
            <a:endParaRPr lang="en-IN" sz="3200" dirty="0">
              <a:latin typeface="Times New Roman" panose="02020603050405020304" pitchFamily="18" charset="0"/>
              <a:cs typeface="Times New Roman" panose="02020603050405020304" pitchFamily="18" charset="0"/>
            </a:endParaRPr>
          </a:p>
          <a:p>
            <a:pPr marL="114300" indent="0">
              <a:lnSpc>
                <a:spcPct val="150000"/>
              </a:lnSpc>
              <a:spcBef>
                <a:spcPts val="1200"/>
              </a:spcBef>
              <a:spcAft>
                <a:spcPts val="1000"/>
              </a:spcAft>
              <a:buNone/>
            </a:pPr>
            <a:r>
              <a:rPr lang="en-US" sz="3200" dirty="0">
                <a:latin typeface="Times New Roman" panose="02020603050405020304" pitchFamily="18" charset="0"/>
                <a:cs typeface="Times New Roman" panose="02020603050405020304" pitchFamily="18" charset="0"/>
              </a:rPr>
              <a:t>By accomplishing these objectives, the project aims to contribute to the understanding of cloud-based services and their security implications in the healthcare sector, enabling healthcare organizations to make informed decisions about leveraging cloud technologies while ensuring the confidentiality, integrity, and availability of sensitive patient data.</a:t>
            </a:r>
            <a:endParaRPr lang="en-IN" sz="3200"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0A50A3-018D-7658-0516-9DE4DA60F4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78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FBD8-15BC-DB48-5AD7-6DD6694098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B80A3BB8-1635-718D-A008-C84011B381EB}"/>
              </a:ext>
            </a:extLst>
          </p:cNvPr>
          <p:cNvSpPr>
            <a:spLocks noGrp="1"/>
          </p:cNvSpPr>
          <p:nvPr>
            <p:ph type="body" idx="1"/>
          </p:nvPr>
        </p:nvSpPr>
        <p:spPr/>
        <p:txBody>
          <a:bodyPr>
            <a:normAutofit/>
          </a:bodyPr>
          <a:lstStyle/>
          <a:p>
            <a:pPr algn="just">
              <a:lnSpc>
                <a:spcPct val="120000"/>
              </a:lnSpc>
              <a:spcBef>
                <a:spcPts val="1200"/>
              </a:spcBef>
              <a:spcAft>
                <a:spcPts val="1000"/>
              </a:spcAft>
            </a:pPr>
            <a:r>
              <a:rPr lang="en-US" sz="1900" dirty="0">
                <a:latin typeface="Times New Roman" panose="02020603050405020304" pitchFamily="18" charset="0"/>
                <a:cs typeface="Times New Roman" panose="02020603050405020304" pitchFamily="18" charset="0"/>
              </a:rPr>
              <a:t>[1] Revolutionary Impact of Cloud Solutions on Healthcare</a:t>
            </a:r>
          </a:p>
          <a:p>
            <a:pPr marL="114300" indent="0" algn="just">
              <a:lnSpc>
                <a:spcPct val="120000"/>
              </a:lnSpc>
              <a:spcBef>
                <a:spcPts val="1200"/>
              </a:spcBef>
              <a:spcAft>
                <a:spcPts val="1000"/>
              </a:spcAft>
              <a:buNone/>
            </a:pPr>
            <a:r>
              <a:rPr lang="en-US" sz="1900" dirty="0">
                <a:latin typeface="Times New Roman" panose="02020603050405020304" pitchFamily="18" charset="0"/>
                <a:cs typeface="Times New Roman" panose="02020603050405020304" pitchFamily="18" charset="0"/>
              </a:rPr>
              <a:t>It is challenging to bring changes to the healthcare sector due to numerous legacy systems as well as highly sensitive personal information. Throughout the globe, many governments experience innumerable problems in their initiatives for making healthcare services digitized. The healthcare structure as an entity suffers unprecedented challenges due to the ever-increasing expectations as well as rising demands.</a:t>
            </a:r>
            <a:endParaRPr lang="en-IN" sz="1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BCC083-1BB0-F5D4-8852-D28B01C84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2309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2864</Words>
  <Application>Microsoft Office PowerPoint</Application>
  <PresentationFormat>On-screen Show (16:9)</PresentationFormat>
  <Paragraphs>127</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Palatino Linotype</vt:lpstr>
      <vt:lpstr>Arial</vt:lpstr>
      <vt:lpstr>Calibri</vt:lpstr>
      <vt:lpstr>Office Theme</vt:lpstr>
      <vt:lpstr>Cloud-Based Services for Secure Healthcare: A Critical Evaluation and Implementation Study</vt:lpstr>
      <vt:lpstr>      Table of Contents</vt:lpstr>
      <vt:lpstr>ABSTRACT</vt:lpstr>
      <vt:lpstr>INTRODUCTION</vt:lpstr>
      <vt:lpstr>PROBLEM STATEMENT</vt:lpstr>
      <vt:lpstr>OBJECTIVES</vt:lpstr>
      <vt:lpstr>OBJECTIVES</vt:lpstr>
      <vt:lpstr>OBJECTIVES</vt:lpstr>
      <vt:lpstr>LITERATURE REVIEW</vt:lpstr>
      <vt:lpstr>PowerPoint Presentation</vt:lpstr>
      <vt:lpstr>PowerPoint Presentation</vt:lpstr>
      <vt:lpstr>UML DIAGRAMS</vt:lpstr>
      <vt:lpstr>UML DIAGRAMS</vt:lpstr>
      <vt:lpstr>UML DIAGRAMS</vt:lpstr>
      <vt:lpstr>MODULES</vt:lpstr>
      <vt:lpstr>MODULES</vt:lpstr>
      <vt:lpstr>MODULES</vt:lpstr>
      <vt:lpstr>ALGORITHM USED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Cloud-Based Services for Secure Healthcare: A Critical Evaluation and Implementation Study</dc:title>
  <dc:creator>Kevin</dc:creator>
  <cp:lastModifiedBy>durga chandana sree mandapati</cp:lastModifiedBy>
  <cp:revision>5</cp:revision>
  <dcterms:created xsi:type="dcterms:W3CDTF">2020-05-13T07:00:09Z</dcterms:created>
  <dcterms:modified xsi:type="dcterms:W3CDTF">2023-09-06T03:26:32Z</dcterms:modified>
</cp:coreProperties>
</file>