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60" r:id="rId4"/>
    <p:sldId id="265" r:id="rId5"/>
    <p:sldId id="268" r:id="rId6"/>
    <p:sldId id="269" r:id="rId7"/>
    <p:sldId id="261" r:id="rId8"/>
    <p:sldId id="262" r:id="rId9"/>
    <p:sldId id="258" r:id="rId10"/>
    <p:sldId id="263" r:id="rId11"/>
    <p:sldId id="266" r:id="rId12"/>
    <p:sldId id="270" r:id="rId13"/>
    <p:sldId id="273" r:id="rId14"/>
    <p:sldId id="272" r:id="rId15"/>
    <p:sldId id="274" r:id="rId16"/>
    <p:sldId id="271" r:id="rId17"/>
    <p:sldId id="275" r:id="rId18"/>
    <p:sldId id="279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12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55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022" y="1493950"/>
            <a:ext cx="5826719" cy="2659918"/>
          </a:xfrm>
        </p:spPr>
        <p:txBody>
          <a:bodyPr/>
          <a:lstStyle/>
          <a:p>
            <a:r>
              <a:rPr lang="en-US" sz="6000" spc="600" dirty="0" smtClean="0">
                <a:ln w="22225">
                  <a:solidFill>
                    <a:schemeClr val="accent1"/>
                  </a:solidFill>
                </a:ln>
              </a:rPr>
              <a:t>Questing for Automatic Economics</a:t>
            </a:r>
            <a:endParaRPr lang="en-US" sz="6000" spc="600" dirty="0">
              <a:ln w="22225">
                <a:solidFill>
                  <a:schemeClr val="accent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341" y="4192503"/>
            <a:ext cx="5952764" cy="1096899"/>
          </a:xfrm>
        </p:spPr>
        <p:txBody>
          <a:bodyPr>
            <a:normAutofit/>
          </a:bodyPr>
          <a:lstStyle/>
          <a:p>
            <a:r>
              <a:rPr lang="en-US" sz="2800" spc="600" dirty="0" smtClean="0"/>
              <a:t>Team </a:t>
            </a:r>
            <a:r>
              <a:rPr lang="en-US" sz="2800" spc="600" dirty="0" err="1" smtClean="0"/>
              <a:t>CryptoCurious</a:t>
            </a:r>
            <a:endParaRPr lang="en-US" sz="2800" spc="600" dirty="0" smtClean="0"/>
          </a:p>
        </p:txBody>
      </p:sp>
    </p:spTree>
    <p:extLst>
      <p:ext uri="{BB962C8B-B14F-4D97-AF65-F5344CB8AC3E}">
        <p14:creationId xmlns:p14="http://schemas.microsoft.com/office/powerpoint/2010/main" val="28849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Features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75412"/>
            <a:ext cx="4038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Aggregate </a:t>
            </a:r>
            <a:r>
              <a:rPr lang="en-US" sz="2800" dirty="0"/>
              <a:t>B</a:t>
            </a:r>
            <a:r>
              <a:rPr lang="en-US" sz="2800" dirty="0" smtClean="0"/>
              <a:t>itcoin data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06851" y="1475412"/>
            <a:ext cx="4140559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Exchange Rates in USD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8815" y="62890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05366"/>
              </p:ext>
            </p:extLst>
          </p:nvPr>
        </p:nvGraphicFramePr>
        <p:xfrm>
          <a:off x="428510" y="2122883"/>
          <a:ext cx="41910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Bitcoin-Average-Transaction-Confirmation-Time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-Estimated-Transaction-Volume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-Number-of-Transaction-per-Block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83138" y="63485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dirty="0" smtClean="0"/>
              <a:t>Source: quandl.com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54788"/>
              </p:ext>
            </p:extLst>
          </p:nvPr>
        </p:nvGraphicFramePr>
        <p:xfrm>
          <a:off x="5247265" y="2122881"/>
          <a:ext cx="3420098" cy="403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3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CHF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SEK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3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GBP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215" y="2695206"/>
            <a:ext cx="4154802" cy="295227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350" y="2695206"/>
            <a:ext cx="4154800" cy="2952272"/>
          </a:xfrm>
        </p:spPr>
      </p:pic>
      <p:sp>
        <p:nvSpPr>
          <p:cNvPr id="10" name="TextBox 9"/>
          <p:cNvSpPr txBox="1"/>
          <p:nvPr/>
        </p:nvSpPr>
        <p:spPr>
          <a:xfrm>
            <a:off x="404209" y="1494945"/>
            <a:ext cx="3948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Target (BTC in USD, normalized)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750" y="1741166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77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xtended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93" y="-90152"/>
            <a:ext cx="9298545" cy="694815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81502"/>
              </p:ext>
            </p:extLst>
          </p:nvPr>
        </p:nvGraphicFramePr>
        <p:xfrm>
          <a:off x="609599" y="258708"/>
          <a:ext cx="2713150" cy="39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4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75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Abbr.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AVBLS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ETRAV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Bitcoin-Estimated-Transaction-Volume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NADDU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NTRAN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NTRBL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Bitcoin-Number-of-Transaction-per-Block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NTREP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TOUTV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TRFEE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435" y="746976"/>
            <a:ext cx="6478074" cy="5957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5" y="777661"/>
            <a:ext cx="6542469" cy="6004259"/>
          </a:xfrm>
          <a:prstGeom prst="rect">
            <a:avLst/>
          </a:prstGeom>
        </p:spPr>
      </p:pic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128789" y="103031"/>
            <a:ext cx="7650051" cy="1827369"/>
          </a:xfrm>
        </p:spPr>
        <p:txBody>
          <a:bodyPr>
            <a:noAutofit/>
          </a:bodyPr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9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8342" y="746974"/>
            <a:ext cx="6516711" cy="6111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76" y="772731"/>
            <a:ext cx="6516711" cy="6111026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154547" y="103031"/>
            <a:ext cx="7637172" cy="1827369"/>
          </a:xfrm>
        </p:spPr>
        <p:txBody>
          <a:bodyPr>
            <a:noAutofit/>
          </a:bodyPr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25791" y="1275007"/>
            <a:ext cx="1030311" cy="9902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2115" y="1442434"/>
            <a:ext cx="5335073" cy="5312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141668" y="180303"/>
            <a:ext cx="7997779" cy="1672823"/>
          </a:xfrm>
        </p:spPr>
        <p:txBody>
          <a:bodyPr>
            <a:noAutofit/>
          </a:bodyPr>
          <a:lstStyle/>
          <a:p>
            <a:r>
              <a:rPr lang="en-US" dirty="0" smtClean="0"/>
              <a:t>Number of Transactions vs. Log Difference in Euro Exchange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15" y="1419895"/>
            <a:ext cx="5335073" cy="5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7" y="1352281"/>
            <a:ext cx="5008960" cy="5286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5948" y="2382592"/>
            <a:ext cx="2562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</a:t>
            </a:r>
            <a:r>
              <a:rPr lang="en-US" sz="2000" dirty="0" smtClean="0">
                <a:latin typeface="Calibri" panose="020F0502020204030204" pitchFamily="34" charset="0"/>
              </a:rPr>
              <a:t>eature 0: </a:t>
            </a:r>
            <a:r>
              <a:rPr lang="en-US" sz="2000" dirty="0" err="1" smtClean="0">
                <a:latin typeface="Calibri" panose="020F0502020204030204" pitchFamily="34" charset="0"/>
              </a:rPr>
              <a:t>logxJPY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1: </a:t>
            </a:r>
            <a:r>
              <a:rPr lang="en-US" sz="2000" dirty="0" err="1" smtClean="0">
                <a:latin typeface="Calibri" panose="020F0502020204030204" pitchFamily="34" charset="0"/>
              </a:rPr>
              <a:t>logxGBP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2: </a:t>
            </a:r>
            <a:r>
              <a:rPr lang="en-US" sz="2000" dirty="0" err="1" smtClean="0">
                <a:latin typeface="Calibri" panose="020F0502020204030204" pitchFamily="34" charset="0"/>
              </a:rPr>
              <a:t>logxCHF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3: </a:t>
            </a:r>
            <a:r>
              <a:rPr lang="en-US" sz="2000" dirty="0" err="1" smtClean="0">
                <a:latin typeface="Calibri" panose="020F0502020204030204" pitchFamily="34" charset="0"/>
              </a:rPr>
              <a:t>logxEUR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4: </a:t>
            </a:r>
            <a:r>
              <a:rPr lang="en-US" sz="2000" dirty="0" err="1" smtClean="0">
                <a:latin typeface="Calibri" panose="020F0502020204030204" pitchFamily="34" charset="0"/>
              </a:rPr>
              <a:t>logxCNY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5: </a:t>
            </a:r>
            <a:r>
              <a:rPr lang="en-US" sz="2000" dirty="0" err="1" smtClean="0">
                <a:latin typeface="Calibri" panose="020F0502020204030204" pitchFamily="34" charset="0"/>
              </a:rPr>
              <a:t>logxCAD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Feature 6: </a:t>
            </a:r>
            <a:r>
              <a:rPr lang="en-US" sz="2000" dirty="0" err="1" smtClean="0">
                <a:latin typeface="Calibri" panose="020F0502020204030204" pitchFamily="34" charset="0"/>
              </a:rPr>
              <a:t>logxSEK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7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:\_DataHack\RandomForestFa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r="5287" b="4181"/>
          <a:stretch/>
        </p:blipFill>
        <p:spPr bwMode="auto">
          <a:xfrm>
            <a:off x="663801" y="2189408"/>
            <a:ext cx="7862553" cy="43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1574" y="1031139"/>
            <a:ext cx="5847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 2-Step Lookback Log Differences in Price and BTC Aggregates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8490" y="304800"/>
            <a:ext cx="8116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719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Granger test and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125550" cy="4361906"/>
          </a:xfrm>
        </p:spPr>
        <p:txBody>
          <a:bodyPr/>
          <a:lstStyle/>
          <a:p>
            <a:r>
              <a:rPr lang="en-US" sz="2000" dirty="0" smtClean="0"/>
              <a:t>Tests for causal connection (in either direction) within a variable lag</a:t>
            </a:r>
          </a:p>
          <a:p>
            <a:r>
              <a:rPr lang="en-US" sz="2000" dirty="0" smtClean="0"/>
              <a:t>No features had significant granger-causation, with lag of up to 8 days</a:t>
            </a:r>
          </a:p>
          <a:p>
            <a:r>
              <a:rPr lang="en-US" sz="2000" dirty="0" err="1" smtClean="0"/>
              <a:t>BTxs</a:t>
            </a:r>
            <a:r>
              <a:rPr lang="en-US" sz="2000" dirty="0" smtClean="0"/>
              <a:t> had significant granger-causation with several features:</a:t>
            </a:r>
          </a:p>
          <a:p>
            <a:pPr lvl="1"/>
            <a:r>
              <a:rPr lang="en-US" sz="2000" dirty="0" smtClean="0"/>
              <a:t>Average</a:t>
            </a:r>
            <a:r>
              <a:rPr lang="en-US" sz="2000" dirty="0"/>
              <a:t>-Block-</a:t>
            </a:r>
            <a:r>
              <a:rPr lang="en-US" sz="2000" dirty="0" smtClean="0"/>
              <a:t>Size-Estimated</a:t>
            </a:r>
            <a:endParaRPr lang="en-US" sz="2000" dirty="0"/>
          </a:p>
          <a:p>
            <a:pPr lvl="1"/>
            <a:r>
              <a:rPr lang="en-US" sz="2000" dirty="0"/>
              <a:t>Number-of-Unique-</a:t>
            </a:r>
            <a:r>
              <a:rPr lang="en-US" sz="2000" dirty="0" err="1"/>
              <a:t>Bitcoin</a:t>
            </a:r>
            <a:r>
              <a:rPr lang="en-US" sz="2000" dirty="0"/>
              <a:t>-Addresses-Used</a:t>
            </a:r>
            <a:endParaRPr lang="en-US" sz="2000" dirty="0" smtClean="0"/>
          </a:p>
          <a:p>
            <a:r>
              <a:rPr lang="en-US" sz="2000" dirty="0" smtClean="0"/>
              <a:t>Linear correlation had decent performances (R^2=, but failed to validate</a:t>
            </a:r>
          </a:p>
        </p:txBody>
      </p:sp>
    </p:spTree>
    <p:extLst>
      <p:ext uri="{BB962C8B-B14F-4D97-AF65-F5344CB8AC3E}">
        <p14:creationId xmlns:p14="http://schemas.microsoft.com/office/powerpoint/2010/main" val="34043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Bitcoin</a:t>
            </a:r>
            <a:r>
              <a:rPr lang="en-US" sz="2400" dirty="0" smtClean="0"/>
              <a:t> </a:t>
            </a:r>
            <a:r>
              <a:rPr lang="en-US" sz="2400" dirty="0" err="1" smtClean="0"/>
              <a:t>Tx</a:t>
            </a:r>
            <a:r>
              <a:rPr lang="en-US" sz="2400" dirty="0" smtClean="0"/>
              <a:t> prices have weak signal with features and models we had time to explore</a:t>
            </a:r>
          </a:p>
          <a:p>
            <a:r>
              <a:rPr lang="en-US" sz="2400" dirty="0" smtClean="0"/>
              <a:t>Approaches to and complexities within time series analysis</a:t>
            </a:r>
          </a:p>
          <a:p>
            <a:r>
              <a:rPr lang="en-US" sz="2400" dirty="0" smtClean="0"/>
              <a:t>Shiny Platform for R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50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53" y="1184856"/>
            <a:ext cx="2121846" cy="2112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63" y="3952184"/>
            <a:ext cx="1892426" cy="2305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52" y="1184856"/>
            <a:ext cx="2111497" cy="2111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15071"/>
          <a:stretch/>
        </p:blipFill>
        <p:spPr>
          <a:xfrm>
            <a:off x="6236484" y="1184856"/>
            <a:ext cx="2237816" cy="2111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670" y="3938273"/>
            <a:ext cx="3484907" cy="23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Problems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Little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Illicit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Prominent Thefts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41001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5030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Can we </a:t>
            </a:r>
            <a:r>
              <a:rPr lang="en-US" sz="2800" b="1" dirty="0" smtClean="0"/>
              <a:t>use data to </a:t>
            </a:r>
            <a:r>
              <a:rPr lang="en-US" sz="2800" b="1" i="1" u="sng" dirty="0" smtClean="0"/>
              <a:t>gain insight </a:t>
            </a:r>
            <a:r>
              <a:rPr lang="en-US" sz="2800" dirty="0" smtClean="0"/>
              <a:t>into what is driving some these issues?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Can we provide </a:t>
            </a:r>
            <a:r>
              <a:rPr lang="en-US" sz="2800" b="1" dirty="0" smtClean="0"/>
              <a:t>actionable analysis</a:t>
            </a:r>
            <a:r>
              <a:rPr lang="en-US" sz="2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Can we understand how to </a:t>
            </a:r>
            <a:r>
              <a:rPr lang="en-US" sz="2800" b="1" i="1" u="sng" dirty="0" smtClean="0"/>
              <a:t>design a better</a:t>
            </a:r>
            <a:r>
              <a:rPr lang="en-US" sz="2800" dirty="0" smtClean="0"/>
              <a:t> </a:t>
            </a:r>
            <a:r>
              <a:rPr lang="en-US" sz="2800" b="1" dirty="0" smtClean="0"/>
              <a:t>digital currency</a:t>
            </a:r>
            <a:r>
              <a:rPr lang="en-US" sz="2800" dirty="0" smtClean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Little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Illicit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Prominent Thefts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27841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Applications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32" y="1961768"/>
            <a:ext cx="2200862" cy="3187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04" y="1961769"/>
            <a:ext cx="2613326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35" y="1961769"/>
            <a:ext cx="3047261" cy="31877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916749" y="2781315"/>
            <a:ext cx="2009357" cy="1962150"/>
          </a:xfrm>
          <a:prstGeom prst="mathMultiply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564398" y="3110269"/>
            <a:ext cx="2009357" cy="1962150"/>
          </a:xfrm>
          <a:prstGeom prst="mathMultiply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6673537" y="2129194"/>
            <a:ext cx="2009357" cy="1962150"/>
          </a:xfrm>
          <a:prstGeom prst="mathMultiply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Applications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700012"/>
            <a:ext cx="8148037" cy="434135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Enable Self-Regulating Ecosystems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Gaming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MMORPGs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EVE Online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World of </a:t>
            </a:r>
            <a:r>
              <a:rPr lang="en-US" sz="2000" dirty="0" err="1" smtClean="0"/>
              <a:t>Warcraft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Mega-corporations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Niche economies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Mitigate Reputational and Operational Risk</a:t>
            </a:r>
            <a:endParaRPr lang="en-US" sz="3200" b="1" dirty="0"/>
          </a:p>
        </p:txBody>
      </p:sp>
      <p:pic>
        <p:nvPicPr>
          <p:cNvPr id="3074" name="Picture 2" descr="http://cdn.themis-media.com/media/global/images/galleries/display/67/678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81" y="2498502"/>
            <a:ext cx="18261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9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Unique Dataset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Pseudo-</a:t>
            </a:r>
            <a:r>
              <a:rPr lang="en-US" sz="2800" dirty="0" smtClean="0"/>
              <a:t>anonymity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 smtClean="0"/>
              <a:t>can see every transaction in the entire network for its entire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 smtClean="0"/>
              <a:t>are many APIs and assembled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Bitcoin can be exchanged to many currencies and cryptocurrencies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145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Actionable Goal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64406"/>
            <a:ext cx="7349546" cy="24083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Attempt to find </a:t>
            </a:r>
            <a:r>
              <a:rPr lang="en-US" sz="2800" b="1" u="sng" dirty="0" smtClean="0"/>
              <a:t>early signals of price or transaction volume volatility </a:t>
            </a:r>
            <a:r>
              <a:rPr lang="en-US" sz="2800" dirty="0" smtClean="0"/>
              <a:t>from aggregate transaction data and major exchange rates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6" y="3347641"/>
            <a:ext cx="4626236" cy="32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9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527</Words>
  <Application>Microsoft Macintosh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Questing for Automatic Economics</vt:lpstr>
      <vt:lpstr>PowerPoint Presentation</vt:lpstr>
      <vt:lpstr>Problems</vt:lpstr>
      <vt:lpstr>Questions</vt:lpstr>
      <vt:lpstr>Problem</vt:lpstr>
      <vt:lpstr>Applications</vt:lpstr>
      <vt:lpstr>Applications</vt:lpstr>
      <vt:lpstr>Unique Dataset</vt:lpstr>
      <vt:lpstr>Actionable Goal</vt:lpstr>
      <vt:lpstr>Features</vt:lpstr>
      <vt:lpstr>PowerPoint Presentation</vt:lpstr>
      <vt:lpstr>PowerPoint Presentation</vt:lpstr>
      <vt:lpstr>Correlations</vt:lpstr>
      <vt:lpstr>Scatterplots</vt:lpstr>
      <vt:lpstr>Number of Transactions vs. Log Difference in Euro Exchange Rate</vt:lpstr>
      <vt:lpstr>Random Forest</vt:lpstr>
      <vt:lpstr>PowerPoint Presentation</vt:lpstr>
      <vt:lpstr>Granger test and Linear Models</vt:lpstr>
      <vt:lpstr>Lessons Learned</vt:lpstr>
      <vt:lpstr>PowerPoint Presentation</vt:lpstr>
    </vt:vector>
  </TitlesOfParts>
  <Company>Weill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economists become unemployed, who reports it?</dc:title>
  <dc:creator>Dhruva Chandramohan</dc:creator>
  <cp:lastModifiedBy>Dhruva Chandramohan</cp:lastModifiedBy>
  <cp:revision>55</cp:revision>
  <dcterms:created xsi:type="dcterms:W3CDTF">2016-02-14T08:28:00Z</dcterms:created>
  <dcterms:modified xsi:type="dcterms:W3CDTF">2016-02-14T17:14:33Z</dcterms:modified>
</cp:coreProperties>
</file>