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8" r:id="rId2"/>
    <p:sldId id="383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9" r:id="rId15"/>
    <p:sldId id="423" r:id="rId16"/>
    <p:sldId id="426" r:id="rId17"/>
    <p:sldId id="424" r:id="rId18"/>
    <p:sldId id="425" r:id="rId19"/>
    <p:sldId id="427" r:id="rId20"/>
    <p:sldId id="428" r:id="rId21"/>
  </p:sldIdLst>
  <p:sldSz cx="9144000" cy="6858000" type="screen4x3"/>
  <p:notesSz cx="6858000" cy="9144000"/>
  <p:custDataLst>
    <p:tags r:id="rId23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63" d="100"/>
          <a:sy n="163" d="100"/>
        </p:scale>
        <p:origin x="-20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2014/7/20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2014/7/20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500" dirty="0" smtClean="0"/>
              <a:t>Thomas-Fermi</a:t>
            </a:r>
            <a:r>
              <a:rPr kumimoji="1" lang="ja-JP" altLang="en-US" sz="3500" dirty="0" smtClean="0"/>
              <a:t>方程式の</a:t>
            </a:r>
            <a:r>
              <a:rPr kumimoji="1" lang="en-US" altLang="ja-JP" sz="3500" dirty="0" smtClean="0"/>
              <a:t>FEM</a:t>
            </a:r>
            <a:r>
              <a:rPr kumimoji="1" lang="ja-JP" altLang="en-US" sz="3500" dirty="0" smtClean="0"/>
              <a:t>による解法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mtClean="0"/>
              <a:t>Thomas-Fermi</a:t>
            </a:r>
            <a:r>
              <a:rPr lang="ja-JP" altLang="en-US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方程式（</a:t>
            </a:r>
            <a:r>
              <a:rPr lang="ja-JP" altLang="en-US" dirty="0"/>
              <a:t>以後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方程式と呼ぶ）は、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であり、境界条件は、</a:t>
            </a:r>
            <a:r>
              <a:rPr lang="en-US" altLang="ja-JP" dirty="0" smtClean="0"/>
              <a:t>y(0) = 1, y(</a:t>
            </a:r>
            <a:r>
              <a:rPr lang="ja-JP" altLang="en-US" dirty="0" smtClean="0"/>
              <a:t>∞</a:t>
            </a:r>
            <a:r>
              <a:rPr lang="en-US" altLang="ja-JP" dirty="0" smtClean="0"/>
              <a:t>) = 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この境界条件は、この方程式を数値的に解く上で何も言っていないのと同じである。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この方程式は原点に特異点を持つので原点から解けない。また当然ながらコンピュータは無限大を扱えない。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93567"/>
            <a:ext cx="270590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原点に近い点での振る舞い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仕方がないので、まずは原点に十分近い点での振る舞いを調べてみる。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によれば、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</a:t>
            </a:r>
            <a:r>
              <a:rPr lang="en-US" altLang="ja-JP" dirty="0" err="1"/>
              <a:t>Maclaurin</a:t>
            </a:r>
            <a:r>
              <a:rPr lang="ja-JP" altLang="en-US" dirty="0" smtClean="0"/>
              <a:t>展開は、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であり、また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の微分</a:t>
            </a:r>
            <a:r>
              <a:rPr lang="en-US" altLang="ja-JP" dirty="0" smtClean="0"/>
              <a:t>y’(x)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B = y’(0)</a:t>
            </a:r>
            <a:r>
              <a:rPr lang="ja-JP" altLang="en-US" dirty="0" smtClean="0"/>
              <a:t>であり、同じ論文によ</a:t>
            </a:r>
            <a:r>
              <a:rPr lang="ja-JP" altLang="en-US" dirty="0"/>
              <a:t>れば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なお、この初期値を使って、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方程式を数値的に解こうとしても遠方で発散する。</a:t>
            </a:r>
            <a:endParaRPr lang="en-US" altLang="ja-JP" dirty="0" smtClean="0"/>
          </a:p>
          <a:p>
            <a:r>
              <a:rPr lang="en-US" altLang="ja-JP" sz="1200" dirty="0" smtClean="0"/>
              <a:t>[1] M. A. Noor and S. T. </a:t>
            </a:r>
            <a:r>
              <a:rPr lang="en-US" altLang="ja-JP" sz="1200" dirty="0" err="1" smtClean="0"/>
              <a:t>Mohyud</a:t>
            </a:r>
            <a:r>
              <a:rPr lang="en-US" altLang="ja-JP" sz="1200" dirty="0" smtClean="0"/>
              <a:t>-Din. </a:t>
            </a:r>
            <a:r>
              <a:rPr lang="en-US" altLang="ja-JP" sz="1200" dirty="0" err="1" smtClean="0"/>
              <a:t>Homotopy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Perturbation Method for Solving Thomas-Fermi Equation </a:t>
            </a:r>
            <a:r>
              <a:rPr lang="en-US" altLang="ja-JP" sz="1200" dirty="0" smtClean="0"/>
              <a:t>Using </a:t>
            </a:r>
            <a:r>
              <a:rPr lang="en-US" altLang="ja-JP" sz="1200" dirty="0" err="1" smtClean="0"/>
              <a:t>Pade</a:t>
            </a:r>
            <a:r>
              <a:rPr lang="en-US" altLang="ja-JP" sz="1200" dirty="0" smtClean="0"/>
              <a:t> Approximants. </a:t>
            </a:r>
            <a:r>
              <a:rPr lang="en-US" altLang="ja-JP" sz="1200" i="1" dirty="0" smtClean="0"/>
              <a:t>International </a:t>
            </a:r>
            <a:r>
              <a:rPr lang="en-US" altLang="ja-JP" sz="1200" i="1" dirty="0"/>
              <a:t>Journal of Nonlinear Science</a:t>
            </a:r>
            <a:r>
              <a:rPr lang="en-US" altLang="ja-JP" sz="1200" dirty="0"/>
              <a:t>, 8(2009):</a:t>
            </a:r>
            <a:r>
              <a:rPr lang="en-US" altLang="ja-JP" sz="1200" dirty="0" smtClean="0"/>
              <a:t>27-31.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2852936"/>
            <a:ext cx="5003302" cy="533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3789040"/>
            <a:ext cx="5055118" cy="5334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4797152"/>
            <a:ext cx="2788314" cy="2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遠方</a:t>
            </a:r>
            <a:r>
              <a:rPr kumimoji="1" lang="ja-JP" altLang="en-US" dirty="0" smtClean="0"/>
              <a:t>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次に</a:t>
            </a:r>
            <a:r>
              <a:rPr lang="ja-JP" altLang="en-US" dirty="0"/>
              <a:t>遠方</a:t>
            </a:r>
            <a:r>
              <a:rPr kumimoji="1" lang="ja-JP" altLang="en-US" dirty="0" smtClean="0"/>
              <a:t>での振る舞いを調べてみる。文献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によれば遠方で漸進的に、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と書いてあるが</a:t>
            </a:r>
            <a:r>
              <a:rPr lang="ja-JP" altLang="en-US" dirty="0" smtClean="0"/>
              <a:t>、これは粗すぎる。ここで、論文</a:t>
            </a:r>
            <a:r>
              <a:rPr lang="en-US" altLang="ja-JP" baseline="30000" dirty="0" smtClean="0"/>
              <a:t>[2]</a:t>
            </a:r>
            <a:r>
              <a:rPr lang="ja-JP" altLang="en-US" dirty="0" smtClean="0"/>
              <a:t>によれば、やはり遠方</a:t>
            </a:r>
            <a:r>
              <a:rPr lang="ja-JP" altLang="en-US" dirty="0"/>
              <a:t>で漸進的に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である。ここで、</a:t>
            </a:r>
            <a:r>
              <a:rPr kumimoji="1" lang="en-US" altLang="ja-JP" dirty="0" smtClean="0"/>
              <a:t>λ = 3.886, x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 = 5.2415</a:t>
            </a:r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sz="1500" dirty="0" smtClean="0"/>
              <a:t>[1] R.G</a:t>
            </a:r>
            <a:r>
              <a:rPr lang="en-US" altLang="ja-JP" sz="1500" dirty="0"/>
              <a:t>.</a:t>
            </a:r>
            <a:r>
              <a:rPr lang="ja-JP" altLang="en-US" sz="1500" dirty="0"/>
              <a:t>パール</a:t>
            </a:r>
            <a:r>
              <a:rPr lang="en-US" altLang="ja-JP" sz="1500" dirty="0"/>
              <a:t>, W.</a:t>
            </a:r>
            <a:r>
              <a:rPr lang="ja-JP" altLang="en-US" sz="1500" dirty="0"/>
              <a:t>ヤング </a:t>
            </a:r>
            <a:r>
              <a:rPr lang="en-US" altLang="ja-JP" sz="1500" dirty="0"/>
              <a:t>『</a:t>
            </a:r>
            <a:r>
              <a:rPr lang="ja-JP" altLang="en-US" sz="1500" dirty="0"/>
              <a:t>原子･分子の密度汎関数法</a:t>
            </a:r>
            <a:r>
              <a:rPr lang="en-US" altLang="ja-JP" sz="1500" dirty="0" smtClean="0"/>
              <a:t>』</a:t>
            </a:r>
            <a:r>
              <a:rPr lang="ja-JP" altLang="en-US" sz="1500" dirty="0" smtClean="0"/>
              <a:t>シュプリンガー</a:t>
            </a:r>
            <a:r>
              <a:rPr lang="ja-JP" altLang="en-US" sz="1500" dirty="0"/>
              <a:t>・フェアラーク東京（</a:t>
            </a:r>
            <a:r>
              <a:rPr lang="en-US" altLang="ja-JP" sz="1500" dirty="0"/>
              <a:t>1996</a:t>
            </a:r>
            <a:r>
              <a:rPr lang="ja-JP" altLang="en-US" sz="1500" dirty="0"/>
              <a:t>）</a:t>
            </a:r>
          </a:p>
          <a:p>
            <a:r>
              <a:rPr lang="en-US" altLang="ja-JP" sz="1500" dirty="0" smtClean="0"/>
              <a:t>[2] M. </a:t>
            </a:r>
            <a:r>
              <a:rPr lang="en-US" altLang="ja-JP" sz="1500" dirty="0" err="1" smtClean="0"/>
              <a:t>Desaix</a:t>
            </a:r>
            <a:r>
              <a:rPr lang="en-US" altLang="ja-JP" sz="1500" dirty="0" smtClean="0"/>
              <a:t>, D. Anderson, and M. </a:t>
            </a:r>
            <a:r>
              <a:rPr lang="en-US" altLang="ja-JP" sz="1500" dirty="0" err="1" smtClean="0"/>
              <a:t>Lisak</a:t>
            </a:r>
            <a:r>
              <a:rPr lang="en-US" altLang="ja-JP" sz="1500" dirty="0" smtClean="0"/>
              <a:t>, </a:t>
            </a:r>
            <a:r>
              <a:rPr lang="en-US" altLang="ja-JP" sz="1500" i="1" dirty="0" smtClean="0"/>
              <a:t>Eur</a:t>
            </a:r>
            <a:r>
              <a:rPr lang="en-US" altLang="ja-JP" sz="1500" i="1" dirty="0"/>
              <a:t>. J. Phys. </a:t>
            </a:r>
            <a:r>
              <a:rPr lang="en-US" altLang="ja-JP" sz="1500" b="1" dirty="0" smtClean="0"/>
              <a:t>25</a:t>
            </a:r>
            <a:r>
              <a:rPr lang="en-US" altLang="ja-JP" sz="1500" dirty="0"/>
              <a:t> (2004) </a:t>
            </a:r>
            <a:r>
              <a:rPr lang="en-US" altLang="ja-JP" sz="1500" dirty="0" smtClean="0"/>
              <a:t>699.</a:t>
            </a:r>
            <a:endParaRPr kumimoji="1" lang="ja-JP" altLang="en-US" sz="1500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1295402" cy="53340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5638812" cy="1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T-F</a:t>
            </a:r>
            <a:r>
              <a:rPr kumimoji="1" lang="ja-JP" altLang="en-US" dirty="0" smtClean="0"/>
              <a:t>方程式の問題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kumimoji="1" lang="ja-JP" altLang="en-US" dirty="0" smtClean="0"/>
              <a:t>これで、原点にごく近い点での振る舞いと、遠方での振る舞いが分かった</a:t>
            </a:r>
            <a:r>
              <a:rPr kumimoji="1" lang="ja-JP" altLang="en-US" dirty="0" smtClean="0"/>
              <a:t>。</a:t>
            </a:r>
            <a:r>
              <a:rPr lang="ja-JP" altLang="en-US" dirty="0" smtClean="0"/>
              <a:t>結局、</a:t>
            </a:r>
            <a:r>
              <a:rPr kumimoji="1" lang="ja-JP" altLang="en-US" dirty="0" smtClean="0"/>
              <a:t>常</a:t>
            </a:r>
            <a:r>
              <a:rPr kumimoji="1" lang="ja-JP" altLang="en-US" dirty="0" smtClean="0"/>
              <a:t>微分方程式の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点境界値問題に帰着したので、後は有限要素による離散化を行うだけ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なのだが、まだ問題がある。</a:t>
            </a:r>
            <a:endParaRPr kumimoji="1" lang="en-US" altLang="ja-JP" dirty="0" smtClean="0"/>
          </a:p>
          <a:p>
            <a:r>
              <a:rPr lang="ja-JP" altLang="en-US" dirty="0" smtClean="0"/>
              <a:t>その問題とは、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方程式が非線形常</a:t>
            </a:r>
            <a:r>
              <a:rPr lang="ja-JP" altLang="en-US" smtClean="0"/>
              <a:t>微分</a:t>
            </a:r>
            <a:r>
              <a:rPr lang="ja-JP" altLang="en-US" smtClean="0"/>
              <a:t>方程式となっていることである。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ここで、以下のような</a:t>
            </a:r>
            <a:r>
              <a:rPr lang="ja-JP" altLang="en-US" dirty="0" smtClean="0"/>
              <a:t>線形常</a:t>
            </a:r>
            <a:r>
              <a:rPr kumimoji="1" lang="ja-JP" altLang="en-US" dirty="0" smtClean="0"/>
              <a:t>微分方程式について考える。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45260"/>
            <a:ext cx="1676404" cy="5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β(x)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この</a:t>
            </a:r>
            <a:r>
              <a:rPr lang="ja-JP" altLang="en-US" dirty="0"/>
              <a:t>方程式</a:t>
            </a:r>
            <a:r>
              <a:rPr lang="ja-JP" altLang="en-US" dirty="0" smtClean="0"/>
              <a:t>は線形常微分方程式であり、有限要素による離散化によって、</a:t>
            </a:r>
            <a:r>
              <a:rPr lang="en-US" altLang="ja-JP" dirty="0" smtClean="0"/>
              <a:t>[K]{u} = {F}</a:t>
            </a:r>
            <a:r>
              <a:rPr lang="ja-JP" altLang="en-US" dirty="0" smtClean="0"/>
              <a:t>という形式の連立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次方程式に帰着でき、解ける。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ここでもし、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を次のように置くならば、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式を解くことによって得た</a:t>
            </a:r>
            <a:r>
              <a:rPr lang="en-US" altLang="ja-JP" dirty="0" smtClean="0"/>
              <a:t>y(x)</a:t>
            </a:r>
            <a:r>
              <a:rPr lang="ja-JP" altLang="en-US" dirty="0"/>
              <a:t>から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(2)</a:t>
            </a:r>
            <a:r>
              <a:rPr lang="ja-JP" altLang="en-US" dirty="0" smtClean="0"/>
              <a:t>式によって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を得</a:t>
            </a:r>
            <a:r>
              <a:rPr lang="ja-JP" altLang="en-US" dirty="0"/>
              <a:t>て</a:t>
            </a:r>
            <a:r>
              <a:rPr lang="ja-JP" altLang="en-US" dirty="0" smtClean="0"/>
              <a:t>、それからまた</a:t>
            </a:r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を得て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という反復法によって解ける（もっといい方法もあるだろうが、</a:t>
            </a:r>
            <a:r>
              <a:rPr lang="en-US" altLang="ja-JP" dirty="0" smtClean="0"/>
              <a:t>SCF</a:t>
            </a:r>
            <a:r>
              <a:rPr lang="ja-JP" altLang="en-US" dirty="0" smtClean="0"/>
              <a:t>法の練習になるので、この方法を採用する）。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048006" cy="5836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3531116" cy="6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err="1" smtClean="0"/>
              <a:t>boost.ODEint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適合点への狙い撃ち法の問題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狙い撃ち法の適合点は</a:t>
            </a:r>
            <a:r>
              <a:rPr lang="en-US" altLang="ja-JP" dirty="0" smtClean="0"/>
              <a:t>5.0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10.0</a:t>
            </a:r>
            <a:r>
              <a:rPr lang="ja-JP" altLang="en-US" dirty="0" smtClean="0"/>
              <a:t>程度が良いらしい（調査中）。</a:t>
            </a:r>
            <a:endParaRPr lang="en-US" altLang="ja-JP" dirty="0" smtClean="0"/>
          </a:p>
          <a:p>
            <a:r>
              <a:rPr lang="ja-JP" altLang="en-US" dirty="0" smtClean="0"/>
              <a:t>そもそも最初から狙い撃ち法を使えば</a:t>
            </a:r>
            <a:r>
              <a:rPr lang="en-US" altLang="ja-JP" dirty="0"/>
              <a:t>…</a:t>
            </a:r>
            <a:r>
              <a:rPr lang="ja-JP" altLang="en-US" dirty="0"/>
              <a:t>が、この方法では、適合点</a:t>
            </a:r>
            <a:r>
              <a:rPr lang="ja-JP" altLang="en-US" dirty="0" smtClean="0"/>
              <a:t>で値が「異なる」の</a:t>
            </a:r>
            <a:r>
              <a:rPr lang="ja-JP" altLang="en-US" dirty="0"/>
              <a:t>で精度の高い解が</a:t>
            </a:r>
            <a:r>
              <a:rPr lang="ja-JP" altLang="en-US" dirty="0" smtClean="0"/>
              <a:t>得られない（私のプログラムがバグっている可能性もあるが</a:t>
            </a:r>
            <a:r>
              <a:rPr lang="en-US" altLang="ja-JP" dirty="0"/>
              <a:t>…</a:t>
            </a:r>
            <a:r>
              <a:rPr lang="ja-JP" altLang="en-US" dirty="0" smtClean="0"/>
              <a:t>まあ初期関数なので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）。</a:t>
            </a:r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8459"/>
              </p:ext>
            </p:extLst>
          </p:nvPr>
        </p:nvGraphicFramePr>
        <p:xfrm>
          <a:off x="1115616" y="4437112"/>
          <a:ext cx="6984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456384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原点にごく近い点から解いた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遠方から解いた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0.0788376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0.0785983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83599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92299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0.0789933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0.0787575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程度としないと収束しない。</a:t>
            </a:r>
            <a:endParaRPr lang="en-US" altLang="ja-JP" dirty="0" smtClean="0"/>
          </a:p>
          <a:p>
            <a:r>
              <a:rPr lang="ja-JP" altLang="en-US" dirty="0" smtClean="0"/>
              <a:t>（修正）</a:t>
            </a:r>
            <a:r>
              <a:rPr lang="en-US" altLang="ja-JP" dirty="0" err="1" smtClean="0"/>
              <a:t>Broyden</a:t>
            </a:r>
            <a:r>
              <a:rPr lang="ja-JP" altLang="en-US" dirty="0"/>
              <a:t>法などのより高度</a:t>
            </a:r>
            <a:r>
              <a:rPr lang="ja-JP" altLang="en-US" dirty="0" smtClean="0"/>
              <a:t>な方法もあるが、（実装が面倒なので）今回は使わないこととする。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beta\left(  x\right)  =\dfrac{1}{\sqrt{x}}\left[  y\left(  x\right)&#10;\right]  ^{\frac{3}{2}}\qquad\qquad(2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102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\dfrac{d^{2}y\left(  x\right)  }{dx^{2}}=\dfrac{1}{\sqrt{x}}\left[  y\left(&#10;x\right)  \right]  ^{\frac{3}{2}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10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=1+Bx+\dfrac{4}{3}x\sqrt{x}+\dfrac{2}{5}Bx^{\frac{5}{2}%&#10;}+\dfrac{1}{3}x^{3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128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^{\prime}\left(  x\right)  =B+2\sqrt{x}+Bx^{\frac{3}{2}}+x^{2}+\dfrac{3}%&#10;{20}Bx^{\frac{5}{2}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132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B\approx-1.588076779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58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44}{x^{3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54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}{\left[  1+\left(  \tfrac{x}{x_{0}}\right)&#10;^{\frac{3}{\lambda}}\right]  ^{\lambda}},y^{\prime}\left(  x\right)&#10;\simeq-\dfrac{\tfrac{3}{x_{0}}\left(  \tfrac{x}{x_{0}}\right)  ^{\frac&#10;{3}{\lambda}-1}}{\left[  1+\left(  \tfrac{x}{x_{0}}\right)  ^{\frac{3}%&#10;{\lambda}}\right]  ^{\lambda+1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2510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8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\qquad&#10;\qquad(1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999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6391</TotalTime>
  <Words>1584</Words>
  <Application>Microsoft Office PowerPoint</Application>
  <PresentationFormat>画面に合わせる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1_デザート</vt:lpstr>
      <vt:lpstr>Thomas-Fermi方程式のFEMによる解法</vt:lpstr>
      <vt:lpstr>Thomas-Fermi方程式の数値解法上の困難</vt:lpstr>
      <vt:lpstr>原点に近い点での振る舞い</vt:lpstr>
      <vt:lpstr>遠方での振る舞い</vt:lpstr>
      <vt:lpstr>T-F方程式の問題</vt:lpstr>
      <vt:lpstr>β(x)について</vt:lpstr>
      <vt:lpstr>初期関数y0(x)</vt:lpstr>
      <vt:lpstr>適合点への狙い撃ち法の問題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566</cp:revision>
  <dcterms:created xsi:type="dcterms:W3CDTF">2011-04-19T08:41:22Z</dcterms:created>
  <dcterms:modified xsi:type="dcterms:W3CDTF">2014-07-19T22:20:39Z</dcterms:modified>
</cp:coreProperties>
</file>