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8" r:id="rId2"/>
    <p:sldId id="383" r:id="rId3"/>
    <p:sldId id="412" r:id="rId4"/>
    <p:sldId id="413" r:id="rId5"/>
    <p:sldId id="414" r:id="rId6"/>
    <p:sldId id="415" r:id="rId7"/>
    <p:sldId id="416" r:id="rId8"/>
    <p:sldId id="418" r:id="rId9"/>
    <p:sldId id="419" r:id="rId10"/>
    <p:sldId id="420" r:id="rId11"/>
    <p:sldId id="421" r:id="rId12"/>
    <p:sldId id="422" r:id="rId13"/>
    <p:sldId id="429" r:id="rId14"/>
    <p:sldId id="423" r:id="rId15"/>
    <p:sldId id="426" r:id="rId16"/>
    <p:sldId id="424" r:id="rId17"/>
    <p:sldId id="425" r:id="rId18"/>
    <p:sldId id="427" r:id="rId19"/>
    <p:sldId id="428" r:id="rId20"/>
  </p:sldIdLst>
  <p:sldSz cx="9144000" cy="6858000" type="screen4x3"/>
  <p:notesSz cx="6858000" cy="9144000"/>
  <p:custDataLst>
    <p:tags r:id="rId22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 varScale="1">
        <p:scale>
          <a:sx n="161" d="100"/>
          <a:sy n="161" d="100"/>
        </p:scale>
        <p:origin x="179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2015/7/13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2015/7/13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2015/7/13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2015/7/13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2015/7/13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2015/7/13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2015/7/13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2015/7/13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2015/7/13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2015/7/13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2015/7/13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2015/7/13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mtClean="0"/>
              <a:t>2015/7/13 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500" dirty="0" smtClean="0"/>
              <a:t>Thomas-Fermi</a:t>
            </a:r>
            <a:r>
              <a:rPr kumimoji="1" lang="ja-JP" altLang="en-US" sz="3500" dirty="0" smtClean="0"/>
              <a:t>方程式の</a:t>
            </a:r>
            <a:r>
              <a:rPr kumimoji="1" lang="en-US" altLang="ja-JP" sz="3500" dirty="0" smtClean="0"/>
              <a:t>FEM</a:t>
            </a:r>
            <a:r>
              <a:rPr kumimoji="1" lang="ja-JP" altLang="en-US" sz="3500" dirty="0" smtClean="0"/>
              <a:t>による解法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有限要素による離散化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最も</a:t>
            </a:r>
            <a:r>
              <a:rPr lang="ja-JP" altLang="en-US" dirty="0"/>
              <a:t>単純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次要素によって離散化。</a:t>
            </a:r>
            <a:endParaRPr kumimoji="1" lang="en-US" altLang="ja-JP" dirty="0" smtClean="0"/>
          </a:p>
          <a:p>
            <a:r>
              <a:rPr lang="ja-JP" altLang="en-US" dirty="0" smtClean="0"/>
              <a:t>連立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次方程式を解くには</a:t>
            </a:r>
            <a:r>
              <a:rPr lang="en-US" altLang="ja-JP" dirty="0" smtClean="0"/>
              <a:t>Intel Math Kernel Library (Intel MKL)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次要素だと、連立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次方程式</a:t>
            </a:r>
            <a:r>
              <a:rPr lang="en-US" altLang="ja-JP" dirty="0" smtClean="0"/>
              <a:t>[</a:t>
            </a:r>
            <a:r>
              <a:rPr lang="en-US" altLang="ja-JP" dirty="0"/>
              <a:t>K]{u} = {</a:t>
            </a:r>
            <a:r>
              <a:rPr lang="en-US" altLang="ja-JP" dirty="0" smtClean="0"/>
              <a:t>F}</a:t>
            </a:r>
            <a:r>
              <a:rPr lang="ja-JP" altLang="en-US" dirty="0" smtClean="0"/>
              <a:t>の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が対称正定値三重対角行列になるので、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次元配列を使わなくても、単に配列を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つ用意するだけで済む。</a:t>
            </a:r>
            <a:r>
              <a:rPr lang="ja-JP" altLang="en-US" dirty="0"/>
              <a:t>これ</a:t>
            </a:r>
            <a:r>
              <a:rPr lang="ja-JP" altLang="en-US" dirty="0" smtClean="0"/>
              <a:t>はメモリの節約になる。</a:t>
            </a:r>
            <a:endParaRPr lang="en-US" altLang="ja-JP" dirty="0" smtClean="0"/>
          </a:p>
          <a:p>
            <a:r>
              <a:rPr lang="ja-JP" altLang="en-US" dirty="0" smtClean="0"/>
              <a:t>ちなみに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次要素で離散化すると、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は対称正定値帯行列になる。機会があればやってみたい（</a:t>
            </a:r>
            <a:r>
              <a:rPr lang="ja-JP" altLang="en-US" dirty="0"/>
              <a:t>配列の</a:t>
            </a:r>
            <a:r>
              <a:rPr lang="ja-JP" altLang="en-US" dirty="0" smtClean="0"/>
              <a:t>扱いが煩雑になるので今回は見送った）。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3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フローチャート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357621" y="1641380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初期関数</a:t>
            </a:r>
            <a:r>
              <a:rPr lang="en-US" altLang="ja-JP" dirty="0">
                <a:solidFill>
                  <a:schemeClr val="tx1"/>
                </a:solidFill>
              </a:rPr>
              <a:t>y</a:t>
            </a:r>
            <a:r>
              <a:rPr lang="en-US" altLang="ja-JP" baseline="-25000" dirty="0">
                <a:solidFill>
                  <a:schemeClr val="tx1"/>
                </a:solidFill>
              </a:rPr>
              <a:t>0</a:t>
            </a:r>
            <a:r>
              <a:rPr lang="en-US" altLang="ja-JP" dirty="0">
                <a:solidFill>
                  <a:schemeClr val="tx1"/>
                </a:solidFill>
              </a:rPr>
              <a:t>(x</a:t>
            </a:r>
            <a:r>
              <a:rPr lang="en-US" altLang="ja-JP" dirty="0" smtClean="0">
                <a:solidFill>
                  <a:schemeClr val="tx1"/>
                </a:solidFill>
              </a:rPr>
              <a:t>), [</a:t>
            </a:r>
            <a:r>
              <a:rPr lang="en-US" altLang="ja-JP" dirty="0">
                <a:solidFill>
                  <a:schemeClr val="tx1"/>
                </a:solidFill>
              </a:rPr>
              <a:t>K]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生成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/>
          <p:cNvSpPr/>
          <p:nvPr/>
        </p:nvSpPr>
        <p:spPr>
          <a:xfrm>
            <a:off x="3357621" y="2500592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ja-JP" dirty="0" smtClean="0">
                <a:solidFill>
                  <a:schemeClr val="tx1"/>
                </a:solidFill>
              </a:rPr>
              <a:t>β</a:t>
            </a:r>
            <a:r>
              <a:rPr lang="en-US" altLang="ja-JP" dirty="0" smtClean="0">
                <a:solidFill>
                  <a:schemeClr val="tx1"/>
                </a:solidFill>
              </a:rPr>
              <a:t>(x), {f}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生成</a:t>
            </a:r>
          </a:p>
        </p:txBody>
      </p:sp>
      <p:sp>
        <p:nvSpPr>
          <p:cNvPr id="24" name="フローチャート: 処理 23"/>
          <p:cNvSpPr/>
          <p:nvPr/>
        </p:nvSpPr>
        <p:spPr>
          <a:xfrm>
            <a:off x="3357621" y="3363308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[K], {f}</a:t>
            </a:r>
            <a:r>
              <a:rPr lang="ja-JP" altLang="en-US" dirty="0" smtClean="0">
                <a:solidFill>
                  <a:schemeClr val="tx1"/>
                </a:solidFill>
              </a:rPr>
              <a:t>に境界条件処理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フローチャート: 処理 25"/>
          <p:cNvSpPr/>
          <p:nvPr/>
        </p:nvSpPr>
        <p:spPr>
          <a:xfrm>
            <a:off x="3357621" y="4232494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Intel MKL</a:t>
            </a:r>
            <a:r>
              <a:rPr lang="ja-JP" altLang="en-US" dirty="0" smtClean="0">
                <a:solidFill>
                  <a:schemeClr val="tx1"/>
                </a:solidFill>
              </a:rPr>
              <a:t>により</a:t>
            </a:r>
            <a:r>
              <a:rPr lang="en-US" altLang="ja-JP" dirty="0" smtClean="0">
                <a:solidFill>
                  <a:schemeClr val="tx1"/>
                </a:solidFill>
              </a:rPr>
              <a:t>y(x)</a:t>
            </a:r>
            <a:r>
              <a:rPr lang="ja-JP" altLang="en-US" dirty="0" smtClean="0">
                <a:solidFill>
                  <a:schemeClr val="tx1"/>
                </a:solidFill>
              </a:rPr>
              <a:t>を求める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フローチャート : 端子 28"/>
          <p:cNvSpPr/>
          <p:nvPr/>
        </p:nvSpPr>
        <p:spPr>
          <a:xfrm>
            <a:off x="3607989" y="6165304"/>
            <a:ext cx="2736304" cy="360040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フローチャート : 判断 29"/>
          <p:cNvSpPr/>
          <p:nvPr/>
        </p:nvSpPr>
        <p:spPr>
          <a:xfrm>
            <a:off x="3357621" y="5095856"/>
            <a:ext cx="3240360" cy="576064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収束した</a:t>
            </a:r>
            <a:r>
              <a:rPr lang="ja-JP" altLang="en-US" dirty="0" smtClean="0">
                <a:solidFill>
                  <a:schemeClr val="tx1"/>
                </a:solidFill>
              </a:rPr>
              <a:t>か？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976141" y="567192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0" idx="3"/>
          </p:cNvCxnSpPr>
          <p:nvPr/>
        </p:nvCxnSpPr>
        <p:spPr>
          <a:xfrm>
            <a:off x="6597981" y="5383888"/>
            <a:ext cx="482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977801" y="4595356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4979461" y="373264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4976141" y="2869924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977801" y="2007208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7080714" y="2221800"/>
            <a:ext cx="0" cy="316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4982781" y="2221800"/>
            <a:ext cx="2097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932040" y="558924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YES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18947" y="5014556"/>
            <a:ext cx="56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698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方程式の数値解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以上の解法で得た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方程式の数値解</a:t>
            </a:r>
            <a:r>
              <a:rPr lang="ja-JP" altLang="en-US" dirty="0"/>
              <a:t>は</a:t>
            </a:r>
            <a:r>
              <a:rPr lang="ja-JP" altLang="en-US" dirty="0" smtClean="0"/>
              <a:t>、文献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に載っている、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方程式の解の数表と「ほぼ」一致している。従って、バグは残っていないと判断した。</a:t>
            </a:r>
            <a:endParaRPr lang="en-US" altLang="ja-JP" dirty="0" smtClean="0"/>
          </a:p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方程式の解から得られる中性原子のエネルギーは、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を原子番号として、</a:t>
            </a:r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である。ここで、</a:t>
            </a:r>
            <a:r>
              <a:rPr lang="en-US" altLang="ja-JP" dirty="0" smtClean="0"/>
              <a:t>y’(0)</a:t>
            </a:r>
            <a:r>
              <a:rPr lang="ja-JP" altLang="en-US" dirty="0" err="1" smtClean="0"/>
              <a:t>は適</a:t>
            </a:r>
            <a:r>
              <a:rPr lang="ja-JP" altLang="en-US" dirty="0" smtClean="0"/>
              <a:t>合点への狙い撃ち法で得た値を使う（この値も文献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の値とほぼ一致している）。</a:t>
            </a:r>
            <a:endParaRPr lang="en-US" altLang="ja-JP" dirty="0" smtClean="0"/>
          </a:p>
          <a:p>
            <a:endParaRPr lang="en-US" altLang="ja-JP" sz="1700" dirty="0" smtClean="0"/>
          </a:p>
          <a:p>
            <a:r>
              <a:rPr lang="en-US" altLang="ja-JP" sz="1700" dirty="0" smtClean="0"/>
              <a:t>[1] E. U. Condon, </a:t>
            </a:r>
            <a:r>
              <a:rPr lang="en-US" altLang="ja-JP" sz="1700" dirty="0" err="1" smtClean="0"/>
              <a:t>Halis</a:t>
            </a:r>
            <a:r>
              <a:rPr lang="en-US" altLang="ja-JP" sz="1700" dirty="0" smtClean="0"/>
              <a:t> </a:t>
            </a:r>
            <a:r>
              <a:rPr lang="en-US" altLang="ja-JP" sz="1700" dirty="0" err="1" smtClean="0"/>
              <a:t>Odabasi</a:t>
            </a:r>
            <a:r>
              <a:rPr lang="en-US" altLang="ja-JP" sz="1700" dirty="0" smtClean="0"/>
              <a:t>. </a:t>
            </a:r>
            <a:r>
              <a:rPr lang="en-US" altLang="ja-JP" sz="1700" i="1" dirty="0" smtClean="0"/>
              <a:t>Atomic Structure</a:t>
            </a:r>
            <a:r>
              <a:rPr lang="en-US" altLang="ja-JP" sz="1700" dirty="0" smtClean="0"/>
              <a:t>, Cambridge University Press,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Cambridge, 1980</a:t>
            </a:r>
          </a:p>
          <a:p>
            <a:r>
              <a:rPr lang="ja-JP" altLang="en-US" sz="1700" dirty="0" smtClean="0"/>
              <a:t>ちなみにこの本は</a:t>
            </a:r>
            <a:r>
              <a:rPr lang="en-US" altLang="ja-JP" sz="1700" dirty="0" smtClean="0"/>
              <a:t>Google </a:t>
            </a:r>
            <a:r>
              <a:rPr lang="ja-JP" altLang="en-US" sz="1700" dirty="0" smtClean="0"/>
              <a:t>ブックスで（全部ではないが）読める。数表のページの</a:t>
            </a:r>
            <a:r>
              <a:rPr lang="en-US" altLang="ja-JP" sz="1700" dirty="0" smtClean="0"/>
              <a:t>URL</a:t>
            </a:r>
            <a:r>
              <a:rPr lang="ja-JP" altLang="en-US" sz="1700" dirty="0" smtClean="0"/>
              <a:t>はこちら</a:t>
            </a:r>
            <a:r>
              <a:rPr lang="en-US" altLang="ja-JP" sz="1700" dirty="0" smtClean="0"/>
              <a:t>: 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http</a:t>
            </a:r>
            <a:r>
              <a:rPr lang="en-US" altLang="ja-JP" sz="1700" dirty="0"/>
              <a:t>://bit.ly/1fRQ71T</a:t>
            </a:r>
            <a:endParaRPr lang="en-US" altLang="ja-JP" sz="1700" dirty="0" smtClean="0"/>
          </a:p>
          <a:p>
            <a:endParaRPr kumimoji="1" lang="ja-JP" altLang="en-US" sz="1700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3" y="3806195"/>
            <a:ext cx="2582335" cy="6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実行画面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02" y="1600200"/>
            <a:ext cx="6173745" cy="4495800"/>
          </a:xfrm>
        </p:spPr>
      </p:pic>
    </p:spTree>
    <p:extLst>
      <p:ext uri="{BB962C8B-B14F-4D97-AF65-F5344CB8AC3E}">
        <p14:creationId xmlns:p14="http://schemas.microsoft.com/office/powerpoint/2010/main" val="32576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Thomas-Fermi</a:t>
            </a:r>
            <a:r>
              <a:rPr kumimoji="1" lang="ja-JP" altLang="en-US" dirty="0" smtClean="0"/>
              <a:t>方程式の解のグラフ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3058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Thomas-Fermi</a:t>
            </a:r>
            <a:r>
              <a:rPr lang="ja-JP" altLang="en-US" dirty="0"/>
              <a:t>方程式の解の</a:t>
            </a:r>
            <a:r>
              <a:rPr lang="ja-JP" altLang="en-US" dirty="0" smtClean="0"/>
              <a:t>グラフ（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軸対数目盛）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42815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ベクトル化と並列化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次に、</a:t>
            </a:r>
            <a:r>
              <a:rPr kumimoji="1" lang="en-US" altLang="ja-JP" dirty="0" smtClean="0"/>
              <a:t>AVX</a:t>
            </a:r>
            <a:r>
              <a:rPr kumimoji="1" lang="ja-JP" altLang="en-US" dirty="0" smtClean="0"/>
              <a:t>命令によるベクトル化と、</a:t>
            </a:r>
            <a:r>
              <a:rPr kumimoji="1" lang="en-US" altLang="ja-JP" dirty="0" smtClean="0"/>
              <a:t>Intel </a:t>
            </a:r>
            <a:r>
              <a:rPr kumimoji="1" lang="en-US" altLang="ja-JP" dirty="0" err="1" smtClean="0"/>
              <a:t>Cilk</a:t>
            </a:r>
            <a:r>
              <a:rPr kumimoji="1" lang="en-US" altLang="ja-JP" dirty="0" smtClean="0"/>
              <a:t> Plus</a:t>
            </a:r>
            <a:r>
              <a:rPr kumimoji="1" lang="ja-JP" altLang="en-US" dirty="0" smtClean="0"/>
              <a:t>による（手動の）並列化を</a:t>
            </a:r>
            <a:r>
              <a:rPr lang="ja-JP" altLang="en-US" dirty="0"/>
              <a:t>試みた（コンパイラによる自動並列化（</a:t>
            </a:r>
            <a:r>
              <a:rPr lang="en-US" altLang="ja-JP" dirty="0"/>
              <a:t>Intel MKL</a:t>
            </a:r>
            <a:r>
              <a:rPr lang="ja-JP" altLang="en-US" dirty="0"/>
              <a:t>内部</a:t>
            </a:r>
            <a:r>
              <a:rPr lang="ja-JP" altLang="en-US" dirty="0" smtClean="0"/>
              <a:t>の並列化</a:t>
            </a:r>
            <a:r>
              <a:rPr lang="ja-JP" altLang="en-US" dirty="0"/>
              <a:t>も含む）は、計測の全てのパターンにおいて</a:t>
            </a:r>
            <a:r>
              <a:rPr lang="ja-JP" altLang="en-US" dirty="0" smtClean="0"/>
              <a:t>有効にしてある）。</a:t>
            </a:r>
            <a:endParaRPr kumimoji="1" lang="en-US" altLang="ja-JP" dirty="0" smtClean="0"/>
          </a:p>
          <a:p>
            <a:r>
              <a:rPr lang="ja-JP" altLang="en-US" dirty="0"/>
              <a:t>その効果を検証したのが次ページの</a:t>
            </a:r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</a:t>
            </a:r>
            <a:r>
              <a:rPr lang="ja-JP" altLang="en-US" dirty="0"/>
              <a:t>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計測</a:t>
            </a:r>
            <a:r>
              <a:rPr lang="ja-JP" altLang="en-US" dirty="0" smtClean="0"/>
              <a:t>環境：</a:t>
            </a:r>
            <a:endParaRPr lang="ja-JP" altLang="en-US" dirty="0"/>
          </a:p>
          <a:p>
            <a:r>
              <a:rPr lang="en-US" altLang="ja-JP" dirty="0" smtClean="0"/>
              <a:t>CPU</a:t>
            </a:r>
            <a:r>
              <a:rPr lang="en-US" altLang="ja-JP" dirty="0"/>
              <a:t>: Intel Core </a:t>
            </a:r>
            <a:r>
              <a:rPr lang="en-US" altLang="ja-JP" dirty="0" smtClean="0"/>
              <a:t>i7-3930K (Sandy Bridge-E, Hyper Threading ON (6C12T), </a:t>
            </a:r>
            <a:r>
              <a:rPr lang="en-US" altLang="ja-JP" dirty="0" err="1" smtClean="0"/>
              <a:t>SpeedStep</a:t>
            </a:r>
            <a:r>
              <a:rPr lang="en-US" altLang="ja-JP" dirty="0" smtClean="0"/>
              <a:t> OFF, Turbo Boost OFF) </a:t>
            </a:r>
          </a:p>
          <a:p>
            <a:r>
              <a:rPr lang="ja-JP" altLang="en-US" dirty="0" smtClean="0"/>
              <a:t>コンパイラ</a:t>
            </a:r>
            <a:r>
              <a:rPr lang="en-US" altLang="ja-JP" dirty="0"/>
              <a:t>: Intel C++ Composer XE </a:t>
            </a:r>
            <a:r>
              <a:rPr lang="en-US" altLang="ja-JP" dirty="0" smtClean="0"/>
              <a:t>2013 SP1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x64</a:t>
            </a:r>
            <a:r>
              <a:rPr lang="ja-JP" altLang="en-US" dirty="0" smtClean="0"/>
              <a:t>ビルド）</a:t>
            </a:r>
            <a:endParaRPr lang="en-US" altLang="ja-JP" dirty="0" smtClean="0"/>
          </a:p>
          <a:p>
            <a:r>
              <a:rPr lang="en-US" altLang="ja-JP" dirty="0"/>
              <a:t>OS: Microsoft Windows </a:t>
            </a:r>
            <a:r>
              <a:rPr lang="en-US" altLang="ja-JP" dirty="0" smtClean="0"/>
              <a:t>8 (64bit)</a:t>
            </a:r>
            <a:endParaRPr lang="en-US" altLang="ja-JP" dirty="0"/>
          </a:p>
          <a:p>
            <a:r>
              <a:rPr kumimoji="1" lang="ja-JP" altLang="en-US" dirty="0" smtClean="0"/>
              <a:t>物理メモリ</a:t>
            </a:r>
            <a:r>
              <a:rPr kumimoji="1" lang="en-US" altLang="ja-JP" dirty="0" smtClean="0"/>
              <a:t>: 16GB</a:t>
            </a:r>
          </a:p>
        </p:txBody>
      </p:sp>
    </p:spTree>
    <p:extLst>
      <p:ext uri="{BB962C8B-B14F-4D97-AF65-F5344CB8AC3E}">
        <p14:creationId xmlns:p14="http://schemas.microsoft.com/office/powerpoint/2010/main" val="897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ベクトル化と並列化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から分かるとおり、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によるベクトル化は効果がない。一方、</a:t>
            </a:r>
            <a:r>
              <a:rPr lang="en-US" altLang="ja-JP" dirty="0" err="1" smtClean="0"/>
              <a:t>Cilk</a:t>
            </a:r>
            <a:r>
              <a:rPr lang="ja-JP" altLang="en-US" dirty="0" smtClean="0"/>
              <a:t>による並列化は非常に効果的である。</a:t>
            </a:r>
            <a:endParaRPr lang="en-US" altLang="ja-JP" dirty="0" smtClean="0"/>
          </a:p>
          <a:p>
            <a:r>
              <a:rPr lang="ja-JP" altLang="en-US" dirty="0"/>
              <a:t>ベクトル化、</a:t>
            </a:r>
            <a:r>
              <a:rPr lang="ja-JP" altLang="en-US" dirty="0" smtClean="0"/>
              <a:t>並列化による誤差は（ほとんど）ない。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ベクトル化、並列化を行うと、若干メモリ使用量が増える傾向が見られる。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46364"/>
              </p:ext>
            </p:extLst>
          </p:nvPr>
        </p:nvGraphicFramePr>
        <p:xfrm>
          <a:off x="683568" y="2055531"/>
          <a:ext cx="8064896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584176"/>
                <a:gridCol w="2376264"/>
                <a:gridCol w="2016224"/>
              </a:tblGrid>
              <a:tr h="37444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計算時間（秒）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収束時の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IterationError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使用メモリ量（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KiB</a:t>
                      </a:r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772.3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10521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99.8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10837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10977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2123728" y="164977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ベクトル化</a:t>
            </a:r>
            <a:r>
              <a:rPr lang="ja-JP" altLang="en-US" dirty="0"/>
              <a:t>と並列化</a:t>
            </a:r>
            <a:r>
              <a:rPr lang="ja-JP" altLang="en-US" dirty="0" smtClean="0"/>
              <a:t>の効果の比較（三回の平均）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Thomas-Fermi</a:t>
            </a:r>
            <a:r>
              <a:rPr lang="ja-JP" altLang="en-US" dirty="0" smtClean="0"/>
              <a:t>方程式を有限要素（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次要素）による離散化と、反復法によって（数値的に）解いた。</a:t>
            </a:r>
            <a:endParaRPr lang="en-US" altLang="ja-JP" dirty="0" smtClean="0"/>
          </a:p>
          <a:p>
            <a:r>
              <a:rPr lang="ja-JP" altLang="en-US" dirty="0" smtClean="0"/>
              <a:t>得られた結果は、文献の結果とほぼ一致していた。</a:t>
            </a:r>
            <a:endParaRPr lang="en-US" altLang="ja-JP" dirty="0" smtClean="0"/>
          </a:p>
          <a:p>
            <a:r>
              <a:rPr lang="ja-JP" altLang="en-US" dirty="0" smtClean="0"/>
              <a:t>高速化をめざして、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によるベクトル化と、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による並列化を試みた。</a:t>
            </a:r>
            <a:endParaRPr lang="en-US" altLang="ja-JP" dirty="0" smtClean="0"/>
          </a:p>
          <a:p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によるベクトル化は効果がなかったが、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による並列化は非常に効果的であった。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ベクトル化、並列化による誤差はほとんどなかった。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Internet-College of Finite </a:t>
            </a:r>
            <a:r>
              <a:rPr lang="en-US" altLang="ja-JP" dirty="0"/>
              <a:t>Element Method: http://</a:t>
            </a:r>
            <a:r>
              <a:rPr lang="en-US" altLang="ja-JP" dirty="0" smtClean="0"/>
              <a:t>www.fem.gr.jp/index.html</a:t>
            </a:r>
          </a:p>
          <a:p>
            <a:r>
              <a:rPr lang="ja-JP" altLang="en-US" dirty="0"/>
              <a:t>有限要素法プログラミング演習（</a:t>
            </a:r>
            <a:r>
              <a:rPr lang="en-US" altLang="ja-JP" dirty="0" err="1"/>
              <a:t>fortran</a:t>
            </a:r>
            <a:r>
              <a:rPr lang="en-US" altLang="ja-JP" dirty="0"/>
              <a:t>, C </a:t>
            </a:r>
            <a:r>
              <a:rPr lang="ja-JP" altLang="en-US" dirty="0"/>
              <a:t>のソースコードつき）（開発版</a:t>
            </a:r>
            <a:r>
              <a:rPr lang="ja-JP" altLang="en-US" dirty="0" smtClean="0"/>
              <a:t>）</a:t>
            </a:r>
            <a:r>
              <a:rPr lang="en-US" altLang="ja-JP" dirty="0"/>
              <a:t>: http://www.sml.k.u-tokyo.ac.jp/members/nabe/FEM/fem.html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5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mtClean="0"/>
              <a:t>Thomas-Fermi</a:t>
            </a:r>
            <a:r>
              <a:rPr lang="ja-JP" altLang="en-US" smtClean="0"/>
              <a:t>方程式の数値解法上の困難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Thomas-Fermi</a:t>
            </a:r>
            <a:r>
              <a:rPr lang="ja-JP" altLang="en-US" dirty="0" smtClean="0"/>
              <a:t>方程式（</a:t>
            </a:r>
            <a:r>
              <a:rPr lang="ja-JP" altLang="en-US" dirty="0"/>
              <a:t>以後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方程式と呼ぶ）は、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であり、境界条件は、</a:t>
            </a:r>
            <a:r>
              <a:rPr lang="en-US" altLang="ja-JP" dirty="0" smtClean="0"/>
              <a:t>y(0) = 1, y(</a:t>
            </a:r>
            <a:r>
              <a:rPr lang="ja-JP" altLang="en-US" dirty="0" smtClean="0"/>
              <a:t>∞</a:t>
            </a:r>
            <a:r>
              <a:rPr lang="en-US" altLang="ja-JP" dirty="0" smtClean="0"/>
              <a:t>) = 0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この境界条件は、この方程式を数値的に解く上で何も言っていないのと同じである。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この方程式は原点に特異点を持つので原点から解けない。また当然ながらコンピュータは無限大を扱えない。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93567"/>
            <a:ext cx="270590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原点に近い点での振る舞い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仕方がないので、まずは原点に十分近い点での振る舞いを調べてみる。</a:t>
            </a:r>
            <a:endParaRPr kumimoji="1" lang="en-US" altLang="ja-JP" dirty="0" smtClean="0"/>
          </a:p>
          <a:p>
            <a:r>
              <a:rPr lang="ja-JP" altLang="en-US" dirty="0" smtClean="0"/>
              <a:t>論文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によれば、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の</a:t>
            </a:r>
            <a:r>
              <a:rPr lang="en-US" altLang="ja-JP" dirty="0" err="1"/>
              <a:t>Maclaurin</a:t>
            </a:r>
            <a:r>
              <a:rPr lang="ja-JP" altLang="en-US" dirty="0" smtClean="0"/>
              <a:t>展開は、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であり、また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の微分</a:t>
            </a:r>
            <a:r>
              <a:rPr lang="en-US" altLang="ja-JP" dirty="0" smtClean="0"/>
              <a:t>y’(x)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である。ここで、</a:t>
            </a:r>
            <a:r>
              <a:rPr lang="en-US" altLang="ja-JP" dirty="0" smtClean="0"/>
              <a:t>B = y’(0)</a:t>
            </a:r>
            <a:r>
              <a:rPr lang="ja-JP" altLang="en-US" dirty="0" smtClean="0"/>
              <a:t>であり、同じ論文によ</a:t>
            </a:r>
            <a:r>
              <a:rPr lang="ja-JP" altLang="en-US" dirty="0"/>
              <a:t>れば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　　　　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なお、この初期値を使って、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方程式を数値的に解こうとしても遠方で発散する。</a:t>
            </a:r>
            <a:endParaRPr lang="en-US" altLang="ja-JP" dirty="0" smtClean="0"/>
          </a:p>
          <a:p>
            <a:r>
              <a:rPr lang="en-US" altLang="ja-JP" sz="1200" dirty="0" smtClean="0"/>
              <a:t>[1] M. A. Noor and S. T. </a:t>
            </a:r>
            <a:r>
              <a:rPr lang="en-US" altLang="ja-JP" sz="1200" dirty="0" err="1" smtClean="0"/>
              <a:t>Mohyud</a:t>
            </a:r>
            <a:r>
              <a:rPr lang="en-US" altLang="ja-JP" sz="1200" dirty="0" smtClean="0"/>
              <a:t>-Din. </a:t>
            </a:r>
            <a:r>
              <a:rPr lang="en-US" altLang="ja-JP" sz="1200" dirty="0" err="1" smtClean="0"/>
              <a:t>Homotopy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Perturbation Method for Solving Thomas-Fermi Equation </a:t>
            </a:r>
            <a:r>
              <a:rPr lang="en-US" altLang="ja-JP" sz="1200" dirty="0" smtClean="0"/>
              <a:t>Using </a:t>
            </a:r>
            <a:r>
              <a:rPr lang="en-US" altLang="ja-JP" sz="1200" dirty="0" err="1" smtClean="0"/>
              <a:t>Pade</a:t>
            </a:r>
            <a:r>
              <a:rPr lang="en-US" altLang="ja-JP" sz="1200" dirty="0" smtClean="0"/>
              <a:t> Approximants. </a:t>
            </a:r>
            <a:r>
              <a:rPr lang="en-US" altLang="ja-JP" sz="1200" i="1" dirty="0" smtClean="0"/>
              <a:t>International </a:t>
            </a:r>
            <a:r>
              <a:rPr lang="en-US" altLang="ja-JP" sz="1200" i="1" dirty="0"/>
              <a:t>Journal of Nonlinear Science</a:t>
            </a:r>
            <a:r>
              <a:rPr lang="en-US" altLang="ja-JP" sz="1200" dirty="0"/>
              <a:t>, 8(2009):</a:t>
            </a:r>
            <a:r>
              <a:rPr lang="en-US" altLang="ja-JP" sz="1200" dirty="0" smtClean="0"/>
              <a:t>27-31.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2852936"/>
            <a:ext cx="5003302" cy="53340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3789040"/>
            <a:ext cx="5055118" cy="53340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4797152"/>
            <a:ext cx="2788314" cy="2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遠方</a:t>
            </a:r>
            <a:r>
              <a:rPr kumimoji="1" lang="ja-JP" altLang="en-US" dirty="0" smtClean="0"/>
              <a:t>での振る舞い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次に</a:t>
            </a:r>
            <a:r>
              <a:rPr lang="ja-JP" altLang="en-US" dirty="0"/>
              <a:t>遠方</a:t>
            </a:r>
            <a:r>
              <a:rPr kumimoji="1" lang="ja-JP" altLang="en-US" dirty="0" smtClean="0"/>
              <a:t>での振る舞いを調べてみる。文献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によれば遠方で漸進的に、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と書いてあるが</a:t>
            </a:r>
            <a:r>
              <a:rPr lang="ja-JP" altLang="en-US" dirty="0" smtClean="0"/>
              <a:t>、これは粗すぎる。ここで、論文</a:t>
            </a:r>
            <a:r>
              <a:rPr lang="en-US" altLang="ja-JP" baseline="30000" dirty="0" smtClean="0"/>
              <a:t>[2]</a:t>
            </a:r>
            <a:r>
              <a:rPr lang="ja-JP" altLang="en-US" dirty="0" smtClean="0"/>
              <a:t>によれば、やはり遠方</a:t>
            </a:r>
            <a:r>
              <a:rPr lang="ja-JP" altLang="en-US" dirty="0"/>
              <a:t>で漸進的に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である。ここで、</a:t>
            </a:r>
            <a:r>
              <a:rPr kumimoji="1" lang="en-US" altLang="ja-JP" dirty="0" smtClean="0"/>
              <a:t>λ = 3.886, x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 = 5.2415</a:t>
            </a:r>
            <a:r>
              <a:rPr kumimoji="1" lang="ja-JP" altLang="en-US" dirty="0" smtClean="0"/>
              <a:t>である。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sz="1500" dirty="0" smtClean="0"/>
              <a:t>[1] R.G</a:t>
            </a:r>
            <a:r>
              <a:rPr lang="en-US" altLang="ja-JP" sz="1500" dirty="0"/>
              <a:t>.</a:t>
            </a:r>
            <a:r>
              <a:rPr lang="ja-JP" altLang="en-US" sz="1500" dirty="0"/>
              <a:t>パール</a:t>
            </a:r>
            <a:r>
              <a:rPr lang="en-US" altLang="ja-JP" sz="1500" dirty="0"/>
              <a:t>, W.</a:t>
            </a:r>
            <a:r>
              <a:rPr lang="ja-JP" altLang="en-US" sz="1500" dirty="0"/>
              <a:t>ヤング </a:t>
            </a:r>
            <a:r>
              <a:rPr lang="en-US" altLang="ja-JP" sz="1500" dirty="0"/>
              <a:t>『</a:t>
            </a:r>
            <a:r>
              <a:rPr lang="ja-JP" altLang="en-US" sz="1500" dirty="0"/>
              <a:t>原子･分子の密度汎関数法</a:t>
            </a:r>
            <a:r>
              <a:rPr lang="en-US" altLang="ja-JP" sz="1500" dirty="0" smtClean="0"/>
              <a:t>』</a:t>
            </a:r>
            <a:r>
              <a:rPr lang="ja-JP" altLang="en-US" sz="1500" dirty="0" smtClean="0"/>
              <a:t>シュプリンガー</a:t>
            </a:r>
            <a:r>
              <a:rPr lang="ja-JP" altLang="en-US" sz="1500" dirty="0"/>
              <a:t>・フェアラーク東京（</a:t>
            </a:r>
            <a:r>
              <a:rPr lang="en-US" altLang="ja-JP" sz="1500" dirty="0"/>
              <a:t>1996</a:t>
            </a:r>
            <a:r>
              <a:rPr lang="ja-JP" altLang="en-US" sz="1500" dirty="0"/>
              <a:t>）</a:t>
            </a:r>
          </a:p>
          <a:p>
            <a:r>
              <a:rPr lang="en-US" altLang="ja-JP" sz="1500" dirty="0" smtClean="0"/>
              <a:t>[2] M. </a:t>
            </a:r>
            <a:r>
              <a:rPr lang="en-US" altLang="ja-JP" sz="1500" dirty="0" err="1" smtClean="0"/>
              <a:t>Desaix</a:t>
            </a:r>
            <a:r>
              <a:rPr lang="en-US" altLang="ja-JP" sz="1500" dirty="0" smtClean="0"/>
              <a:t>, D. Anderson, and M. </a:t>
            </a:r>
            <a:r>
              <a:rPr lang="en-US" altLang="ja-JP" sz="1500" dirty="0" err="1" smtClean="0"/>
              <a:t>Lisak</a:t>
            </a:r>
            <a:r>
              <a:rPr lang="en-US" altLang="ja-JP" sz="1500" dirty="0" smtClean="0"/>
              <a:t>, </a:t>
            </a:r>
            <a:r>
              <a:rPr lang="en-US" altLang="ja-JP" sz="1500" i="1" dirty="0" smtClean="0"/>
              <a:t>Eur</a:t>
            </a:r>
            <a:r>
              <a:rPr lang="en-US" altLang="ja-JP" sz="1500" i="1" dirty="0"/>
              <a:t>. J. Phys. </a:t>
            </a:r>
            <a:r>
              <a:rPr lang="en-US" altLang="ja-JP" sz="1500" b="1" dirty="0" smtClean="0"/>
              <a:t>25</a:t>
            </a:r>
            <a:r>
              <a:rPr lang="en-US" altLang="ja-JP" sz="1500" dirty="0"/>
              <a:t> (2004) </a:t>
            </a:r>
            <a:r>
              <a:rPr lang="en-US" altLang="ja-JP" sz="1500" dirty="0" smtClean="0"/>
              <a:t>699.</a:t>
            </a:r>
            <a:endParaRPr kumimoji="1" lang="ja-JP" altLang="en-US" sz="1500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1295402" cy="53340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7032"/>
            <a:ext cx="5638812" cy="1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T-F</a:t>
            </a:r>
            <a:r>
              <a:rPr kumimoji="1" lang="ja-JP" altLang="en-US" dirty="0" smtClean="0"/>
              <a:t>方程式の問題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kumimoji="1" lang="ja-JP" altLang="en-US" dirty="0" smtClean="0"/>
              <a:t>これで、原点にごく近い点での振る舞いと、遠方での振る舞いが分かった。</a:t>
            </a:r>
            <a:r>
              <a:rPr lang="ja-JP" altLang="en-US" dirty="0" smtClean="0"/>
              <a:t>結局、</a:t>
            </a:r>
            <a:r>
              <a:rPr kumimoji="1" lang="ja-JP" altLang="en-US" dirty="0" smtClean="0"/>
              <a:t>常微分方程式の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点境界値問題に帰着したので、後は有限要素による離散化を行うだけ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なのだが、まだ問題がある。</a:t>
            </a:r>
            <a:endParaRPr kumimoji="1" lang="en-US" altLang="ja-JP" dirty="0" smtClean="0"/>
          </a:p>
          <a:p>
            <a:r>
              <a:rPr lang="ja-JP" altLang="en-US" dirty="0" smtClean="0"/>
              <a:t>その問題とは、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方程式が非線形常</a:t>
            </a:r>
            <a:r>
              <a:rPr lang="ja-JP" altLang="en-US" smtClean="0"/>
              <a:t>微分方程式となっていることである。</a:t>
            </a:r>
            <a:endParaRPr lang="en-US" altLang="ja-JP" dirty="0" smtClean="0"/>
          </a:p>
          <a:p>
            <a:r>
              <a:rPr kumimoji="1" lang="ja-JP" altLang="en-US" dirty="0" smtClean="0"/>
              <a:t>ここで、以下のような</a:t>
            </a:r>
            <a:r>
              <a:rPr lang="ja-JP" altLang="en-US" dirty="0" smtClean="0"/>
              <a:t>線形常</a:t>
            </a:r>
            <a:r>
              <a:rPr kumimoji="1" lang="ja-JP" altLang="en-US" dirty="0" smtClean="0"/>
              <a:t>微分方程式について考える。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45260"/>
            <a:ext cx="1676404" cy="5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β(x)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この</a:t>
            </a:r>
            <a:r>
              <a:rPr lang="ja-JP" altLang="en-US" dirty="0"/>
              <a:t>方程式</a:t>
            </a:r>
            <a:r>
              <a:rPr lang="ja-JP" altLang="en-US" dirty="0" smtClean="0"/>
              <a:t>は線形常微分方程式であり、有限要素による離散化によって、</a:t>
            </a:r>
            <a:r>
              <a:rPr lang="en-US" altLang="ja-JP" dirty="0" smtClean="0"/>
              <a:t>[K]{u} = {F}</a:t>
            </a:r>
            <a:r>
              <a:rPr lang="ja-JP" altLang="en-US" dirty="0" smtClean="0"/>
              <a:t>という形式の連立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次方程式に帰着でき、解ける。</a:t>
            </a:r>
            <a:endParaRPr lang="en-US" altLang="ja-JP" dirty="0" smtClean="0"/>
          </a:p>
          <a:p>
            <a:r>
              <a:rPr kumimoji="1" lang="ja-JP" altLang="en-US" dirty="0" smtClean="0"/>
              <a:t>ここでもし、</a:t>
            </a:r>
            <a:r>
              <a:rPr lang="en-US" altLang="ja-JP" dirty="0" smtClean="0"/>
              <a:t>β(x)</a:t>
            </a:r>
            <a:r>
              <a:rPr lang="ja-JP" altLang="en-US" dirty="0" smtClean="0"/>
              <a:t>を次のように置くならば、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(1)</a:t>
            </a:r>
            <a:r>
              <a:rPr lang="ja-JP" altLang="en-US" dirty="0" smtClean="0"/>
              <a:t>式を解くことによって得た</a:t>
            </a:r>
            <a:r>
              <a:rPr lang="en-US" altLang="ja-JP" dirty="0" smtClean="0"/>
              <a:t>y(x)</a:t>
            </a:r>
            <a:r>
              <a:rPr lang="ja-JP" altLang="en-US" dirty="0"/>
              <a:t>から</a:t>
            </a:r>
            <a:r>
              <a:rPr lang="ja-JP" altLang="en-US" dirty="0" smtClean="0"/>
              <a:t>、</a:t>
            </a:r>
            <a:r>
              <a:rPr lang="en-US" altLang="ja-JP" dirty="0" smtClean="0"/>
              <a:t>(2)</a:t>
            </a:r>
            <a:r>
              <a:rPr lang="ja-JP" altLang="en-US" dirty="0" smtClean="0"/>
              <a:t>式によって</a:t>
            </a:r>
            <a:r>
              <a:rPr lang="en-US" altLang="ja-JP" dirty="0" smtClean="0"/>
              <a:t>β(x)</a:t>
            </a:r>
            <a:r>
              <a:rPr lang="ja-JP" altLang="en-US" dirty="0" smtClean="0"/>
              <a:t>を得</a:t>
            </a:r>
            <a:r>
              <a:rPr lang="ja-JP" altLang="en-US" dirty="0"/>
              <a:t>て</a:t>
            </a:r>
            <a:r>
              <a:rPr lang="ja-JP" altLang="en-US" dirty="0" smtClean="0"/>
              <a:t>、それからまた</a:t>
            </a:r>
            <a:r>
              <a:rPr lang="en-US" altLang="ja-JP" dirty="0" smtClean="0"/>
              <a:t>(1)</a:t>
            </a:r>
            <a:r>
              <a:rPr lang="ja-JP" altLang="en-US" dirty="0" smtClean="0"/>
              <a:t>式を解くことによって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を得て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という反復法によって解ける（もっといい方法もあるだろうが、</a:t>
            </a:r>
            <a:r>
              <a:rPr lang="en-US" altLang="ja-JP" dirty="0" smtClean="0"/>
              <a:t>SCF</a:t>
            </a:r>
            <a:r>
              <a:rPr lang="ja-JP" altLang="en-US" dirty="0" smtClean="0"/>
              <a:t>法の練習になるので、この方法を採用する）。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3048006" cy="58369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89040"/>
            <a:ext cx="3531116" cy="6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初期関数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(x)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この方法で</a:t>
            </a:r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方程式を解くには、</a:t>
            </a:r>
            <a:r>
              <a:rPr kumimoji="1" lang="en-US" altLang="ja-JP" dirty="0" smtClean="0"/>
              <a:t>y(x)</a:t>
            </a:r>
            <a:r>
              <a:rPr kumimoji="1" lang="ja-JP" altLang="en-US" dirty="0" smtClean="0"/>
              <a:t>の初期値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が必要である。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できるだけ良い</a:t>
            </a:r>
            <a:r>
              <a:rPr lang="en-US" altLang="ja-JP" dirty="0"/>
              <a:t>y</a:t>
            </a:r>
            <a:r>
              <a:rPr lang="en-US" altLang="ja-JP" baseline="-25000" dirty="0"/>
              <a:t>0</a:t>
            </a:r>
            <a:r>
              <a:rPr lang="en-US" altLang="ja-JP" dirty="0"/>
              <a:t>(x)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得たいので、（本末転倒な気もするが）</a:t>
            </a:r>
            <a:r>
              <a:rPr lang="ja-JP" altLang="en-US" dirty="0" smtClean="0"/>
              <a:t>常</a:t>
            </a:r>
            <a:r>
              <a:rPr lang="ja-JP" altLang="en-US" dirty="0"/>
              <a:t>微分方程式の</a:t>
            </a:r>
            <a:r>
              <a:rPr lang="ja-JP" altLang="en-US" dirty="0" smtClean="0"/>
              <a:t>解法に、</a:t>
            </a:r>
            <a:r>
              <a:rPr lang="ja-JP" altLang="en-US" dirty="0"/>
              <a:t>補</a:t>
            </a:r>
            <a:r>
              <a:rPr lang="ja-JP" altLang="en-US" dirty="0" smtClean="0"/>
              <a:t>外法の一種である</a:t>
            </a:r>
            <a:r>
              <a:rPr lang="en-US" altLang="ja-JP" dirty="0" err="1" smtClean="0"/>
              <a:t>Bulirsch-Stoer</a:t>
            </a:r>
            <a:r>
              <a:rPr lang="ja-JP" altLang="en-US" dirty="0" smtClean="0"/>
              <a:t>法</a:t>
            </a:r>
            <a:r>
              <a:rPr lang="ja-JP" altLang="en-US" dirty="0"/>
              <a:t>と、適合点への狙い撃ち法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lang="en-US" altLang="ja-JP" dirty="0" err="1" smtClean="0"/>
              <a:t>Bulirsch-Stoer</a:t>
            </a:r>
            <a:r>
              <a:rPr lang="ja-JP" altLang="en-US" dirty="0" smtClean="0"/>
              <a:t>法は本（たとえば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）を参考に自分で実装しても良いのだが、ここでは</a:t>
            </a:r>
            <a:r>
              <a:rPr lang="en-US" altLang="ja-JP" dirty="0" err="1" smtClean="0"/>
              <a:t>boost.ODEint</a:t>
            </a:r>
            <a:r>
              <a:rPr lang="ja-JP" altLang="en-US" dirty="0" smtClean="0"/>
              <a:t>を使う。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[</a:t>
            </a:r>
            <a:r>
              <a:rPr lang="en-US" altLang="ja-JP" sz="1600" dirty="0"/>
              <a:t>1] William H. </a:t>
            </a:r>
            <a:r>
              <a:rPr lang="en-US" altLang="ja-JP" sz="1600" dirty="0" smtClean="0"/>
              <a:t>Press, </a:t>
            </a:r>
            <a:r>
              <a:rPr lang="en-US" altLang="ja-JP" sz="1600" dirty="0"/>
              <a:t>William T. </a:t>
            </a:r>
            <a:r>
              <a:rPr lang="en-US" altLang="ja-JP" sz="1600" dirty="0" err="1" smtClean="0"/>
              <a:t>Vetterling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Saul A. </a:t>
            </a:r>
            <a:r>
              <a:rPr lang="en-US" altLang="ja-JP" sz="1600" dirty="0" err="1" smtClean="0"/>
              <a:t>Teukolsky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Brian P. </a:t>
            </a:r>
            <a:r>
              <a:rPr lang="en-US" altLang="ja-JP" sz="1600" dirty="0" smtClean="0"/>
              <a:t>Flannery 『</a:t>
            </a:r>
            <a:r>
              <a:rPr lang="ja-JP" altLang="en-US" sz="1600" dirty="0" smtClean="0"/>
              <a:t>ニューメリカルレシピ</a:t>
            </a:r>
            <a:r>
              <a:rPr lang="ja-JP" altLang="en-US" sz="1600" dirty="0"/>
              <a:t>・イン・シー 日本語版</a:t>
            </a:r>
            <a:r>
              <a:rPr lang="en-US" altLang="ja-JP" sz="1600" dirty="0"/>
              <a:t>―C</a:t>
            </a:r>
            <a:r>
              <a:rPr lang="ja-JP" altLang="en-US" sz="1600" dirty="0"/>
              <a:t>言語による数値計算の</a:t>
            </a:r>
            <a:r>
              <a:rPr lang="ja-JP" altLang="en-US" sz="1600" dirty="0" smtClean="0"/>
              <a:t>レシピ</a:t>
            </a:r>
            <a:r>
              <a:rPr lang="en-US" altLang="ja-JP" sz="1600" dirty="0" smtClean="0"/>
              <a:t>』 </a:t>
            </a:r>
            <a:r>
              <a:rPr lang="ja-JP" altLang="en-US" sz="1600" dirty="0" smtClean="0"/>
              <a:t>技術評論社（</a:t>
            </a:r>
            <a:r>
              <a:rPr lang="en-US" altLang="ja-JP" sz="1600" dirty="0" smtClean="0"/>
              <a:t>1993</a:t>
            </a:r>
            <a:r>
              <a:rPr lang="ja-JP" altLang="en-US" sz="1600" dirty="0" smtClean="0"/>
              <a:t>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9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次混合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入力と出力が一致する解を得るために、最も簡単な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次混合法を使う。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+ 1</a:t>
            </a:r>
            <a:r>
              <a:rPr kumimoji="1" lang="ja-JP" altLang="en-US" dirty="0" smtClean="0"/>
              <a:t>段階での改善された入力関数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i+1</a:t>
            </a:r>
            <a:r>
              <a:rPr kumimoji="1" lang="en-US" altLang="ja-JP" baseline="30000" dirty="0" smtClean="0"/>
              <a:t>in</a:t>
            </a:r>
            <a:r>
              <a:rPr kumimoji="1" lang="ja-JP" altLang="en-US" dirty="0" smtClean="0"/>
              <a:t>   は、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段階での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kumimoji="1" lang="ja-JP" altLang="en-US" dirty="0" smtClean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kumimoji="1" lang="ja-JP" altLang="en-US" dirty="0" smtClean="0"/>
              <a:t>を用いて、次式で与えられる。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ここ</a:t>
            </a:r>
            <a:r>
              <a:rPr lang="ja-JP" altLang="en-US" dirty="0" smtClean="0"/>
              <a:t>で</a:t>
            </a:r>
            <a:r>
              <a:rPr lang="en-US" altLang="ja-JP" dirty="0" smtClean="0"/>
              <a:t>α</a:t>
            </a:r>
            <a:r>
              <a:rPr lang="ja-JP" altLang="en-US" dirty="0" smtClean="0"/>
              <a:t>は定数であり、</a:t>
            </a:r>
            <a:r>
              <a:rPr lang="en-US" altLang="ja-JP" dirty="0" smtClean="0"/>
              <a:t>α = 0.05</a:t>
            </a:r>
            <a:r>
              <a:rPr lang="ja-JP" altLang="en-US" dirty="0" smtClean="0"/>
              <a:t>程度としないと収束</a:t>
            </a:r>
            <a:r>
              <a:rPr lang="ja-JP" altLang="en-US" smtClean="0"/>
              <a:t>しない</a:t>
            </a:r>
            <a:r>
              <a:rPr lang="ja-JP" altLang="en-US" smtClean="0"/>
              <a:t>。</a:t>
            </a:r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8" y="4056076"/>
            <a:ext cx="289560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反復法の収束の判定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は（数値計算上は）ベクトルと見なせる。ここで、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dirty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ja-JP" altLang="en-US" dirty="0" smtClean="0">
                <a:solidFill>
                  <a:prstClr val="black"/>
                </a:solidFill>
              </a:rPr>
              <a:t>差の大きさを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と適当に名付け、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en-US" altLang="ja-JP" dirty="0" smtClean="0">
                <a:solidFill>
                  <a:prstClr val="black"/>
                </a:solidFill>
              </a:rPr>
              <a:t> = |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baseline="30000" dirty="0" smtClean="0">
                <a:solidFill>
                  <a:prstClr val="black"/>
                </a:solidFill>
              </a:rPr>
              <a:t>　</a:t>
            </a:r>
            <a:r>
              <a:rPr lang="en-US" altLang="ja-JP" dirty="0" smtClean="0">
                <a:solidFill>
                  <a:prstClr val="black"/>
                </a:solidFill>
              </a:rPr>
              <a:t>–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 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en-US" altLang="ja-JP" dirty="0" smtClean="0">
                <a:solidFill>
                  <a:prstClr val="black"/>
                </a:solidFill>
              </a:rPr>
              <a:t>|</a:t>
            </a:r>
            <a:r>
              <a:rPr lang="ja-JP" altLang="en-US" dirty="0" smtClean="0">
                <a:solidFill>
                  <a:prstClr val="black"/>
                </a:solidFill>
              </a:rPr>
              <a:t>と定義する。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この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がある閾値（</a:t>
            </a:r>
            <a:r>
              <a:rPr lang="en-US" altLang="ja-JP" dirty="0" smtClean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）未満になった場合（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&lt; </a:t>
            </a:r>
            <a:r>
              <a:rPr lang="en-US" altLang="ja-JP" dirty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）、収束したと判定する。</a:t>
            </a:r>
            <a:endParaRPr kumimoji="1" lang="en-US" altLang="ja-JP" dirty="0" smtClean="0"/>
          </a:p>
          <a:p>
            <a:r>
              <a:rPr lang="en-US" altLang="ja-JP" dirty="0" err="1"/>
              <a:t>IterationError</a:t>
            </a:r>
            <a:r>
              <a:rPr lang="ja-JP" altLang="en-US" dirty="0" smtClean="0"/>
              <a:t>は、どうがんばっても</a:t>
            </a:r>
            <a:r>
              <a:rPr lang="en-US" altLang="ja-JP" dirty="0" smtClean="0"/>
              <a:t>10</a:t>
            </a:r>
            <a:r>
              <a:rPr lang="en-US" altLang="ja-JP" baseline="30000" dirty="0" smtClean="0"/>
              <a:t>-12</a:t>
            </a:r>
            <a:r>
              <a:rPr lang="ja-JP" altLang="en-US" dirty="0" smtClean="0"/>
              <a:t>程度以下には下がらないので、</a:t>
            </a:r>
            <a:r>
              <a:rPr lang="en-US" altLang="ja-JP" dirty="0" smtClean="0"/>
              <a:t>ε</a:t>
            </a:r>
            <a:r>
              <a:rPr lang="ja-JP" altLang="en-US" dirty="0" smtClean="0"/>
              <a:t>もその程度とする（絶対的な誤差基準よりもむしろ、相対的な誤差基準を使うべきかもしれない）。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43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beta\left(  x\right)  =\dfrac{1}{\sqrt{x}}\left[  y\left(  x\right)&#10;\right]  ^{\frac{3}{2}}\qquad\qquad(2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102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_{i+1}^{in}=\alpha y_{i}^{out}+\left(  1-\alpha\right)  y_{i}^{in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717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E=\dfrac{3}{7}\left(  \dfrac{128}{9\pi^{2}}\right)  ^{\frac{1}{3}}Z^{\frac&#10;{7}{3}}\left[  y^{\prime}\left(  0\right)  \right]  $&#10;\end{document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126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\dfrac{d^{2}y\left(  x\right)  }{dx^{2}}=\dfrac{1}{\sqrt{x}}\left[  y\left(&#10;x\right)  \right]  ^{\frac{3}{2}}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10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=1+Bx+\dfrac{4}{3}x\sqrt{x}+\dfrac{2}{5}Bx^{\frac{5}{2}%&#10;}+\dfrac{1}{3}x^{3}+\ldots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7"/>
  <p:tag name="PICTUREFILESIZE" val="128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^{\prime}\left(  x\right)  =B+2\sqrt{x}+Bx^{\frac{3}{2}}+x^{2}+\dfrac{3}%&#10;{20}Bx^{\frac{5}{2}}+\ldots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9"/>
  <p:tag name="PICTUREFILESIZE" val="1328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B\approx-1.588076779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58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\simeq\dfrac{144}{x^{3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"/>
  <p:tag name="PICTUREFILESIZE" val="54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\simeq\dfrac{1}{\left[  1+\left(  \tfrac{x}{x_{0}}\right)&#10;^{\frac{3}{\lambda}}\right]  ^{\lambda}},y^{\prime}\left(  x\right)&#10;\simeq-\dfrac{\tfrac{3}{x_{0}}\left(  \tfrac{x}{x_{0}}\right)  ^{\frac&#10;{3}{\lambda}-1}}{\left[  1+\left(  \tfrac{x}{x_{0}}\right)  ^{\frac{3}%&#10;{\lambda}}\right]  ^{\lambda+1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2"/>
  <p:tag name="PICTUREFILESIZE" val="2510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dfrac{d^{2}y\left(  x\right)  }{dx^{2}}=\beta\left(  x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81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dfrac{d^{2}y\left(  x\right)  }{dx^{2}}=\beta\left(  x\right)  \qquad&#10;\qquad(1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0"/>
  <p:tag name="PICTUREFILESIZE" val="999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6391</TotalTime>
  <Words>1461</Words>
  <Application>Microsoft Office PowerPoint</Application>
  <PresentationFormat>画面に合わせる (4:3)</PresentationFormat>
  <Paragraphs>128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HGPｺﾞｼｯｸE</vt:lpstr>
      <vt:lpstr>ＭＳ Ｐゴシック</vt:lpstr>
      <vt:lpstr>Tw Cen MT</vt:lpstr>
      <vt:lpstr>Calibri</vt:lpstr>
      <vt:lpstr>Wingdings</vt:lpstr>
      <vt:lpstr>Wingdings 2</vt:lpstr>
      <vt:lpstr>1_デザート</vt:lpstr>
      <vt:lpstr>Thomas-Fermi方程式のFEMによる解法</vt:lpstr>
      <vt:lpstr>Thomas-Fermi方程式の数値解法上の困難</vt:lpstr>
      <vt:lpstr>原点に近い点での振る舞い</vt:lpstr>
      <vt:lpstr>遠方での振る舞い</vt:lpstr>
      <vt:lpstr>T-F方程式の問題</vt:lpstr>
      <vt:lpstr>β(x)について</vt:lpstr>
      <vt:lpstr>初期関数y0(x)</vt:lpstr>
      <vt:lpstr>1次混合</vt:lpstr>
      <vt:lpstr>反復法の収束の判定</vt:lpstr>
      <vt:lpstr>有限要素による離散化</vt:lpstr>
      <vt:lpstr>フローチャート</vt:lpstr>
      <vt:lpstr>T-F方程式の数値解</vt:lpstr>
      <vt:lpstr>実行画面</vt:lpstr>
      <vt:lpstr>Thomas-Fermi方程式の解のグラフ</vt:lpstr>
      <vt:lpstr>Thomas-Fermi方程式の解のグラフ（y軸対数目盛）</vt:lpstr>
      <vt:lpstr>ベクトル化と並列化</vt:lpstr>
      <vt:lpstr>ベクトル化と並列化</vt:lpstr>
      <vt:lpstr>まとめ</vt:lpstr>
      <vt:lpstr>参考サイト</vt:lpstr>
    </vt:vector>
  </TitlesOfParts>
  <Company>金沢大学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Hiroyuki dc1394</cp:lastModifiedBy>
  <cp:revision>568</cp:revision>
  <dcterms:created xsi:type="dcterms:W3CDTF">2011-04-19T08:41:22Z</dcterms:created>
  <dcterms:modified xsi:type="dcterms:W3CDTF">2015-07-12T22:17:29Z</dcterms:modified>
</cp:coreProperties>
</file>