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1"/>
  </p:notesMasterIdLst>
  <p:sldIdLst>
    <p:sldId id="258" r:id="rId2"/>
    <p:sldId id="411" r:id="rId3"/>
    <p:sldId id="441" r:id="rId4"/>
    <p:sldId id="436" r:id="rId5"/>
    <p:sldId id="437" r:id="rId6"/>
    <p:sldId id="438" r:id="rId7"/>
    <p:sldId id="439" r:id="rId8"/>
    <p:sldId id="440" r:id="rId9"/>
    <p:sldId id="443" r:id="rId10"/>
    <p:sldId id="383" r:id="rId11"/>
    <p:sldId id="442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422" r:id="rId23"/>
    <p:sldId id="429" r:id="rId24"/>
    <p:sldId id="423" r:id="rId25"/>
    <p:sldId id="426" r:id="rId26"/>
    <p:sldId id="424" r:id="rId27"/>
    <p:sldId id="425" r:id="rId28"/>
    <p:sldId id="427" r:id="rId29"/>
    <p:sldId id="428" r:id="rId30"/>
  </p:sldIdLst>
  <p:sldSz cx="9144000" cy="6858000" type="screen4x3"/>
  <p:notesSz cx="6858000" cy="9144000"/>
  <p:custDataLst>
    <p:tags r:id="rId32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31" autoAdjust="0"/>
  </p:normalViewPr>
  <p:slideViewPr>
    <p:cSldViewPr>
      <p:cViewPr varScale="1">
        <p:scale>
          <a:sx n="163" d="100"/>
          <a:sy n="163" d="100"/>
        </p:scale>
        <p:origin x="-20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713B8-E49A-41D1-88B6-B310770581C8}" type="datetimeFigureOut">
              <a:rPr kumimoji="1" lang="ja-JP" altLang="en-US" smtClean="0"/>
              <a:t>2015/2/7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4C4A-7F4C-422E-AFD3-B9FF5B24F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40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/>
              <a:pPr/>
              <a:t>2015/2/7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EBDDC3"/>
              </a:solidFill>
            </a:endParaRPr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EBDDC3"/>
                </a:solidFill>
              </a:rPr>
              <a:pPr/>
              <a:t>‹#›</a:t>
            </a:fld>
            <a:endParaRPr kumimoji="1" lang="ja-JP" alt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50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2015/2/7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68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2015/2/7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578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2015/2/7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2162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2015/2/7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02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2015/2/7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2015/2/7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736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2015/2/7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39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2015/2/7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775F55"/>
                </a:solidFill>
              </a:rPr>
              <a:pPr/>
              <a:t>‹#›</a:t>
            </a:fld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3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2015/2/7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896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2015/2/7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4949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2015/2/7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25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@dc1394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600" dirty="0"/>
              <a:t>Schrödinger</a:t>
            </a:r>
            <a:r>
              <a:rPr lang="ja-JP" altLang="en-US" sz="3600" dirty="0" smtClean="0"/>
              <a:t>方程式の</a:t>
            </a:r>
            <a:r>
              <a:rPr lang="ja-JP" altLang="en-US" sz="3600" dirty="0"/>
              <a:t>数値解法</a:t>
            </a:r>
            <a:endParaRPr kumimoji="1" lang="ja-JP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3735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原点に近い点での振る舞い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仕方がないので、まずは原点に十分近い点で</a:t>
            </a:r>
            <a:r>
              <a:rPr lang="ja-JP" altLang="en-US" dirty="0" smtClean="0"/>
              <a:t>の</a:t>
            </a:r>
            <a:r>
              <a:rPr lang="en-US" altLang="ja-JP" dirty="0" smtClean="0"/>
              <a:t>L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と</a:t>
            </a:r>
            <a:r>
              <a:rPr lang="en-US" altLang="ja-JP" dirty="0" smtClean="0"/>
              <a:t>V(r)</a:t>
            </a:r>
            <a:r>
              <a:rPr lang="ja-JP" altLang="en-US" dirty="0" smtClean="0"/>
              <a:t>の振る舞い</a:t>
            </a:r>
            <a:r>
              <a:rPr lang="ja-JP" altLang="en-US" dirty="0"/>
              <a:t>を調べてみる。</a:t>
            </a:r>
            <a:endParaRPr lang="en-US" altLang="ja-JP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797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919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原点に近い点での振る舞い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仕方がないので、まずは原点に十分近い点での振る舞いを調べてみる。</a:t>
            </a:r>
            <a:endParaRPr kumimoji="1" lang="en-US" altLang="ja-JP" dirty="0" smtClean="0"/>
          </a:p>
          <a:p>
            <a:r>
              <a:rPr lang="ja-JP" altLang="en-US" dirty="0" smtClean="0"/>
              <a:t>論文</a:t>
            </a:r>
            <a:r>
              <a:rPr lang="en-US" altLang="ja-JP" baseline="30000" dirty="0" smtClean="0"/>
              <a:t>[1]</a:t>
            </a:r>
            <a:r>
              <a:rPr lang="ja-JP" altLang="en-US" dirty="0" smtClean="0"/>
              <a:t>によれば、</a:t>
            </a:r>
            <a:r>
              <a:rPr lang="en-US" altLang="ja-JP" dirty="0" smtClean="0"/>
              <a:t>y(x)</a:t>
            </a:r>
            <a:r>
              <a:rPr lang="ja-JP" altLang="en-US" dirty="0" smtClean="0"/>
              <a:t>の</a:t>
            </a:r>
            <a:r>
              <a:rPr lang="en-US" altLang="ja-JP" dirty="0" err="1"/>
              <a:t>Maclaurin</a:t>
            </a:r>
            <a:r>
              <a:rPr lang="ja-JP" altLang="en-US" dirty="0" smtClean="0"/>
              <a:t>展開は、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であり、また</a:t>
            </a:r>
            <a:r>
              <a:rPr lang="en-US" altLang="ja-JP" dirty="0" smtClean="0"/>
              <a:t>y(x)</a:t>
            </a:r>
            <a:r>
              <a:rPr lang="ja-JP" altLang="en-US" dirty="0" smtClean="0"/>
              <a:t>の微分</a:t>
            </a:r>
            <a:r>
              <a:rPr lang="en-US" altLang="ja-JP" dirty="0" smtClean="0"/>
              <a:t>y’(x)</a:t>
            </a:r>
            <a:r>
              <a:rPr lang="ja-JP" altLang="en-US" dirty="0" smtClean="0"/>
              <a:t>は、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である。ここで、</a:t>
            </a:r>
            <a:r>
              <a:rPr lang="en-US" altLang="ja-JP" dirty="0" smtClean="0"/>
              <a:t>B = y’(0)</a:t>
            </a:r>
            <a:r>
              <a:rPr lang="ja-JP" altLang="en-US" dirty="0" smtClean="0"/>
              <a:t>であり、同じ論文によ</a:t>
            </a:r>
            <a:r>
              <a:rPr lang="ja-JP" altLang="en-US" dirty="0"/>
              <a:t>れば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r>
              <a:rPr lang="ja-JP" altLang="en-US" dirty="0" smtClean="0"/>
              <a:t>　　　　　　　　　　　　　である。</a:t>
            </a:r>
            <a:endParaRPr lang="en-US" altLang="ja-JP" dirty="0" smtClean="0"/>
          </a:p>
          <a:p>
            <a:r>
              <a:rPr lang="ja-JP" altLang="en-US" dirty="0" smtClean="0"/>
              <a:t>なお、この初期値を使って、</a:t>
            </a:r>
            <a:r>
              <a:rPr lang="en-US" altLang="ja-JP" dirty="0" smtClean="0"/>
              <a:t>T-F</a:t>
            </a:r>
            <a:r>
              <a:rPr lang="ja-JP" altLang="en-US" dirty="0" smtClean="0"/>
              <a:t>方程式を数値的に解こうとしても遠方で発散する。</a:t>
            </a:r>
            <a:endParaRPr lang="en-US" altLang="ja-JP" dirty="0" smtClean="0"/>
          </a:p>
          <a:p>
            <a:r>
              <a:rPr lang="en-US" altLang="ja-JP" sz="1200" dirty="0" smtClean="0"/>
              <a:t>[1] M. A. Noor and S. T. </a:t>
            </a:r>
            <a:r>
              <a:rPr lang="en-US" altLang="ja-JP" sz="1200" dirty="0" err="1" smtClean="0"/>
              <a:t>Mohyud</a:t>
            </a:r>
            <a:r>
              <a:rPr lang="en-US" altLang="ja-JP" sz="1200" dirty="0" smtClean="0"/>
              <a:t>-Din. </a:t>
            </a:r>
            <a:r>
              <a:rPr lang="en-US" altLang="ja-JP" sz="1200" dirty="0" err="1" smtClean="0"/>
              <a:t>Homotopy</a:t>
            </a:r>
            <a:r>
              <a:rPr lang="en-US" altLang="ja-JP" sz="1200" dirty="0" smtClean="0"/>
              <a:t> </a:t>
            </a:r>
            <a:r>
              <a:rPr lang="en-US" altLang="ja-JP" sz="1200" dirty="0"/>
              <a:t>Perturbation Method for Solving Thomas-Fermi Equation </a:t>
            </a:r>
            <a:r>
              <a:rPr lang="en-US" altLang="ja-JP" sz="1200" dirty="0" smtClean="0"/>
              <a:t>Using </a:t>
            </a:r>
            <a:r>
              <a:rPr lang="en-US" altLang="ja-JP" sz="1200" dirty="0" err="1" smtClean="0"/>
              <a:t>Pade</a:t>
            </a:r>
            <a:r>
              <a:rPr lang="en-US" altLang="ja-JP" sz="1200" dirty="0" smtClean="0"/>
              <a:t> Approximants. </a:t>
            </a:r>
            <a:r>
              <a:rPr lang="en-US" altLang="ja-JP" sz="1200" i="1" dirty="0" smtClean="0"/>
              <a:t>International </a:t>
            </a:r>
            <a:r>
              <a:rPr lang="en-US" altLang="ja-JP" sz="1200" i="1" dirty="0"/>
              <a:t>Journal of Nonlinear Science</a:t>
            </a:r>
            <a:r>
              <a:rPr lang="en-US" altLang="ja-JP" sz="1200" dirty="0"/>
              <a:t>, 8(2009):</a:t>
            </a:r>
            <a:r>
              <a:rPr lang="en-US" altLang="ja-JP" sz="1200" dirty="0" smtClean="0"/>
              <a:t>27-31.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03" y="2852936"/>
            <a:ext cx="5003302" cy="53340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03" y="3789040"/>
            <a:ext cx="5055118" cy="53340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03" y="4797152"/>
            <a:ext cx="2788314" cy="2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遠方</a:t>
            </a:r>
            <a:r>
              <a:rPr kumimoji="1" lang="ja-JP" altLang="en-US" dirty="0" smtClean="0"/>
              <a:t>での振る舞い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次に</a:t>
            </a:r>
            <a:r>
              <a:rPr lang="ja-JP" altLang="en-US" dirty="0"/>
              <a:t>遠方</a:t>
            </a:r>
            <a:r>
              <a:rPr kumimoji="1" lang="ja-JP" altLang="en-US" dirty="0" smtClean="0"/>
              <a:t>での振る舞いを調べてみる。文献</a:t>
            </a:r>
            <a:r>
              <a:rPr lang="en-US" altLang="ja-JP" baseline="30000" dirty="0" smtClean="0"/>
              <a:t>[1]</a:t>
            </a:r>
            <a:r>
              <a:rPr lang="ja-JP" altLang="en-US" dirty="0" smtClean="0"/>
              <a:t>によれば遠方で漸進的に、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と書いてあるが</a:t>
            </a:r>
            <a:r>
              <a:rPr lang="ja-JP" altLang="en-US" dirty="0" smtClean="0"/>
              <a:t>、これは粗すぎる。ここで、論文</a:t>
            </a:r>
            <a:r>
              <a:rPr lang="en-US" altLang="ja-JP" baseline="30000" dirty="0" smtClean="0"/>
              <a:t>[2]</a:t>
            </a:r>
            <a:r>
              <a:rPr lang="ja-JP" altLang="en-US" dirty="0" smtClean="0"/>
              <a:t>によれば、やはり遠方</a:t>
            </a:r>
            <a:r>
              <a:rPr lang="ja-JP" altLang="en-US" dirty="0"/>
              <a:t>で漸進的に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である。ここで、</a:t>
            </a:r>
            <a:r>
              <a:rPr kumimoji="1" lang="en-US" altLang="ja-JP" dirty="0" smtClean="0"/>
              <a:t>λ = 3.886, x</a:t>
            </a:r>
            <a:r>
              <a:rPr kumimoji="1" lang="en-US" altLang="ja-JP" baseline="-25000" dirty="0" smtClean="0"/>
              <a:t>0</a:t>
            </a:r>
            <a:r>
              <a:rPr kumimoji="1" lang="en-US" altLang="ja-JP" dirty="0" smtClean="0"/>
              <a:t> = 5.2415</a:t>
            </a:r>
            <a:r>
              <a:rPr kumimoji="1" lang="ja-JP" altLang="en-US" dirty="0" smtClean="0"/>
              <a:t>である。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sz="1500" dirty="0" smtClean="0"/>
              <a:t>[1] R.G</a:t>
            </a:r>
            <a:r>
              <a:rPr lang="en-US" altLang="ja-JP" sz="1500" dirty="0"/>
              <a:t>.</a:t>
            </a:r>
            <a:r>
              <a:rPr lang="ja-JP" altLang="en-US" sz="1500" dirty="0"/>
              <a:t>パール</a:t>
            </a:r>
            <a:r>
              <a:rPr lang="en-US" altLang="ja-JP" sz="1500" dirty="0"/>
              <a:t>, W.</a:t>
            </a:r>
            <a:r>
              <a:rPr lang="ja-JP" altLang="en-US" sz="1500" dirty="0"/>
              <a:t>ヤング </a:t>
            </a:r>
            <a:r>
              <a:rPr lang="en-US" altLang="ja-JP" sz="1500" dirty="0"/>
              <a:t>『</a:t>
            </a:r>
            <a:r>
              <a:rPr lang="ja-JP" altLang="en-US" sz="1500" dirty="0"/>
              <a:t>原子･分子の密度汎関数法</a:t>
            </a:r>
            <a:r>
              <a:rPr lang="en-US" altLang="ja-JP" sz="1500" dirty="0" smtClean="0"/>
              <a:t>』</a:t>
            </a:r>
            <a:r>
              <a:rPr lang="ja-JP" altLang="en-US" sz="1500" dirty="0" smtClean="0"/>
              <a:t>シュプリンガー</a:t>
            </a:r>
            <a:r>
              <a:rPr lang="ja-JP" altLang="en-US" sz="1500" dirty="0"/>
              <a:t>・フェアラーク東京（</a:t>
            </a:r>
            <a:r>
              <a:rPr lang="en-US" altLang="ja-JP" sz="1500" dirty="0"/>
              <a:t>1996</a:t>
            </a:r>
            <a:r>
              <a:rPr lang="ja-JP" altLang="en-US" sz="1500" dirty="0"/>
              <a:t>）</a:t>
            </a:r>
          </a:p>
          <a:p>
            <a:r>
              <a:rPr lang="en-US" altLang="ja-JP" sz="1500" dirty="0" smtClean="0"/>
              <a:t>[2] M. </a:t>
            </a:r>
            <a:r>
              <a:rPr lang="en-US" altLang="ja-JP" sz="1500" dirty="0" err="1" smtClean="0"/>
              <a:t>Desaix</a:t>
            </a:r>
            <a:r>
              <a:rPr lang="en-US" altLang="ja-JP" sz="1500" dirty="0" smtClean="0"/>
              <a:t>, D. Anderson, and M. </a:t>
            </a:r>
            <a:r>
              <a:rPr lang="en-US" altLang="ja-JP" sz="1500" dirty="0" err="1" smtClean="0"/>
              <a:t>Lisak</a:t>
            </a:r>
            <a:r>
              <a:rPr lang="en-US" altLang="ja-JP" sz="1500" dirty="0" smtClean="0"/>
              <a:t>, </a:t>
            </a:r>
            <a:r>
              <a:rPr lang="en-US" altLang="ja-JP" sz="1500" i="1" dirty="0" smtClean="0"/>
              <a:t>Eur</a:t>
            </a:r>
            <a:r>
              <a:rPr lang="en-US" altLang="ja-JP" sz="1500" i="1" dirty="0"/>
              <a:t>. J. Phys. </a:t>
            </a:r>
            <a:r>
              <a:rPr lang="en-US" altLang="ja-JP" sz="1500" b="1" dirty="0" smtClean="0"/>
              <a:t>25</a:t>
            </a:r>
            <a:r>
              <a:rPr lang="en-US" altLang="ja-JP" sz="1500" dirty="0"/>
              <a:t> (2004) </a:t>
            </a:r>
            <a:r>
              <a:rPr lang="en-US" altLang="ja-JP" sz="1500" dirty="0" smtClean="0"/>
              <a:t>699.</a:t>
            </a:r>
            <a:endParaRPr kumimoji="1" lang="ja-JP" altLang="en-US" sz="1500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20888"/>
            <a:ext cx="1295402" cy="533402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17032"/>
            <a:ext cx="5638812" cy="132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4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T-F</a:t>
            </a:r>
            <a:r>
              <a:rPr kumimoji="1" lang="ja-JP" altLang="en-US" dirty="0" smtClean="0"/>
              <a:t>方程式の問題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/>
          <a:lstStyle/>
          <a:p>
            <a:r>
              <a:rPr kumimoji="1" lang="ja-JP" altLang="en-US" dirty="0" smtClean="0"/>
              <a:t>これで、原点にごく近い点での振る舞いと、遠方での振る舞いが分かった。これで常微分方程式の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点境界値問題に帰着したので、後は有限要素による離散化を行うだけ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としたいが、これだけでは解けない。</a:t>
            </a:r>
            <a:endParaRPr kumimoji="1" lang="en-US" altLang="ja-JP" dirty="0" smtClean="0"/>
          </a:p>
          <a:p>
            <a:r>
              <a:rPr lang="ja-JP" altLang="en-US" dirty="0"/>
              <a:t>なぜなら</a:t>
            </a:r>
            <a:r>
              <a:rPr lang="ja-JP" altLang="en-US" dirty="0" smtClean="0"/>
              <a:t>、</a:t>
            </a:r>
            <a:r>
              <a:rPr lang="en-US" altLang="ja-JP" dirty="0" smtClean="0"/>
              <a:t>T-F</a:t>
            </a:r>
            <a:r>
              <a:rPr lang="ja-JP" altLang="en-US" dirty="0" smtClean="0"/>
              <a:t>方程式が非線形常微分方程式だからである。</a:t>
            </a:r>
            <a:endParaRPr lang="en-US" altLang="ja-JP" dirty="0" smtClean="0"/>
          </a:p>
          <a:p>
            <a:r>
              <a:rPr kumimoji="1" lang="ja-JP" altLang="en-US" dirty="0" smtClean="0"/>
              <a:t>ここで、以下のような</a:t>
            </a:r>
            <a:r>
              <a:rPr lang="ja-JP" altLang="en-US" dirty="0" smtClean="0"/>
              <a:t>線形常</a:t>
            </a:r>
            <a:r>
              <a:rPr kumimoji="1" lang="ja-JP" altLang="en-US" dirty="0" smtClean="0"/>
              <a:t>微分方程式について考える。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845260"/>
            <a:ext cx="1676404" cy="58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β(x)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lnSpcReduction="10000"/>
          </a:bodyPr>
          <a:lstStyle/>
          <a:p>
            <a:endParaRPr kumimoji="1" lang="en-US" altLang="ja-JP" dirty="0" smtClean="0"/>
          </a:p>
          <a:p>
            <a:r>
              <a:rPr lang="ja-JP" altLang="en-US" dirty="0" smtClean="0"/>
              <a:t>この</a:t>
            </a:r>
            <a:r>
              <a:rPr lang="ja-JP" altLang="en-US" dirty="0"/>
              <a:t>方程式</a:t>
            </a:r>
            <a:r>
              <a:rPr lang="ja-JP" altLang="en-US" dirty="0" smtClean="0"/>
              <a:t>は線形常微分方程式であり、有限要素による離散化によって、</a:t>
            </a:r>
            <a:r>
              <a:rPr lang="en-US" altLang="ja-JP" dirty="0" smtClean="0"/>
              <a:t>[K]{u} = {F}</a:t>
            </a:r>
            <a:r>
              <a:rPr lang="ja-JP" altLang="en-US" dirty="0" smtClean="0"/>
              <a:t>という形式の連立</a:t>
            </a:r>
            <a:r>
              <a:rPr lang="en-US" altLang="ja-JP" dirty="0" smtClean="0"/>
              <a:t>1</a:t>
            </a:r>
            <a:r>
              <a:rPr lang="ja-JP" altLang="en-US" dirty="0" smtClean="0"/>
              <a:t>次方程式に帰着でき、解ける。</a:t>
            </a:r>
            <a:endParaRPr lang="en-US" altLang="ja-JP" dirty="0" smtClean="0"/>
          </a:p>
          <a:p>
            <a:r>
              <a:rPr kumimoji="1" lang="ja-JP" altLang="en-US" dirty="0" smtClean="0"/>
              <a:t>ここでもし、</a:t>
            </a:r>
            <a:r>
              <a:rPr lang="en-US" altLang="ja-JP" dirty="0" smtClean="0"/>
              <a:t>β(x)</a:t>
            </a:r>
            <a:r>
              <a:rPr lang="ja-JP" altLang="en-US" dirty="0" smtClean="0"/>
              <a:t>を次のように置くならば、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(1)</a:t>
            </a:r>
            <a:r>
              <a:rPr lang="ja-JP" altLang="en-US" dirty="0" smtClean="0"/>
              <a:t>式を解くことによって得た</a:t>
            </a:r>
            <a:r>
              <a:rPr lang="en-US" altLang="ja-JP" dirty="0" smtClean="0"/>
              <a:t>y(x)</a:t>
            </a:r>
            <a:r>
              <a:rPr lang="ja-JP" altLang="en-US" dirty="0"/>
              <a:t>から</a:t>
            </a:r>
            <a:r>
              <a:rPr lang="ja-JP" altLang="en-US" dirty="0" smtClean="0"/>
              <a:t>、</a:t>
            </a:r>
            <a:r>
              <a:rPr lang="en-US" altLang="ja-JP" dirty="0" smtClean="0"/>
              <a:t>(2)</a:t>
            </a:r>
            <a:r>
              <a:rPr lang="ja-JP" altLang="en-US" dirty="0" smtClean="0"/>
              <a:t>式によって</a:t>
            </a:r>
            <a:r>
              <a:rPr lang="en-US" altLang="ja-JP" dirty="0" smtClean="0"/>
              <a:t>β(x)</a:t>
            </a:r>
            <a:r>
              <a:rPr lang="ja-JP" altLang="en-US" dirty="0" smtClean="0"/>
              <a:t>を得</a:t>
            </a:r>
            <a:r>
              <a:rPr lang="ja-JP" altLang="en-US" dirty="0"/>
              <a:t>て</a:t>
            </a:r>
            <a:r>
              <a:rPr lang="ja-JP" altLang="en-US" dirty="0" smtClean="0"/>
              <a:t>、それからまた</a:t>
            </a:r>
            <a:r>
              <a:rPr lang="en-US" altLang="ja-JP" dirty="0" smtClean="0"/>
              <a:t>(1)</a:t>
            </a:r>
            <a:r>
              <a:rPr lang="ja-JP" altLang="en-US" dirty="0" smtClean="0"/>
              <a:t>式を解くことによって</a:t>
            </a:r>
            <a:r>
              <a:rPr lang="en-US" altLang="ja-JP" dirty="0" smtClean="0"/>
              <a:t>y(x)</a:t>
            </a:r>
            <a:r>
              <a:rPr lang="ja-JP" altLang="en-US" dirty="0" smtClean="0"/>
              <a:t>を得て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という反復法によって解ける（もっといい方法もあるだろうが、</a:t>
            </a:r>
            <a:r>
              <a:rPr lang="en-US" altLang="ja-JP" dirty="0" smtClean="0"/>
              <a:t>SCF</a:t>
            </a:r>
            <a:r>
              <a:rPr lang="ja-JP" altLang="en-US" dirty="0" smtClean="0"/>
              <a:t>法の練習になるので、この方法を採用する）。</a:t>
            </a:r>
            <a:endParaRPr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3048006" cy="583694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89040"/>
            <a:ext cx="3531116" cy="60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初期関数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0</a:t>
            </a:r>
            <a:r>
              <a:rPr lang="en-US" altLang="ja-JP" dirty="0" smtClean="0"/>
              <a:t>(x)</a:t>
            </a:r>
            <a:endParaRPr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この方法で</a:t>
            </a:r>
            <a:r>
              <a:rPr kumimoji="1" lang="en-US" altLang="ja-JP" dirty="0" smtClean="0"/>
              <a:t>T-F</a:t>
            </a:r>
            <a:r>
              <a:rPr kumimoji="1" lang="ja-JP" altLang="en-US" dirty="0" smtClean="0"/>
              <a:t>方程式を解くには、</a:t>
            </a:r>
            <a:r>
              <a:rPr kumimoji="1" lang="en-US" altLang="ja-JP" dirty="0" smtClean="0"/>
              <a:t>y(x)</a:t>
            </a:r>
            <a:r>
              <a:rPr kumimoji="1" lang="ja-JP" altLang="en-US" dirty="0" smtClean="0"/>
              <a:t>の初期値</a:t>
            </a:r>
            <a:r>
              <a:rPr kumimoji="1" lang="en-US" altLang="ja-JP" dirty="0" smtClean="0"/>
              <a:t>y</a:t>
            </a:r>
            <a:r>
              <a:rPr kumimoji="1" lang="en-US" altLang="ja-JP" baseline="-25000" dirty="0" smtClean="0"/>
              <a:t>0</a:t>
            </a:r>
            <a:r>
              <a:rPr kumimoji="1" lang="en-US" altLang="ja-JP" dirty="0" smtClean="0"/>
              <a:t>(x)</a:t>
            </a:r>
            <a:r>
              <a:rPr kumimoji="1" lang="ja-JP" altLang="en-US" dirty="0" smtClean="0"/>
              <a:t>が必要である。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できるだけ良い</a:t>
            </a:r>
            <a:r>
              <a:rPr lang="en-US" altLang="ja-JP" dirty="0"/>
              <a:t>y</a:t>
            </a:r>
            <a:r>
              <a:rPr lang="en-US" altLang="ja-JP" baseline="-25000" dirty="0"/>
              <a:t>0</a:t>
            </a:r>
            <a:r>
              <a:rPr lang="en-US" altLang="ja-JP" dirty="0"/>
              <a:t>(x)</a:t>
            </a:r>
            <a:r>
              <a:rPr lang="ja-JP" altLang="en-US" dirty="0" smtClean="0"/>
              <a:t>を</a:t>
            </a:r>
            <a:r>
              <a:rPr kumimoji="1" lang="ja-JP" altLang="en-US" dirty="0" smtClean="0"/>
              <a:t>得たいので、（本末転倒な気もするが）</a:t>
            </a:r>
            <a:r>
              <a:rPr lang="ja-JP" altLang="en-US" dirty="0" smtClean="0"/>
              <a:t>常</a:t>
            </a:r>
            <a:r>
              <a:rPr lang="ja-JP" altLang="en-US" dirty="0"/>
              <a:t>微分方程式の</a:t>
            </a:r>
            <a:r>
              <a:rPr lang="ja-JP" altLang="en-US" dirty="0" smtClean="0"/>
              <a:t>解法に、</a:t>
            </a:r>
            <a:r>
              <a:rPr lang="ja-JP" altLang="en-US" dirty="0"/>
              <a:t>補</a:t>
            </a:r>
            <a:r>
              <a:rPr lang="ja-JP" altLang="en-US" dirty="0" smtClean="0"/>
              <a:t>外法の一種である</a:t>
            </a:r>
            <a:r>
              <a:rPr lang="en-US" altLang="ja-JP" dirty="0" err="1" smtClean="0"/>
              <a:t>Bulirsch-Stoer</a:t>
            </a:r>
            <a:r>
              <a:rPr lang="ja-JP" altLang="en-US" dirty="0" smtClean="0"/>
              <a:t>法</a:t>
            </a:r>
            <a:r>
              <a:rPr lang="ja-JP" altLang="en-US" dirty="0"/>
              <a:t>と、適合点への狙い撃ち法</a:t>
            </a:r>
            <a:r>
              <a:rPr lang="ja-JP" altLang="en-US" dirty="0" smtClean="0"/>
              <a:t>を使う。</a:t>
            </a:r>
            <a:endParaRPr lang="en-US" altLang="ja-JP" dirty="0" smtClean="0"/>
          </a:p>
          <a:p>
            <a:r>
              <a:rPr lang="en-US" altLang="ja-JP" dirty="0" err="1" smtClean="0"/>
              <a:t>Bulirsch-Stoer</a:t>
            </a:r>
            <a:r>
              <a:rPr lang="ja-JP" altLang="en-US" dirty="0" smtClean="0"/>
              <a:t>法は本（たとえば</a:t>
            </a:r>
            <a:r>
              <a:rPr lang="en-US" altLang="ja-JP" baseline="30000" dirty="0" smtClean="0"/>
              <a:t>[1]</a:t>
            </a:r>
            <a:r>
              <a:rPr lang="ja-JP" altLang="en-US" dirty="0" smtClean="0"/>
              <a:t>）を参考に自分で実装しても良いのだが、ここでは</a:t>
            </a:r>
            <a:r>
              <a:rPr lang="en-US" altLang="ja-JP" dirty="0" smtClean="0"/>
              <a:t>boost::</a:t>
            </a:r>
            <a:r>
              <a:rPr lang="en-US" altLang="ja-JP" dirty="0"/>
              <a:t>numeric</a:t>
            </a:r>
            <a:r>
              <a:rPr lang="en-US" altLang="ja-JP" dirty="0" smtClean="0"/>
              <a:t>::</a:t>
            </a:r>
            <a:r>
              <a:rPr lang="en-US" altLang="ja-JP" dirty="0" err="1" smtClean="0"/>
              <a:t>odeint</a:t>
            </a:r>
            <a:r>
              <a:rPr lang="ja-JP" altLang="en-US" dirty="0" smtClean="0"/>
              <a:t>を使う。</a:t>
            </a:r>
            <a:endParaRPr lang="en-US" altLang="ja-JP" sz="1600" dirty="0" smtClean="0"/>
          </a:p>
          <a:p>
            <a:endParaRPr lang="en-US" altLang="ja-JP" sz="1600" dirty="0" smtClean="0"/>
          </a:p>
          <a:p>
            <a:endParaRPr lang="en-US" altLang="ja-JP" sz="1600" dirty="0" smtClean="0"/>
          </a:p>
          <a:p>
            <a:r>
              <a:rPr lang="en-US" altLang="ja-JP" sz="1600" dirty="0" smtClean="0"/>
              <a:t>[</a:t>
            </a:r>
            <a:r>
              <a:rPr lang="en-US" altLang="ja-JP" sz="1600" dirty="0"/>
              <a:t>1] William H. </a:t>
            </a:r>
            <a:r>
              <a:rPr lang="en-US" altLang="ja-JP" sz="1600" dirty="0" smtClean="0"/>
              <a:t>Press, </a:t>
            </a:r>
            <a:r>
              <a:rPr lang="en-US" altLang="ja-JP" sz="1600" dirty="0"/>
              <a:t>William T. </a:t>
            </a:r>
            <a:r>
              <a:rPr lang="en-US" altLang="ja-JP" sz="1600" dirty="0" err="1" smtClean="0"/>
              <a:t>Vetterling</a:t>
            </a:r>
            <a:r>
              <a:rPr lang="en-US" altLang="ja-JP" sz="1600" dirty="0" smtClean="0"/>
              <a:t>, </a:t>
            </a:r>
            <a:r>
              <a:rPr lang="en-US" altLang="ja-JP" sz="1600" dirty="0"/>
              <a:t>Saul A. </a:t>
            </a:r>
            <a:r>
              <a:rPr lang="en-US" altLang="ja-JP" sz="1600" dirty="0" err="1" smtClean="0"/>
              <a:t>Teukolsky</a:t>
            </a:r>
            <a:r>
              <a:rPr lang="en-US" altLang="ja-JP" sz="1600" dirty="0" smtClean="0"/>
              <a:t>, </a:t>
            </a:r>
            <a:r>
              <a:rPr lang="en-US" altLang="ja-JP" sz="1600" dirty="0"/>
              <a:t>Brian P. </a:t>
            </a:r>
            <a:r>
              <a:rPr lang="en-US" altLang="ja-JP" sz="1600" dirty="0" smtClean="0"/>
              <a:t>Flannery 『</a:t>
            </a:r>
            <a:r>
              <a:rPr lang="ja-JP" altLang="en-US" sz="1600" dirty="0" smtClean="0"/>
              <a:t>ニューメリカルレシピ</a:t>
            </a:r>
            <a:r>
              <a:rPr lang="ja-JP" altLang="en-US" sz="1600" dirty="0"/>
              <a:t>・イン・シー 日本語版</a:t>
            </a:r>
            <a:r>
              <a:rPr lang="en-US" altLang="ja-JP" sz="1600" dirty="0"/>
              <a:t>―C</a:t>
            </a:r>
            <a:r>
              <a:rPr lang="ja-JP" altLang="en-US" sz="1600" dirty="0"/>
              <a:t>言語による数値計算の</a:t>
            </a:r>
            <a:r>
              <a:rPr lang="ja-JP" altLang="en-US" sz="1600" dirty="0" smtClean="0"/>
              <a:t>レシピ</a:t>
            </a:r>
            <a:r>
              <a:rPr lang="en-US" altLang="ja-JP" sz="1600" dirty="0" smtClean="0"/>
              <a:t>』 </a:t>
            </a:r>
            <a:r>
              <a:rPr lang="ja-JP" altLang="en-US" sz="1600" dirty="0" smtClean="0"/>
              <a:t>技術評論社（</a:t>
            </a:r>
            <a:r>
              <a:rPr lang="en-US" altLang="ja-JP" sz="1600" dirty="0" smtClean="0"/>
              <a:t>1993</a:t>
            </a:r>
            <a:r>
              <a:rPr lang="ja-JP" altLang="en-US" sz="1600" dirty="0" smtClean="0"/>
              <a:t>）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6937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適合点への狙い撃ち法の問題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狙い撃ち法の適合点は</a:t>
            </a:r>
            <a:r>
              <a:rPr lang="en-US" altLang="ja-JP" dirty="0" smtClean="0"/>
              <a:t>5.0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10.0</a:t>
            </a:r>
            <a:r>
              <a:rPr lang="ja-JP" altLang="en-US" dirty="0" smtClean="0"/>
              <a:t>程度が良いらしい（調査中）。</a:t>
            </a:r>
            <a:endParaRPr lang="en-US" altLang="ja-JP" dirty="0" smtClean="0"/>
          </a:p>
          <a:p>
            <a:r>
              <a:rPr lang="ja-JP" altLang="en-US" dirty="0" smtClean="0"/>
              <a:t>そもそも最初から狙い撃ち法を使えば</a:t>
            </a:r>
            <a:r>
              <a:rPr lang="en-US" altLang="ja-JP" dirty="0"/>
              <a:t>…</a:t>
            </a:r>
            <a:r>
              <a:rPr lang="ja-JP" altLang="en-US" dirty="0"/>
              <a:t>が、この方法では、適合点</a:t>
            </a:r>
            <a:r>
              <a:rPr lang="ja-JP" altLang="en-US" dirty="0" smtClean="0"/>
              <a:t>で値が「異なる」の</a:t>
            </a:r>
            <a:r>
              <a:rPr lang="ja-JP" altLang="en-US" dirty="0"/>
              <a:t>で精度の高い解が</a:t>
            </a:r>
            <a:r>
              <a:rPr lang="ja-JP" altLang="en-US" dirty="0" smtClean="0"/>
              <a:t>得られない（私のプログラムがバグっている可能性もあるが</a:t>
            </a:r>
            <a:r>
              <a:rPr lang="en-US" altLang="ja-JP" dirty="0"/>
              <a:t>…</a:t>
            </a:r>
            <a:r>
              <a:rPr lang="ja-JP" altLang="en-US" dirty="0" smtClean="0"/>
              <a:t>まあ初期関数なので</a:t>
            </a:r>
            <a:r>
              <a:rPr lang="en-US" altLang="ja-JP" dirty="0" smtClean="0"/>
              <a:t>…</a:t>
            </a:r>
            <a:r>
              <a:rPr lang="ja-JP" altLang="en-US" dirty="0" smtClean="0"/>
              <a:t>）。</a:t>
            </a:r>
            <a:endParaRPr lang="ja-JP" altLang="en-US" dirty="0"/>
          </a:p>
          <a:p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58459"/>
              </p:ext>
            </p:extLst>
          </p:nvPr>
        </p:nvGraphicFramePr>
        <p:xfrm>
          <a:off x="1115616" y="4437112"/>
          <a:ext cx="69847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3456384"/>
                <a:gridCol w="23762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原点にごく近い点から解いた</a:t>
                      </a:r>
                      <a:r>
                        <a:rPr kumimoji="1" lang="en-US" altLang="ja-JP" dirty="0" smtClean="0"/>
                        <a:t>y(x)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遠方から解いた</a:t>
                      </a:r>
                      <a:r>
                        <a:rPr kumimoji="1" lang="en-US" altLang="ja-JP" dirty="0" smtClean="0"/>
                        <a:t>y(x)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4.98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0.0788376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4.99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0.0785983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0.07</a:t>
                      </a:r>
                      <a:r>
                        <a:rPr kumimoji="1" lang="en-US" altLang="ja-JP" baseline="0" dirty="0" smtClean="0">
                          <a:solidFill>
                            <a:srgbClr val="FF0000"/>
                          </a:solidFill>
                        </a:rPr>
                        <a:t>83599</a:t>
                      </a:r>
                      <a:endParaRPr kumimoji="1" lang="ja-JP" altLang="en-US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0.07</a:t>
                      </a:r>
                      <a:r>
                        <a:rPr kumimoji="1" lang="en-US" altLang="ja-JP" baseline="0" dirty="0" smtClean="0">
                          <a:solidFill>
                            <a:srgbClr val="FF0000"/>
                          </a:solidFill>
                        </a:rPr>
                        <a:t>92299</a:t>
                      </a:r>
                      <a:endParaRPr kumimoji="1" lang="ja-JP" altLang="en-US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0.0789933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0.0787575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0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次混合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入力と出力が一致する解を得るために、最も簡単な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次混合法を使う。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すなわち、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+ 1</a:t>
            </a:r>
            <a:r>
              <a:rPr kumimoji="1" lang="ja-JP" altLang="en-US" dirty="0" smtClean="0"/>
              <a:t>段階での改善された入力関数</a:t>
            </a:r>
            <a:r>
              <a:rPr kumimoji="1" lang="en-US" altLang="ja-JP" dirty="0" smtClean="0"/>
              <a:t>y</a:t>
            </a:r>
            <a:r>
              <a:rPr kumimoji="1" lang="en-US" altLang="ja-JP" baseline="-25000" dirty="0" smtClean="0"/>
              <a:t>i+1</a:t>
            </a:r>
            <a:r>
              <a:rPr kumimoji="1" lang="en-US" altLang="ja-JP" baseline="30000" dirty="0" smtClean="0"/>
              <a:t>in</a:t>
            </a:r>
            <a:r>
              <a:rPr kumimoji="1" lang="ja-JP" altLang="en-US" dirty="0" smtClean="0"/>
              <a:t>   は、</a:t>
            </a:r>
            <a:r>
              <a:rPr kumimoji="1" lang="en-US" altLang="ja-JP" dirty="0" err="1" smtClean="0"/>
              <a:t>i</a:t>
            </a:r>
            <a:r>
              <a:rPr kumimoji="1" lang="ja-JP" altLang="en-US" dirty="0" smtClean="0"/>
              <a:t>段階での</a:t>
            </a:r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in</a:t>
            </a:r>
            <a:r>
              <a:rPr kumimoji="1" lang="ja-JP" altLang="en-US" dirty="0" smtClean="0"/>
              <a:t>と</a:t>
            </a:r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out</a:t>
            </a:r>
            <a:r>
              <a:rPr kumimoji="1" lang="ja-JP" altLang="en-US" dirty="0" smtClean="0"/>
              <a:t>を用いて、次式で与えられる。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ここ</a:t>
            </a:r>
            <a:r>
              <a:rPr lang="ja-JP" altLang="en-US" dirty="0" smtClean="0"/>
              <a:t>で</a:t>
            </a:r>
            <a:r>
              <a:rPr lang="en-US" altLang="ja-JP" dirty="0" smtClean="0"/>
              <a:t>α</a:t>
            </a:r>
            <a:r>
              <a:rPr lang="ja-JP" altLang="en-US" dirty="0" smtClean="0"/>
              <a:t>は定数であり、</a:t>
            </a:r>
            <a:r>
              <a:rPr lang="en-US" altLang="ja-JP" dirty="0" smtClean="0"/>
              <a:t>α = 0.05</a:t>
            </a:r>
            <a:r>
              <a:rPr lang="ja-JP" altLang="en-US" dirty="0" smtClean="0"/>
              <a:t>程度としないと収束しない。</a:t>
            </a:r>
            <a:endParaRPr lang="en-US" altLang="ja-JP" dirty="0" smtClean="0"/>
          </a:p>
          <a:p>
            <a:r>
              <a:rPr lang="ja-JP" altLang="en-US" dirty="0" smtClean="0"/>
              <a:t>（修正）</a:t>
            </a:r>
            <a:r>
              <a:rPr lang="en-US" altLang="ja-JP" dirty="0" err="1" smtClean="0"/>
              <a:t>Broyden</a:t>
            </a:r>
            <a:r>
              <a:rPr lang="ja-JP" altLang="en-US" dirty="0"/>
              <a:t>法などのより高度</a:t>
            </a:r>
            <a:r>
              <a:rPr lang="ja-JP" altLang="en-US" dirty="0" smtClean="0"/>
              <a:t>な方法もあるが、（実装が面倒なので）今回は使わないこととする。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18" y="4056076"/>
            <a:ext cx="2895606" cy="3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反復法の収束の判定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ja-JP" altLang="en-US" dirty="0" smtClean="0">
                <a:solidFill>
                  <a:prstClr val="black"/>
                </a:solidFill>
              </a:rPr>
              <a:t>は（数値計算上は）ベクトルと見なせる。ここで、</a:t>
            </a:r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out</a:t>
            </a:r>
            <a:r>
              <a:rPr lang="ja-JP" altLang="en-US" dirty="0"/>
              <a:t>と</a:t>
            </a:r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in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ja-JP" altLang="en-US" dirty="0" smtClean="0">
                <a:solidFill>
                  <a:prstClr val="black"/>
                </a:solidFill>
              </a:rPr>
              <a:t>差の大きさを</a:t>
            </a:r>
            <a:r>
              <a:rPr lang="en-US" altLang="ja-JP" dirty="0" err="1" smtClean="0">
                <a:solidFill>
                  <a:prstClr val="black"/>
                </a:solidFill>
              </a:rPr>
              <a:t>IterationError</a:t>
            </a:r>
            <a:r>
              <a:rPr lang="ja-JP" altLang="en-US" dirty="0" smtClean="0">
                <a:solidFill>
                  <a:prstClr val="black"/>
                </a:solidFill>
              </a:rPr>
              <a:t>と適当に名付け、</a:t>
            </a:r>
            <a:r>
              <a:rPr lang="en-US" altLang="ja-JP" dirty="0" err="1" smtClean="0">
                <a:solidFill>
                  <a:prstClr val="black"/>
                </a:solidFill>
              </a:rPr>
              <a:t>IterationError</a:t>
            </a:r>
            <a:r>
              <a:rPr lang="en-US" altLang="ja-JP" dirty="0" smtClean="0">
                <a:solidFill>
                  <a:prstClr val="black"/>
                </a:solidFill>
              </a:rPr>
              <a:t> = |</a:t>
            </a:r>
            <a:r>
              <a:rPr lang="en-US" altLang="ja-JP" b="1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out</a:t>
            </a:r>
            <a:r>
              <a:rPr lang="ja-JP" altLang="en-US" baseline="30000" dirty="0" smtClean="0">
                <a:solidFill>
                  <a:prstClr val="black"/>
                </a:solidFill>
              </a:rPr>
              <a:t>　</a:t>
            </a:r>
            <a:r>
              <a:rPr lang="en-US" altLang="ja-JP" dirty="0" smtClean="0">
                <a:solidFill>
                  <a:prstClr val="black"/>
                </a:solidFill>
              </a:rPr>
              <a:t>–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 </a:t>
            </a:r>
            <a:r>
              <a:rPr lang="en-US" altLang="ja-JP" b="1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in</a:t>
            </a:r>
            <a:r>
              <a:rPr lang="en-US" altLang="ja-JP" dirty="0" smtClean="0">
                <a:solidFill>
                  <a:prstClr val="black"/>
                </a:solidFill>
              </a:rPr>
              <a:t>|</a:t>
            </a:r>
            <a:r>
              <a:rPr lang="ja-JP" altLang="en-US" dirty="0" smtClean="0">
                <a:solidFill>
                  <a:prstClr val="black"/>
                </a:solidFill>
              </a:rPr>
              <a:t>と定義する。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この</a:t>
            </a:r>
            <a:r>
              <a:rPr lang="en-US" altLang="ja-JP" dirty="0" err="1">
                <a:solidFill>
                  <a:prstClr val="black"/>
                </a:solidFill>
              </a:rPr>
              <a:t>IterationError</a:t>
            </a:r>
            <a:r>
              <a:rPr lang="ja-JP" altLang="en-US" dirty="0" smtClean="0">
                <a:solidFill>
                  <a:prstClr val="black"/>
                </a:solidFill>
              </a:rPr>
              <a:t>がある閾値（</a:t>
            </a:r>
            <a:r>
              <a:rPr lang="en-US" altLang="ja-JP" dirty="0" smtClean="0">
                <a:solidFill>
                  <a:prstClr val="black"/>
                </a:solidFill>
              </a:rPr>
              <a:t>ε</a:t>
            </a:r>
            <a:r>
              <a:rPr lang="ja-JP" altLang="en-US" dirty="0" smtClean="0">
                <a:solidFill>
                  <a:prstClr val="black"/>
                </a:solidFill>
              </a:rPr>
              <a:t>）未満になった場合（</a:t>
            </a:r>
            <a:r>
              <a:rPr lang="en-US" altLang="ja-JP" dirty="0" err="1">
                <a:solidFill>
                  <a:prstClr val="black"/>
                </a:solidFill>
              </a:rPr>
              <a:t>IterationError</a:t>
            </a:r>
            <a:r>
              <a:rPr lang="en-US" altLang="ja-JP" dirty="0">
                <a:solidFill>
                  <a:prstClr val="black"/>
                </a:solidFill>
              </a:rPr>
              <a:t> </a:t>
            </a:r>
            <a:r>
              <a:rPr lang="en-US" altLang="ja-JP" dirty="0" smtClean="0">
                <a:solidFill>
                  <a:prstClr val="black"/>
                </a:solidFill>
              </a:rPr>
              <a:t>&lt; </a:t>
            </a:r>
            <a:r>
              <a:rPr lang="en-US" altLang="ja-JP" dirty="0">
                <a:solidFill>
                  <a:prstClr val="black"/>
                </a:solidFill>
              </a:rPr>
              <a:t>ε</a:t>
            </a:r>
            <a:r>
              <a:rPr lang="ja-JP" altLang="en-US" dirty="0" smtClean="0">
                <a:solidFill>
                  <a:prstClr val="black"/>
                </a:solidFill>
              </a:rPr>
              <a:t>）、収束したと判定する。</a:t>
            </a:r>
            <a:endParaRPr kumimoji="1" lang="en-US" altLang="ja-JP" dirty="0" smtClean="0"/>
          </a:p>
          <a:p>
            <a:r>
              <a:rPr lang="en-US" altLang="ja-JP" dirty="0" err="1"/>
              <a:t>IterationError</a:t>
            </a:r>
            <a:r>
              <a:rPr lang="ja-JP" altLang="en-US" dirty="0" smtClean="0"/>
              <a:t>は、どうがんばっても</a:t>
            </a:r>
            <a:r>
              <a:rPr lang="en-US" altLang="ja-JP" dirty="0" smtClean="0"/>
              <a:t>10</a:t>
            </a:r>
            <a:r>
              <a:rPr lang="en-US" altLang="ja-JP" baseline="30000" dirty="0" smtClean="0"/>
              <a:t>-12</a:t>
            </a:r>
            <a:r>
              <a:rPr lang="ja-JP" altLang="en-US" dirty="0" smtClean="0"/>
              <a:t>程度以下には下がらないので、</a:t>
            </a:r>
            <a:r>
              <a:rPr lang="en-US" altLang="ja-JP" dirty="0" smtClean="0"/>
              <a:t>ε</a:t>
            </a:r>
            <a:r>
              <a:rPr lang="ja-JP" altLang="en-US" dirty="0" smtClean="0"/>
              <a:t>もその程度とする（絶対的な誤差基準よりもむしろ、相対的な誤差基準を使うべきかもしれない）。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943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Twitter: @dc1394</a:t>
            </a:r>
          </a:p>
          <a:p>
            <a:r>
              <a:rPr kumimoji="1" lang="en-US" altLang="ja-JP" dirty="0" smtClean="0"/>
              <a:t>C++</a:t>
            </a:r>
            <a:r>
              <a:rPr kumimoji="1" lang="ja-JP" altLang="en-US" dirty="0" smtClean="0"/>
              <a:t>とか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とか</a:t>
            </a:r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が好きです（でもプログラマーで</a:t>
            </a:r>
            <a:r>
              <a:rPr kumimoji="1" lang="ja-JP" altLang="en-US" dirty="0" smtClean="0"/>
              <a:t>は</a:t>
            </a:r>
            <a:r>
              <a:rPr lang="ja-JP" altLang="en-US" dirty="0"/>
              <a:t>ありません</a:t>
            </a:r>
            <a:r>
              <a:rPr lang="ja-JP" altLang="en-US" dirty="0" smtClean="0"/>
              <a:t>）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lang="ja-JP" altLang="en-US" dirty="0"/>
              <a:t>最も</a:t>
            </a:r>
            <a:r>
              <a:rPr kumimoji="1" lang="ja-JP" altLang="en-US" dirty="0" smtClean="0"/>
              <a:t>興味のあること</a:t>
            </a:r>
            <a:endParaRPr kumimoji="1"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en-US" dirty="0" smtClean="0"/>
              <a:t>第一原理</a:t>
            </a:r>
            <a:r>
              <a:rPr lang="ja-JP" altLang="en-US" dirty="0" smtClean="0"/>
              <a:t>計算</a:t>
            </a:r>
            <a:endParaRPr lang="en-US" altLang="ja-JP" dirty="0" smtClean="0"/>
          </a:p>
          <a:p>
            <a:r>
              <a:rPr lang="ja-JP" altLang="en-US" dirty="0"/>
              <a:t>・密度汎関数理論（</a:t>
            </a:r>
            <a:r>
              <a:rPr lang="en-US" altLang="ja-JP" dirty="0"/>
              <a:t>Density Functional Theory, DFT</a:t>
            </a:r>
            <a:r>
              <a:rPr lang="ja-JP" altLang="en-US" dirty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→量子力学の数値計算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2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有限要素による離散化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最も</a:t>
            </a:r>
            <a:r>
              <a:rPr lang="ja-JP" altLang="en-US" dirty="0"/>
              <a:t>単純</a:t>
            </a:r>
            <a:r>
              <a:rPr kumimoji="1" lang="ja-JP" altLang="en-US" dirty="0" smtClean="0"/>
              <a:t>な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次要素によって離散化。</a:t>
            </a:r>
            <a:endParaRPr kumimoji="1" lang="en-US" altLang="ja-JP" dirty="0" smtClean="0"/>
          </a:p>
          <a:p>
            <a:r>
              <a:rPr lang="ja-JP" altLang="en-US" dirty="0" smtClean="0"/>
              <a:t>連立</a:t>
            </a:r>
            <a:r>
              <a:rPr lang="en-US" altLang="ja-JP" dirty="0" smtClean="0"/>
              <a:t>1</a:t>
            </a:r>
            <a:r>
              <a:rPr lang="ja-JP" altLang="en-US" dirty="0" smtClean="0"/>
              <a:t>次方程式を解くには</a:t>
            </a:r>
            <a:r>
              <a:rPr lang="en-US" altLang="ja-JP" dirty="0" smtClean="0"/>
              <a:t>Intel Math Kernel Library (Intel MKL)</a:t>
            </a:r>
            <a:r>
              <a:rPr lang="ja-JP" altLang="en-US" dirty="0" smtClean="0"/>
              <a:t>を使う。</a:t>
            </a:r>
            <a:endParaRPr lang="en-US" altLang="ja-JP" dirty="0" smtClean="0"/>
          </a:p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次要素だと、連立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次方程式</a:t>
            </a:r>
            <a:r>
              <a:rPr lang="en-US" altLang="ja-JP" dirty="0" smtClean="0"/>
              <a:t>[</a:t>
            </a:r>
            <a:r>
              <a:rPr lang="en-US" altLang="ja-JP" dirty="0"/>
              <a:t>K]{u} = {</a:t>
            </a:r>
            <a:r>
              <a:rPr lang="en-US" altLang="ja-JP" dirty="0" smtClean="0"/>
              <a:t>F}</a:t>
            </a:r>
            <a:r>
              <a:rPr lang="ja-JP" altLang="en-US" dirty="0" smtClean="0"/>
              <a:t>の</a:t>
            </a:r>
            <a:r>
              <a:rPr lang="en-US" altLang="ja-JP" dirty="0" smtClean="0"/>
              <a:t>[K]</a:t>
            </a:r>
            <a:r>
              <a:rPr lang="ja-JP" altLang="en-US" dirty="0" smtClean="0"/>
              <a:t>が対称正定値三重対角行列になるので、</a:t>
            </a:r>
            <a:r>
              <a:rPr lang="en-US" altLang="ja-JP" dirty="0" smtClean="0"/>
              <a:t>[K]</a:t>
            </a:r>
            <a:r>
              <a:rPr lang="ja-JP" altLang="en-US" dirty="0" smtClean="0"/>
              <a:t>は</a:t>
            </a:r>
            <a:r>
              <a:rPr lang="en-US" altLang="ja-JP" dirty="0" smtClean="0"/>
              <a:t>2</a:t>
            </a:r>
            <a:r>
              <a:rPr lang="ja-JP" altLang="en-US" dirty="0" smtClean="0"/>
              <a:t>次元配列を使わなくても、単に配列を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つ用意するだけで済む。</a:t>
            </a:r>
            <a:r>
              <a:rPr lang="ja-JP" altLang="en-US" dirty="0"/>
              <a:t>これ</a:t>
            </a:r>
            <a:r>
              <a:rPr lang="ja-JP" altLang="en-US" dirty="0" smtClean="0"/>
              <a:t>はメモリの節約になる。</a:t>
            </a:r>
            <a:endParaRPr lang="en-US" altLang="ja-JP" dirty="0" smtClean="0"/>
          </a:p>
          <a:p>
            <a:r>
              <a:rPr lang="ja-JP" altLang="en-US" dirty="0" smtClean="0"/>
              <a:t>ちなみに</a:t>
            </a:r>
            <a:r>
              <a:rPr lang="en-US" altLang="ja-JP" dirty="0" smtClean="0"/>
              <a:t>2</a:t>
            </a:r>
            <a:r>
              <a:rPr lang="ja-JP" altLang="en-US" dirty="0" smtClean="0"/>
              <a:t>次要素で離散化すると、</a:t>
            </a:r>
            <a:r>
              <a:rPr lang="en-US" altLang="ja-JP" dirty="0" smtClean="0"/>
              <a:t>[K]</a:t>
            </a:r>
            <a:r>
              <a:rPr lang="ja-JP" altLang="en-US" dirty="0" smtClean="0"/>
              <a:t>は対称正定値帯行列になる。機会があればやってみたい（</a:t>
            </a:r>
            <a:r>
              <a:rPr lang="ja-JP" altLang="en-US" dirty="0"/>
              <a:t>配列の</a:t>
            </a:r>
            <a:r>
              <a:rPr lang="ja-JP" altLang="en-US" dirty="0" smtClean="0"/>
              <a:t>扱いが煩雑になるので今回は見送った）。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938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フローチャート</a:t>
            </a:r>
            <a:endParaRPr kumimoji="1" lang="ja-JP" altLang="en-US" dirty="0"/>
          </a:p>
        </p:txBody>
      </p:sp>
      <p:sp>
        <p:nvSpPr>
          <p:cNvPr id="20" name="フローチャート: 処理 19"/>
          <p:cNvSpPr/>
          <p:nvPr/>
        </p:nvSpPr>
        <p:spPr>
          <a:xfrm>
            <a:off x="3357621" y="1641380"/>
            <a:ext cx="3240360" cy="3693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初期関数</a:t>
            </a:r>
            <a:r>
              <a:rPr lang="en-US" altLang="ja-JP" dirty="0">
                <a:solidFill>
                  <a:schemeClr val="tx1"/>
                </a:solidFill>
              </a:rPr>
              <a:t>y</a:t>
            </a:r>
            <a:r>
              <a:rPr lang="en-US" altLang="ja-JP" baseline="-25000" dirty="0">
                <a:solidFill>
                  <a:schemeClr val="tx1"/>
                </a:solidFill>
              </a:rPr>
              <a:t>0</a:t>
            </a:r>
            <a:r>
              <a:rPr lang="en-US" altLang="ja-JP" dirty="0">
                <a:solidFill>
                  <a:schemeClr val="tx1"/>
                </a:solidFill>
              </a:rPr>
              <a:t>(x</a:t>
            </a:r>
            <a:r>
              <a:rPr lang="en-US" altLang="ja-JP" dirty="0" smtClean="0">
                <a:solidFill>
                  <a:schemeClr val="tx1"/>
                </a:solidFill>
              </a:rPr>
              <a:t>), [</a:t>
            </a:r>
            <a:r>
              <a:rPr lang="en-US" altLang="ja-JP" dirty="0">
                <a:solidFill>
                  <a:schemeClr val="tx1"/>
                </a:solidFill>
              </a:rPr>
              <a:t>K]</a:t>
            </a:r>
            <a:r>
              <a:rPr lang="ja-JP" altLang="en-US" dirty="0">
                <a:solidFill>
                  <a:schemeClr val="tx1"/>
                </a:solidFill>
              </a:rPr>
              <a:t>の</a:t>
            </a:r>
            <a:r>
              <a:rPr lang="ja-JP" altLang="en-US" dirty="0" smtClean="0">
                <a:solidFill>
                  <a:schemeClr val="tx1"/>
                </a:solidFill>
              </a:rPr>
              <a:t>生成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フローチャート: 処理 20"/>
          <p:cNvSpPr/>
          <p:nvPr/>
        </p:nvSpPr>
        <p:spPr>
          <a:xfrm>
            <a:off x="3357621" y="2500592"/>
            <a:ext cx="3240360" cy="3693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ja-JP" dirty="0" smtClean="0">
                <a:solidFill>
                  <a:schemeClr val="tx1"/>
                </a:solidFill>
              </a:rPr>
              <a:t>β</a:t>
            </a:r>
            <a:r>
              <a:rPr lang="en-US" altLang="ja-JP" dirty="0" smtClean="0">
                <a:solidFill>
                  <a:schemeClr val="tx1"/>
                </a:solidFill>
              </a:rPr>
              <a:t>(x), {f}</a:t>
            </a:r>
            <a:r>
              <a:rPr lang="ja-JP" altLang="en-US" dirty="0" smtClean="0">
                <a:solidFill>
                  <a:schemeClr val="tx1"/>
                </a:solidFill>
              </a:rPr>
              <a:t>の</a:t>
            </a:r>
            <a:r>
              <a:rPr lang="ja-JP" altLang="en-US" dirty="0">
                <a:solidFill>
                  <a:schemeClr val="tx1"/>
                </a:solidFill>
              </a:rPr>
              <a:t>生成</a:t>
            </a:r>
          </a:p>
        </p:txBody>
      </p:sp>
      <p:sp>
        <p:nvSpPr>
          <p:cNvPr id="24" name="フローチャート: 処理 23"/>
          <p:cNvSpPr/>
          <p:nvPr/>
        </p:nvSpPr>
        <p:spPr>
          <a:xfrm>
            <a:off x="3357621" y="3363308"/>
            <a:ext cx="3240360" cy="3693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[K], {f}</a:t>
            </a:r>
            <a:r>
              <a:rPr lang="ja-JP" altLang="en-US" dirty="0" smtClean="0">
                <a:solidFill>
                  <a:schemeClr val="tx1"/>
                </a:solidFill>
              </a:rPr>
              <a:t>に境界条件処理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フローチャート: 処理 25"/>
          <p:cNvSpPr/>
          <p:nvPr/>
        </p:nvSpPr>
        <p:spPr>
          <a:xfrm>
            <a:off x="3357621" y="4232494"/>
            <a:ext cx="3240360" cy="3693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Intel MKL</a:t>
            </a:r>
            <a:r>
              <a:rPr lang="ja-JP" altLang="en-US" dirty="0" smtClean="0">
                <a:solidFill>
                  <a:schemeClr val="tx1"/>
                </a:solidFill>
              </a:rPr>
              <a:t>により</a:t>
            </a:r>
            <a:r>
              <a:rPr lang="en-US" altLang="ja-JP" dirty="0" smtClean="0">
                <a:solidFill>
                  <a:schemeClr val="tx1"/>
                </a:solidFill>
              </a:rPr>
              <a:t>y(x)</a:t>
            </a:r>
            <a:r>
              <a:rPr lang="ja-JP" altLang="en-US" dirty="0" smtClean="0">
                <a:solidFill>
                  <a:schemeClr val="tx1"/>
                </a:solidFill>
              </a:rPr>
              <a:t>を求める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フローチャート : 端子 28"/>
          <p:cNvSpPr/>
          <p:nvPr/>
        </p:nvSpPr>
        <p:spPr>
          <a:xfrm>
            <a:off x="3607989" y="6165304"/>
            <a:ext cx="2736304" cy="360040"/>
          </a:xfrm>
          <a:prstGeom prst="flowChartTermina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終了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フローチャート : 判断 29"/>
          <p:cNvSpPr/>
          <p:nvPr/>
        </p:nvSpPr>
        <p:spPr>
          <a:xfrm>
            <a:off x="3357621" y="5095856"/>
            <a:ext cx="3240360" cy="576064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収束した</a:t>
            </a:r>
            <a:r>
              <a:rPr lang="ja-JP" altLang="en-US" dirty="0" smtClean="0">
                <a:solidFill>
                  <a:schemeClr val="tx1"/>
                </a:solidFill>
              </a:rPr>
              <a:t>か？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4976141" y="5671920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30" idx="3"/>
          </p:cNvCxnSpPr>
          <p:nvPr/>
        </p:nvCxnSpPr>
        <p:spPr>
          <a:xfrm>
            <a:off x="6597981" y="5383888"/>
            <a:ext cx="4827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4977801" y="4595356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4979461" y="3732640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4976141" y="2869924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>
            <a:off x="4977801" y="2007208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V="1">
            <a:off x="7080714" y="2221800"/>
            <a:ext cx="0" cy="316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4982781" y="2221800"/>
            <a:ext cx="20979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4932040" y="5589240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YES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418947" y="5014556"/>
            <a:ext cx="56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6983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T-F</a:t>
            </a:r>
            <a:r>
              <a:rPr kumimoji="1" lang="ja-JP" altLang="en-US" dirty="0" smtClean="0"/>
              <a:t>方程式の数値解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以上の解法で得た</a:t>
            </a:r>
            <a:r>
              <a:rPr lang="en-US" altLang="ja-JP" dirty="0" smtClean="0"/>
              <a:t>T-F</a:t>
            </a:r>
            <a:r>
              <a:rPr lang="ja-JP" altLang="en-US" dirty="0" smtClean="0"/>
              <a:t>方程式の数値解</a:t>
            </a:r>
            <a:r>
              <a:rPr lang="ja-JP" altLang="en-US" dirty="0"/>
              <a:t>は</a:t>
            </a:r>
            <a:r>
              <a:rPr lang="ja-JP" altLang="en-US" dirty="0" smtClean="0"/>
              <a:t>、文献</a:t>
            </a:r>
            <a:r>
              <a:rPr lang="en-US" altLang="ja-JP" baseline="30000" dirty="0" smtClean="0"/>
              <a:t>[1]</a:t>
            </a:r>
            <a:r>
              <a:rPr lang="ja-JP" altLang="en-US" dirty="0" smtClean="0"/>
              <a:t>に載っている、</a:t>
            </a:r>
            <a:r>
              <a:rPr lang="en-US" altLang="ja-JP" dirty="0" smtClean="0"/>
              <a:t>T-F</a:t>
            </a:r>
            <a:r>
              <a:rPr lang="ja-JP" altLang="en-US" dirty="0" smtClean="0"/>
              <a:t>方程式の解の数表と「ほぼ」一致している。従って、バグは残っていないと判断した。</a:t>
            </a:r>
            <a:endParaRPr lang="en-US" altLang="ja-JP" dirty="0" smtClean="0"/>
          </a:p>
          <a:p>
            <a:r>
              <a:rPr kumimoji="1" lang="en-US" altLang="ja-JP" dirty="0" smtClean="0"/>
              <a:t>T-F</a:t>
            </a:r>
            <a:r>
              <a:rPr kumimoji="1" lang="ja-JP" altLang="en-US" dirty="0" smtClean="0"/>
              <a:t>方程式の解から得られる中性原子のエネルギーは、</a:t>
            </a:r>
            <a:r>
              <a:rPr kumimoji="1" lang="en-US" altLang="ja-JP" dirty="0" smtClean="0"/>
              <a:t>Z</a:t>
            </a:r>
            <a:r>
              <a:rPr kumimoji="1" lang="ja-JP" altLang="en-US" dirty="0" smtClean="0"/>
              <a:t>を原子番号として、</a:t>
            </a:r>
            <a:endParaRPr kumimoji="1"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である。ここで、</a:t>
            </a:r>
            <a:r>
              <a:rPr lang="en-US" altLang="ja-JP" dirty="0" smtClean="0"/>
              <a:t>y’(0)</a:t>
            </a:r>
            <a:r>
              <a:rPr lang="ja-JP" altLang="en-US" dirty="0" err="1" smtClean="0"/>
              <a:t>は適</a:t>
            </a:r>
            <a:r>
              <a:rPr lang="ja-JP" altLang="en-US" dirty="0" smtClean="0"/>
              <a:t>合点への狙い撃ち法で得た値を使う（この値も文献</a:t>
            </a:r>
            <a:r>
              <a:rPr lang="en-US" altLang="ja-JP" baseline="30000" dirty="0" smtClean="0"/>
              <a:t>[1]</a:t>
            </a:r>
            <a:r>
              <a:rPr lang="ja-JP" altLang="en-US" dirty="0" smtClean="0"/>
              <a:t>の値とほぼ一致している）。</a:t>
            </a:r>
            <a:endParaRPr lang="en-US" altLang="ja-JP" dirty="0" smtClean="0"/>
          </a:p>
          <a:p>
            <a:endParaRPr lang="en-US" altLang="ja-JP" sz="1700" dirty="0" smtClean="0"/>
          </a:p>
          <a:p>
            <a:r>
              <a:rPr lang="en-US" altLang="ja-JP" sz="1700" dirty="0" smtClean="0"/>
              <a:t>[1] E. U. Condon, </a:t>
            </a:r>
            <a:r>
              <a:rPr lang="en-US" altLang="ja-JP" sz="1700" dirty="0" err="1" smtClean="0"/>
              <a:t>Halis</a:t>
            </a:r>
            <a:r>
              <a:rPr lang="en-US" altLang="ja-JP" sz="1700" dirty="0" smtClean="0"/>
              <a:t> </a:t>
            </a:r>
            <a:r>
              <a:rPr lang="en-US" altLang="ja-JP" sz="1700" dirty="0" err="1" smtClean="0"/>
              <a:t>Odabasi</a:t>
            </a:r>
            <a:r>
              <a:rPr lang="en-US" altLang="ja-JP" sz="1700" dirty="0" smtClean="0"/>
              <a:t>. </a:t>
            </a:r>
            <a:r>
              <a:rPr lang="en-US" altLang="ja-JP" sz="1700" i="1" dirty="0" smtClean="0"/>
              <a:t>Atomic Structure</a:t>
            </a:r>
            <a:r>
              <a:rPr lang="en-US" altLang="ja-JP" sz="1700" dirty="0" smtClean="0"/>
              <a:t>, Cambridge University Press,</a:t>
            </a:r>
            <a:r>
              <a:rPr lang="ja-JP" altLang="en-US" sz="1700" dirty="0" smtClean="0"/>
              <a:t> </a:t>
            </a:r>
            <a:r>
              <a:rPr lang="en-US" altLang="ja-JP" sz="1700" dirty="0" smtClean="0"/>
              <a:t>Cambridge, 1980</a:t>
            </a:r>
          </a:p>
          <a:p>
            <a:r>
              <a:rPr lang="ja-JP" altLang="en-US" sz="1700" dirty="0" smtClean="0"/>
              <a:t>ちなみにこの本は</a:t>
            </a:r>
            <a:r>
              <a:rPr lang="en-US" altLang="ja-JP" sz="1700" dirty="0" smtClean="0"/>
              <a:t>Google </a:t>
            </a:r>
            <a:r>
              <a:rPr lang="ja-JP" altLang="en-US" sz="1700" dirty="0" smtClean="0"/>
              <a:t>ブックスで（全部ではないが）読める。数表のページの</a:t>
            </a:r>
            <a:r>
              <a:rPr lang="en-US" altLang="ja-JP" sz="1700" dirty="0" smtClean="0"/>
              <a:t>URL</a:t>
            </a:r>
            <a:r>
              <a:rPr lang="ja-JP" altLang="en-US" sz="1700" dirty="0" smtClean="0"/>
              <a:t>はこちら</a:t>
            </a:r>
            <a:r>
              <a:rPr lang="en-US" altLang="ja-JP" sz="1700" dirty="0" smtClean="0"/>
              <a:t>: </a:t>
            </a:r>
            <a:r>
              <a:rPr lang="ja-JP" altLang="en-US" sz="1700" dirty="0" smtClean="0"/>
              <a:t> </a:t>
            </a:r>
            <a:r>
              <a:rPr lang="en-US" altLang="ja-JP" sz="1700" dirty="0" smtClean="0"/>
              <a:t>http</a:t>
            </a:r>
            <a:r>
              <a:rPr lang="en-US" altLang="ja-JP" sz="1700" dirty="0"/>
              <a:t>://bit.ly/1fRQ71T</a:t>
            </a:r>
            <a:endParaRPr lang="en-US" altLang="ja-JP" sz="1700" dirty="0" smtClean="0"/>
          </a:p>
          <a:p>
            <a:endParaRPr kumimoji="1" lang="ja-JP" altLang="en-US" sz="1700" dirty="0"/>
          </a:p>
        </p:txBody>
      </p:sp>
      <p:pic>
        <p:nvPicPr>
          <p:cNvPr id="6" name="図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3" y="3806195"/>
            <a:ext cx="2582335" cy="66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4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実行画面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602" y="1600200"/>
            <a:ext cx="6173745" cy="4495800"/>
          </a:xfrm>
        </p:spPr>
      </p:pic>
    </p:spTree>
    <p:extLst>
      <p:ext uri="{BB962C8B-B14F-4D97-AF65-F5344CB8AC3E}">
        <p14:creationId xmlns:p14="http://schemas.microsoft.com/office/powerpoint/2010/main" val="325761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Thomas-Fermi</a:t>
            </a:r>
            <a:r>
              <a:rPr kumimoji="1" lang="ja-JP" altLang="en-US" dirty="0" smtClean="0"/>
              <a:t>方程式の解のグラフ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5" y="1600200"/>
            <a:ext cx="5994400" cy="4495800"/>
          </a:xfrm>
        </p:spPr>
      </p:pic>
    </p:spTree>
    <p:extLst>
      <p:ext uri="{BB962C8B-B14F-4D97-AF65-F5344CB8AC3E}">
        <p14:creationId xmlns:p14="http://schemas.microsoft.com/office/powerpoint/2010/main" val="30583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Thomas-Fermi</a:t>
            </a:r>
            <a:r>
              <a:rPr lang="ja-JP" altLang="en-US" dirty="0"/>
              <a:t>方程式の解の</a:t>
            </a:r>
            <a:r>
              <a:rPr lang="ja-JP" altLang="en-US" dirty="0" smtClean="0"/>
              <a:t>グラフ（</a:t>
            </a:r>
            <a:r>
              <a:rPr lang="en-US" altLang="ja-JP" dirty="0" smtClean="0"/>
              <a:t>y</a:t>
            </a:r>
            <a:r>
              <a:rPr lang="ja-JP" altLang="en-US" dirty="0" smtClean="0"/>
              <a:t>軸対数目盛）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5" y="1600200"/>
            <a:ext cx="5994400" cy="4495800"/>
          </a:xfrm>
        </p:spPr>
      </p:pic>
    </p:spTree>
    <p:extLst>
      <p:ext uri="{BB962C8B-B14F-4D97-AF65-F5344CB8AC3E}">
        <p14:creationId xmlns:p14="http://schemas.microsoft.com/office/powerpoint/2010/main" val="42815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ベクトル化と並列化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次に、</a:t>
            </a:r>
            <a:r>
              <a:rPr kumimoji="1" lang="en-US" altLang="ja-JP" dirty="0" smtClean="0"/>
              <a:t>AVX</a:t>
            </a:r>
            <a:r>
              <a:rPr kumimoji="1" lang="ja-JP" altLang="en-US" dirty="0" smtClean="0"/>
              <a:t>命令によるベクトル化と、</a:t>
            </a:r>
            <a:r>
              <a:rPr kumimoji="1" lang="en-US" altLang="ja-JP" dirty="0" smtClean="0"/>
              <a:t>Intel </a:t>
            </a:r>
            <a:r>
              <a:rPr kumimoji="1" lang="en-US" altLang="ja-JP" dirty="0" err="1" smtClean="0"/>
              <a:t>Cilk</a:t>
            </a:r>
            <a:r>
              <a:rPr kumimoji="1" lang="en-US" altLang="ja-JP" dirty="0" smtClean="0"/>
              <a:t> Plus</a:t>
            </a:r>
            <a:r>
              <a:rPr kumimoji="1" lang="ja-JP" altLang="en-US" dirty="0" smtClean="0"/>
              <a:t>による（手動の）並列化を</a:t>
            </a:r>
            <a:r>
              <a:rPr lang="ja-JP" altLang="en-US" dirty="0"/>
              <a:t>試みた（コンパイラによる自動並列化（</a:t>
            </a:r>
            <a:r>
              <a:rPr lang="en-US" altLang="ja-JP" dirty="0"/>
              <a:t>Intel MKL</a:t>
            </a:r>
            <a:r>
              <a:rPr lang="ja-JP" altLang="en-US" dirty="0"/>
              <a:t>内部</a:t>
            </a:r>
            <a:r>
              <a:rPr lang="ja-JP" altLang="en-US" dirty="0" smtClean="0"/>
              <a:t>の並列化</a:t>
            </a:r>
            <a:r>
              <a:rPr lang="ja-JP" altLang="en-US" dirty="0"/>
              <a:t>も含む）は、計測の全てのパターンにおいて</a:t>
            </a:r>
            <a:r>
              <a:rPr lang="ja-JP" altLang="en-US" dirty="0" smtClean="0"/>
              <a:t>有効にしてある）。</a:t>
            </a:r>
            <a:endParaRPr kumimoji="1" lang="en-US" altLang="ja-JP" dirty="0" smtClean="0"/>
          </a:p>
          <a:p>
            <a:r>
              <a:rPr lang="ja-JP" altLang="en-US" dirty="0"/>
              <a:t>その効果を検証したのが次ページの</a:t>
            </a:r>
            <a:r>
              <a:rPr lang="ja-JP" altLang="en-US" dirty="0" smtClean="0"/>
              <a:t>表</a:t>
            </a:r>
            <a:r>
              <a:rPr lang="en-US" altLang="ja-JP" dirty="0" smtClean="0"/>
              <a:t>1</a:t>
            </a:r>
            <a:r>
              <a:rPr lang="ja-JP" altLang="en-US" dirty="0" smtClean="0"/>
              <a:t>で</a:t>
            </a:r>
            <a:r>
              <a:rPr lang="ja-JP" altLang="en-US" dirty="0"/>
              <a:t>ある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/>
              <a:t>計測</a:t>
            </a:r>
            <a:r>
              <a:rPr lang="ja-JP" altLang="en-US" dirty="0" smtClean="0"/>
              <a:t>環境：</a:t>
            </a:r>
            <a:endParaRPr lang="ja-JP" altLang="en-US" dirty="0"/>
          </a:p>
          <a:p>
            <a:r>
              <a:rPr lang="en-US" altLang="ja-JP" dirty="0" smtClean="0"/>
              <a:t>CPU</a:t>
            </a:r>
            <a:r>
              <a:rPr lang="en-US" altLang="ja-JP" dirty="0"/>
              <a:t>: Intel Core </a:t>
            </a:r>
            <a:r>
              <a:rPr lang="en-US" altLang="ja-JP" dirty="0" smtClean="0"/>
              <a:t>i7-3930K (Sandy Bridge-E, Hyper Threading ON (6C12T), </a:t>
            </a:r>
            <a:r>
              <a:rPr lang="en-US" altLang="ja-JP" dirty="0" err="1" smtClean="0"/>
              <a:t>SpeedStep</a:t>
            </a:r>
            <a:r>
              <a:rPr lang="en-US" altLang="ja-JP" dirty="0" smtClean="0"/>
              <a:t> OFF, Turbo Boost OFF) </a:t>
            </a:r>
          </a:p>
          <a:p>
            <a:r>
              <a:rPr lang="ja-JP" altLang="en-US" dirty="0" smtClean="0"/>
              <a:t>コンパイラ</a:t>
            </a:r>
            <a:r>
              <a:rPr lang="en-US" altLang="ja-JP" dirty="0"/>
              <a:t>: Intel C++ Composer XE </a:t>
            </a:r>
            <a:r>
              <a:rPr lang="en-US" altLang="ja-JP" dirty="0" smtClean="0"/>
              <a:t>2013 SP1</a:t>
            </a:r>
            <a:r>
              <a:rPr lang="ja-JP" altLang="en-US" dirty="0" smtClean="0"/>
              <a:t>（</a:t>
            </a:r>
            <a:r>
              <a:rPr lang="en-US" altLang="ja-JP" dirty="0" smtClean="0"/>
              <a:t>x64</a:t>
            </a:r>
            <a:r>
              <a:rPr lang="ja-JP" altLang="en-US" dirty="0" smtClean="0"/>
              <a:t>ビルド）</a:t>
            </a:r>
            <a:endParaRPr lang="en-US" altLang="ja-JP" dirty="0" smtClean="0"/>
          </a:p>
          <a:p>
            <a:r>
              <a:rPr lang="en-US" altLang="ja-JP" dirty="0"/>
              <a:t>OS: Microsoft Windows </a:t>
            </a:r>
            <a:r>
              <a:rPr lang="en-US" altLang="ja-JP" dirty="0" smtClean="0"/>
              <a:t>8 (64bit)</a:t>
            </a:r>
            <a:endParaRPr lang="en-US" altLang="ja-JP" dirty="0"/>
          </a:p>
          <a:p>
            <a:r>
              <a:rPr kumimoji="1" lang="ja-JP" altLang="en-US" dirty="0" smtClean="0"/>
              <a:t>物理メモリ</a:t>
            </a:r>
            <a:r>
              <a:rPr kumimoji="1" lang="en-US" altLang="ja-JP" dirty="0" smtClean="0"/>
              <a:t>: 16GB</a:t>
            </a:r>
          </a:p>
        </p:txBody>
      </p:sp>
    </p:spTree>
    <p:extLst>
      <p:ext uri="{BB962C8B-B14F-4D97-AF65-F5344CB8AC3E}">
        <p14:creationId xmlns:p14="http://schemas.microsoft.com/office/powerpoint/2010/main" val="8971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ベクトル化と並列化</a:t>
            </a:r>
            <a:endParaRPr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lnSpcReduction="10000"/>
          </a:bodyPr>
          <a:lstStyle/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表</a:t>
            </a:r>
            <a:r>
              <a:rPr lang="en-US" altLang="ja-JP" dirty="0" smtClean="0"/>
              <a:t>1</a:t>
            </a:r>
            <a:r>
              <a:rPr lang="ja-JP" altLang="en-US" dirty="0" smtClean="0"/>
              <a:t>から分かるとおり、</a:t>
            </a:r>
            <a:r>
              <a:rPr lang="en-US" altLang="ja-JP" dirty="0" smtClean="0"/>
              <a:t>AVX</a:t>
            </a:r>
            <a:r>
              <a:rPr lang="ja-JP" altLang="en-US" dirty="0" smtClean="0"/>
              <a:t>によるベクトル化は効果がない。一方、</a:t>
            </a:r>
            <a:r>
              <a:rPr lang="en-US" altLang="ja-JP" dirty="0" err="1" smtClean="0"/>
              <a:t>Cilk</a:t>
            </a:r>
            <a:r>
              <a:rPr lang="ja-JP" altLang="en-US" dirty="0" smtClean="0"/>
              <a:t>による並列化は非常に効果的である。</a:t>
            </a:r>
            <a:endParaRPr lang="en-US" altLang="ja-JP" dirty="0" smtClean="0"/>
          </a:p>
          <a:p>
            <a:r>
              <a:rPr lang="ja-JP" altLang="en-US" dirty="0"/>
              <a:t>ベクトル化、</a:t>
            </a:r>
            <a:r>
              <a:rPr lang="ja-JP" altLang="en-US" dirty="0" smtClean="0"/>
              <a:t>並列化による誤差は（ほとんど）ない。</a:t>
            </a:r>
            <a:endParaRPr lang="en-US" altLang="ja-JP" dirty="0" smtClean="0"/>
          </a:p>
          <a:p>
            <a:r>
              <a:rPr lang="ja-JP" altLang="en-US" dirty="0" smtClean="0"/>
              <a:t>ベクトル化、並列化を行うと、若干メモリ使用量が増える傾向が見られる。</a:t>
            </a:r>
            <a:endParaRPr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646364"/>
              </p:ext>
            </p:extLst>
          </p:nvPr>
        </p:nvGraphicFramePr>
        <p:xfrm>
          <a:off x="683568" y="2055531"/>
          <a:ext cx="8064896" cy="187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1584176"/>
                <a:gridCol w="2376264"/>
                <a:gridCol w="2016224"/>
              </a:tblGrid>
              <a:tr h="374442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lToB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baseline="0" dirty="0" smtClean="0">
                          <a:solidFill>
                            <a:schemeClr val="tx1"/>
                          </a:solidFill>
                        </a:rPr>
                        <a:t>計算時間（秒）</a:t>
                      </a:r>
                      <a:endParaRPr kumimoji="1" lang="ja-JP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baseline="0" dirty="0" smtClean="0">
                          <a:solidFill>
                            <a:schemeClr val="tx1"/>
                          </a:solidFill>
                        </a:rPr>
                        <a:t>収束時の</a:t>
                      </a:r>
                      <a:r>
                        <a:rPr kumimoji="1" lang="en-US" altLang="ja-JP" b="0" i="0" baseline="0" dirty="0" err="1" smtClean="0">
                          <a:solidFill>
                            <a:schemeClr val="tx1"/>
                          </a:solidFill>
                        </a:rPr>
                        <a:t>IterationError</a:t>
                      </a:r>
                      <a:endParaRPr kumimoji="1" lang="ja-JP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baseline="0" dirty="0" smtClean="0">
                          <a:solidFill>
                            <a:schemeClr val="tx1"/>
                          </a:solidFill>
                        </a:rPr>
                        <a:t>使用メモリ量（</a:t>
                      </a:r>
                      <a:r>
                        <a:rPr kumimoji="1" lang="en-US" altLang="ja-JP" b="0" i="0" baseline="0" dirty="0" err="1" smtClean="0">
                          <a:solidFill>
                            <a:schemeClr val="tx1"/>
                          </a:solidFill>
                        </a:rPr>
                        <a:t>KiB</a:t>
                      </a:r>
                      <a:r>
                        <a:rPr kumimoji="1" lang="ja-JP" altLang="en-US" b="0" i="0" baseline="0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ja-JP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AVX</a:t>
                      </a:r>
                      <a:r>
                        <a:rPr kumimoji="1" lang="ja-JP" altLang="en-US" dirty="0" smtClean="0"/>
                        <a:t>無効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Cilk</a:t>
                      </a:r>
                      <a:r>
                        <a:rPr kumimoji="1" lang="ja-JP" altLang="en-US" dirty="0" smtClean="0"/>
                        <a:t>無効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773.2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9.36E-13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10500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AVX</a:t>
                      </a:r>
                      <a:r>
                        <a:rPr kumimoji="1" lang="ja-JP" altLang="en-US" dirty="0" smtClean="0"/>
                        <a:t>有効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Cilk</a:t>
                      </a:r>
                      <a:r>
                        <a:rPr kumimoji="1" lang="ja-JP" altLang="en-US" dirty="0" smtClean="0"/>
                        <a:t>無効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772.3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9.36E-13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10521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AVX</a:t>
                      </a:r>
                      <a:r>
                        <a:rPr kumimoji="1" lang="ja-JP" altLang="en-US" dirty="0" smtClean="0"/>
                        <a:t>無効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Cilk</a:t>
                      </a:r>
                      <a:r>
                        <a:rPr kumimoji="1" lang="ja-JP" altLang="en-US" dirty="0" smtClean="0"/>
                        <a:t>有効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99.8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9.36E-13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10837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AVX</a:t>
                      </a:r>
                      <a:r>
                        <a:rPr kumimoji="1" lang="ja-JP" altLang="en-US" dirty="0" smtClean="0"/>
                        <a:t>有効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Cilk</a:t>
                      </a:r>
                      <a:r>
                        <a:rPr kumimoji="1" lang="ja-JP" altLang="en-US" dirty="0" smtClean="0"/>
                        <a:t>有効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100.9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9.36E-13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10977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2123728" y="1649778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表</a:t>
            </a:r>
            <a:r>
              <a:rPr lang="en-US" altLang="ja-JP" dirty="0" smtClean="0"/>
              <a:t>1</a:t>
            </a:r>
            <a:r>
              <a:rPr lang="ja-JP" altLang="en-US" dirty="0" smtClean="0"/>
              <a:t>　ベクトル化</a:t>
            </a:r>
            <a:r>
              <a:rPr lang="ja-JP" altLang="en-US" dirty="0"/>
              <a:t>と並列化</a:t>
            </a:r>
            <a:r>
              <a:rPr lang="ja-JP" altLang="en-US" dirty="0" smtClean="0"/>
              <a:t>の効果の比較（三回の平均）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94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まとめ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smtClean="0"/>
              <a:t>Thomas-Fermi</a:t>
            </a:r>
            <a:r>
              <a:rPr lang="ja-JP" altLang="en-US" dirty="0" smtClean="0"/>
              <a:t>方程式を有限要素（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次要素）による離散化と、反復法によって（数値的に）解いた。</a:t>
            </a:r>
            <a:endParaRPr lang="en-US" altLang="ja-JP" dirty="0" smtClean="0"/>
          </a:p>
          <a:p>
            <a:r>
              <a:rPr lang="ja-JP" altLang="en-US" dirty="0" smtClean="0"/>
              <a:t>得られた結果は、文献の結果とほぼ一致していた。</a:t>
            </a:r>
            <a:endParaRPr lang="en-US" altLang="ja-JP" dirty="0" smtClean="0"/>
          </a:p>
          <a:p>
            <a:r>
              <a:rPr lang="ja-JP" altLang="en-US" dirty="0" smtClean="0"/>
              <a:t>高速化をめざして、</a:t>
            </a:r>
            <a:r>
              <a:rPr lang="en-US" altLang="ja-JP" dirty="0" smtClean="0"/>
              <a:t>AVX</a:t>
            </a:r>
            <a:r>
              <a:rPr lang="ja-JP" altLang="en-US" dirty="0" smtClean="0"/>
              <a:t>によるベクトル化と、</a:t>
            </a:r>
            <a:r>
              <a:rPr lang="en-US" altLang="ja-JP" dirty="0" smtClean="0"/>
              <a:t>Intel </a:t>
            </a:r>
            <a:r>
              <a:rPr lang="en-US" altLang="ja-JP" dirty="0" err="1" smtClean="0"/>
              <a:t>Cilk</a:t>
            </a:r>
            <a:r>
              <a:rPr lang="en-US" altLang="ja-JP" dirty="0" smtClean="0"/>
              <a:t> Plus</a:t>
            </a:r>
            <a:r>
              <a:rPr lang="ja-JP" altLang="en-US" dirty="0" smtClean="0"/>
              <a:t>による並列化を試みた。</a:t>
            </a:r>
            <a:endParaRPr lang="en-US" altLang="ja-JP" dirty="0" smtClean="0"/>
          </a:p>
          <a:p>
            <a:r>
              <a:rPr lang="en-US" altLang="ja-JP" dirty="0" smtClean="0"/>
              <a:t>AVX</a:t>
            </a:r>
            <a:r>
              <a:rPr lang="ja-JP" altLang="en-US" dirty="0" smtClean="0"/>
              <a:t>によるベクトル化は効果がなかったが、</a:t>
            </a:r>
            <a:r>
              <a:rPr lang="en-US" altLang="ja-JP" dirty="0" smtClean="0"/>
              <a:t>Intel </a:t>
            </a:r>
            <a:r>
              <a:rPr lang="en-US" altLang="ja-JP" dirty="0" err="1" smtClean="0"/>
              <a:t>Cilk</a:t>
            </a:r>
            <a:r>
              <a:rPr lang="en-US" altLang="ja-JP" dirty="0" smtClean="0"/>
              <a:t> Plus</a:t>
            </a:r>
            <a:r>
              <a:rPr lang="ja-JP" altLang="en-US" dirty="0" smtClean="0"/>
              <a:t>による並列化は非常に効果的であった。</a:t>
            </a:r>
            <a:endParaRPr lang="en-US" altLang="ja-JP" dirty="0" smtClean="0"/>
          </a:p>
          <a:p>
            <a:r>
              <a:rPr lang="ja-JP" altLang="en-US" dirty="0" smtClean="0"/>
              <a:t>ベクトル化、並列化による誤差はほとんどなかった。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33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参考サイト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Internet-College of Finite </a:t>
            </a:r>
            <a:r>
              <a:rPr lang="en-US" altLang="ja-JP" dirty="0"/>
              <a:t>Element Method: http://</a:t>
            </a:r>
            <a:r>
              <a:rPr lang="en-US" altLang="ja-JP" dirty="0" smtClean="0"/>
              <a:t>www.fem.gr.jp/index.html</a:t>
            </a:r>
          </a:p>
          <a:p>
            <a:r>
              <a:rPr lang="ja-JP" altLang="en-US" dirty="0"/>
              <a:t>有限要素法プログラミング演習（</a:t>
            </a:r>
            <a:r>
              <a:rPr lang="en-US" altLang="ja-JP" dirty="0" err="1"/>
              <a:t>fortran</a:t>
            </a:r>
            <a:r>
              <a:rPr lang="en-US" altLang="ja-JP" dirty="0"/>
              <a:t>, C </a:t>
            </a:r>
            <a:r>
              <a:rPr lang="ja-JP" altLang="en-US" dirty="0"/>
              <a:t>のソースコードつき）（開発版</a:t>
            </a:r>
            <a:r>
              <a:rPr lang="ja-JP" altLang="en-US" dirty="0" smtClean="0"/>
              <a:t>）</a:t>
            </a:r>
            <a:r>
              <a:rPr lang="en-US" altLang="ja-JP" dirty="0"/>
              <a:t>: http://www.sml.k.u-tokyo.ac.jp/members/nabe/FEM/fem.html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5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/>
              <a:t>Schrödinger</a:t>
            </a:r>
            <a:r>
              <a:rPr lang="ja-JP" altLang="en-US" dirty="0" smtClean="0"/>
              <a:t>方程式と用いる単位系について</a:t>
            </a:r>
            <a:endParaRPr lang="en-US" altLang="ja-JP" dirty="0" smtClean="0"/>
          </a:p>
          <a:p>
            <a:r>
              <a:rPr lang="en-US" altLang="ja-JP" dirty="0" smtClean="0"/>
              <a:t>3</a:t>
            </a:r>
            <a:r>
              <a:rPr lang="ja-JP" altLang="en-US" dirty="0" smtClean="0"/>
              <a:t>次元の</a:t>
            </a:r>
            <a:r>
              <a:rPr lang="en-US" altLang="ja-JP" dirty="0"/>
              <a:t>Schrödinger</a:t>
            </a:r>
            <a:r>
              <a:rPr lang="ja-JP" altLang="en-US" dirty="0" smtClean="0"/>
              <a:t>方程式（偏微分方程式）を変数分離し、</a:t>
            </a:r>
            <a:r>
              <a:rPr lang="en-US" altLang="ja-JP" dirty="0" smtClean="0"/>
              <a:t>1</a:t>
            </a:r>
            <a:r>
              <a:rPr lang="ja-JP" altLang="en-US" dirty="0" smtClean="0"/>
              <a:t>次元の常微分方程式に還元</a:t>
            </a:r>
            <a:endParaRPr lang="en-US" altLang="ja-JP" dirty="0" smtClean="0"/>
          </a:p>
          <a:p>
            <a:r>
              <a:rPr lang="ja-JP" altLang="en-US" dirty="0"/>
              <a:t>初期値の</a:t>
            </a:r>
            <a:r>
              <a:rPr lang="ja-JP" altLang="en-US" dirty="0" smtClean="0"/>
              <a:t>推定</a:t>
            </a:r>
            <a:endParaRPr lang="en-US" altLang="ja-JP" dirty="0" smtClean="0"/>
          </a:p>
          <a:p>
            <a:r>
              <a:rPr lang="en-US" altLang="ja-JP" dirty="0" err="1" smtClean="0"/>
              <a:t>Boost.ODEInt</a:t>
            </a:r>
            <a:r>
              <a:rPr lang="ja-JP" altLang="en-US" dirty="0" smtClean="0"/>
              <a:t>を用いた常微分方程式の数値解法</a:t>
            </a:r>
            <a:endParaRPr lang="en-US" altLang="ja-JP" dirty="0" smtClean="0"/>
          </a:p>
          <a:p>
            <a:r>
              <a:rPr lang="en-US" altLang="ja-JP" dirty="0" smtClean="0"/>
              <a:t>Brent</a:t>
            </a:r>
            <a:r>
              <a:rPr lang="ja-JP" altLang="en-US" dirty="0" smtClean="0"/>
              <a:t>アルゴリズム（</a:t>
            </a:r>
            <a:r>
              <a:rPr lang="en-US" altLang="ja-JP" dirty="0" smtClean="0"/>
              <a:t>GSL</a:t>
            </a:r>
            <a:r>
              <a:rPr lang="ja-JP" altLang="en-US" dirty="0" smtClean="0"/>
              <a:t>ライブラリを使用）を用いた固有値</a:t>
            </a:r>
            <a:r>
              <a:rPr lang="ja-JP" altLang="en-US" dirty="0"/>
              <a:t>の</a:t>
            </a:r>
            <a:r>
              <a:rPr lang="ja-JP" altLang="en-US" dirty="0" smtClean="0"/>
              <a:t>探索</a:t>
            </a:r>
            <a:endParaRPr lang="en-US" altLang="ja-JP" dirty="0" smtClean="0"/>
          </a:p>
          <a:p>
            <a:r>
              <a:rPr lang="ja-JP" altLang="en-US" dirty="0"/>
              <a:t>波動関数と正規化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451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Schrödinger</a:t>
            </a:r>
            <a:r>
              <a:rPr lang="ja-JP" altLang="en-US" dirty="0" smtClean="0"/>
              <a:t>方程式とは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5618584" cy="4572000"/>
          </a:xfrm>
        </p:spPr>
        <p:txBody>
          <a:bodyPr/>
          <a:lstStyle/>
          <a:p>
            <a:r>
              <a:rPr lang="ja-JP" altLang="en-US" dirty="0" smtClean="0"/>
              <a:t>量子力学の（非相対論的な）基礎方程式で、</a:t>
            </a:r>
            <a:r>
              <a:rPr lang="en-US" altLang="ja-JP" dirty="0" smtClean="0"/>
              <a:t>1926</a:t>
            </a:r>
            <a:r>
              <a:rPr lang="ja-JP" altLang="en-US" dirty="0" smtClean="0"/>
              <a:t>年に</a:t>
            </a:r>
            <a:r>
              <a:rPr lang="en-US" altLang="ja-JP" dirty="0" smtClean="0"/>
              <a:t>Erwin R. J. A. Schrödinger</a:t>
            </a:r>
            <a:r>
              <a:rPr lang="ja-JP" altLang="en-US" dirty="0" err="1" smtClean="0"/>
              <a:t>が提</a:t>
            </a:r>
            <a:r>
              <a:rPr lang="ja-JP" altLang="en-US" dirty="0" smtClean="0"/>
              <a:t>出。</a:t>
            </a:r>
            <a:endParaRPr lang="en-US" altLang="ja-JP" dirty="0" smtClean="0"/>
          </a:p>
          <a:p>
            <a:r>
              <a:rPr lang="ja-JP" altLang="en-US" dirty="0" smtClean="0"/>
              <a:t>単一粒子について、時間</a:t>
            </a:r>
            <a:r>
              <a:rPr lang="ja-JP" altLang="en-US" dirty="0"/>
              <a:t>に依存</a:t>
            </a:r>
            <a:r>
              <a:rPr lang="ja-JP" altLang="en-US" dirty="0" smtClean="0"/>
              <a:t>しない定常状態での</a:t>
            </a:r>
            <a:r>
              <a:rPr lang="en-US" altLang="ja-JP" dirty="0" smtClean="0"/>
              <a:t>Schrödinger</a:t>
            </a:r>
            <a:r>
              <a:rPr lang="ja-JP" altLang="en-US" dirty="0" smtClean="0"/>
              <a:t>方程式（最も解きやすい表式）は、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043" y="2492896"/>
            <a:ext cx="2143125" cy="2786062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6306725" y="5350832"/>
            <a:ext cx="2691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Erwin R. J. A</a:t>
            </a:r>
            <a:r>
              <a:rPr lang="en-US" altLang="ja-JP" dirty="0"/>
              <a:t>. </a:t>
            </a:r>
            <a:r>
              <a:rPr lang="en-US" altLang="ja-JP" dirty="0" smtClean="0"/>
              <a:t>Schrödinger</a:t>
            </a:r>
          </a:p>
          <a:p>
            <a:pPr algn="ctr"/>
            <a:r>
              <a:rPr kumimoji="1" lang="en-US" altLang="ja-JP" dirty="0" smtClean="0"/>
              <a:t>(1887-1961)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3" y="4437112"/>
            <a:ext cx="3399291" cy="131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8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Hartree</a:t>
            </a:r>
            <a:r>
              <a:rPr lang="ja-JP" altLang="en-US" dirty="0"/>
              <a:t>原子単位系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このスライドでは</a:t>
            </a:r>
            <a:r>
              <a:rPr lang="ja-JP" altLang="en-US" dirty="0"/>
              <a:t>、</a:t>
            </a:r>
            <a:r>
              <a:rPr lang="en-US" altLang="ja-JP" dirty="0"/>
              <a:t>Schrödinger</a:t>
            </a:r>
            <a:r>
              <a:rPr lang="ja-JP" altLang="en-US" dirty="0"/>
              <a:t>方程式の表式を簡潔にするために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Hartree</a:t>
            </a:r>
            <a:r>
              <a:rPr lang="ja-JP" altLang="en-US" dirty="0"/>
              <a:t>原子単位</a:t>
            </a:r>
            <a:r>
              <a:rPr lang="ja-JP" altLang="en-US" dirty="0" smtClean="0"/>
              <a:t>系を使用する。</a:t>
            </a:r>
            <a:endParaRPr lang="ja-JP" altLang="en-US" dirty="0"/>
          </a:p>
          <a:p>
            <a:r>
              <a:rPr lang="ja-JP" altLang="en-US" dirty="0"/>
              <a:t>この単位系では、長さの単位</a:t>
            </a:r>
            <a:r>
              <a:rPr lang="ja-JP" altLang="en-US" dirty="0" smtClean="0"/>
              <a:t>は</a:t>
            </a:r>
            <a:r>
              <a:rPr lang="en-US" altLang="ja-JP" dirty="0" smtClean="0"/>
              <a:t>Bohr</a:t>
            </a:r>
            <a:r>
              <a:rPr lang="ja-JP" altLang="en-US" dirty="0" smtClean="0"/>
              <a:t>半径</a:t>
            </a:r>
            <a:r>
              <a:rPr lang="en-US" altLang="ja-JP" dirty="0" smtClean="0"/>
              <a:t>a</a:t>
            </a:r>
            <a:r>
              <a:rPr lang="en-US" altLang="ja-JP" baseline="-25000" dirty="0" smtClean="0"/>
              <a:t>0</a:t>
            </a:r>
            <a:r>
              <a:rPr lang="ja-JP" altLang="en-US" dirty="0"/>
              <a:t> </a:t>
            </a:r>
            <a:r>
              <a:rPr lang="en-US" altLang="ja-JP" dirty="0"/>
              <a:t>(1 [a</a:t>
            </a:r>
            <a:r>
              <a:rPr lang="en-US" altLang="ja-JP" baseline="-25000" dirty="0"/>
              <a:t>0</a:t>
            </a:r>
            <a:r>
              <a:rPr lang="en-US" altLang="ja-JP" dirty="0"/>
              <a:t>] = </a:t>
            </a:r>
            <a:r>
              <a:rPr lang="en-US" altLang="ja-JP" dirty="0" smtClean="0"/>
              <a:t>5.29×10</a:t>
            </a:r>
            <a:r>
              <a:rPr lang="en-US" altLang="ja-JP" baseline="30000" dirty="0" smtClean="0"/>
              <a:t>-11</a:t>
            </a:r>
            <a:r>
              <a:rPr lang="en-US" altLang="ja-JP" dirty="0"/>
              <a:t> </a:t>
            </a:r>
            <a:r>
              <a:rPr lang="en-US" altLang="ja-JP" dirty="0" smtClean="0"/>
              <a:t>[m]), </a:t>
            </a:r>
            <a:r>
              <a:rPr lang="ja-JP" altLang="en-US" dirty="0" smtClean="0"/>
              <a:t>質量</a:t>
            </a:r>
            <a:r>
              <a:rPr lang="ja-JP" altLang="en-US" dirty="0"/>
              <a:t>の単位は電子の質量</a:t>
            </a:r>
            <a:r>
              <a:rPr lang="en-US" altLang="ja-JP" dirty="0" smtClean="0"/>
              <a:t>m</a:t>
            </a:r>
            <a:r>
              <a:rPr lang="en-US" altLang="ja-JP" baseline="-25000" dirty="0" smtClean="0"/>
              <a:t>e</a:t>
            </a:r>
            <a:r>
              <a:rPr lang="en-US" altLang="ja-JP" dirty="0" smtClean="0"/>
              <a:t>, </a:t>
            </a:r>
            <a:r>
              <a:rPr lang="ja-JP" altLang="en-US" dirty="0" smtClean="0"/>
              <a:t>電荷</a:t>
            </a:r>
            <a:r>
              <a:rPr lang="ja-JP" altLang="en-US" dirty="0"/>
              <a:t>は電気素量</a:t>
            </a:r>
            <a:r>
              <a:rPr lang="en-US" altLang="ja-JP" dirty="0" smtClean="0"/>
              <a:t>e, </a:t>
            </a:r>
            <a:r>
              <a:rPr lang="ja-JP" altLang="en-US" dirty="0" smtClean="0"/>
              <a:t>エネルギー</a:t>
            </a:r>
            <a:r>
              <a:rPr lang="ja-JP" altLang="en-US" dirty="0"/>
              <a:t>は</a:t>
            </a:r>
            <a:r>
              <a:rPr lang="en-US" altLang="ja-JP" dirty="0" err="1"/>
              <a:t>Hartree</a:t>
            </a:r>
            <a:r>
              <a:rPr lang="en-US" altLang="ja-JP" dirty="0"/>
              <a:t> (1 [</a:t>
            </a:r>
            <a:r>
              <a:rPr lang="en-US" altLang="ja-JP" dirty="0" err="1"/>
              <a:t>Hartree</a:t>
            </a:r>
            <a:r>
              <a:rPr lang="en-US" altLang="ja-JP" dirty="0"/>
              <a:t>] = 4.36×10</a:t>
            </a:r>
            <a:r>
              <a:rPr lang="en-US" altLang="ja-JP" baseline="30000" dirty="0"/>
              <a:t>-18</a:t>
            </a:r>
            <a:r>
              <a:rPr lang="en-US" altLang="ja-JP" dirty="0"/>
              <a:t> [J] = 27.2 [</a:t>
            </a:r>
            <a:r>
              <a:rPr lang="en-US" altLang="ja-JP" dirty="0" err="1"/>
              <a:t>eV</a:t>
            </a:r>
            <a:r>
              <a:rPr lang="en-US" altLang="ja-JP" dirty="0"/>
              <a:t>])</a:t>
            </a:r>
            <a:r>
              <a:rPr lang="ja-JP" altLang="en-US" dirty="0"/>
              <a:t>を用いる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/>
              <a:t>この単位系では</a:t>
            </a:r>
            <a:r>
              <a:rPr lang="ja-JP" altLang="en-US" dirty="0" smtClean="0"/>
              <a:t>、</a:t>
            </a:r>
            <a:r>
              <a:rPr lang="en-US" altLang="ja-JP" dirty="0" smtClean="0"/>
              <a:t>Dirac</a:t>
            </a:r>
            <a:r>
              <a:rPr lang="ja-JP" altLang="en-US" dirty="0" smtClean="0"/>
              <a:t>定数</a:t>
            </a:r>
            <a:r>
              <a:rPr lang="en-US" altLang="ja-JP" dirty="0" smtClean="0"/>
              <a:t>ℏ</a:t>
            </a:r>
            <a:r>
              <a:rPr lang="ja-JP" altLang="en-US" dirty="0"/>
              <a:t>と</a:t>
            </a:r>
            <a:r>
              <a:rPr lang="ja-JP" altLang="en-US" dirty="0" smtClean="0"/>
              <a:t>、</a:t>
            </a:r>
            <a:r>
              <a:rPr lang="en-US" altLang="ja-JP" dirty="0" smtClean="0"/>
              <a:t>Coulomb</a:t>
            </a:r>
            <a:r>
              <a:rPr lang="ja-JP" altLang="en-US" dirty="0" smtClean="0"/>
              <a:t>ポテンシャルの</a:t>
            </a:r>
            <a:r>
              <a:rPr lang="ja-JP" altLang="en-US" dirty="0"/>
              <a:t>比例</a:t>
            </a:r>
            <a:r>
              <a:rPr lang="ja-JP" altLang="en-US" dirty="0" smtClean="0"/>
              <a:t>定数</a:t>
            </a:r>
            <a:r>
              <a:rPr lang="en-US" altLang="ja-JP" dirty="0" smtClean="0"/>
              <a:t>1 / (4πε</a:t>
            </a:r>
            <a:r>
              <a:rPr lang="en-US" altLang="ja-JP" baseline="-25000" dirty="0" smtClean="0"/>
              <a:t>0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となる。</a:t>
            </a:r>
            <a:endParaRPr lang="ja-JP" altLang="en-US" dirty="0"/>
          </a:p>
          <a:p>
            <a:r>
              <a:rPr lang="ja-JP" altLang="en-US" dirty="0"/>
              <a:t>単位を表す記号として</a:t>
            </a:r>
            <a:r>
              <a:rPr lang="ja-JP" altLang="en-US" dirty="0" smtClean="0"/>
              <a:t>、</a:t>
            </a:r>
            <a:r>
              <a:rPr lang="en-US" altLang="ja-JP" dirty="0" smtClean="0"/>
              <a:t>atomic </a:t>
            </a:r>
            <a:r>
              <a:rPr lang="en-US" altLang="ja-JP" dirty="0"/>
              <a:t>unit </a:t>
            </a:r>
            <a:r>
              <a:rPr lang="ja-JP" altLang="en-US" dirty="0"/>
              <a:t>の省略形である </a:t>
            </a:r>
            <a:r>
              <a:rPr lang="en-US" altLang="ja-JP" dirty="0" err="1"/>
              <a:t>a.u</a:t>
            </a:r>
            <a:r>
              <a:rPr lang="en-US" altLang="ja-JP" dirty="0"/>
              <a:t>. </a:t>
            </a:r>
            <a:r>
              <a:rPr lang="ja-JP" altLang="en-US" dirty="0"/>
              <a:t>で</a:t>
            </a:r>
            <a:r>
              <a:rPr lang="ja-JP" altLang="en-US" dirty="0" smtClean="0"/>
              <a:t>表す。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97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水素原子の</a:t>
            </a:r>
            <a:r>
              <a:rPr lang="en-US" altLang="ja-JP" dirty="0" smtClean="0"/>
              <a:t>Schrödinger</a:t>
            </a:r>
            <a:r>
              <a:rPr lang="ja-JP" altLang="en-US" dirty="0" smtClean="0"/>
              <a:t>方程式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最も簡単な水素原子について、定常状態における</a:t>
            </a:r>
            <a:r>
              <a:rPr lang="en-US" altLang="ja-JP" dirty="0" smtClean="0"/>
              <a:t>Schrödinger</a:t>
            </a:r>
            <a:r>
              <a:rPr lang="ja-JP" altLang="en-US" dirty="0" smtClean="0"/>
              <a:t>方程式（以下</a:t>
            </a:r>
            <a:r>
              <a:rPr lang="en-US" altLang="ja-JP" dirty="0" err="1" smtClean="0"/>
              <a:t>Sch</a:t>
            </a:r>
            <a:r>
              <a:rPr lang="ja-JP" altLang="en-US" dirty="0" smtClean="0"/>
              <a:t>方程式と書く）を以下に示す。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ここで、　　　　　　　　　である。</a:t>
            </a:r>
            <a:endParaRPr lang="en-US" altLang="ja-JP" dirty="0" smtClean="0"/>
          </a:p>
          <a:p>
            <a:r>
              <a:rPr lang="ja-JP" altLang="en-US" dirty="0" smtClean="0"/>
              <a:t>この方程式は（少なくとも見かけ上は）単純であり、また解析的に解くことができる（ただし、非常に面倒である）。</a:t>
            </a:r>
            <a:endParaRPr lang="en-US" altLang="ja-JP" dirty="0" smtClean="0"/>
          </a:p>
          <a:p>
            <a:r>
              <a:rPr lang="ja-JP" altLang="en-US" dirty="0" smtClean="0"/>
              <a:t>今回は、この方程式を数値的に解くことを考える。</a:t>
            </a:r>
          </a:p>
          <a:p>
            <a:endParaRPr lang="en-US" altLang="ja-JP" dirty="0" smtClean="0"/>
          </a:p>
          <a:p>
            <a:endParaRPr lang="ja-JP" altLang="en-US" dirty="0" smtClean="0"/>
          </a:p>
          <a:p>
            <a:endParaRPr lang="ja-JP" altLang="en-US" dirty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1065192" y="2950660"/>
            <a:ext cx="6562516" cy="1184269"/>
            <a:chOff x="953428" y="2492896"/>
            <a:chExt cx="6562516" cy="1184269"/>
          </a:xfrm>
        </p:grpSpPr>
        <p:pic>
          <p:nvPicPr>
            <p:cNvPr id="21" name="図 2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52590" y="2550937"/>
              <a:ext cx="3592986" cy="576064"/>
            </a:xfrm>
            <a:prstGeom prst="rect">
              <a:avLst/>
            </a:prstGeom>
            <a:gradFill flip="none" rotWithShape="1">
              <a:gsLst>
                <a:gs pos="0">
                  <a:srgbClr val="0064C8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100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8" name="テキスト ボックス 17"/>
            <p:cNvSpPr txBox="1"/>
            <p:nvPr/>
          </p:nvSpPr>
          <p:spPr>
            <a:xfrm>
              <a:off x="5004048" y="3307833"/>
              <a:ext cx="2511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solidFill>
                    <a:srgbClr val="FF0000"/>
                  </a:solidFill>
                </a:rPr>
                <a:t>Coulomb</a:t>
              </a:r>
              <a:r>
                <a:rPr lang="ja-JP" altLang="en-US" dirty="0" smtClean="0">
                  <a:solidFill>
                    <a:srgbClr val="FF0000"/>
                  </a:solidFill>
                </a:rPr>
                <a:t>ポテンシャル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953428" y="3298078"/>
              <a:ext cx="3888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>
                  <a:solidFill>
                    <a:srgbClr val="FF0000"/>
                  </a:solidFill>
                </a:rPr>
                <a:t>電子の運動エネルギー</a:t>
              </a:r>
              <a:r>
                <a:rPr lang="ja-JP" altLang="en-US" dirty="0">
                  <a:solidFill>
                    <a:srgbClr val="FF0000"/>
                  </a:solidFill>
                </a:rPr>
                <a:t>ポテンシャル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061572" y="2499228"/>
              <a:ext cx="757761" cy="6760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/>
            <p:cNvCxnSpPr>
              <a:stCxn id="16" idx="5"/>
            </p:cNvCxnSpPr>
            <p:nvPr/>
          </p:nvCxnSpPr>
          <p:spPr>
            <a:xfrm>
              <a:off x="2897644" y="3075379"/>
              <a:ext cx="2394436" cy="2816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22" idx="5"/>
            </p:cNvCxnSpPr>
            <p:nvPr/>
          </p:nvCxnSpPr>
          <p:spPr>
            <a:xfrm>
              <a:off x="1708361" y="3076306"/>
              <a:ext cx="919423" cy="2315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円/楕円 15"/>
            <p:cNvSpPr/>
            <p:nvPr/>
          </p:nvSpPr>
          <p:spPr>
            <a:xfrm>
              <a:off x="2467405" y="2492896"/>
              <a:ext cx="504056" cy="68242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8" name="図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221088"/>
            <a:ext cx="2107696" cy="3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7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Sch</a:t>
            </a:r>
            <a:r>
              <a:rPr lang="ja-JP" altLang="en-US" dirty="0" smtClean="0"/>
              <a:t>方程式の変数分離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3711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水素原子に対する</a:t>
            </a:r>
            <a:r>
              <a:rPr lang="en-US" altLang="ja-JP" dirty="0" err="1" smtClean="0"/>
              <a:t>Sch</a:t>
            </a:r>
            <a:r>
              <a:rPr lang="ja-JP" altLang="en-US" dirty="0" smtClean="0"/>
              <a:t>方程式を、以下のように書く。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ここで、極座標におけるラプラシアン</a:t>
            </a:r>
            <a:r>
              <a:rPr lang="en-US" altLang="ja-JP" dirty="0" smtClean="0"/>
              <a:t>Δ</a:t>
            </a:r>
            <a:r>
              <a:rPr lang="ja-JP" altLang="en-US" dirty="0" smtClean="0"/>
              <a:t>は、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であ</a:t>
            </a:r>
            <a:r>
              <a:rPr lang="ja-JP" altLang="en-US" dirty="0" smtClean="0"/>
              <a:t>り、</a:t>
            </a:r>
            <a:r>
              <a:rPr lang="ja-JP" altLang="en-US" dirty="0"/>
              <a:t>また</a:t>
            </a:r>
            <a:r>
              <a:rPr lang="ja-JP" altLang="en-US" dirty="0" smtClean="0"/>
              <a:t>水素原子は球対称であるので、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と変数分離が可能で</a:t>
            </a:r>
            <a:r>
              <a:rPr lang="ja-JP" altLang="en-US" dirty="0"/>
              <a:t>ある。ここで、</a:t>
            </a:r>
            <a:r>
              <a:rPr lang="en-US" altLang="ja-JP" dirty="0"/>
              <a:t>n, l, m</a:t>
            </a:r>
            <a:r>
              <a:rPr lang="ja-JP" altLang="en-US" dirty="0"/>
              <a:t>はそれぞれ主量子数、方位量子数、磁気量子数である。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ja-JP" altLang="en-US" dirty="0"/>
          </a:p>
        </p:txBody>
      </p:sp>
      <p:pic>
        <p:nvPicPr>
          <p:cNvPr id="11" name="図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99" y="3573016"/>
            <a:ext cx="7045993" cy="70702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99" y="4725144"/>
            <a:ext cx="3653333" cy="344762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99" y="2540000"/>
            <a:ext cx="6906667" cy="64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Sch</a:t>
            </a:r>
            <a:r>
              <a:rPr lang="ja-JP" altLang="en-US" smtClean="0"/>
              <a:t>方程式の変数分離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smtClean="0"/>
              <a:t>この変数分離により、以下の二つの微分方程式が得られる。</a:t>
            </a:r>
            <a:endParaRPr lang="en-US" altLang="ja-JP" smtClean="0"/>
          </a:p>
          <a:p>
            <a:endParaRPr lang="en-US" altLang="ja-JP" smtClean="0"/>
          </a:p>
          <a:p>
            <a:endParaRPr lang="en-US" altLang="ja-JP" smtClean="0"/>
          </a:p>
          <a:p>
            <a:r>
              <a:rPr lang="ja-JP" altLang="en-US" smtClean="0"/>
              <a:t>第二式の解は、球面調和関数として解析的に得られる。従って、数値的に解くべき方程式は第一式である。</a:t>
            </a:r>
            <a:endParaRPr lang="en-US" altLang="ja-JP" smtClean="0"/>
          </a:p>
          <a:p>
            <a:endParaRPr lang="en-US" altLang="ja-JP" smtClean="0"/>
          </a:p>
          <a:p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23" y="2564904"/>
            <a:ext cx="7356394" cy="111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数値</a:t>
            </a:r>
            <a:r>
              <a:rPr lang="ja-JP" altLang="en-US" dirty="0" smtClean="0"/>
              <a:t>解法上の困難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 fontScale="92500" lnSpcReduction="10000"/>
          </a:bodyPr>
          <a:lstStyle/>
          <a:p>
            <a:endParaRPr lang="en-US" altLang="ja-JP" dirty="0" smtClean="0"/>
          </a:p>
          <a:p>
            <a:r>
              <a:rPr lang="ja-JP" altLang="en-US" dirty="0"/>
              <a:t>ここで</a:t>
            </a:r>
            <a:r>
              <a:rPr lang="ja-JP" altLang="en-US" dirty="0" smtClean="0"/>
              <a:t>、この常微分方程式の</a:t>
            </a:r>
            <a:r>
              <a:rPr lang="ja-JP" altLang="en-US" dirty="0"/>
              <a:t>境界条件は、</a:t>
            </a:r>
          </a:p>
          <a:p>
            <a:r>
              <a:rPr lang="en-US" altLang="ja-JP" dirty="0"/>
              <a:t>L</a:t>
            </a:r>
            <a:r>
              <a:rPr lang="en-US" altLang="ja-JP" baseline="-25000" dirty="0"/>
              <a:t>nl</a:t>
            </a:r>
            <a:r>
              <a:rPr lang="en-US" altLang="ja-JP" dirty="0"/>
              <a:t>(0)=</a:t>
            </a:r>
            <a:r>
              <a:rPr lang="ja-JP" altLang="en-US" dirty="0"/>
              <a:t>有限</a:t>
            </a:r>
          </a:p>
          <a:p>
            <a:r>
              <a:rPr lang="en-US" altLang="ja-JP" dirty="0"/>
              <a:t>L</a:t>
            </a:r>
            <a:r>
              <a:rPr lang="en-US" altLang="ja-JP" baseline="-25000" dirty="0"/>
              <a:t>nl</a:t>
            </a:r>
            <a:r>
              <a:rPr lang="en-US" altLang="ja-JP" dirty="0"/>
              <a:t>(∞)=0</a:t>
            </a:r>
          </a:p>
          <a:p>
            <a:r>
              <a:rPr lang="ja-JP" altLang="en-US" dirty="0"/>
              <a:t>ノード数</a:t>
            </a:r>
            <a:r>
              <a:rPr lang="en-US" altLang="ja-JP" dirty="0"/>
              <a:t>=n-l-1</a:t>
            </a:r>
          </a:p>
          <a:p>
            <a:r>
              <a:rPr lang="ja-JP" altLang="en-US" dirty="0" smtClean="0"/>
              <a:t>である。しかし、この常微分方程式</a:t>
            </a:r>
            <a:r>
              <a:rPr lang="ja-JP" altLang="en-US" dirty="0" smtClean="0"/>
              <a:t>は固有方程式であり、</a:t>
            </a:r>
            <a:r>
              <a:rPr lang="en-US" altLang="ja-JP" dirty="0" smtClean="0"/>
              <a:t>E</a:t>
            </a:r>
            <a:r>
              <a:rPr lang="ja-JP" altLang="en-US" dirty="0" smtClean="0"/>
              <a:t>も未知数であるが、</a:t>
            </a:r>
            <a:r>
              <a:rPr lang="en-US" altLang="ja-JP" dirty="0" smtClean="0"/>
              <a:t>E</a:t>
            </a:r>
            <a:r>
              <a:rPr lang="ja-JP" altLang="en-US" dirty="0" smtClean="0"/>
              <a:t>が固有値以外の値では解が発散する。</a:t>
            </a:r>
            <a:endParaRPr lang="en-US" altLang="ja-JP" dirty="0" smtClean="0"/>
          </a:p>
          <a:p>
            <a:r>
              <a:rPr lang="ja-JP" altLang="en-US" dirty="0" smtClean="0"/>
              <a:t>また、原点が確定特異点であるので、原点から微分方程式を積分できない。そして当然ながら、</a:t>
            </a:r>
            <a:r>
              <a:rPr kumimoji="1" lang="ja-JP" altLang="en-US" dirty="0" smtClean="0"/>
              <a:t>コンピュータでは無限大を扱えないので、無限遠点から積分することも不可能である。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1556792"/>
            <a:ext cx="5666667" cy="5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HIROYUKI@FMJMRY0FUVWYY5H6" val="4128"/>
  <p:tag name="DEFAULTDISPLAY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\end{document}&#10;"/>
  <p:tag name="EMBEDFONTS" val="1"/>
  <p:tag name="FIRSTHP@BVAFLLPSJEW0Y5J4" val="550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y\left(  x\right)  =1+Bx+\dfrac{4}{3}x\sqrt{x}+\dfrac{2}{5}Bx^{\frac{5}{2}%&#10;}+\dfrac{1}{3}x^{3}+\ldots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7"/>
  <p:tag name="PICTUREFILESIZE" val="1284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y^{\prime}\left(  x\right)  =B+2\sqrt{x}+Bx^{\frac{3}{2}}+x^{2}+\dfrac{3}%&#10;{20}Bx^{\frac{5}{2}}+\ldots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9"/>
  <p:tag name="PICTUREFILESIZE" val="1328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B\approx-1.588076779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1"/>
  <p:tag name="PICTUREFILESIZE" val="584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y\left(  x\right)  \simeq\dfrac{144}{x^{3}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1"/>
  <p:tag name="PICTUREFILESIZE" val="548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y\left(  x\right)  \simeq\dfrac{1}{\left[  1+\left(  \tfrac{x}{x_{0}}\right)&#10;^{\frac{3}{\lambda}}\right]  ^{\lambda}},y^{\prime}\left(  x\right)&#10;\simeq-\dfrac{\tfrac{3}{x_{0}}\left(  \tfrac{x}{x_{0}}\right)  ^{\frac&#10;{3}{\lambda}-1}}{\left[  1+\left(  \tfrac{x}{x_{0}}\right)  ^{\frac{3}%&#10;{\lambda}}\right]  ^{\lambda+1}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2"/>
  <p:tag name="PICTUREFILESIZE" val="2510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\dfrac{d^{2}y\left(  x\right)  }{dx^{2}}=\beta\left(  x\right)  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6"/>
  <p:tag name="PICTUREFILESIZE" val="814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\dfrac{d^{2}y\left(  x\right)  }{dx^{2}}=\beta\left(  x\right)  \qquad&#10;\qquad(1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0"/>
  <p:tag name="PICTUREFILESIZE" val="999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\beta\left(  x\right)  =\dfrac{1}{\sqrt{x}}\left[  y\left(  x\right)&#10;\right]  ^{\frac{3}{2}}\qquad\qquad(2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9"/>
  <p:tag name="PICTUREFILESIZE" val="102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y_{i+1}^{in}=\alpha y_{i}^{out}+\left(  1-\alpha\right)  y_{i}^{in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4"/>
  <p:tag name="PICTUREFILESIZE" val="717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E=\dfrac{3}{7}\left(  \dfrac{128}{9\pi^{2}}\right)  ^{\frac{1}{3}}Z^{\frac&#10;{7}{3}}\left[  y^{\prime}\left(  0\right)  \right]  $&#10;\end{document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3"/>
  <p:tag name="PICTUREFILESIZE" val="126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\hat{H}\psi\left(  \vec{r}\right)  =E\psi\left(  \vec{r}\right)  $&#10;&#10;$\hat{H}=-\dfrac{\hbar^{2}}{2m}\nabla^{2}+V\left(  \vec{r}\right)  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3"/>
  <p:tag name="PICTUREFILESIZE" val="138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$r=\sqrt{x^{2}+y^{2}+z^{2}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525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$-\dfrac{1}{2}\nabla^{2}\psi\left(  \vec{r}\right)  -\dfrac{1}{r}\psi\left(&#10;\vec{r}\right)  =E\psi\left(  \vec{r}\right)  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1"/>
  <p:tag name="PICTUREFILESIZE" val="966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5.9617"/>
  <p:tag name="ORIGINALWIDTH" val="3049.119"/>
  <p:tag name="LATEXADDIN" val="\documentclass{article}&#10;\usepackage{amsmath}&#10;\pagestyle{empty}&#10;\begin{document}&#10;$\Delta=\dfrac{\partial^{2}}{\partial r^{2}}+\dfrac{2}{r}\dfrac{\partial&#10;}{\partial r}+\dfrac{1}{r^{2}}\left[  \dfrac{1}{\sin\theta}\dfrac{\partial&#10;}{\partial\theta}\left(  \sin\theta\dfrac{\partial}{\partial\theta}\right)&#10;+\dfrac{1}{\sin^{2}\theta}\dfrac{\partial^{2}}{\partial\phi^{2}}\right]  $&#10;\end{document}"/>
  <p:tag name="IGUANATEXSIZE" val="20"/>
  <p:tag name="IGUANATEXCURSOR" val="37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.7331"/>
  <p:tag name="ORIGINALWIDTH" val="1438.32"/>
  <p:tag name="LATEXADDIN" val="\documentclass{article}&#10;\usepackage{amsmath}&#10;\pagestyle{empty}&#10;\begin{document}&#10;$\psi_{i}\left(  \vec{r}\right)  =r^{l}L_{nl}\left(  r\right)  Y_{lm}\left(&#10;\theta,\phi\right)  $&#10;\end{document}"/>
  <p:tag name="IGUANATEXSIZE" val="20"/>
  <p:tag name="IGUANATEXCURSOR" val="17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4.2182"/>
  <p:tag name="ORIGINALWIDTH" val="2719.16"/>
  <p:tag name="LATEXADDIN" val="\documentclass{article}&#10;\usepackage{amsmath}&#10;\pagestyle{empty}&#10;\begin{document}&#10;\begin{tabular}&#10;[c]{ll}%&#10;$-\dfrac{1}{2}\Delta\psi_{i}\left(  \vec{r}\right)  +V\left(  r\right)&#10;\psi_{i}\left(  \vec{r}\right)  =E\psi_{i}\left(  \vec{r}\right)  ,$ &amp;&#10;$V\left(  r\right)  =-\dfrac{1}{r}$%&#10;\end{tabular}&#10;\end{document}"/>
  <p:tag name="IGUANATEXSIZE" val="20"/>
  <p:tag name="IGUANATEXCURSOR" val="29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8.4439"/>
  <p:tag name="ORIGINALWIDTH" val="2965.879"/>
  <p:tag name="LATEXADDIN" val="\documentclass{article}&#10;\usepackage{amsmath}&#10;\pagestyle{empty}&#10;\begin{document}&#10;$\left\{&#10;\begin{tabular}&#10;[c]{l}%&#10;$\dfrac{d^{2}L_{nl}\left(  r\right)  }{dr^{2}}+\dfrac{2\left(  l+1\right)&#10;}{r}\dfrac{dL_{nl}\left(  r\right)  }{dr}=2\left[  V\left(  r\right)&#10;-E\right]  L_{nl}\left(  r\right)  $\\&#10;$\hat{l}^{2}Y_{lm}\left(  \theta,\phi\right)  =l\left(  l+1\right)&#10;Y_{lm}\left(  \theta,\phi\right)  $%&#10;\end{tabular}&#10;\right.  $&#10;\end{document}"/>
  <p:tag name="IGUANATEXSIZE" val="20"/>
  <p:tag name="IGUANATEXCURSOR" val="42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dfrac{d^{2}L_{nl}\left(  r\right)  }{dr^{2}}+\dfrac{2\left(  l+1\right)&#10;}{r}\dfrac{dL_{nl}\left(  r\right)  }{dr}=2\left[  V\left(  r\right)&#10;-E\right]  L_{nl}\left(  r\right)  $&#10;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6567</TotalTime>
  <Words>2101</Words>
  <Application>Microsoft Office PowerPoint</Application>
  <PresentationFormat>画面に合わせる (4:3)</PresentationFormat>
  <Paragraphs>198</Paragraphs>
  <Slides>29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0" baseType="lpstr">
      <vt:lpstr>1_デザート</vt:lpstr>
      <vt:lpstr>Schrödinger方程式の数値解法</vt:lpstr>
      <vt:lpstr>自己紹介</vt:lpstr>
      <vt:lpstr>概要</vt:lpstr>
      <vt:lpstr>Schrödinger方程式とは</vt:lpstr>
      <vt:lpstr>Hartree原子単位系</vt:lpstr>
      <vt:lpstr>水素原子のSchrödinger方程式</vt:lpstr>
      <vt:lpstr>Sch方程式の変数分離</vt:lpstr>
      <vt:lpstr>Sch方程式の変数分離</vt:lpstr>
      <vt:lpstr>数値解法上の困難</vt:lpstr>
      <vt:lpstr>原点に近い点での振る舞い</vt:lpstr>
      <vt:lpstr>PowerPoint プレゼンテーション</vt:lpstr>
      <vt:lpstr>原点に近い点での振る舞い</vt:lpstr>
      <vt:lpstr>遠方での振る舞い</vt:lpstr>
      <vt:lpstr>T-F方程式の問題</vt:lpstr>
      <vt:lpstr>β(x)について</vt:lpstr>
      <vt:lpstr>初期関数y0(x)</vt:lpstr>
      <vt:lpstr>適合点への狙い撃ち法の問題</vt:lpstr>
      <vt:lpstr>1次混合</vt:lpstr>
      <vt:lpstr>反復法の収束の判定</vt:lpstr>
      <vt:lpstr>有限要素による離散化</vt:lpstr>
      <vt:lpstr>フローチャート</vt:lpstr>
      <vt:lpstr>T-F方程式の数値解</vt:lpstr>
      <vt:lpstr>実行画面</vt:lpstr>
      <vt:lpstr>Thomas-Fermi方程式の解のグラフ</vt:lpstr>
      <vt:lpstr>Thomas-Fermi方程式の解のグラフ（y軸対数目盛）</vt:lpstr>
      <vt:lpstr>ベクトル化と並列化</vt:lpstr>
      <vt:lpstr>ベクトル化と並列化</vt:lpstr>
      <vt:lpstr>まとめ</vt:lpstr>
      <vt:lpstr>参考サイト</vt:lpstr>
    </vt:vector>
  </TitlesOfParts>
  <Company>金沢大学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LDA+U study of selected iron</dc:title>
  <dc:creator>Hiroyuki</dc:creator>
  <cp:lastModifiedBy>Hiroyuki dc1394</cp:lastModifiedBy>
  <cp:revision>580</cp:revision>
  <dcterms:created xsi:type="dcterms:W3CDTF">2011-04-19T08:41:22Z</dcterms:created>
  <dcterms:modified xsi:type="dcterms:W3CDTF">2015-02-07T02:52:49Z</dcterms:modified>
</cp:coreProperties>
</file>