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8" r:id="rId2"/>
    <p:sldId id="411" r:id="rId3"/>
    <p:sldId id="441" r:id="rId4"/>
    <p:sldId id="436" r:id="rId5"/>
    <p:sldId id="437" r:id="rId6"/>
    <p:sldId id="438" r:id="rId7"/>
    <p:sldId id="439" r:id="rId8"/>
    <p:sldId id="440" r:id="rId9"/>
    <p:sldId id="443" r:id="rId10"/>
    <p:sldId id="383" r:id="rId11"/>
    <p:sldId id="412" r:id="rId12"/>
    <p:sldId id="413" r:id="rId13"/>
    <p:sldId id="444" r:id="rId14"/>
    <p:sldId id="416" r:id="rId15"/>
    <p:sldId id="418" r:id="rId16"/>
    <p:sldId id="419" r:id="rId17"/>
    <p:sldId id="420" r:id="rId18"/>
    <p:sldId id="421" r:id="rId19"/>
    <p:sldId id="422" r:id="rId20"/>
    <p:sldId id="429" r:id="rId21"/>
    <p:sldId id="423" r:id="rId22"/>
    <p:sldId id="426" r:id="rId23"/>
    <p:sldId id="424" r:id="rId24"/>
    <p:sldId id="425" r:id="rId25"/>
    <p:sldId id="427" r:id="rId26"/>
    <p:sldId id="428" r:id="rId27"/>
  </p:sldIdLst>
  <p:sldSz cx="9144000" cy="6858000" type="screen4x3"/>
  <p:notesSz cx="6858000" cy="9144000"/>
  <p:custDataLst>
    <p:tags r:id="rId29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31" autoAdjust="0"/>
  </p:normalViewPr>
  <p:slideViewPr>
    <p:cSldViewPr>
      <p:cViewPr varScale="1">
        <p:scale>
          <a:sx n="115" d="100"/>
          <a:sy n="115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2015/2/8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2015/2/8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方程式を二点境界値問題にする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原点は確定</a:t>
            </a:r>
            <a:r>
              <a:rPr lang="ja-JP" altLang="en-US" dirty="0"/>
              <a:t>特異点であるので、原点から微分方程式を</a:t>
            </a:r>
            <a:r>
              <a:rPr lang="ja-JP" altLang="en-US" dirty="0" smtClean="0"/>
              <a:t>解くことができない。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ja-JP" altLang="en-US" dirty="0"/>
              <a:t>コンピュータでは無限大を扱えないので、無限遠点から微分方程式を解くことも不可能である。</a:t>
            </a:r>
          </a:p>
          <a:p>
            <a:r>
              <a:rPr lang="ja-JP" altLang="en-US" dirty="0" smtClean="0"/>
              <a:t>従って、原点に十分近い点と、原点から非常に遠く離れた点で、</a:t>
            </a:r>
            <a:r>
              <a:rPr lang="en-US" altLang="ja-JP" dirty="0"/>
              <a:t> V(r)</a:t>
            </a:r>
            <a:r>
              <a:rPr lang="ja-JP" altLang="en-US" dirty="0"/>
              <a:t>と</a:t>
            </a:r>
            <a:r>
              <a:rPr lang="en-US" altLang="ja-JP" dirty="0" err="1"/>
              <a:t>L</a:t>
            </a:r>
            <a:r>
              <a:rPr lang="en-US" altLang="ja-JP" baseline="-25000" dirty="0" err="1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の値を調べ、その二つの点から微分方程式を解く。</a:t>
            </a:r>
            <a:endParaRPr lang="en-US" altLang="ja-JP" dirty="0" smtClean="0"/>
          </a:p>
          <a:p>
            <a:r>
              <a:rPr lang="ja-JP" altLang="en-US" smtClean="0"/>
              <a:t>最終的に、二点</a:t>
            </a:r>
            <a:r>
              <a:rPr lang="ja-JP" altLang="en-US" dirty="0" smtClean="0"/>
              <a:t>境界値問題に帰着する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V(r)</a:t>
            </a:r>
            <a:r>
              <a:rPr lang="ja-JP" altLang="en-US" dirty="0" smtClean="0"/>
              <a:t>と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を級数展開する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まずは原点に十分近い点で、関数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と関数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がどう振る舞うか調べてみる（</a:t>
            </a:r>
            <a:r>
              <a:rPr lang="en-US" altLang="ja-JP" dirty="0" err="1" smtClean="0"/>
              <a:t>Frobenius</a:t>
            </a:r>
            <a:r>
              <a:rPr lang="ja-JP" altLang="en-US" dirty="0" smtClean="0"/>
              <a:t>の方法を用いる）。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/>
              <a:t>V(r)</a:t>
            </a:r>
            <a:r>
              <a:rPr lang="ja-JP" altLang="en-US" dirty="0"/>
              <a:t>と関数</a:t>
            </a:r>
            <a:r>
              <a:rPr lang="en-US" altLang="ja-JP" dirty="0" err="1"/>
              <a:t>L</a:t>
            </a:r>
            <a:r>
              <a:rPr lang="en-US" altLang="ja-JP" baseline="-25000" dirty="0" err="1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/>
              <a:t>は、</a:t>
            </a:r>
            <a:r>
              <a:rPr lang="ja-JP" altLang="en-US" dirty="0" smtClean="0"/>
              <a:t>以下のように級数展開できるはずである。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</a:t>
            </a:r>
            <a:r>
              <a:rPr lang="en-US" altLang="ja-JP" dirty="0"/>
              <a:t> </a:t>
            </a:r>
            <a:r>
              <a:rPr lang="en-US" altLang="ja-JP" dirty="0" err="1"/>
              <a:t>L</a:t>
            </a:r>
            <a:r>
              <a:rPr lang="en-US" altLang="ja-JP" baseline="-25000" dirty="0" err="1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の一階微分と二階微分は以下となる。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7"/>
            <a:ext cx="4032448" cy="6664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6892190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級数展開したものを代入する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 smtClean="0"/>
              <a:t>これらを上式に代入すると、</a:t>
            </a:r>
            <a:endParaRPr lang="en-US" altLang="ja-JP" dirty="0" smtClean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=</a:t>
            </a:r>
          </a:p>
          <a:p>
            <a:endParaRPr lang="en-US" altLang="ja-JP" dirty="0"/>
          </a:p>
          <a:p>
            <a:r>
              <a:rPr lang="ja-JP" altLang="en-US" dirty="0" smtClean="0"/>
              <a:t>右辺</a:t>
            </a:r>
            <a:r>
              <a:rPr lang="en-US" altLang="ja-JP" dirty="0" smtClean="0"/>
              <a:t>=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が</a:t>
            </a:r>
            <a:r>
              <a:rPr lang="ja-JP" altLang="en-US" dirty="0" smtClean="0"/>
              <a:t>得られる。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5666667" cy="55809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" y="3170968"/>
            <a:ext cx="3600401" cy="6561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3818666" cy="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左辺と右辺を比較する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左辺と右辺の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のべき乗の係数を比較することによって、以下が得られる。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636912"/>
            <a:ext cx="2560000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初期関数</a:t>
            </a:r>
            <a:r>
              <a:rPr lang="en-US" altLang="ja-JP" dirty="0" smtClean="0"/>
              <a:t>y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(x)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この方法で</a:t>
            </a:r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方程式を解くには、</a:t>
            </a:r>
            <a:r>
              <a:rPr kumimoji="1" lang="en-US" altLang="ja-JP" dirty="0" smtClean="0"/>
              <a:t>y(x)</a:t>
            </a:r>
            <a:r>
              <a:rPr kumimoji="1" lang="ja-JP" altLang="en-US" dirty="0" smtClean="0"/>
              <a:t>の初期値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0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が必要である。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できるだけ良い</a:t>
            </a:r>
            <a:r>
              <a:rPr lang="en-US" altLang="ja-JP" dirty="0"/>
              <a:t>y</a:t>
            </a:r>
            <a:r>
              <a:rPr lang="en-US" altLang="ja-JP" baseline="-25000" dirty="0"/>
              <a:t>0</a:t>
            </a:r>
            <a:r>
              <a:rPr lang="en-US" altLang="ja-JP" dirty="0"/>
              <a:t>(x)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得たいので、（本末転倒な気もするが）</a:t>
            </a:r>
            <a:r>
              <a:rPr lang="ja-JP" altLang="en-US" dirty="0" smtClean="0"/>
              <a:t>常</a:t>
            </a:r>
            <a:r>
              <a:rPr lang="ja-JP" altLang="en-US" dirty="0"/>
              <a:t>微分方程式の</a:t>
            </a:r>
            <a:r>
              <a:rPr lang="ja-JP" altLang="en-US" dirty="0" smtClean="0"/>
              <a:t>解法に、</a:t>
            </a:r>
            <a:r>
              <a:rPr lang="ja-JP" altLang="en-US" dirty="0"/>
              <a:t>補</a:t>
            </a:r>
            <a:r>
              <a:rPr lang="ja-JP" altLang="en-US" dirty="0" smtClean="0"/>
              <a:t>外法の一種である</a:t>
            </a:r>
            <a:r>
              <a:rPr lang="en-US" altLang="ja-JP" dirty="0" err="1" smtClean="0"/>
              <a:t>Bulirsch-Stoer</a:t>
            </a:r>
            <a:r>
              <a:rPr lang="ja-JP" altLang="en-US" dirty="0" smtClean="0"/>
              <a:t>法</a:t>
            </a:r>
            <a:r>
              <a:rPr lang="ja-JP" altLang="en-US" dirty="0"/>
              <a:t>と、適合点への狙い撃ち法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lang="en-US" altLang="ja-JP" dirty="0" err="1" smtClean="0"/>
              <a:t>Bulirsch-Stoer</a:t>
            </a:r>
            <a:r>
              <a:rPr lang="ja-JP" altLang="en-US" dirty="0" smtClean="0"/>
              <a:t>法は本（たとえば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）を参考に自分で実装しても良いのだが、ここでは</a:t>
            </a:r>
            <a:r>
              <a:rPr lang="en-US" altLang="ja-JP" dirty="0" smtClean="0"/>
              <a:t>boost::</a:t>
            </a:r>
            <a:r>
              <a:rPr lang="en-US" altLang="ja-JP" dirty="0"/>
              <a:t>numeric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odeint</a:t>
            </a:r>
            <a:r>
              <a:rPr lang="ja-JP" altLang="en-US" dirty="0" smtClean="0"/>
              <a:t>を使う。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[</a:t>
            </a:r>
            <a:r>
              <a:rPr lang="en-US" altLang="ja-JP" sz="1600" dirty="0"/>
              <a:t>1] William H. </a:t>
            </a:r>
            <a:r>
              <a:rPr lang="en-US" altLang="ja-JP" sz="1600" dirty="0" smtClean="0"/>
              <a:t>Press, </a:t>
            </a:r>
            <a:r>
              <a:rPr lang="en-US" altLang="ja-JP" sz="1600" dirty="0"/>
              <a:t>William T. </a:t>
            </a:r>
            <a:r>
              <a:rPr lang="en-US" altLang="ja-JP" sz="1600" dirty="0" err="1" smtClean="0"/>
              <a:t>Vetterling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Saul A. </a:t>
            </a:r>
            <a:r>
              <a:rPr lang="en-US" altLang="ja-JP" sz="1600" dirty="0" err="1" smtClean="0"/>
              <a:t>Teukolsky</a:t>
            </a:r>
            <a:r>
              <a:rPr lang="en-US" altLang="ja-JP" sz="1600" dirty="0" smtClean="0"/>
              <a:t>, </a:t>
            </a:r>
            <a:r>
              <a:rPr lang="en-US" altLang="ja-JP" sz="1600" dirty="0"/>
              <a:t>Brian P. </a:t>
            </a:r>
            <a:r>
              <a:rPr lang="en-US" altLang="ja-JP" sz="1600" dirty="0" smtClean="0"/>
              <a:t>Flannery 『</a:t>
            </a:r>
            <a:r>
              <a:rPr lang="ja-JP" altLang="en-US" sz="1600" dirty="0" smtClean="0"/>
              <a:t>ニューメリカルレシピ</a:t>
            </a:r>
            <a:r>
              <a:rPr lang="ja-JP" altLang="en-US" sz="1600" dirty="0"/>
              <a:t>・イン・シー 日本語版</a:t>
            </a:r>
            <a:r>
              <a:rPr lang="en-US" altLang="ja-JP" sz="1600" dirty="0"/>
              <a:t>―C</a:t>
            </a:r>
            <a:r>
              <a:rPr lang="ja-JP" altLang="en-US" sz="1600" dirty="0"/>
              <a:t>言語による数値計算の</a:t>
            </a:r>
            <a:r>
              <a:rPr lang="ja-JP" altLang="en-US" sz="1600" dirty="0" smtClean="0"/>
              <a:t>レシピ</a:t>
            </a:r>
            <a:r>
              <a:rPr lang="en-US" altLang="ja-JP" sz="1600" dirty="0" smtClean="0"/>
              <a:t>』 </a:t>
            </a:r>
            <a:r>
              <a:rPr lang="ja-JP" altLang="en-US" sz="1600" dirty="0" smtClean="0"/>
              <a:t>技術評論社（</a:t>
            </a:r>
            <a:r>
              <a:rPr lang="en-US" altLang="ja-JP" sz="1600" dirty="0" smtClean="0"/>
              <a:t>1993</a:t>
            </a:r>
            <a:r>
              <a:rPr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93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次混合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入力と出力が一致する解を得るために、最も簡単な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次混合法を使う。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すなわち、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+ 1</a:t>
            </a:r>
            <a:r>
              <a:rPr kumimoji="1" lang="ja-JP" altLang="en-US" dirty="0" smtClean="0"/>
              <a:t>段階での改善された入力関数</a:t>
            </a:r>
            <a:r>
              <a:rPr kumimoji="1" lang="en-US" altLang="ja-JP" dirty="0" smtClean="0"/>
              <a:t>y</a:t>
            </a:r>
            <a:r>
              <a:rPr kumimoji="1" lang="en-US" altLang="ja-JP" baseline="-25000" dirty="0" smtClean="0"/>
              <a:t>i+1</a:t>
            </a:r>
            <a:r>
              <a:rPr kumimoji="1" lang="en-US" altLang="ja-JP" baseline="30000" dirty="0" smtClean="0"/>
              <a:t>in</a:t>
            </a:r>
            <a:r>
              <a:rPr kumimoji="1" lang="ja-JP" altLang="en-US" dirty="0" smtClean="0"/>
              <a:t>   は、</a:t>
            </a:r>
            <a:r>
              <a:rPr kumimoji="1" lang="en-US" altLang="ja-JP" dirty="0" err="1" smtClean="0"/>
              <a:t>i</a:t>
            </a:r>
            <a:r>
              <a:rPr kumimoji="1" lang="ja-JP" altLang="en-US" dirty="0" smtClean="0"/>
              <a:t>段階での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kumimoji="1" lang="ja-JP" altLang="en-US" dirty="0" smtClean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kumimoji="1" lang="ja-JP" altLang="en-US" dirty="0" smtClean="0"/>
              <a:t>を用いて、次式で与えられる。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ここ</a:t>
            </a:r>
            <a:r>
              <a:rPr lang="ja-JP" altLang="en-US" dirty="0" smtClean="0"/>
              <a:t>で</a:t>
            </a:r>
            <a:r>
              <a:rPr lang="en-US" altLang="ja-JP" dirty="0" smtClean="0"/>
              <a:t>α</a:t>
            </a:r>
            <a:r>
              <a:rPr lang="ja-JP" altLang="en-US" dirty="0" smtClean="0"/>
              <a:t>は定数であり、</a:t>
            </a:r>
            <a:r>
              <a:rPr lang="en-US" altLang="ja-JP" dirty="0" smtClean="0"/>
              <a:t>α = 0.05</a:t>
            </a:r>
            <a:r>
              <a:rPr lang="ja-JP" altLang="en-US" dirty="0" smtClean="0"/>
              <a:t>程度としないと収束しない。</a:t>
            </a:r>
            <a:endParaRPr lang="en-US" altLang="ja-JP" dirty="0" smtClean="0"/>
          </a:p>
          <a:p>
            <a:r>
              <a:rPr lang="ja-JP" altLang="en-US" dirty="0" smtClean="0"/>
              <a:t>（修正）</a:t>
            </a:r>
            <a:r>
              <a:rPr lang="en-US" altLang="ja-JP" dirty="0" err="1" smtClean="0"/>
              <a:t>Broyden</a:t>
            </a:r>
            <a:r>
              <a:rPr lang="ja-JP" altLang="en-US" dirty="0"/>
              <a:t>法などのより高度</a:t>
            </a:r>
            <a:r>
              <a:rPr lang="ja-JP" altLang="en-US" dirty="0" smtClean="0"/>
              <a:t>な方法もあるが、（実装が面倒なので）今回は使わないこととする。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18" y="4056076"/>
            <a:ext cx="289560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反復法の収束の判定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ja-JP" altLang="en-US" dirty="0" smtClean="0">
                <a:solidFill>
                  <a:prstClr val="black"/>
                </a:solidFill>
              </a:rPr>
              <a:t>は（数値計算上は）ベクトルと見なせる。ここで、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dirty="0"/>
              <a:t>と</a:t>
            </a:r>
            <a:r>
              <a:rPr lang="en-US" altLang="ja-JP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ja-JP" altLang="en-US" dirty="0">
                <a:solidFill>
                  <a:prstClr val="black"/>
                </a:solidFill>
              </a:rPr>
              <a:t>の</a:t>
            </a:r>
            <a:r>
              <a:rPr lang="ja-JP" altLang="en-US" dirty="0" smtClean="0">
                <a:solidFill>
                  <a:prstClr val="black"/>
                </a:solidFill>
              </a:rPr>
              <a:t>差の大きさを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と適当に名付け、</a:t>
            </a:r>
            <a:r>
              <a:rPr lang="en-US" altLang="ja-JP" dirty="0" err="1" smtClean="0">
                <a:solidFill>
                  <a:prstClr val="black"/>
                </a:solidFill>
              </a:rPr>
              <a:t>IterationError</a:t>
            </a:r>
            <a:r>
              <a:rPr lang="en-US" altLang="ja-JP" dirty="0" smtClean="0">
                <a:solidFill>
                  <a:prstClr val="black"/>
                </a:solidFill>
              </a:rPr>
              <a:t> = |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out</a:t>
            </a:r>
            <a:r>
              <a:rPr lang="ja-JP" altLang="en-US" baseline="30000" dirty="0" smtClean="0">
                <a:solidFill>
                  <a:prstClr val="black"/>
                </a:solidFill>
              </a:rPr>
              <a:t>　</a:t>
            </a:r>
            <a:r>
              <a:rPr lang="en-US" altLang="ja-JP" dirty="0" smtClean="0">
                <a:solidFill>
                  <a:prstClr val="black"/>
                </a:solidFill>
              </a:rPr>
              <a:t>–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 </a:t>
            </a:r>
            <a:r>
              <a:rPr lang="en-US" altLang="ja-JP" b="1" dirty="0" smtClean="0">
                <a:solidFill>
                  <a:prstClr val="black"/>
                </a:solidFill>
              </a:rPr>
              <a:t>y</a:t>
            </a:r>
            <a:r>
              <a:rPr lang="en-US" altLang="ja-JP" baseline="-25000" dirty="0" smtClean="0">
                <a:solidFill>
                  <a:prstClr val="black"/>
                </a:solidFill>
              </a:rPr>
              <a:t>i</a:t>
            </a:r>
            <a:r>
              <a:rPr lang="en-US" altLang="ja-JP" baseline="30000" dirty="0" smtClean="0">
                <a:solidFill>
                  <a:prstClr val="black"/>
                </a:solidFill>
              </a:rPr>
              <a:t>in</a:t>
            </a:r>
            <a:r>
              <a:rPr lang="en-US" altLang="ja-JP" dirty="0" smtClean="0">
                <a:solidFill>
                  <a:prstClr val="black"/>
                </a:solidFill>
              </a:rPr>
              <a:t>|</a:t>
            </a:r>
            <a:r>
              <a:rPr lang="ja-JP" altLang="en-US" dirty="0" smtClean="0">
                <a:solidFill>
                  <a:prstClr val="black"/>
                </a:solidFill>
              </a:rPr>
              <a:t>と定義する。</a:t>
            </a:r>
            <a:endParaRPr lang="en-US" altLang="ja-JP" dirty="0" smtClean="0">
              <a:solidFill>
                <a:prstClr val="black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この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ja-JP" altLang="en-US" dirty="0" smtClean="0">
                <a:solidFill>
                  <a:prstClr val="black"/>
                </a:solidFill>
              </a:rPr>
              <a:t>がある閾値（</a:t>
            </a:r>
            <a:r>
              <a:rPr lang="en-US" altLang="ja-JP" dirty="0" smtClean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）未満になった場合（</a:t>
            </a:r>
            <a:r>
              <a:rPr lang="en-US" altLang="ja-JP" dirty="0" err="1">
                <a:solidFill>
                  <a:prstClr val="black"/>
                </a:solidFill>
              </a:rPr>
              <a:t>IterationError</a:t>
            </a:r>
            <a:r>
              <a:rPr lang="en-US" altLang="ja-JP" dirty="0">
                <a:solidFill>
                  <a:prstClr val="black"/>
                </a:solidFill>
              </a:rPr>
              <a:t> </a:t>
            </a:r>
            <a:r>
              <a:rPr lang="en-US" altLang="ja-JP" dirty="0" smtClean="0">
                <a:solidFill>
                  <a:prstClr val="black"/>
                </a:solidFill>
              </a:rPr>
              <a:t>&lt; </a:t>
            </a:r>
            <a:r>
              <a:rPr lang="en-US" altLang="ja-JP" dirty="0">
                <a:solidFill>
                  <a:prstClr val="black"/>
                </a:solidFill>
              </a:rPr>
              <a:t>ε</a:t>
            </a:r>
            <a:r>
              <a:rPr lang="ja-JP" altLang="en-US" dirty="0" smtClean="0">
                <a:solidFill>
                  <a:prstClr val="black"/>
                </a:solidFill>
              </a:rPr>
              <a:t>）、収束したと判定する。</a:t>
            </a:r>
            <a:endParaRPr kumimoji="1" lang="en-US" altLang="ja-JP" dirty="0" smtClean="0"/>
          </a:p>
          <a:p>
            <a:r>
              <a:rPr lang="en-US" altLang="ja-JP" dirty="0" err="1"/>
              <a:t>IterationError</a:t>
            </a:r>
            <a:r>
              <a:rPr lang="ja-JP" altLang="en-US" dirty="0" smtClean="0"/>
              <a:t>は、どうがんばっても</a:t>
            </a:r>
            <a:r>
              <a:rPr lang="en-US" altLang="ja-JP" dirty="0" smtClean="0"/>
              <a:t>10</a:t>
            </a:r>
            <a:r>
              <a:rPr lang="en-US" altLang="ja-JP" baseline="30000" dirty="0" smtClean="0"/>
              <a:t>-12</a:t>
            </a:r>
            <a:r>
              <a:rPr lang="ja-JP" altLang="en-US" dirty="0" smtClean="0"/>
              <a:t>程度以下には下がらないので、</a:t>
            </a:r>
            <a:r>
              <a:rPr lang="en-US" altLang="ja-JP" dirty="0" smtClean="0"/>
              <a:t>ε</a:t>
            </a:r>
            <a:r>
              <a:rPr lang="ja-JP" altLang="en-US" dirty="0" smtClean="0"/>
              <a:t>もその程度とする（絶対的な誤差基準よりもむしろ、相対的な誤差基準を使うべきかもしれない）。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1943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有限要素による離散化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最も</a:t>
            </a:r>
            <a:r>
              <a:rPr lang="ja-JP" altLang="en-US" dirty="0"/>
              <a:t>単純</a:t>
            </a:r>
            <a:r>
              <a:rPr kumimoji="1" lang="ja-JP" altLang="en-US" dirty="0" smtClean="0"/>
              <a:t>な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次要素によって離散化。</a:t>
            </a:r>
            <a:endParaRPr kumimoji="1" lang="en-US" altLang="ja-JP" dirty="0" smtClean="0"/>
          </a:p>
          <a:p>
            <a:r>
              <a:rPr lang="ja-JP" altLang="en-US" dirty="0" smtClean="0"/>
              <a:t>連立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次方程式を解くには</a:t>
            </a:r>
            <a:r>
              <a:rPr lang="en-US" altLang="ja-JP" dirty="0" smtClean="0"/>
              <a:t>Intel Math Kernel Library (Intel MKL)</a:t>
            </a:r>
            <a:r>
              <a:rPr lang="ja-JP" altLang="en-US" dirty="0" smtClean="0"/>
              <a:t>を使う。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次要素だと、連立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次方程式</a:t>
            </a:r>
            <a:r>
              <a:rPr lang="en-US" altLang="ja-JP" dirty="0" smtClean="0"/>
              <a:t>[</a:t>
            </a:r>
            <a:r>
              <a:rPr lang="en-US" altLang="ja-JP" dirty="0"/>
              <a:t>K]{u} = {</a:t>
            </a:r>
            <a:r>
              <a:rPr lang="en-US" altLang="ja-JP" dirty="0" smtClean="0"/>
              <a:t>F}</a:t>
            </a:r>
            <a:r>
              <a:rPr lang="ja-JP" altLang="en-US" dirty="0" smtClean="0"/>
              <a:t>の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が対称正定値三重対角行列になるので、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次元配列を使わなくても、単に配列を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つ用意するだけで済む。</a:t>
            </a:r>
            <a:r>
              <a:rPr lang="ja-JP" altLang="en-US" dirty="0"/>
              <a:t>これ</a:t>
            </a:r>
            <a:r>
              <a:rPr lang="ja-JP" altLang="en-US" dirty="0" smtClean="0"/>
              <a:t>はメモリの節約になる。</a:t>
            </a:r>
            <a:endParaRPr lang="en-US" altLang="ja-JP" dirty="0" smtClean="0"/>
          </a:p>
          <a:p>
            <a:r>
              <a:rPr lang="ja-JP" altLang="en-US" dirty="0" smtClean="0"/>
              <a:t>ちなみに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次要素で離散化すると、</a:t>
            </a:r>
            <a:r>
              <a:rPr lang="en-US" altLang="ja-JP" dirty="0" smtClean="0"/>
              <a:t>[K]</a:t>
            </a:r>
            <a:r>
              <a:rPr lang="ja-JP" altLang="en-US" dirty="0" smtClean="0"/>
              <a:t>は対称正定値帯行列になる。機会があればやってみたい（</a:t>
            </a:r>
            <a:r>
              <a:rPr lang="ja-JP" altLang="en-US" dirty="0"/>
              <a:t>配列の</a:t>
            </a:r>
            <a:r>
              <a:rPr lang="ja-JP" altLang="en-US" dirty="0" smtClean="0"/>
              <a:t>扱いが煩雑になるので今回は見送った）。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938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フローチャート</a:t>
            </a:r>
            <a:endParaRPr kumimoji="1" lang="ja-JP" altLang="en-US" dirty="0"/>
          </a:p>
        </p:txBody>
      </p:sp>
      <p:sp>
        <p:nvSpPr>
          <p:cNvPr id="20" name="フローチャート: 処理 19"/>
          <p:cNvSpPr/>
          <p:nvPr/>
        </p:nvSpPr>
        <p:spPr>
          <a:xfrm>
            <a:off x="3357621" y="1641380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初期関数</a:t>
            </a:r>
            <a:r>
              <a:rPr lang="en-US" altLang="ja-JP" dirty="0">
                <a:solidFill>
                  <a:schemeClr val="tx1"/>
                </a:solidFill>
              </a:rPr>
              <a:t>y</a:t>
            </a:r>
            <a:r>
              <a:rPr lang="en-US" altLang="ja-JP" baseline="-25000" dirty="0">
                <a:solidFill>
                  <a:schemeClr val="tx1"/>
                </a:solidFill>
              </a:rPr>
              <a:t>0</a:t>
            </a:r>
            <a:r>
              <a:rPr lang="en-US" altLang="ja-JP" dirty="0">
                <a:solidFill>
                  <a:schemeClr val="tx1"/>
                </a:solidFill>
              </a:rPr>
              <a:t>(x</a:t>
            </a:r>
            <a:r>
              <a:rPr lang="en-US" altLang="ja-JP" dirty="0" smtClean="0">
                <a:solidFill>
                  <a:schemeClr val="tx1"/>
                </a:solidFill>
              </a:rPr>
              <a:t>), [</a:t>
            </a:r>
            <a:r>
              <a:rPr lang="en-US" altLang="ja-JP" dirty="0">
                <a:solidFill>
                  <a:schemeClr val="tx1"/>
                </a:solidFill>
              </a:rPr>
              <a:t>K]</a:t>
            </a:r>
            <a:r>
              <a:rPr lang="ja-JP" altLang="en-US" dirty="0">
                <a:solidFill>
                  <a:schemeClr val="tx1"/>
                </a:solidFill>
              </a:rPr>
              <a:t>の</a:t>
            </a:r>
            <a:r>
              <a:rPr lang="ja-JP" altLang="en-US" dirty="0" smtClean="0">
                <a:solidFill>
                  <a:schemeClr val="tx1"/>
                </a:solidFill>
              </a:rPr>
              <a:t>生成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フローチャート: 処理 20"/>
          <p:cNvSpPr/>
          <p:nvPr/>
        </p:nvSpPr>
        <p:spPr>
          <a:xfrm>
            <a:off x="3357621" y="2500592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ja-JP" dirty="0" smtClean="0">
                <a:solidFill>
                  <a:schemeClr val="tx1"/>
                </a:solidFill>
              </a:rPr>
              <a:t>β</a:t>
            </a:r>
            <a:r>
              <a:rPr lang="en-US" altLang="ja-JP" dirty="0" smtClean="0">
                <a:solidFill>
                  <a:schemeClr val="tx1"/>
                </a:solidFill>
              </a:rPr>
              <a:t>(x), {f}</a:t>
            </a:r>
            <a:r>
              <a:rPr lang="ja-JP" altLang="en-US" dirty="0" smtClean="0">
                <a:solidFill>
                  <a:schemeClr val="tx1"/>
                </a:solidFill>
              </a:rPr>
              <a:t>の</a:t>
            </a:r>
            <a:r>
              <a:rPr lang="ja-JP" altLang="en-US" dirty="0">
                <a:solidFill>
                  <a:schemeClr val="tx1"/>
                </a:solidFill>
              </a:rPr>
              <a:t>生成</a:t>
            </a:r>
          </a:p>
        </p:txBody>
      </p:sp>
      <p:sp>
        <p:nvSpPr>
          <p:cNvPr id="24" name="フローチャート: 処理 23"/>
          <p:cNvSpPr/>
          <p:nvPr/>
        </p:nvSpPr>
        <p:spPr>
          <a:xfrm>
            <a:off x="3357621" y="3363308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[K], {f}</a:t>
            </a:r>
            <a:r>
              <a:rPr lang="ja-JP" altLang="en-US" dirty="0" smtClean="0">
                <a:solidFill>
                  <a:schemeClr val="tx1"/>
                </a:solidFill>
              </a:rPr>
              <a:t>に境界条件処理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フローチャート: 処理 25"/>
          <p:cNvSpPr/>
          <p:nvPr/>
        </p:nvSpPr>
        <p:spPr>
          <a:xfrm>
            <a:off x="3357621" y="4232494"/>
            <a:ext cx="3240360" cy="369332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Intel MKL</a:t>
            </a:r>
            <a:r>
              <a:rPr lang="ja-JP" altLang="en-US" dirty="0" smtClean="0">
                <a:solidFill>
                  <a:schemeClr val="tx1"/>
                </a:solidFill>
              </a:rPr>
              <a:t>により</a:t>
            </a:r>
            <a:r>
              <a:rPr lang="en-US" altLang="ja-JP" dirty="0" smtClean="0">
                <a:solidFill>
                  <a:schemeClr val="tx1"/>
                </a:solidFill>
              </a:rPr>
              <a:t>y(x)</a:t>
            </a:r>
            <a:r>
              <a:rPr lang="ja-JP" altLang="en-US" dirty="0" smtClean="0">
                <a:solidFill>
                  <a:schemeClr val="tx1"/>
                </a:solidFill>
              </a:rPr>
              <a:t>を求める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フローチャート : 端子 28"/>
          <p:cNvSpPr/>
          <p:nvPr/>
        </p:nvSpPr>
        <p:spPr>
          <a:xfrm>
            <a:off x="3607989" y="6165304"/>
            <a:ext cx="2736304" cy="36004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終了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フローチャート : 判断 29"/>
          <p:cNvSpPr/>
          <p:nvPr/>
        </p:nvSpPr>
        <p:spPr>
          <a:xfrm>
            <a:off x="3357621" y="5095856"/>
            <a:ext cx="3240360" cy="576064"/>
          </a:xfrm>
          <a:prstGeom prst="flowChartDecis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収束した</a:t>
            </a:r>
            <a:r>
              <a:rPr lang="ja-JP" altLang="en-US" dirty="0" smtClean="0">
                <a:solidFill>
                  <a:schemeClr val="tx1"/>
                </a:solidFill>
              </a:rPr>
              <a:t>か？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/>
          <p:cNvCxnSpPr/>
          <p:nvPr/>
        </p:nvCxnSpPr>
        <p:spPr>
          <a:xfrm flipH="1">
            <a:off x="4976141" y="567192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30" idx="3"/>
          </p:cNvCxnSpPr>
          <p:nvPr/>
        </p:nvCxnSpPr>
        <p:spPr>
          <a:xfrm>
            <a:off x="6597981" y="5383888"/>
            <a:ext cx="4827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>
            <a:off x="4977801" y="4595356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979461" y="3732640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flipH="1">
            <a:off x="4976141" y="2869924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H="1">
            <a:off x="4977801" y="2007208"/>
            <a:ext cx="1660" cy="4933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V="1">
            <a:off x="7080714" y="2221800"/>
            <a:ext cx="0" cy="31620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H="1">
            <a:off x="4982781" y="2221800"/>
            <a:ext cx="209793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932040" y="5589240"/>
            <a:ext cx="64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YES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418947" y="5014556"/>
            <a:ext cx="56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698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方程式の数値解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以上の解法で得た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方程式の数値解</a:t>
            </a:r>
            <a:r>
              <a:rPr lang="ja-JP" altLang="en-US" dirty="0"/>
              <a:t>は</a:t>
            </a:r>
            <a:r>
              <a:rPr lang="ja-JP" altLang="en-US" dirty="0" smtClean="0"/>
              <a:t>、文献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に載っている、</a:t>
            </a:r>
            <a:r>
              <a:rPr lang="en-US" altLang="ja-JP" dirty="0" smtClean="0"/>
              <a:t>T-F</a:t>
            </a:r>
            <a:r>
              <a:rPr lang="ja-JP" altLang="en-US" dirty="0" smtClean="0"/>
              <a:t>方程式の解の数表と「ほぼ」一致している。従って、バグは残っていないと判断した。</a:t>
            </a:r>
            <a:endParaRPr lang="en-US" altLang="ja-JP" dirty="0" smtClean="0"/>
          </a:p>
          <a:p>
            <a:r>
              <a:rPr kumimoji="1" lang="en-US" altLang="ja-JP" dirty="0" smtClean="0"/>
              <a:t>T-F</a:t>
            </a:r>
            <a:r>
              <a:rPr kumimoji="1" lang="ja-JP" altLang="en-US" dirty="0" smtClean="0"/>
              <a:t>方程式の解から得られる中性原子のエネルギーは、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を原子番号として、</a:t>
            </a:r>
            <a:endParaRPr kumimoji="1"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である。ここで、</a:t>
            </a:r>
            <a:r>
              <a:rPr lang="en-US" altLang="ja-JP" dirty="0" smtClean="0"/>
              <a:t>y’(0)</a:t>
            </a:r>
            <a:r>
              <a:rPr lang="ja-JP" altLang="en-US" dirty="0" err="1" smtClean="0"/>
              <a:t>は適</a:t>
            </a:r>
            <a:r>
              <a:rPr lang="ja-JP" altLang="en-US" dirty="0" smtClean="0"/>
              <a:t>合点への狙い撃ち法で得た値を使う（この値も文献</a:t>
            </a:r>
            <a:r>
              <a:rPr lang="en-US" altLang="ja-JP" baseline="30000" dirty="0" smtClean="0"/>
              <a:t>[1]</a:t>
            </a:r>
            <a:r>
              <a:rPr lang="ja-JP" altLang="en-US" dirty="0" smtClean="0"/>
              <a:t>の値とほぼ一致している）。</a:t>
            </a:r>
            <a:endParaRPr lang="en-US" altLang="ja-JP" dirty="0" smtClean="0"/>
          </a:p>
          <a:p>
            <a:endParaRPr lang="en-US" altLang="ja-JP" sz="1700" dirty="0" smtClean="0"/>
          </a:p>
          <a:p>
            <a:r>
              <a:rPr lang="en-US" altLang="ja-JP" sz="1700" dirty="0" smtClean="0"/>
              <a:t>[1] E. U. Condon, </a:t>
            </a:r>
            <a:r>
              <a:rPr lang="en-US" altLang="ja-JP" sz="1700" dirty="0" err="1" smtClean="0"/>
              <a:t>Halis</a:t>
            </a:r>
            <a:r>
              <a:rPr lang="en-US" altLang="ja-JP" sz="1700" dirty="0" smtClean="0"/>
              <a:t> </a:t>
            </a:r>
            <a:r>
              <a:rPr lang="en-US" altLang="ja-JP" sz="1700" dirty="0" err="1" smtClean="0"/>
              <a:t>Odabasi</a:t>
            </a:r>
            <a:r>
              <a:rPr lang="en-US" altLang="ja-JP" sz="1700" dirty="0" smtClean="0"/>
              <a:t>. </a:t>
            </a:r>
            <a:r>
              <a:rPr lang="en-US" altLang="ja-JP" sz="1700" i="1" dirty="0" smtClean="0"/>
              <a:t>Atomic Structure</a:t>
            </a:r>
            <a:r>
              <a:rPr lang="en-US" altLang="ja-JP" sz="1700" dirty="0" smtClean="0"/>
              <a:t>, Cambridge University Press,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Cambridge, 1980</a:t>
            </a:r>
          </a:p>
          <a:p>
            <a:r>
              <a:rPr lang="ja-JP" altLang="en-US" sz="1700" dirty="0" smtClean="0"/>
              <a:t>ちなみにこの本は</a:t>
            </a:r>
            <a:r>
              <a:rPr lang="en-US" altLang="ja-JP" sz="1700" dirty="0" smtClean="0"/>
              <a:t>Google </a:t>
            </a:r>
            <a:r>
              <a:rPr lang="ja-JP" altLang="en-US" sz="1700" dirty="0" smtClean="0"/>
              <a:t>ブックスで（全部ではないが）読める。数表のページの</a:t>
            </a:r>
            <a:r>
              <a:rPr lang="en-US" altLang="ja-JP" sz="1700" dirty="0" smtClean="0"/>
              <a:t>URL</a:t>
            </a:r>
            <a:r>
              <a:rPr lang="ja-JP" altLang="en-US" sz="1700" dirty="0" smtClean="0"/>
              <a:t>はこちら</a:t>
            </a:r>
            <a:r>
              <a:rPr lang="en-US" altLang="ja-JP" sz="1700" dirty="0" smtClean="0"/>
              <a:t>: </a:t>
            </a:r>
            <a:r>
              <a:rPr lang="ja-JP" altLang="en-US" sz="1700" dirty="0" smtClean="0"/>
              <a:t> </a:t>
            </a:r>
            <a:r>
              <a:rPr lang="en-US" altLang="ja-JP" sz="1700" dirty="0" smtClean="0"/>
              <a:t>http</a:t>
            </a:r>
            <a:r>
              <a:rPr lang="en-US" altLang="ja-JP" sz="1700" dirty="0"/>
              <a:t>://bit.ly/1fRQ71T</a:t>
            </a:r>
            <a:endParaRPr lang="en-US" altLang="ja-JP" sz="1700" dirty="0" smtClean="0"/>
          </a:p>
          <a:p>
            <a:endParaRPr kumimoji="1" lang="ja-JP" altLang="en-US" sz="1700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53" y="3806195"/>
            <a:ext cx="2582335" cy="6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4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Twitter: @dc1394</a:t>
            </a:r>
          </a:p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C#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Ruby</a:t>
            </a:r>
            <a:r>
              <a:rPr kumimoji="1" lang="ja-JP" altLang="en-US" dirty="0" smtClean="0"/>
              <a:t>が好きです（でもプログラマーでは</a:t>
            </a:r>
            <a:r>
              <a:rPr lang="ja-JP" altLang="en-US" dirty="0"/>
              <a:t>ありません</a:t>
            </a:r>
            <a:r>
              <a:rPr lang="ja-JP" altLang="en-US" dirty="0" smtClean="0"/>
              <a:t>）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数値計算を</a:t>
            </a:r>
            <a:r>
              <a:rPr lang="ja-JP" altLang="en-US" dirty="0" smtClean="0"/>
              <a:t>好みます。</a:t>
            </a:r>
            <a:endParaRPr kumimoji="1" lang="en-US" altLang="ja-JP" dirty="0" smtClean="0"/>
          </a:p>
          <a:p>
            <a:r>
              <a:rPr lang="ja-JP" altLang="en-US" dirty="0"/>
              <a:t>最も</a:t>
            </a:r>
            <a:r>
              <a:rPr kumimoji="1" lang="ja-JP" altLang="en-US" dirty="0" smtClean="0"/>
              <a:t>興味の</a:t>
            </a:r>
            <a:r>
              <a:rPr lang="ja-JP" altLang="en-US" dirty="0" smtClean="0"/>
              <a:t>ある分野</a:t>
            </a:r>
            <a:endParaRPr kumimoji="1"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/>
              <a:t>・密度汎関数理論（</a:t>
            </a:r>
            <a:r>
              <a:rPr lang="en-US" altLang="ja-JP" dirty="0"/>
              <a:t>Density Functional Theory, DFT</a:t>
            </a:r>
            <a:r>
              <a:rPr lang="ja-JP" altLang="en-US" dirty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→量子力学の数値計算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実行画面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02" y="1600200"/>
            <a:ext cx="6173745" cy="4495800"/>
          </a:xfrm>
        </p:spPr>
      </p:pic>
    </p:spTree>
    <p:extLst>
      <p:ext uri="{BB962C8B-B14F-4D97-AF65-F5344CB8AC3E}">
        <p14:creationId xmlns:p14="http://schemas.microsoft.com/office/powerpoint/2010/main" val="32576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Thomas-Fermi</a:t>
            </a:r>
            <a:r>
              <a:rPr kumimoji="1" lang="ja-JP" altLang="en-US" dirty="0" smtClean="0"/>
              <a:t>方程式の解のグラフ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305833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Thomas-Fermi</a:t>
            </a:r>
            <a:r>
              <a:rPr lang="ja-JP" altLang="en-US" dirty="0"/>
              <a:t>方程式の解の</a:t>
            </a:r>
            <a:r>
              <a:rPr lang="ja-JP" altLang="en-US" dirty="0" smtClean="0"/>
              <a:t>グラフ（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400" cy="4495800"/>
          </a:xfrm>
        </p:spPr>
      </p:pic>
    </p:spTree>
    <p:extLst>
      <p:ext uri="{BB962C8B-B14F-4D97-AF65-F5344CB8AC3E}">
        <p14:creationId xmlns:p14="http://schemas.microsoft.com/office/powerpoint/2010/main" val="42815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ベクトル化と並列化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AVX</a:t>
            </a:r>
            <a:r>
              <a:rPr kumimoji="1" lang="ja-JP" altLang="en-US" dirty="0" smtClean="0"/>
              <a:t>命令によるベクトル化と、</a:t>
            </a:r>
            <a:r>
              <a:rPr kumimoji="1" lang="en-US" altLang="ja-JP" dirty="0" smtClean="0"/>
              <a:t>Intel </a:t>
            </a:r>
            <a:r>
              <a:rPr kumimoji="1" lang="en-US" altLang="ja-JP" dirty="0" err="1" smtClean="0"/>
              <a:t>Cilk</a:t>
            </a:r>
            <a:r>
              <a:rPr kumimoji="1" lang="en-US" altLang="ja-JP" dirty="0" smtClean="0"/>
              <a:t> Plus</a:t>
            </a:r>
            <a:r>
              <a:rPr kumimoji="1" lang="ja-JP" altLang="en-US" dirty="0" smtClean="0"/>
              <a:t>による（手動の）並列化を</a:t>
            </a:r>
            <a:r>
              <a:rPr lang="ja-JP" altLang="en-US" dirty="0"/>
              <a:t>試みた（コンパイラによる自動並列化（</a:t>
            </a:r>
            <a:r>
              <a:rPr lang="en-US" altLang="ja-JP" dirty="0"/>
              <a:t>Intel MKL</a:t>
            </a:r>
            <a:r>
              <a:rPr lang="ja-JP" altLang="en-US" dirty="0"/>
              <a:t>内部</a:t>
            </a:r>
            <a:r>
              <a:rPr lang="ja-JP" altLang="en-US" dirty="0" smtClean="0"/>
              <a:t>の並列化</a:t>
            </a:r>
            <a:r>
              <a:rPr lang="ja-JP" altLang="en-US" dirty="0"/>
              <a:t>も含む）は、計測の全てのパターンにおいて</a:t>
            </a:r>
            <a:r>
              <a:rPr lang="ja-JP" altLang="en-US" dirty="0" smtClean="0"/>
              <a:t>有効にしてある）。</a:t>
            </a:r>
            <a:endParaRPr kumimoji="1" lang="en-US" altLang="ja-JP" dirty="0" smtClean="0"/>
          </a:p>
          <a:p>
            <a:r>
              <a:rPr lang="ja-JP" altLang="en-US" dirty="0"/>
              <a:t>その効果を検証したのが次ページの</a:t>
            </a:r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</a:t>
            </a:r>
            <a:r>
              <a:rPr lang="ja-JP" altLang="en-US" dirty="0"/>
              <a:t>ある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計測</a:t>
            </a:r>
            <a:r>
              <a:rPr lang="ja-JP" altLang="en-US" dirty="0" smtClean="0"/>
              <a:t>環境：</a:t>
            </a:r>
            <a:endParaRPr lang="ja-JP" altLang="en-US" dirty="0"/>
          </a:p>
          <a:p>
            <a:r>
              <a:rPr lang="en-US" altLang="ja-JP" dirty="0" smtClean="0"/>
              <a:t>CPU</a:t>
            </a:r>
            <a:r>
              <a:rPr lang="en-US" altLang="ja-JP" dirty="0"/>
              <a:t>: Intel Core </a:t>
            </a:r>
            <a:r>
              <a:rPr lang="en-US" altLang="ja-JP" dirty="0" smtClean="0"/>
              <a:t>i7-3930K (Sandy Bridge-E, Hyper Threading ON (6C12T), </a:t>
            </a:r>
            <a:r>
              <a:rPr lang="en-US" altLang="ja-JP" dirty="0" err="1" smtClean="0"/>
              <a:t>SpeedStep</a:t>
            </a:r>
            <a:r>
              <a:rPr lang="en-US" altLang="ja-JP" dirty="0" smtClean="0"/>
              <a:t> OFF, Turbo Boost OFF) </a:t>
            </a:r>
          </a:p>
          <a:p>
            <a:r>
              <a:rPr lang="ja-JP" altLang="en-US" dirty="0" smtClean="0"/>
              <a:t>コンパイラ</a:t>
            </a:r>
            <a:r>
              <a:rPr lang="en-US" altLang="ja-JP" dirty="0"/>
              <a:t>: Intel C++ Composer XE </a:t>
            </a:r>
            <a:r>
              <a:rPr lang="en-US" altLang="ja-JP" dirty="0" smtClean="0"/>
              <a:t>2013 SP1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x64</a:t>
            </a:r>
            <a:r>
              <a:rPr lang="ja-JP" altLang="en-US" dirty="0" smtClean="0"/>
              <a:t>ビルド）</a:t>
            </a:r>
            <a:endParaRPr lang="en-US" altLang="ja-JP" dirty="0" smtClean="0"/>
          </a:p>
          <a:p>
            <a:r>
              <a:rPr lang="en-US" altLang="ja-JP" dirty="0"/>
              <a:t>OS: Microsoft Windows </a:t>
            </a:r>
            <a:r>
              <a:rPr lang="en-US" altLang="ja-JP" dirty="0" smtClean="0"/>
              <a:t>8 (64bit)</a:t>
            </a:r>
            <a:endParaRPr lang="en-US" altLang="ja-JP" dirty="0"/>
          </a:p>
          <a:p>
            <a:r>
              <a:rPr kumimoji="1" lang="ja-JP" altLang="en-US" dirty="0" smtClean="0"/>
              <a:t>物理メモリ</a:t>
            </a:r>
            <a:r>
              <a:rPr kumimoji="1" lang="en-US" altLang="ja-JP" dirty="0" smtClean="0"/>
              <a:t>: 16GB</a:t>
            </a:r>
          </a:p>
        </p:txBody>
      </p:sp>
    </p:spTree>
    <p:extLst>
      <p:ext uri="{BB962C8B-B14F-4D97-AF65-F5344CB8AC3E}">
        <p14:creationId xmlns:p14="http://schemas.microsoft.com/office/powerpoint/2010/main" val="8971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ベクトル化と並列化</a:t>
            </a:r>
            <a:endParaRPr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rmAutofit lnSpcReduction="10000"/>
          </a:bodyPr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から分かるとおり、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によるベクトル化は効果がない。一方、</a:t>
            </a:r>
            <a:r>
              <a:rPr lang="en-US" altLang="ja-JP" dirty="0" err="1" smtClean="0"/>
              <a:t>Cilk</a:t>
            </a:r>
            <a:r>
              <a:rPr lang="ja-JP" altLang="en-US" dirty="0" smtClean="0"/>
              <a:t>による並列化は非常に効果的である。</a:t>
            </a:r>
            <a:endParaRPr lang="en-US" altLang="ja-JP" dirty="0" smtClean="0"/>
          </a:p>
          <a:p>
            <a:r>
              <a:rPr lang="ja-JP" altLang="en-US" dirty="0"/>
              <a:t>ベクトル化、</a:t>
            </a:r>
            <a:r>
              <a:rPr lang="ja-JP" altLang="en-US" dirty="0" smtClean="0"/>
              <a:t>並列化による誤差は（ほとんど）ない。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ベクトル化、並列化を行うと、若干メモリ使用量が増える傾向が見られる。</a:t>
            </a:r>
            <a:endParaRPr lang="en-US" altLang="ja-JP" dirty="0"/>
          </a:p>
          <a:p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6364"/>
              </p:ext>
            </p:extLst>
          </p:nvPr>
        </p:nvGraphicFramePr>
        <p:xfrm>
          <a:off x="683568" y="2055531"/>
          <a:ext cx="8064896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584176"/>
                <a:gridCol w="2376264"/>
                <a:gridCol w="2016224"/>
              </a:tblGrid>
              <a:tr h="37444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TlToB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計算時間（秒）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収束時の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IterationError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使用メモリ量（</a:t>
                      </a:r>
                      <a:r>
                        <a:rPr kumimoji="1" lang="en-US" altLang="ja-JP" b="0" i="0" baseline="0" dirty="0" err="1" smtClean="0">
                          <a:solidFill>
                            <a:schemeClr val="tx1"/>
                          </a:solidFill>
                        </a:rPr>
                        <a:t>KiB</a:t>
                      </a:r>
                      <a:r>
                        <a:rPr kumimoji="1" lang="ja-JP" altLang="en-US" b="0" i="0" baseline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b="0" i="0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773.2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10500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無効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772.3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10521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無効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99.8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10837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44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AVX</a:t>
                      </a:r>
                      <a:r>
                        <a:rPr kumimoji="1" lang="ja-JP" altLang="en-US" dirty="0" smtClean="0"/>
                        <a:t>有効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en-US" altLang="ja-JP" dirty="0" err="1" smtClean="0"/>
                        <a:t>Cilk</a:t>
                      </a:r>
                      <a:r>
                        <a:rPr kumimoji="1" lang="ja-JP" altLang="en-US" dirty="0" smtClean="0"/>
                        <a:t>有効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100.9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9.36E-13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10977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2123728" y="1649778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表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ベクトル化</a:t>
            </a:r>
            <a:r>
              <a:rPr lang="ja-JP" altLang="en-US" dirty="0"/>
              <a:t>と並列化</a:t>
            </a:r>
            <a:r>
              <a:rPr lang="ja-JP" altLang="en-US" dirty="0" smtClean="0"/>
              <a:t>の効果の比較（三回の平均）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94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smtClean="0"/>
              <a:t>Thomas-Fermi</a:t>
            </a:r>
            <a:r>
              <a:rPr lang="ja-JP" altLang="en-US" dirty="0" smtClean="0"/>
              <a:t>方程式を有限要素（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次要素）による離散化と、反復法によって（数値的に）解いた。</a:t>
            </a:r>
            <a:endParaRPr lang="en-US" altLang="ja-JP" dirty="0" smtClean="0"/>
          </a:p>
          <a:p>
            <a:r>
              <a:rPr lang="ja-JP" altLang="en-US" dirty="0" smtClean="0"/>
              <a:t>得られた結果は、文献の結果とほぼ一致していた。</a:t>
            </a:r>
            <a:endParaRPr lang="en-US" altLang="ja-JP" dirty="0" smtClean="0"/>
          </a:p>
          <a:p>
            <a:r>
              <a:rPr lang="ja-JP" altLang="en-US" dirty="0" smtClean="0"/>
              <a:t>高速化をめざして、</a:t>
            </a:r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によるベクトル化と、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による並列化を試みた。</a:t>
            </a:r>
            <a:endParaRPr lang="en-US" altLang="ja-JP" dirty="0" smtClean="0"/>
          </a:p>
          <a:p>
            <a:r>
              <a:rPr lang="en-US" altLang="ja-JP" dirty="0" smtClean="0"/>
              <a:t>AVX</a:t>
            </a:r>
            <a:r>
              <a:rPr lang="ja-JP" altLang="en-US" dirty="0" smtClean="0"/>
              <a:t>によるベクトル化は効果がなかったが、</a:t>
            </a:r>
            <a:r>
              <a:rPr lang="en-US" altLang="ja-JP" dirty="0" smtClean="0"/>
              <a:t>Intel </a:t>
            </a:r>
            <a:r>
              <a:rPr lang="en-US" altLang="ja-JP" dirty="0" err="1" smtClean="0"/>
              <a:t>Cilk</a:t>
            </a:r>
            <a:r>
              <a:rPr lang="en-US" altLang="ja-JP" dirty="0" smtClean="0"/>
              <a:t> Plus</a:t>
            </a:r>
            <a:r>
              <a:rPr lang="ja-JP" altLang="en-US" dirty="0" smtClean="0"/>
              <a:t>による並列化は非常に効果的であった。</a:t>
            </a:r>
            <a:endParaRPr lang="en-US" altLang="ja-JP" dirty="0" smtClean="0"/>
          </a:p>
          <a:p>
            <a:r>
              <a:rPr lang="ja-JP" altLang="en-US" dirty="0" smtClean="0"/>
              <a:t>ベクトル化、並列化による誤差はほとんどなかった。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参考サイト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Internet-College of Finite </a:t>
            </a:r>
            <a:r>
              <a:rPr lang="en-US" altLang="ja-JP" dirty="0"/>
              <a:t>Element Method: http://</a:t>
            </a:r>
            <a:r>
              <a:rPr lang="en-US" altLang="ja-JP" dirty="0" smtClean="0"/>
              <a:t>www.fem.gr.jp/index.html</a:t>
            </a:r>
          </a:p>
          <a:p>
            <a:r>
              <a:rPr lang="ja-JP" altLang="en-US" dirty="0"/>
              <a:t>有限要素法プログラミング演習（</a:t>
            </a:r>
            <a:r>
              <a:rPr lang="en-US" altLang="ja-JP" dirty="0" err="1"/>
              <a:t>fortran</a:t>
            </a:r>
            <a:r>
              <a:rPr lang="en-US" altLang="ja-JP" dirty="0"/>
              <a:t>, C </a:t>
            </a:r>
            <a:r>
              <a:rPr lang="ja-JP" altLang="en-US" dirty="0"/>
              <a:t>のソースコードつき）（開発版</a:t>
            </a:r>
            <a:r>
              <a:rPr lang="ja-JP" altLang="en-US" dirty="0" smtClean="0"/>
              <a:t>）</a:t>
            </a:r>
            <a:r>
              <a:rPr lang="en-US" altLang="ja-JP" dirty="0"/>
              <a:t>: http://www.sml.k.u-tokyo.ac.jp/members/nabe/FEM/fem.html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57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 smtClean="0"/>
              <a:t>境界値の推定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ライブラリを使用）を用いた固有値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波動関数と正規化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ja-JP" altLang="en-US" dirty="0"/>
              <a:t>また</a:t>
            </a:r>
            <a:r>
              <a:rPr lang="ja-JP" altLang="en-US" dirty="0" smtClean="0"/>
              <a:t>水素原子は球対称であるので、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この変数分離により、以下の二つの微分方程式が得られる。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第二式の解は、球面調和関数として解析的に得られる。</a:t>
            </a:r>
            <a:endParaRPr lang="en-US" altLang="ja-JP" dirty="0" smtClean="0"/>
          </a:p>
          <a:p>
            <a:r>
              <a:rPr lang="ja-JP" altLang="en-US" dirty="0" smtClean="0"/>
              <a:t>従って、数値的に解くべき方程式は第一式である。</a:t>
            </a: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23" y="2564904"/>
            <a:ext cx="7356394" cy="11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ここで、この常微分方程式の境界条件は、</a:t>
            </a:r>
          </a:p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(0)=</a:t>
            </a:r>
            <a:r>
              <a:rPr lang="ja-JP" altLang="en-US" dirty="0" smtClean="0"/>
              <a:t>有限</a:t>
            </a:r>
            <a:r>
              <a:rPr lang="en-US" altLang="ja-JP" dirty="0"/>
              <a:t>, L</a:t>
            </a:r>
            <a:r>
              <a:rPr lang="en-US" altLang="ja-JP" baseline="-25000" dirty="0"/>
              <a:t>nl</a:t>
            </a:r>
            <a:r>
              <a:rPr lang="en-US" altLang="ja-JP" dirty="0"/>
              <a:t>(∞</a:t>
            </a:r>
            <a:r>
              <a:rPr lang="en-US" altLang="ja-JP" dirty="0" smtClean="0"/>
              <a:t>)=0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しかし、これらの境界条件は、この常微分方程式を数値的に解く上で、何も言っていないのと同じである。</a:t>
            </a:r>
          </a:p>
          <a:p>
            <a:r>
              <a:rPr lang="ja-JP" altLang="en-US" dirty="0" smtClean="0"/>
              <a:t>さらに、この常微分方程式は固有方程式であり、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68.991"/>
  <p:tag name="LATEXADDIN" val="\documentclass{article}&#10;\usepackage{amsmath}&#10;\pagestyle{empty}&#10;\begin{document}&#10;\begin{tabular}&#10;[c]{ll}%&#10;$V\left(  r\right)  =%&#10;%TCIMACRO{\dsum \limits_{n=0}^{\infty}}%&#10;%BeginExpansion&#10;{\displaystyle\sum\limits_{n=0}^{\infty}}&#10;%EndExpansion&#10;a_{n}r^{n}$ &amp; $L_{nl}\left(  r\right)  =%&#10;%TCIMACRO{\dsum \limits_{m=0}^{\infty}}%&#10;%BeginExpansion&#10;{\displaystyle\sum\limits_{m=0}^{\infty}}&#10;%EndExpansion&#10;b_{m}r^{m}$%&#10;\end{tabular}&#10;&#10;&#10;&#10;\end{document}"/>
  <p:tag name="IGUANATEXSIZE" val="20"/>
  <p:tag name="IGUANATEXCURSOR" val="4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3391.826"/>
  <p:tag name="LATEXADDIN" val="\documentclass{article}&#10;\usepackage{amsmath}&#10;\pagestyle{empty}&#10;\begin{document}&#10;\begin{tabular}&#10;[c]{ll}%&#10;$\dfrac{dL_{nl}\left(  r\right)  }{dr}=%&#10;%TCIMACRO{\dsum \limits_{m=1}^{\infty}}%&#10;%BeginExpansion&#10;{\displaystyle\sum\limits_{m=1}^{\infty}}&#10;%EndExpansion&#10;mb_{m}r^{m-1}$ &amp; $\dfrac{d^{2}L_{nl}\left(  r\right)  }{dr^{2}}=%&#10;%TCIMACRO{\dsum \limits_{m=2}^{\infty}}%&#10;%BeginExpansion&#10;{\displaystyle\sum\limits_{m=2}^{\infty}}&#10;%EndExpansion&#10;m\left(  m-1\right)  b_{m}r^{m-2}$%&#10;\end{tabular}&#10;\end{document}"/>
  <p:tag name="IGUANATEXSIZE" val="20"/>
  <p:tag name="IGUANATEXCURSOR" val="4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6.265"/>
  <p:tag name="LATEXADDIN" val="\documentclass{article}&#10;\usepackage{amsmath}&#10;\pagestyle{empty}&#10;\begin{document}&#10;$%&#10;%TCIMACRO{\dsum \limits_{m=0}^{\infty}}%&#10;%BeginExpansion&#10;{\displaystyle\sum\limits_{m=0}^{\infty}}&#10;%EndExpansion&#10;\left[  m\left(  m-1\right)  +2\left(  l+1\right)  \right]  b_{m}r^{m-2}$&#10;\end{document}"/>
  <p:tag name="IGUANATEXSIZE" val="20"/>
  <p:tag name="IGUANATEXCURSOR" val="2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9.265"/>
  <p:tag name="LATEXADDIN" val="\documentclass{article}&#10;\usepackage{amsmath}&#10;\pagestyle{empty}&#10;\begin{document}&#10;$2%&#10;%TCIMACRO{\dsum \limits_{n=0}^{\infty}}%&#10;%BeginExpansion&#10;{\displaystyle\sum\limits_{n=0}^{\infty}}&#10;%EndExpansion%&#10;%TCIMACRO{\dsum \limits_{m=0}^{\infty}}%&#10;%BeginExpansion&#10;{\displaystyle\sum\limits_{m=0}^{\infty}}&#10;%EndExpansion&#10;a_{m}b_{m}r^{n+m}-2E%&#10;%TCIMACRO{\dsum \limits_{m=0}^{\infty}}%&#10;%BeginExpansion&#10;{\displaystyle\sum\limits_{m=0}^{\infty}}&#10;%EndExpansion&#10;b_{m}r^{m}$&#10;\end{document}"/>
  <p:tag name="IGUANATEXSIZE" val="20"/>
  <p:tag name="IGUANATEXCURSOR" val="4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6.614"/>
  <p:tag name="ORIGINALWIDTH" val="1259.843"/>
  <p:tag name="LATEXADDIN" val="\documentclass{article}&#10;\usepackage{amsmath}&#10;\pagestyle{empty}&#10;\begin{document}&#10;\begin{tabular}&#10;[c]{l}%&#10;$b_{0}=arbitary$\\&#10;$b_{1}=0$\\&#10;$b_{2}=\dfrac{\left(  a_{0}-E\right)  b_{0}}{2l+3}$\\&#10;$b_{3}=\dfrac{a_{1}b_{0}}{3l+6}$\\&#10;$b_{4}=\dfrac{a_{0}b_{2}+a_{2}b_{0}-Eb_{2}}{4l+10}$%&#10;\end{tabular}&#10;\end{document}"/>
  <p:tag name="IGUANATEXSIZE" val="20"/>
  <p:tag name="IGUANATEXCURSOR" val="29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y_{i+1}^{in}=\alpha y_{i}^{out}+\left(  1-\alpha\right)  y_{i}^{in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1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E=\dfrac{3}{7}\left(  \dfrac{128}{9\pi^{2}}\right)  ^{\frac{1}{3}}Z^{\frac&#10;{7}{3}}\left[  y^{\prime}\left(  0\right)  \right]  $&#10;\end{document}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126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6642</TotalTime>
  <Words>1771</Words>
  <Application>Microsoft Office PowerPoint</Application>
  <PresentationFormat>画面に合わせる (4:3)</PresentationFormat>
  <Paragraphs>174</Paragraphs>
  <Slides>26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27" baseType="lpstr">
      <vt:lpstr>1_デザート</vt:lpstr>
      <vt:lpstr>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Sch方程式の変数分離</vt:lpstr>
      <vt:lpstr>Sch方程式の変数分離</vt:lpstr>
      <vt:lpstr>Sch方程式の数値解法上の困難</vt:lpstr>
      <vt:lpstr>Sch方程式を二点境界値問題にする</vt:lpstr>
      <vt:lpstr>V(r)とLnl(r)を級数展開する</vt:lpstr>
      <vt:lpstr>級数展開したものを代入する</vt:lpstr>
      <vt:lpstr>左辺と右辺を比較する</vt:lpstr>
      <vt:lpstr>初期関数y0(x)</vt:lpstr>
      <vt:lpstr>1次混合</vt:lpstr>
      <vt:lpstr>反復法の収束の判定</vt:lpstr>
      <vt:lpstr>有限要素による離散化</vt:lpstr>
      <vt:lpstr>フローチャート</vt:lpstr>
      <vt:lpstr>T-F方程式の数値解</vt:lpstr>
      <vt:lpstr>実行画面</vt:lpstr>
      <vt:lpstr>Thomas-Fermi方程式の解のグラフ</vt:lpstr>
      <vt:lpstr>Thomas-Fermi方程式の解のグラフ（y軸対数目盛）</vt:lpstr>
      <vt:lpstr>ベクトル化と並列化</vt:lpstr>
      <vt:lpstr>ベクトル化と並列化</vt:lpstr>
      <vt:lpstr>まとめ</vt:lpstr>
      <vt:lpstr>参考サイト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588</cp:revision>
  <dcterms:created xsi:type="dcterms:W3CDTF">2011-04-19T08:41:22Z</dcterms:created>
  <dcterms:modified xsi:type="dcterms:W3CDTF">2015-02-08T10:06:11Z</dcterms:modified>
</cp:coreProperties>
</file>