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8" r:id="rId2"/>
    <p:sldId id="411" r:id="rId3"/>
    <p:sldId id="436" r:id="rId4"/>
    <p:sldId id="437" r:id="rId5"/>
    <p:sldId id="438" r:id="rId6"/>
    <p:sldId id="439" r:id="rId7"/>
    <p:sldId id="383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9" r:id="rId20"/>
    <p:sldId id="423" r:id="rId21"/>
    <p:sldId id="426" r:id="rId22"/>
    <p:sldId id="424" r:id="rId23"/>
    <p:sldId id="425" r:id="rId24"/>
    <p:sldId id="427" r:id="rId25"/>
    <p:sldId id="428" r:id="rId26"/>
  </p:sldIdLst>
  <p:sldSz cx="9144000" cy="6858000" type="screen4x3"/>
  <p:notesSz cx="6858000" cy="9144000"/>
  <p:custDataLst>
    <p:tags r:id="rId28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88" d="100"/>
          <a:sy n="88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2015/1/28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2015/1/28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これで、原点にごく近い点での振る舞いと、遠方での振る舞いが分かった。これで常微分方程式の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としたいが、これだけでは解けない。</a:t>
            </a:r>
            <a:endParaRPr kumimoji="1" lang="en-US" altLang="ja-JP" dirty="0" smtClean="0"/>
          </a:p>
          <a:p>
            <a:r>
              <a:rPr lang="ja-JP" altLang="en-US" dirty="0"/>
              <a:t>なぜなら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方程式が非線形常微分方程式だからである。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β(x)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方程式</a:t>
            </a:r>
            <a:r>
              <a:rPr lang="ja-JP" altLang="en-US" dirty="0" smtClean="0"/>
              <a:t>は線形常微分方程式であり、有限要素による離散化によって、</a:t>
            </a:r>
            <a:r>
              <a:rPr lang="en-US" altLang="ja-JP" dirty="0" smtClean="0"/>
              <a:t>[K]{u} = {F}</a:t>
            </a:r>
            <a:r>
              <a:rPr lang="ja-JP" altLang="en-US" dirty="0" smtClean="0"/>
              <a:t>という形式の連立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次方程式に帰着でき、解ける。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ここでもし、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を次のように置くならば、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式を解くことによって得た</a:t>
            </a:r>
            <a:r>
              <a:rPr lang="en-US" altLang="ja-JP" dirty="0" smtClean="0"/>
              <a:t>y(x)</a:t>
            </a:r>
            <a:r>
              <a:rPr lang="ja-JP" altLang="en-US" dirty="0"/>
              <a:t>から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式によって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を得</a:t>
            </a:r>
            <a:r>
              <a:rPr lang="ja-JP" altLang="en-US" dirty="0"/>
              <a:t>て</a:t>
            </a:r>
            <a:r>
              <a:rPr lang="ja-JP" altLang="en-US" dirty="0" smtClean="0"/>
              <a:t>、それからまた</a:t>
            </a:r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を得て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という反復法によって解ける（もっといい方法もあるだろうが、</a:t>
            </a:r>
            <a:r>
              <a:rPr lang="en-US" altLang="ja-JP" dirty="0" smtClean="0"/>
              <a:t>SCF</a:t>
            </a:r>
            <a:r>
              <a:rPr lang="ja-JP" altLang="en-US" dirty="0" smtClean="0"/>
              <a:t>法の練習になるので、この方法を採用する）。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048006" cy="5836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3531116" cy="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適合点への狙い撃ち法の問題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狙い撃ち法の適合点は</a:t>
            </a:r>
            <a:r>
              <a:rPr lang="en-US" altLang="ja-JP" dirty="0" smtClean="0"/>
              <a:t>5.0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10.0</a:t>
            </a:r>
            <a:r>
              <a:rPr lang="ja-JP" altLang="en-US" dirty="0" smtClean="0"/>
              <a:t>程度が良いらしい（調査中）。</a:t>
            </a:r>
            <a:endParaRPr lang="en-US" altLang="ja-JP" dirty="0" smtClean="0"/>
          </a:p>
          <a:p>
            <a:r>
              <a:rPr lang="ja-JP" altLang="en-US" dirty="0" smtClean="0"/>
              <a:t>そもそも最初から狙い撃ち法を使えば</a:t>
            </a:r>
            <a:r>
              <a:rPr lang="en-US" altLang="ja-JP" dirty="0"/>
              <a:t>…</a:t>
            </a:r>
            <a:r>
              <a:rPr lang="ja-JP" altLang="en-US" dirty="0"/>
              <a:t>が、この方法では、適合点</a:t>
            </a:r>
            <a:r>
              <a:rPr lang="ja-JP" altLang="en-US" dirty="0" smtClean="0"/>
              <a:t>で値が「異なる」の</a:t>
            </a:r>
            <a:r>
              <a:rPr lang="ja-JP" altLang="en-US" dirty="0"/>
              <a:t>で精度の高い解が</a:t>
            </a:r>
            <a:r>
              <a:rPr lang="ja-JP" altLang="en-US" dirty="0" smtClean="0"/>
              <a:t>得られない（私のプログラムがバグっている可能性もあるが</a:t>
            </a:r>
            <a:r>
              <a:rPr lang="en-US" altLang="ja-JP" dirty="0"/>
              <a:t>…</a:t>
            </a:r>
            <a:r>
              <a:rPr lang="ja-JP" altLang="en-US" dirty="0" smtClean="0"/>
              <a:t>まあ初期関数なので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）。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8459"/>
              </p:ext>
            </p:extLst>
          </p:nvPr>
        </p:nvGraphicFramePr>
        <p:xfrm>
          <a:off x="1115616" y="4437112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原点にごく近い点から解いた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遠方から解いた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0.0788376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0.0785983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83599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92299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0.0789933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0.0787575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「自称」</a:t>
            </a:r>
            <a:r>
              <a:rPr kumimoji="1" lang="en-US" altLang="ja-JP" dirty="0" smtClean="0"/>
              <a:t>DFT</a:t>
            </a:r>
            <a:r>
              <a:rPr kumimoji="1" lang="ja-JP" altLang="en-US" dirty="0" smtClean="0"/>
              <a:t>研究家（プログラマーではないです）。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興味のあること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・密度汎関数理論（</a:t>
            </a:r>
            <a:r>
              <a:rPr kumimoji="1" lang="en-US" altLang="ja-JP" dirty="0" smtClean="0"/>
              <a:t>Density Functional Theory, DFT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  <a:endParaRPr lang="ja-JP" altLang="en-US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kumimoji="1" lang="ja-JP" altLang="en-US" dirty="0" smtClean="0"/>
              <a:t>方程式</a:t>
            </a:r>
            <a:r>
              <a:rPr kumimoji="1" lang="ja-JP" altLang="en-US" dirty="0" smtClean="0"/>
              <a:t>の変数分離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水素原子</a:t>
            </a:r>
            <a:r>
              <a:rPr lang="ja-JP" altLang="en-US" dirty="0"/>
              <a:t>は球対称で</a:t>
            </a:r>
            <a:r>
              <a:rPr lang="ja-JP" altLang="en-US" dirty="0" smtClean="0"/>
              <a:t>あるので、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方程式の解（</a:t>
            </a:r>
            <a:r>
              <a:rPr lang="ja-JP" altLang="en-US" dirty="0" smtClean="0"/>
              <a:t>波動関数）</a:t>
            </a:r>
            <a:r>
              <a:rPr lang="en-US" altLang="ja-JP" dirty="0" smtClean="0"/>
              <a:t>ψ(</a:t>
            </a:r>
            <a:r>
              <a:rPr lang="en-US" altLang="ja-JP" b="1" dirty="0" smtClean="0"/>
              <a:t>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と変数分離が可能である。ここで、</a:t>
            </a:r>
            <a:r>
              <a:rPr lang="en-US" altLang="ja-JP" dirty="0" smtClean="0"/>
              <a:t>n, l, </a:t>
            </a:r>
            <a:r>
              <a:rPr lang="en-US" altLang="ja-JP" dirty="0"/>
              <a:t>m</a:t>
            </a:r>
            <a:r>
              <a:rPr lang="ja-JP" altLang="en-US" dirty="0" smtClean="0"/>
              <a:t>はそれぞれ主量子数、方位量子数、磁気量子数である。</a:t>
            </a:r>
            <a:endParaRPr lang="en-US" altLang="ja-JP" dirty="0" smtClean="0"/>
          </a:p>
          <a:p>
            <a:r>
              <a:rPr lang="ja-JP" altLang="en-US" dirty="0" smtClean="0"/>
              <a:t>この変数分離により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</a:t>
            </a:r>
            <a:r>
              <a:rPr lang="ja-JP" altLang="en-US" dirty="0" smtClean="0"/>
              <a:t>から以下の二つの方程式が得られる。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ただし、第二式の解は、球面調和</a:t>
            </a:r>
            <a:r>
              <a:rPr lang="ja-JP" altLang="en-US" dirty="0" smtClean="0"/>
              <a:t>関数と</a:t>
            </a:r>
            <a:r>
              <a:rPr lang="ja-JP" altLang="en-US" dirty="0" smtClean="0"/>
              <a:t>して解析的に得られる。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400" y="4509120"/>
            <a:ext cx="5741440" cy="99069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図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400" y="2368992"/>
            <a:ext cx="2616202" cy="5592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Thomas-Fermi</a:t>
            </a:r>
            <a:r>
              <a:rPr lang="ja-JP" altLang="en-US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方程式（</a:t>
            </a:r>
            <a:r>
              <a:rPr lang="ja-JP" altLang="en-US" dirty="0"/>
              <a:t>以後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方程式と呼ぶ）は、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であり、境界条件は、</a:t>
            </a:r>
            <a:r>
              <a:rPr lang="en-US" altLang="ja-JP" dirty="0" smtClean="0"/>
              <a:t>y(0) = 1, y(</a:t>
            </a:r>
            <a:r>
              <a:rPr lang="ja-JP" altLang="en-US" dirty="0" smtClean="0"/>
              <a:t>∞</a:t>
            </a:r>
            <a:r>
              <a:rPr lang="en-US" altLang="ja-JP" dirty="0" smtClean="0"/>
              <a:t>) = 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この境界条件は、この方程式を数値的に解く上で何も言っていないのと同じである。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この方程式は原点に特異点を持つので原点から解けない。また当然ながらコンピュータは無限大を扱えない。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93567"/>
            <a:ext cx="270590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原点に近い点での振る舞い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仕方がないので、まずは原点に十分近い点での振る舞いを調べてみる。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によれば、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</a:t>
            </a:r>
            <a:r>
              <a:rPr lang="en-US" altLang="ja-JP" dirty="0" err="1"/>
              <a:t>Maclaurin</a:t>
            </a:r>
            <a:r>
              <a:rPr lang="ja-JP" altLang="en-US" dirty="0" smtClean="0"/>
              <a:t>展開は、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であり、また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y’(x)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B = y’(0)</a:t>
            </a:r>
            <a:r>
              <a:rPr lang="ja-JP" altLang="en-US" dirty="0" smtClean="0"/>
              <a:t>であり、同じ論文によ</a:t>
            </a:r>
            <a:r>
              <a:rPr lang="ja-JP" altLang="en-US" dirty="0"/>
              <a:t>れば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なお、この初期値を使って、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方程式を数値的に解こうとしても遠方で発散する。</a:t>
            </a:r>
            <a:endParaRPr lang="en-US" altLang="ja-JP" dirty="0" smtClean="0"/>
          </a:p>
          <a:p>
            <a:r>
              <a:rPr lang="en-US" altLang="ja-JP" sz="1200" dirty="0" smtClean="0"/>
              <a:t>[1] M. A. Noor and S. T. </a:t>
            </a:r>
            <a:r>
              <a:rPr lang="en-US" altLang="ja-JP" sz="1200" dirty="0" err="1" smtClean="0"/>
              <a:t>Mohyud</a:t>
            </a:r>
            <a:r>
              <a:rPr lang="en-US" altLang="ja-JP" sz="1200" dirty="0" smtClean="0"/>
              <a:t>-Din. </a:t>
            </a:r>
            <a:r>
              <a:rPr lang="en-US" altLang="ja-JP" sz="1200" dirty="0" err="1" smtClean="0"/>
              <a:t>Homotopy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Perturbation Method for Solving Thomas-Fermi Equation </a:t>
            </a:r>
            <a:r>
              <a:rPr lang="en-US" altLang="ja-JP" sz="1200" dirty="0" smtClean="0"/>
              <a:t>Using </a:t>
            </a:r>
            <a:r>
              <a:rPr lang="en-US" altLang="ja-JP" sz="1200" dirty="0" err="1" smtClean="0"/>
              <a:t>Pade</a:t>
            </a:r>
            <a:r>
              <a:rPr lang="en-US" altLang="ja-JP" sz="1200" dirty="0" smtClean="0"/>
              <a:t> Approximants. </a:t>
            </a:r>
            <a:r>
              <a:rPr lang="en-US" altLang="ja-JP" sz="1200" i="1" dirty="0" smtClean="0"/>
              <a:t>International </a:t>
            </a:r>
            <a:r>
              <a:rPr lang="en-US" altLang="ja-JP" sz="1200" i="1" dirty="0"/>
              <a:t>Journal of Nonlinear Science</a:t>
            </a:r>
            <a:r>
              <a:rPr lang="en-US" altLang="ja-JP" sz="1200" dirty="0"/>
              <a:t>, 8(2009):</a:t>
            </a:r>
            <a:r>
              <a:rPr lang="en-US" altLang="ja-JP" sz="1200" dirty="0" smtClean="0"/>
              <a:t>27-31.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2852936"/>
            <a:ext cx="5003302" cy="533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3789040"/>
            <a:ext cx="5055118" cy="5334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4797152"/>
            <a:ext cx="2788314" cy="2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遠方</a:t>
            </a:r>
            <a:r>
              <a:rPr kumimoji="1" lang="ja-JP" altLang="en-US" dirty="0" smtClean="0"/>
              <a:t>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次に</a:t>
            </a:r>
            <a:r>
              <a:rPr lang="ja-JP" altLang="en-US" dirty="0"/>
              <a:t>遠方</a:t>
            </a:r>
            <a:r>
              <a:rPr kumimoji="1" lang="ja-JP" altLang="en-US" dirty="0" smtClean="0"/>
              <a:t>での振る舞いを調べてみる。文献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によれば遠方で漸進的に、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と書いてあるが</a:t>
            </a:r>
            <a:r>
              <a:rPr lang="ja-JP" altLang="en-US" dirty="0" smtClean="0"/>
              <a:t>、これは粗すぎる。ここで、論文</a:t>
            </a:r>
            <a:r>
              <a:rPr lang="en-US" altLang="ja-JP" baseline="30000" dirty="0" smtClean="0"/>
              <a:t>[2]</a:t>
            </a:r>
            <a:r>
              <a:rPr lang="ja-JP" altLang="en-US" dirty="0" smtClean="0"/>
              <a:t>によれば、やはり遠方</a:t>
            </a:r>
            <a:r>
              <a:rPr lang="ja-JP" altLang="en-US" dirty="0"/>
              <a:t>で漸進的に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である。ここで、</a:t>
            </a:r>
            <a:r>
              <a:rPr kumimoji="1" lang="en-US" altLang="ja-JP" dirty="0" smtClean="0"/>
              <a:t>λ = 3.886, x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5.2415</a:t>
            </a:r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500" dirty="0" smtClean="0"/>
              <a:t>[1] R.G</a:t>
            </a:r>
            <a:r>
              <a:rPr lang="en-US" altLang="ja-JP" sz="1500" dirty="0"/>
              <a:t>.</a:t>
            </a:r>
            <a:r>
              <a:rPr lang="ja-JP" altLang="en-US" sz="1500" dirty="0"/>
              <a:t>パール</a:t>
            </a:r>
            <a:r>
              <a:rPr lang="en-US" altLang="ja-JP" sz="1500" dirty="0"/>
              <a:t>, W.</a:t>
            </a:r>
            <a:r>
              <a:rPr lang="ja-JP" altLang="en-US" sz="1500" dirty="0"/>
              <a:t>ヤング </a:t>
            </a:r>
            <a:r>
              <a:rPr lang="en-US" altLang="ja-JP" sz="1500" dirty="0"/>
              <a:t>『</a:t>
            </a:r>
            <a:r>
              <a:rPr lang="ja-JP" altLang="en-US" sz="1500" dirty="0"/>
              <a:t>原子･分子の密度汎関数法</a:t>
            </a:r>
            <a:r>
              <a:rPr lang="en-US" altLang="ja-JP" sz="1500" dirty="0" smtClean="0"/>
              <a:t>』</a:t>
            </a:r>
            <a:r>
              <a:rPr lang="ja-JP" altLang="en-US" sz="1500" dirty="0" smtClean="0"/>
              <a:t>シュプリンガー</a:t>
            </a:r>
            <a:r>
              <a:rPr lang="ja-JP" altLang="en-US" sz="1500" dirty="0"/>
              <a:t>・フェアラーク東京（</a:t>
            </a:r>
            <a:r>
              <a:rPr lang="en-US" altLang="ja-JP" sz="1500" dirty="0"/>
              <a:t>1996</a:t>
            </a:r>
            <a:r>
              <a:rPr lang="ja-JP" altLang="en-US" sz="1500" dirty="0"/>
              <a:t>）</a:t>
            </a:r>
          </a:p>
          <a:p>
            <a:r>
              <a:rPr lang="en-US" altLang="ja-JP" sz="1500" dirty="0" smtClean="0"/>
              <a:t>[2] M. </a:t>
            </a:r>
            <a:r>
              <a:rPr lang="en-US" altLang="ja-JP" sz="1500" dirty="0" err="1" smtClean="0"/>
              <a:t>Desaix</a:t>
            </a:r>
            <a:r>
              <a:rPr lang="en-US" altLang="ja-JP" sz="1500" dirty="0" smtClean="0"/>
              <a:t>, D. Anderson, and M. </a:t>
            </a:r>
            <a:r>
              <a:rPr lang="en-US" altLang="ja-JP" sz="1500" dirty="0" err="1" smtClean="0"/>
              <a:t>Lisak</a:t>
            </a:r>
            <a:r>
              <a:rPr lang="en-US" altLang="ja-JP" sz="1500" dirty="0" smtClean="0"/>
              <a:t>, </a:t>
            </a:r>
            <a:r>
              <a:rPr lang="en-US" altLang="ja-JP" sz="1500" i="1" dirty="0" smtClean="0"/>
              <a:t>Eur</a:t>
            </a:r>
            <a:r>
              <a:rPr lang="en-US" altLang="ja-JP" sz="1500" i="1" dirty="0"/>
              <a:t>. J. Phys. </a:t>
            </a:r>
            <a:r>
              <a:rPr lang="en-US" altLang="ja-JP" sz="1500" b="1" dirty="0" smtClean="0"/>
              <a:t>25</a:t>
            </a:r>
            <a:r>
              <a:rPr lang="en-US" altLang="ja-JP" sz="1500" dirty="0"/>
              <a:t> (2004) </a:t>
            </a:r>
            <a:r>
              <a:rPr lang="en-US" altLang="ja-JP" sz="1500" dirty="0" smtClean="0"/>
              <a:t>699.</a:t>
            </a:r>
            <a:endParaRPr kumimoji="1" lang="ja-JP" altLang="en-US" sz="1500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295402" cy="53340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5638812" cy="1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B\approx-1.588076779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8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44}{x^{3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4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}{\left[  1+\left(  \tfrac{x}{x_{0}}\right)&#10;^{\frac{3}{\lambda}}\right]  ^{\lambda}},y^{\prime}\left(  x\right)&#10;\simeq-\dfrac{\tfrac{3}{x_{0}}\left(  \tfrac{x}{x_{0}}\right)  ^{\frac&#10;{3}{\lambda}-1}}{\left[  1+\left(  \tfrac{x}{x_{0}}\right)  ^{\frac{3}%&#10;{\lambda}}\right]  ^{\lambda+1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51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\qquad&#10;\qquad(1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99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beta\left(  x\right)  =\dfrac{1}{\sqrt{x}}\left[  y\left(  x\right)&#10;\right]  ^{\frac{3}{2}}\qquad\qquad(2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02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left[  -\dfrac{1}{2}\dfrac{d^{2}}{dr^{2}}+\dfrac{l\left(  l+1\right)&#10;}{2r^{2}}+v_{eff}\left(  r\right)  \right]  P_{n,l}\left(  r\right)&#10;=\varepsilon_{n,l}P_{n,l}\left(  r\right)  $&#10;&#10;$\hat{l}^{2}Y_{l,m}\left(  \mathbf{\theta,\phi}\right)  =l\left(  l+1\right)&#10;Y_{l,m}\left(  \mathbf{\theta,\phi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276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psi_{i}\left(  \vec{r}\right)  =\dfrac{P_{n,l}\left(  r\right)  }{r}%&#10;Y_{l,m}\left(  \mathbf{\hat{r}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94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\dfrac{d^{2}y\left(  x\right)  }{dx^{2}}=\dfrac{1}{\sqrt{x}}\left[  y\left(&#10;x\right)  \right]  ^{\frac{3}{2}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10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=1+Bx+\dfrac{4}{3}x\sqrt{x}+\dfrac{2}{5}Bx^{\frac{5}{2}%&#10;}+\dfrac{1}{3}x^{3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28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^{\prime}\left(  x\right)  =B+2\sqrt{x}+Bx^{\frac{3}{2}}+x^{2}+\dfrac{3}%&#10;{20}Bx^{\frac{5}{2}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328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6420</TotalTime>
  <Words>1966</Words>
  <Application>Microsoft Office PowerPoint</Application>
  <PresentationFormat>画面に合わせる (4:3)</PresentationFormat>
  <Paragraphs>182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1_デザート</vt:lpstr>
      <vt:lpstr>Schrödinger方程式の数値解法</vt:lpstr>
      <vt:lpstr>自己紹介</vt:lpstr>
      <vt:lpstr>Schrödinger方程式とは</vt:lpstr>
      <vt:lpstr>Hartree原子単位系</vt:lpstr>
      <vt:lpstr>水素原子のSchrödinger方程式</vt:lpstr>
      <vt:lpstr>Sch方程式の変数分離</vt:lpstr>
      <vt:lpstr>Thomas-Fermi方程式の数値解法上の困難</vt:lpstr>
      <vt:lpstr>原点に近い点での振る舞い</vt:lpstr>
      <vt:lpstr>遠方での振る舞い</vt:lpstr>
      <vt:lpstr>T-F方程式の問題</vt:lpstr>
      <vt:lpstr>β(x)について</vt:lpstr>
      <vt:lpstr>初期関数y0(x)</vt:lpstr>
      <vt:lpstr>適合点への狙い撃ち法の問題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567</cp:revision>
  <dcterms:created xsi:type="dcterms:W3CDTF">2011-04-19T08:41:22Z</dcterms:created>
  <dcterms:modified xsi:type="dcterms:W3CDTF">2015-01-28T08:04:03Z</dcterms:modified>
</cp:coreProperties>
</file>