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258" r:id="rId2"/>
    <p:sldId id="411" r:id="rId3"/>
    <p:sldId id="441" r:id="rId4"/>
    <p:sldId id="436" r:id="rId5"/>
    <p:sldId id="437" r:id="rId6"/>
    <p:sldId id="438" r:id="rId7"/>
    <p:sldId id="439" r:id="rId8"/>
    <p:sldId id="440" r:id="rId9"/>
    <p:sldId id="443" r:id="rId10"/>
    <p:sldId id="383" r:id="rId11"/>
    <p:sldId id="446" r:id="rId12"/>
    <p:sldId id="447" r:id="rId13"/>
    <p:sldId id="448" r:id="rId14"/>
    <p:sldId id="412" r:id="rId15"/>
    <p:sldId id="413" r:id="rId16"/>
    <p:sldId id="444" r:id="rId17"/>
    <p:sldId id="445" r:id="rId18"/>
    <p:sldId id="449" r:id="rId19"/>
    <p:sldId id="450" r:id="rId20"/>
    <p:sldId id="416" r:id="rId21"/>
    <p:sldId id="418" r:id="rId22"/>
    <p:sldId id="419" r:id="rId23"/>
    <p:sldId id="420" r:id="rId24"/>
    <p:sldId id="421" r:id="rId25"/>
    <p:sldId id="422" r:id="rId26"/>
    <p:sldId id="429" r:id="rId27"/>
    <p:sldId id="423" r:id="rId28"/>
    <p:sldId id="426" r:id="rId29"/>
    <p:sldId id="424" r:id="rId30"/>
    <p:sldId id="425" r:id="rId31"/>
    <p:sldId id="427" r:id="rId32"/>
    <p:sldId id="428" r:id="rId33"/>
  </p:sldIdLst>
  <p:sldSz cx="9144000" cy="6858000" type="screen4x3"/>
  <p:notesSz cx="6858000" cy="9144000"/>
  <p:custDataLst>
    <p:tags r:id="rId35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115" d="100"/>
          <a:sy n="115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2015/2/9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方程式を二点境界値問題にする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原点は確定</a:t>
            </a:r>
            <a:r>
              <a:rPr lang="ja-JP" altLang="en-US" dirty="0"/>
              <a:t>特異点であるので、原点から微分方程式を</a:t>
            </a:r>
            <a:r>
              <a:rPr lang="ja-JP" altLang="en-US" dirty="0" smtClean="0"/>
              <a:t>解くことができない。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ja-JP" altLang="en-US" dirty="0"/>
              <a:t>コンピュータでは無限大を扱えないので、無限遠点から微分方程式を解くことも不可能である。</a:t>
            </a:r>
          </a:p>
          <a:p>
            <a:r>
              <a:rPr lang="ja-JP" altLang="en-US" dirty="0" smtClean="0"/>
              <a:t>従って、原点に十分近い点と、原点から十分離れた点で、</a:t>
            </a:r>
            <a:r>
              <a:rPr lang="en-US" altLang="ja-JP" dirty="0"/>
              <a:t> V(r)</a:t>
            </a:r>
            <a:r>
              <a:rPr lang="ja-JP" altLang="en-US" dirty="0"/>
              <a:t>と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の値を調べ、その二つの点から微分方程式を数値的に解く。</a:t>
            </a:r>
            <a:endParaRPr lang="en-US" altLang="ja-JP" dirty="0" smtClean="0"/>
          </a:p>
          <a:p>
            <a:r>
              <a:rPr lang="ja-JP" altLang="en-US" dirty="0" smtClean="0"/>
              <a:t>最終的に、二点境界値問題に帰着する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対数メッシュの導入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ポテンシャル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は原点付近で大きく変化する。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このような空間の異方性を考慮するために、対数メッシュ</a:t>
            </a:r>
            <a:r>
              <a:rPr lang="en-US" altLang="ja-JP" dirty="0" smtClean="0">
                <a:solidFill>
                  <a:srgbClr val="FF0000"/>
                </a:solidFill>
              </a:rPr>
              <a:t>r = e</a:t>
            </a:r>
            <a:r>
              <a:rPr lang="en-US" altLang="ja-JP" baseline="30000" dirty="0" smtClean="0">
                <a:solidFill>
                  <a:srgbClr val="FF0000"/>
                </a:solidFill>
              </a:rPr>
              <a:t>x</a:t>
            </a:r>
            <a:r>
              <a:rPr lang="ja-JP" altLang="en-US" dirty="0" smtClean="0"/>
              <a:t>を導入（変数変換）して微分方程式を変形する。</a:t>
            </a:r>
            <a:endParaRPr kumimoji="1" lang="ja-JP" altLang="en-US" dirty="0"/>
          </a:p>
        </p:txBody>
      </p:sp>
      <p:pic>
        <p:nvPicPr>
          <p:cNvPr id="5" name="Picture 3" descr="C:\cygwin64\home\HP\fukui_sono2\-1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変数変換した微分方程式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この変数変換により、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/>
              <a:t>の一階微分と二階微分</a:t>
            </a:r>
            <a:r>
              <a:rPr lang="ja-JP" altLang="en-US" dirty="0" smtClean="0"/>
              <a:t>は次式となる。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これらを目的の方程式に代入することによって、以下</a:t>
            </a:r>
            <a:r>
              <a:rPr lang="ja-JP" altLang="en-US" dirty="0" smtClean="0"/>
              <a:t>の微分</a:t>
            </a:r>
            <a:r>
              <a:rPr lang="ja-JP" altLang="en-US" dirty="0" smtClean="0"/>
              <a:t>方程式が得られる。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4429714" cy="111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61322"/>
            <a:ext cx="6145524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連立微分方程式に変形する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二階の微分方程式を</a:t>
            </a:r>
            <a:r>
              <a:rPr kumimoji="1" lang="ja-JP" altLang="en-US" dirty="0" smtClean="0"/>
              <a:t>直接、数値的</a:t>
            </a:r>
            <a:r>
              <a:rPr kumimoji="1" lang="ja-JP" altLang="en-US" dirty="0" smtClean="0"/>
              <a:t>に解くことは</a:t>
            </a:r>
            <a:r>
              <a:rPr kumimoji="1" lang="ja-JP" altLang="en-US" dirty="0" smtClean="0"/>
              <a:t>難しい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従って、二階微分方程式を二元</a:t>
            </a:r>
            <a:r>
              <a:rPr kumimoji="1" lang="ja-JP" altLang="en-US" dirty="0" smtClean="0"/>
              <a:t>連立一階微分方程式に変形</a:t>
            </a:r>
            <a:r>
              <a:rPr kumimoji="1" lang="ja-JP" altLang="en-US" dirty="0" smtClean="0"/>
              <a:t>する。すると、次の二つの式が</a:t>
            </a:r>
            <a:r>
              <a:rPr kumimoji="1" lang="ja-JP" altLang="en-US" dirty="0" smtClean="0"/>
              <a:t>得られる。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これら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式が、数値的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解くべき方程式である。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の境界値について考える。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7" y="4005064"/>
            <a:ext cx="5905449" cy="10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V(r)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を級数展開する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まずは原点に十分近い点で、関数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と関数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がどう振る舞うか調べてみる（</a:t>
            </a:r>
            <a:r>
              <a:rPr lang="en-US" altLang="ja-JP" dirty="0" err="1" smtClean="0"/>
              <a:t>Frobenius</a:t>
            </a:r>
            <a:r>
              <a:rPr lang="ja-JP" altLang="en-US" dirty="0" smtClean="0"/>
              <a:t>の方法を用いる）。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/>
              <a:t>V(r)</a:t>
            </a:r>
            <a:r>
              <a:rPr lang="ja-JP" altLang="en-US" dirty="0"/>
              <a:t>と関数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/>
              <a:t>は、</a:t>
            </a:r>
            <a:r>
              <a:rPr lang="ja-JP" altLang="en-US" dirty="0" smtClean="0"/>
              <a:t>以下のように級数展開できるはずである。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の一階微分と二階微分は以下となる。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7"/>
            <a:ext cx="4032448" cy="6664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6892190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級数展開したものを代入する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これらを上式に代入すると、</a:t>
            </a:r>
            <a:endParaRPr lang="en-US" altLang="ja-JP" dirty="0" smtClean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=</a:t>
            </a:r>
          </a:p>
          <a:p>
            <a:endParaRPr lang="en-US" altLang="ja-JP" dirty="0"/>
          </a:p>
          <a:p>
            <a:r>
              <a:rPr lang="ja-JP" altLang="en-US" dirty="0" smtClean="0"/>
              <a:t>右辺</a:t>
            </a:r>
            <a:r>
              <a:rPr lang="en-US" altLang="ja-JP" dirty="0" smtClean="0"/>
              <a:t>=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が</a:t>
            </a:r>
            <a:r>
              <a:rPr lang="ja-JP" altLang="en-US" dirty="0" smtClean="0"/>
              <a:t>得られる。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5666667" cy="5580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3818666" cy="6948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4076190" cy="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の級数展開の</a:t>
            </a:r>
            <a:r>
              <a:rPr lang="ja-JP" altLang="en-US" dirty="0" smtClean="0"/>
              <a:t>係数を求める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左辺と右辺の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のべき乗の係数を比較することによって、</a:t>
            </a:r>
            <a:r>
              <a:rPr lang="en-US" altLang="ja-JP" dirty="0"/>
              <a:t> 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の級数展開の係数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4</a:t>
            </a:r>
            <a:r>
              <a:rPr lang="ja-JP" altLang="en-US" dirty="0" smtClean="0"/>
              <a:t>は以下のように得られる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の級数展開の係数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2</a:t>
            </a:r>
            <a:r>
              <a:rPr kumimoji="1" lang="ja-JP" altLang="en-US" dirty="0" smtClean="0"/>
              <a:t>（と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）は、未だ未知数であるので、別に求める必要がある。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0" y="2780928"/>
            <a:ext cx="2560000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原点付近の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の初期値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V(r)</a:t>
            </a:r>
            <a:r>
              <a:rPr lang="ja-JP" altLang="en-US" dirty="0"/>
              <a:t>の級数展開の係数</a:t>
            </a:r>
            <a:r>
              <a:rPr lang="en-US" altLang="ja-JP" dirty="0"/>
              <a:t>a</a:t>
            </a:r>
            <a:r>
              <a:rPr lang="en-US" altLang="ja-JP" baseline="-25000" dirty="0"/>
              <a:t>0</a:t>
            </a:r>
            <a:r>
              <a:rPr lang="ja-JP" altLang="en-US" dirty="0"/>
              <a:t>～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は、以下の連立一次方程式から求められる。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この連立一次方程式の</a:t>
            </a:r>
            <a:r>
              <a:rPr lang="ja-JP" altLang="en-US" dirty="0" smtClean="0"/>
              <a:t>解は、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ライブラリの連立一次</a:t>
            </a:r>
            <a:r>
              <a:rPr lang="ja-JP" altLang="en-US" dirty="0" smtClean="0"/>
              <a:t>方程式のソルバー</a:t>
            </a:r>
            <a:r>
              <a:rPr lang="ja-JP" altLang="en-US" dirty="0" smtClean="0"/>
              <a:t>を使えば、簡単に</a:t>
            </a:r>
            <a:r>
              <a:rPr lang="ja-JP" altLang="en-US" dirty="0" smtClean="0"/>
              <a:t>得られる。そしてこれでやっと、以下のように原点付近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初期値が求まる。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4332190" cy="9112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6" y="5517232"/>
            <a:ext cx="5869714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</a:t>
            </a:r>
            <a:r>
              <a:rPr lang="ja-JP" altLang="en-US" dirty="0" smtClean="0"/>
              <a:t>から十分離れた</a:t>
            </a:r>
            <a:r>
              <a:rPr lang="ja-JP" altLang="en-US" dirty="0"/>
              <a:t>点で</a:t>
            </a:r>
            <a:r>
              <a:rPr lang="ja-JP" altLang="en-US" dirty="0" smtClean="0"/>
              <a:t>の波動関数の振る舞い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波動関数を以下のように書くと、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次式が成り立つ。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[]</a:t>
            </a:r>
            <a:r>
              <a:rPr kumimoji="1" lang="ja-JP" altLang="en-US" dirty="0" smtClean="0"/>
              <a:t>の中の第一項と第二項の寄与は、原点から十分離れたところでは無視できる。従って、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この方程式の解析解は容易に分かり、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40247"/>
            <a:ext cx="2733714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82816"/>
            <a:ext cx="5100190" cy="621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23823"/>
            <a:ext cx="3888432" cy="39356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>
            <a:off x="2154892" y="3086917"/>
            <a:ext cx="788478" cy="813512"/>
            <a:chOff x="7219981" y="1531758"/>
            <a:chExt cx="788478" cy="813512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3199464" y="3111951"/>
            <a:ext cx="788478" cy="813512"/>
            <a:chOff x="7219981" y="1531758"/>
            <a:chExt cx="788478" cy="813512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図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2633143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原点から十分離れた</a:t>
            </a:r>
            <a:r>
              <a:rPr lang="ja-JP" altLang="en-US" dirty="0" smtClean="0"/>
              <a:t>点での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(x)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M(x)</a:t>
            </a:r>
            <a:r>
              <a:rPr lang="ja-JP" altLang="en-US" dirty="0" smtClean="0"/>
              <a:t>の初期値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である。従って、前ページ</a:t>
            </a:r>
            <a:r>
              <a:rPr kumimoji="1" lang="ja-JP" altLang="en-US" dirty="0" smtClean="0"/>
              <a:t>の結果から</a:t>
            </a:r>
            <a:r>
              <a:rPr lang="ja-JP" altLang="en-US" dirty="0"/>
              <a:t>、原点から十分離れた</a:t>
            </a:r>
            <a:r>
              <a:rPr lang="ja-JP" altLang="en-US" dirty="0" smtClean="0"/>
              <a:t>点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max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err="1" smtClean="0"/>
              <a:t>の</a:t>
            </a:r>
            <a:r>
              <a:rPr kumimoji="1" lang="ja-JP" altLang="en-US" dirty="0" err="1" smtClean="0"/>
              <a:t>近</a:t>
            </a:r>
            <a:r>
              <a:rPr kumimoji="1" lang="ja-JP" altLang="en-US" dirty="0" smtClean="0"/>
              <a:t>似解は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となる。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1819428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4917333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Twitter: @dc1394</a:t>
            </a:r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が好きです（プログラマーでは</a:t>
            </a:r>
            <a:r>
              <a:rPr lang="ja-JP" altLang="en-US" dirty="0"/>
              <a:t>ありません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数値計算を</a:t>
            </a:r>
            <a:r>
              <a:rPr lang="ja-JP" altLang="en-US" dirty="0" smtClean="0"/>
              <a:t>好みます。</a:t>
            </a:r>
            <a:endParaRPr kumimoji="1" lang="en-US" altLang="ja-JP" dirty="0" smtClean="0"/>
          </a:p>
          <a:p>
            <a:r>
              <a:rPr lang="ja-JP" altLang="en-US" dirty="0"/>
              <a:t>最も</a:t>
            </a:r>
            <a:r>
              <a:rPr kumimoji="1" lang="ja-JP" altLang="en-US" dirty="0" smtClean="0"/>
              <a:t>興味の</a:t>
            </a:r>
            <a:r>
              <a:rPr lang="ja-JP" altLang="en-US" dirty="0" smtClean="0"/>
              <a:t>ある分野</a:t>
            </a:r>
            <a:endParaRPr kumimoji="1"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/>
              <a:t>・密度汎関数理論（</a:t>
            </a:r>
            <a:r>
              <a:rPr lang="en-US" altLang="ja-JP" dirty="0"/>
              <a:t>Density Functional Theory, DFT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→量子力学の数値計算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smtClean="0"/>
              <a:t>boost::</a:t>
            </a:r>
            <a:r>
              <a:rPr lang="en-US" altLang="ja-JP" dirty="0"/>
              <a:t>numeric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程度としないと収束しない。</a:t>
            </a:r>
            <a:endParaRPr lang="en-US" altLang="ja-JP" dirty="0" smtClean="0"/>
          </a:p>
          <a:p>
            <a:r>
              <a:rPr lang="ja-JP" altLang="en-US" dirty="0" smtClean="0"/>
              <a:t>（修正）</a:t>
            </a:r>
            <a:r>
              <a:rPr lang="en-US" altLang="ja-JP" dirty="0" err="1" smtClean="0"/>
              <a:t>Broyden</a:t>
            </a:r>
            <a:r>
              <a:rPr lang="ja-JP" altLang="en-US" dirty="0"/>
              <a:t>法などのより高度</a:t>
            </a:r>
            <a:r>
              <a:rPr lang="ja-JP" altLang="en-US" dirty="0" smtClean="0"/>
              <a:t>な方法もあるが、（実装が面倒なので）今回は使わないこととする。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 smtClean="0"/>
              <a:t>境界値の推定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/>
              <a:t>GNU Scientific </a:t>
            </a:r>
            <a:r>
              <a:rPr lang="en-US" altLang="ja-JP" dirty="0" smtClean="0"/>
              <a:t>Library (GSL)</a:t>
            </a:r>
            <a:r>
              <a:rPr lang="ja-JP" altLang="en-US" dirty="0" smtClean="0"/>
              <a:t>ライブラリを使用）を用いた固有値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波動関数と正規化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ja-JP" altLang="en-US" dirty="0"/>
              <a:t>また</a:t>
            </a:r>
            <a:r>
              <a:rPr lang="ja-JP" altLang="en-US" dirty="0" smtClean="0"/>
              <a:t>水素原子は球対称であるので、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この変数分離により、以下の二つの微分方程式が得られる（計算は</a:t>
            </a:r>
            <a:r>
              <a:rPr lang="ja-JP" altLang="en-US" dirty="0" err="1" smtClean="0"/>
              <a:t>、。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第二式の解は、球面調和関数として解析的に得られる。</a:t>
            </a:r>
            <a:endParaRPr lang="en-US" altLang="ja-JP" dirty="0" smtClean="0"/>
          </a:p>
          <a:p>
            <a:r>
              <a:rPr lang="ja-JP" altLang="en-US" dirty="0" smtClean="0"/>
              <a:t>従って、数値的に解くべき方程式は第一式である。</a:t>
            </a: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3" y="2564904"/>
            <a:ext cx="7356394" cy="11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ここで、この常微分方程式の境界条件は、</a:t>
            </a:r>
          </a:p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(0)=</a:t>
            </a:r>
            <a:r>
              <a:rPr lang="ja-JP" altLang="en-US" dirty="0" smtClean="0"/>
              <a:t>有限</a:t>
            </a:r>
            <a:r>
              <a:rPr lang="en-US" altLang="ja-JP" dirty="0"/>
              <a:t>, L</a:t>
            </a:r>
            <a:r>
              <a:rPr lang="en-US" altLang="ja-JP" baseline="-25000" dirty="0"/>
              <a:t>nl</a:t>
            </a:r>
            <a:r>
              <a:rPr lang="en-US" altLang="ja-JP" dirty="0"/>
              <a:t>(∞</a:t>
            </a:r>
            <a:r>
              <a:rPr lang="en-US" altLang="ja-JP" dirty="0" smtClean="0"/>
              <a:t>)=0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しかし、これらの境界条件は、この微分方程式を数値的に解く上で、何も言っていないのと同じである。</a:t>
            </a:r>
          </a:p>
          <a:p>
            <a:r>
              <a:rPr lang="ja-JP" altLang="en-US" dirty="0" smtClean="0"/>
              <a:t>さらに、この微分方程式は固有方程式であり、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7.4316"/>
  <p:tag name="ORIGINALWIDTH" val="2179.978"/>
  <p:tag name="LATEXADDIN" val="\documentclass{article}&#10;\usepackage{amsmath}&#10;\pagestyle{empty}&#10;\begin{document}&#10;$\dfrac{dL_{nl}\left(  x\right)  }{dr}=\dfrac{1}{r}\dfrac{dL_{nl}\left(&#10;x\right)  }{dx}$&#10;&#10;$\dfrac{d^{2}L_{nl}\left(  r\right)  }{dr^{2}}=-\dfrac{1}{r^{2}}\dfrac&#10;{dL_{nl}\left(  x\right)  }{dx}+\dfrac{1}{r^{2}}\dfrac{d^{2}L_{nl}\left(&#10;x\right)  }{dx^{2}}$%&#10;\end{document}"/>
  <p:tag name="IGUANATEXSIZE" val="20"/>
  <p:tag name="IGUANATEXCURSOR" val="3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3024.372"/>
  <p:tag name="LATEXADDIN" val="\documentclass{article}&#10;\usepackage{amsmath}&#10;\pagestyle{empty}&#10;\begin{document}&#10;$\dfrac{d^{2}L_{nl}\left(  x\right)  }{dx^{2}}=-2\left(  l+1\right)&#10;\dfrac{dL_{nl}\left(  x\right)  }{dx}+2r^{2}\left[  V\left(  r\right)&#10;-E\right]  L_{nl}\left(  x\right)  $%&#10;\end{document}"/>
  <p:tag name="IGUANATEXSIZE" val="20"/>
  <p:tag name="IGUANATEXCURSOR" val="2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.3334"/>
  <p:tag name="ORIGINALWIDTH" val="720.0347"/>
  <p:tag name="LATEXADDIN" val="\documentclass{article}&#10;\usepackage{amsmath}&#10;\pagestyle{empty}&#10;\begin{document}&#10;$\left\{&#10;\begin{tabular}&#10;[c]{l}%&#10;$\dfrac{dL_{nl}\left(  x\right)  }{dx}=M\left(  x\right)  $\\&#10;$\dfrac{dM\left(  x\right)  }{dx}=-\left(  2l+1\right)  M\left(  x\right)&#10;+2e^{2x}\left[  V\left(  r\right)  -E\right]  L_{nl}\left(  x\right)  $%&#10;\end{tabular}&#10;\ \right.  $%&#10;\end{document}"/>
  <p:tag name="IGUANATEXSIZE" val="20"/>
  <p:tag name="IGUANATEXCURSOR" val="3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68.991"/>
  <p:tag name="LATEXADDIN" val="\documentclass{article}&#10;\usepackage{amsmath}&#10;\pagestyle{empty}&#10;\begin{document}&#10;\begin{tabular}&#10;[c]{ll}%&#10;$V\left(  r\right)  =%&#10;%TCIMACRO{\dsum \limits_{n=0}^{\infty}}%&#10;%BeginExpansion&#10;{\displaystyle\sum\limits_{n=0}^{\infty}}&#10;%EndExpansion&#10;a_{n}r^{n}$ &amp; $L_{nl}\left(  r\right)  =%&#10;%TCIMACRO{\dsum \limits_{m=0}^{\infty}}%&#10;%BeginExpansion&#10;{\displaystyle\sum\limits_{m=0}^{\infty}}&#10;%EndExpansion&#10;b_{m}r^{m}$%&#10;\end{tabular}&#10;&#10;&#10;&#10;\end{document}"/>
  <p:tag name="IGUANATEXSIZE" val="20"/>
  <p:tag name="IGUANATEXCURSOR" val="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3391.826"/>
  <p:tag name="LATEXADDIN" val="\documentclass{article}&#10;\usepackage{amsmath}&#10;\pagestyle{empty}&#10;\begin{document}&#10;\begin{tabular}&#10;[c]{ll}%&#10;$\dfrac{dL_{nl}\left(  r\right)  }{dr}=%&#10;%TCIMACRO{\dsum \limits_{m=1}^{\infty}}%&#10;%BeginExpansion&#10;{\displaystyle\sum\limits_{m=1}^{\infty}}&#10;%EndExpansion&#10;mb_{m}r^{m-1}$ &amp; $\dfrac{d^{2}L_{nl}\left(  r\right)  }{dr^{2}}=%&#10;%TCIMACRO{\dsum \limits_{m=2}^{\infty}}%&#10;%BeginExpansion&#10;{\displaystyle\sum\limits_{m=2}^{\infty}}&#10;%EndExpansion&#10;m\left(  m-1\right)  b_{m}r^{m-2}$%&#10;\end{tabular}&#10;\end{document}"/>
  <p:tag name="IGUANATEXSIZE" val="20"/>
  <p:tag name="IGUANATEXCURSOR" val="4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9.265"/>
  <p:tag name="LATEXADDIN" val="\documentclass{article}&#10;\usepackage{amsmath}&#10;\pagestyle{empty}&#10;\begin{document}&#10;$2%&#10;%TCIMACRO{\dsum \limits_{n=0}^{\infty}}%&#10;%BeginExpansion&#10;{\displaystyle\sum\limits_{n=0}^{\infty}}&#10;%EndExpansion%&#10;%TCIMACRO{\dsum \limits_{m=0}^{\infty}}%&#10;%BeginExpansion&#10;{\displaystyle\sum\limits_{m=0}^{\infty}}&#10;%EndExpansion&#10;a_{m}b_{m}r^{n+m}-2E%&#10;%TCIMACRO{\dsum \limits_{m=0}^{\infty}}%&#10;%BeginExpansion&#10;{\displaystyle\sum\limits_{m=0}^{\infty}}&#10;%EndExpansion&#10;b_{m}r^{m}$&#10;\end{document}"/>
  <p:tag name="IGUANATEXSIZE" val="20"/>
  <p:tag name="IGUANATEXCURSOR" val="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05.999"/>
  <p:tag name="LATEXADDIN" val="\documentclass{article}&#10;\usepackage{amsmath}&#10;\pagestyle{empty}&#10;\begin{document}&#10;$%&#10;%TCIMACRO{\dsum \limits_{m=0}^{\infty}}%&#10;%BeginExpansion&#10;{\displaystyle\sum\limits_{m=0}^{\infty}}&#10;%EndExpansion&#10;\left[  m\left(  m-1\right)  +2\left(  l+1\right)  m\right]  b_{m}r^{m-2}$&#10;\end{document}"/>
  <p:tag name="IGUANATEXSIZE" val="20"/>
  <p:tag name="IGUANATEXCURSOR" val="2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6.614"/>
  <p:tag name="ORIGINALWIDTH" val="1259.843"/>
  <p:tag name="LATEXADDIN" val="\documentclass{article}&#10;\usepackage{amsmath}&#10;\pagestyle{empty}&#10;\begin{document}&#10;\begin{tabular}&#10;[c]{l}%&#10;$b_{0}=arbitary$\\&#10;$b_{1}=0$\\&#10;$b_{2}=\dfrac{\left(  a_{0}-E\right)  b_{0}}{2l+3}$\\&#10;$b_{3}=\dfrac{a_{1}b_{0}}{3l+6}$\\&#10;$b_{4}=\dfrac{a_{0}b_{2}+a_{2}b_{0}-Eb_{2}}{4l+10}$%&#10;\end{tabular}&#10;\end{document}"/>
  <p:tag name="IGUANATEXSIZE" val="20"/>
  <p:tag name="IGUANATEXCURSOR" val="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131.983"/>
  <p:tag name="LATEXADDIN" val="\documentclass{article}&#10;\usepackage{amsmath}&#10;\pagestyle{empty}&#10;\begin{document}&#10;$\left(&#10;\begin{array}&#10;[c]{ccc}%&#10;1 &amp; r_{0} &amp; r_{0}^{2}\\&#10;1 &amp; r_{1} &amp; r_{1}^{2}\\&#10;1 &amp; r_{2} &amp; r_{2}^{2}%&#10;\end{array}&#10;\right)  \left(&#10;\begin{array}&#10;[c]{c}%&#10;a_{0}\\&#10;a_{1}\\&#10;a_{2}%&#10;\end{array}&#10;\right)  =\left(&#10;\begin{array}&#10;[c]{c}%&#10;V\left(  r_{0}\right)  \\&#10;V\left(  r_{1}\right)  \\&#10;V\left(  r_{2}\right)&#10;\end{array}&#10;\right)  $&#10;\end{document}"/>
  <p:tag name="IGUANATEXSIZE" val="20"/>
  <p:tag name="IGUANATEXCURSOR" val="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158"/>
  <p:tag name="ORIGINALWIDTH" val="2888.639"/>
  <p:tag name="LATEXADDIN" val="\documentclass{article}&#10;\usepackage{amsmath}&#10;\pagestyle{empty}&#10;\begin{document}&#10;$%&#10;\begin{tabular}&#10;[c]{l}%&#10;$L_{nl}\left(  x_{0}\right)  =\left\{  \left\{  \left[  \left(  b_{4}e^{x_{0}%&#10;}+b_{3}\right)  e^{x_{0}}\right]  +b_{2}\right\}  e^{x_{0}}+b_{1}\right\}&#10;e^{x_{0}}+b_{0}$\\&#10;$M\left(  x_{0}\right)  =\left\{  \left[  \left(  4b_{4}e^{x_{0}}%&#10;+3b_{3}\right)  e^{x_{0}}+2b_{2}\right]  e^{x_{0}}+b_{1}\right\}  e^{x_{0}}$%&#10;\end{tabular}&#10;\ $&#10;\end{document}"/>
  <p:tag name="IGUANATEXSIZE" val="20"/>
  <p:tag name="IGUANATEXCURSOR" val="44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1345.332"/>
  <p:tag name="LATEXADDIN" val="\documentclass{article}&#10;\usepackage{amsmath}&#10;\pagestyle{empty}&#10;\begin{document}&#10;$\psi_{i}\left(  \vec{r}\right)  =\dfrac{P_{nl}\left(  r\right)  }{r}%&#10;Y_{lm}\left(  \theta,\phi\right)  $&#10;\end{document}"/>
  <p:tag name="IGUANATEXSIZE" val="20"/>
  <p:tag name="IGUANATEXCURSOR" val="1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2509.936"/>
  <p:tag name="LATEXADDIN" val="\documentclass{article}&#10;\usepackage{amsmath}&#10;\pagestyle{empty}&#10;\begin{document}&#10;$\left[  -\dfrac{1}{2}\dfrac{d^{2}}{dr^{2}}+V\left(  r\right)  +\dfrac&#10;{l\left(  l+1\right)  }{r^{2}}\right]  P_{nl}\left(  r\right)  =EP_{nl}\left(&#10;r\right)  $&#10;\end{document}"/>
  <p:tag name="IGUANATEXSIZE" val="20"/>
  <p:tag name="IGUANATEXCURSOR" val="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481.815"/>
  <p:tag name="LATEXADDIN" val="\documentclass{article}&#10;\usepackage{amsmath}&#10;\pagestyle{empty}&#10;\begin{document}&#10;$P_{nl}\left(  r\right)  =\exp\left[  -\left(  \sqrt{-2E}\right)  r\right]  $&#10;\end{document}"/>
  <p:tag name="IGUANATEXSIZE" val="20"/>
  <p:tag name="IGUANATEXCURSOR" val="1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1295.838"/>
  <p:tag name="LATEXADDIN" val="\documentclass{article}&#10;\usepackage{amsmath}&#10;\pagestyle{empty}&#10;\begin{document}&#10;$-\dfrac{1}{2}\dfrac{d^{2}P_{nl}\left(  r\right)  }{dr^{2}}\approx&#10;EP_{nl}\left(  r\right)  $&#10;\end{document}"/>
  <p:tag name="IGUANATEXSIZE" val="20"/>
  <p:tag name="IGUANATEXCURSOR" val="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895.3881"/>
  <p:tag name="LATEXADDIN" val="\documentclass{article}&#10;\usepackage{amsmath}&#10;\pagestyle{empty}&#10;\begin{document}&#10;$L_{nl}\left(  r\right)  =\dfrac{P_{nl}\left(  r\right)  }{r^{l+1}}$&#10;\end{document}"/>
  <p:tag name="IGUANATEXSIZE" val="20"/>
  <p:tag name="IGUANATEXCURSOR" val="1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2419.948"/>
  <p:tag name="LATEXADDIN" val="\documentclass{article}&#10;\usepackage{amsmath}&#10;\pagestyle{empty}&#10;\begin{document}&#10;\begin{tabular}&#10;[c]{l}%&#10;$L_{nl}\left(  x_{\max}\right)  =\dfrac{\exp\left[  -\left(  \sqrt&#10;{-2E}\right)  e^{x_{\max}}\right]  }{e^{\left(  l+1\right)  x_{\max}}}$\\&#10;$M\left(  x_{\max}\right)  =-L_{nl}\left(  x_{\max}\right)  \left\{&#10;\sqrt{-2E}+\dfrac{\left(  l+1\right)  }{e^{x_{\max}}}\right\}  $%&#10;\end{tabular}&#10;\end{document}"/>
  <p:tag name="IGUANATEXSIZE" val="20"/>
  <p:tag name="IGUANATEXCURSOR" val="3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6848</TotalTime>
  <Words>2173</Words>
  <Application>Microsoft Office PowerPoint</Application>
  <PresentationFormat>画面に合わせる (4:3)</PresentationFormat>
  <Paragraphs>222</Paragraphs>
  <Slides>32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1_デザート</vt:lpstr>
      <vt:lpstr>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Sch方程式の変数分離</vt:lpstr>
      <vt:lpstr>Sch方程式の変数分離</vt:lpstr>
      <vt:lpstr>Sch方程式の数値解法上の困難</vt:lpstr>
      <vt:lpstr>Sch方程式を二点境界値問題にする</vt:lpstr>
      <vt:lpstr>対数メッシュの導入</vt:lpstr>
      <vt:lpstr>変数変換した微分方程式</vt:lpstr>
      <vt:lpstr>連立微分方程式に変形する</vt:lpstr>
      <vt:lpstr>V(r)とLnl(r)を級数展開する</vt:lpstr>
      <vt:lpstr>級数展開したものを代入する</vt:lpstr>
      <vt:lpstr>Lnl(r)の級数展開の係数を求める</vt:lpstr>
      <vt:lpstr>原点付近のLnl(x)とM(x)の初期値</vt:lpstr>
      <vt:lpstr>原点から十分離れた点での波動関数の振る舞い</vt:lpstr>
      <vt:lpstr>原点から十分離れた点でのLnl(x)とM(x)の初期値</vt:lpstr>
      <vt:lpstr>初期関数y0(x)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609</cp:revision>
  <dcterms:created xsi:type="dcterms:W3CDTF">2011-04-19T08:41:22Z</dcterms:created>
  <dcterms:modified xsi:type="dcterms:W3CDTF">2015-02-09T12:26:01Z</dcterms:modified>
</cp:coreProperties>
</file>