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sldIdLst>
    <p:sldId id="258" r:id="rId2"/>
    <p:sldId id="411" r:id="rId3"/>
    <p:sldId id="441" r:id="rId4"/>
    <p:sldId id="436" r:id="rId5"/>
    <p:sldId id="437" r:id="rId6"/>
    <p:sldId id="438" r:id="rId7"/>
    <p:sldId id="458" r:id="rId8"/>
    <p:sldId id="439" r:id="rId9"/>
    <p:sldId id="440" r:id="rId10"/>
    <p:sldId id="443" r:id="rId11"/>
    <p:sldId id="383" r:id="rId12"/>
    <p:sldId id="446" r:id="rId13"/>
    <p:sldId id="447" r:id="rId14"/>
    <p:sldId id="448" r:id="rId15"/>
    <p:sldId id="412" r:id="rId16"/>
    <p:sldId id="413" r:id="rId17"/>
    <p:sldId id="444" r:id="rId18"/>
    <p:sldId id="445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9" r:id="rId29"/>
    <p:sldId id="460" r:id="rId30"/>
    <p:sldId id="463" r:id="rId31"/>
    <p:sldId id="461" r:id="rId32"/>
    <p:sldId id="462" r:id="rId33"/>
    <p:sldId id="464" r:id="rId34"/>
    <p:sldId id="465" r:id="rId35"/>
    <p:sldId id="468" r:id="rId36"/>
    <p:sldId id="466" r:id="rId37"/>
    <p:sldId id="467" r:id="rId38"/>
    <p:sldId id="427" r:id="rId39"/>
  </p:sldIdLst>
  <p:sldSz cx="9144000" cy="6858000" type="screen4x3"/>
  <p:notesSz cx="6858000" cy="9144000"/>
  <p:custDataLst>
    <p:tags r:id="rId4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115" d="100"/>
          <a:sy n="115" d="100"/>
        </p:scale>
        <p:origin x="-148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2015/2/23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2015/2/23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4.xml"/><Relationship Id="rId7" Type="http://schemas.openxmlformats.org/officeDocument/2006/relationships/image" Target="../media/image2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600" dirty="0" smtClean="0"/>
              <a:t>水素原子に対する</a:t>
            </a:r>
            <a:r>
              <a:rPr lang="en-US" altLang="ja-JP" sz="3600" dirty="0" smtClean="0"/>
              <a:t>Schrödinger</a:t>
            </a:r>
            <a:r>
              <a:rPr lang="ja-JP" altLang="en-US" sz="3600" dirty="0" smtClean="0"/>
              <a:t>方程式の</a:t>
            </a:r>
            <a:r>
              <a:rPr lang="ja-JP" altLang="en-US" sz="3600" dirty="0"/>
              <a:t>数値解法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方程式の数値解法上の困難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ここで、この常微分方程式の境界条件は、</a:t>
            </a:r>
          </a:p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(0)=</a:t>
            </a:r>
            <a:r>
              <a:rPr lang="ja-JP" altLang="en-US" dirty="0" smtClean="0"/>
              <a:t>有限</a:t>
            </a:r>
            <a:r>
              <a:rPr lang="en-US" altLang="ja-JP" dirty="0"/>
              <a:t>, L</a:t>
            </a:r>
            <a:r>
              <a:rPr lang="en-US" altLang="ja-JP" baseline="-25000" dirty="0"/>
              <a:t>nl</a:t>
            </a:r>
            <a:r>
              <a:rPr lang="en-US" altLang="ja-JP" dirty="0"/>
              <a:t>(∞</a:t>
            </a:r>
            <a:r>
              <a:rPr lang="en-US" altLang="ja-JP" dirty="0" smtClean="0"/>
              <a:t>)=0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しかし、これらの境界条件は、この常微分方程式を数値的に解く上で、何も言っていないのと同じである。</a:t>
            </a:r>
          </a:p>
          <a:p>
            <a:r>
              <a:rPr lang="ja-JP" altLang="en-US" dirty="0" smtClean="0"/>
              <a:t>さらに、この常微分方程式は固有方程式であり、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も未知数であるが、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が固有値以外の値では解が発散する。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方程式を二点境界値問題にする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原点は確定</a:t>
            </a:r>
            <a:r>
              <a:rPr lang="ja-JP" altLang="en-US" dirty="0"/>
              <a:t>特異点であるので、原点から微分方程式</a:t>
            </a:r>
            <a:r>
              <a:rPr lang="ja-JP" altLang="en-US" dirty="0" smtClean="0"/>
              <a:t>を数値的に解くことができない。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ja-JP" altLang="en-US" dirty="0" smtClean="0"/>
              <a:t>、</a:t>
            </a:r>
            <a:r>
              <a:rPr lang="ja-JP" altLang="en-US" dirty="0"/>
              <a:t>コンピュータでは無限大を扱えないので、無限遠点から微分方程式</a:t>
            </a:r>
            <a:r>
              <a:rPr lang="ja-JP" altLang="en-US" dirty="0" smtClean="0"/>
              <a:t>を数値的に解く</a:t>
            </a:r>
            <a:r>
              <a:rPr lang="ja-JP" altLang="en-US" dirty="0"/>
              <a:t>ことも不可能である。</a:t>
            </a:r>
          </a:p>
          <a:p>
            <a:r>
              <a:rPr lang="ja-JP" altLang="en-US" dirty="0" smtClean="0"/>
              <a:t>従って、原点に十分近い点と、原点から十分離れた点で、</a:t>
            </a:r>
            <a:r>
              <a:rPr lang="en-US" altLang="ja-JP" dirty="0"/>
              <a:t> 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とその微分</a:t>
            </a:r>
            <a:r>
              <a:rPr lang="en-US" altLang="ja-JP" dirty="0" err="1" smtClean="0"/>
              <a:t>dL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(r)/</a:t>
            </a:r>
            <a:r>
              <a:rPr lang="en-US" altLang="ja-JP" dirty="0" err="1" smtClean="0"/>
              <a:t>dr</a:t>
            </a:r>
            <a:r>
              <a:rPr lang="ja-JP" altLang="en-US" dirty="0" smtClean="0"/>
              <a:t>の値を調べ、その二つの点から微分方程式を数値的に解く。</a:t>
            </a:r>
            <a:endParaRPr lang="en-US" altLang="ja-JP" dirty="0" smtClean="0"/>
          </a:p>
          <a:p>
            <a:r>
              <a:rPr lang="ja-JP" altLang="en-US" dirty="0" smtClean="0"/>
              <a:t>最終的に、二点境界値問題に帰着する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対数メッシュの導入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ポテンシャル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は原点付近で大きく変化する。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このような空間の異方性を考慮するために、対数メッシュ</a:t>
            </a:r>
            <a:r>
              <a:rPr lang="en-US" altLang="ja-JP" dirty="0" smtClean="0"/>
              <a:t>r = 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を導入（変数変換）して微分方程式を変形する。</a:t>
            </a:r>
            <a:endParaRPr kumimoji="1" lang="ja-JP" altLang="en-US" dirty="0"/>
          </a:p>
        </p:txBody>
      </p:sp>
      <p:pic>
        <p:nvPicPr>
          <p:cNvPr id="5" name="Picture 3" descr="C:\cygwin64\home\HP\fukui_sono2\-1_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変数変換した微分方程式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この変数変換により、</a:t>
            </a:r>
            <a:r>
              <a:rPr lang="en-US" altLang="ja-JP" dirty="0"/>
              <a:t> L</a:t>
            </a:r>
            <a:r>
              <a:rPr lang="en-US" altLang="ja-JP" baseline="-25000" dirty="0"/>
              <a:t>nl</a:t>
            </a:r>
            <a:r>
              <a:rPr lang="en-US" altLang="ja-JP" dirty="0"/>
              <a:t>(r)</a:t>
            </a:r>
            <a:r>
              <a:rPr lang="ja-JP" altLang="en-US" dirty="0"/>
              <a:t>の一階微分と二階微分</a:t>
            </a:r>
            <a:r>
              <a:rPr lang="ja-JP" altLang="en-US" dirty="0" smtClean="0"/>
              <a:t>は</a:t>
            </a:r>
            <a:r>
              <a:rPr lang="ja-JP" altLang="en-US" dirty="0"/>
              <a:t>以下</a:t>
            </a:r>
            <a:r>
              <a:rPr lang="ja-JP" altLang="en-US" dirty="0" smtClean="0"/>
              <a:t>の式となる。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これらを目的の微分方程式に代入することによって、次式が得られる。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52469"/>
            <a:ext cx="4847238" cy="111238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81128"/>
            <a:ext cx="6279619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連立一階常微分</a:t>
            </a:r>
            <a:r>
              <a:rPr lang="ja-JP" altLang="en-US" dirty="0"/>
              <a:t>方程式</a:t>
            </a:r>
            <a:r>
              <a:rPr lang="ja-JP" altLang="en-US" dirty="0" smtClean="0"/>
              <a:t>に書き直す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二階の常微分方程式を直接、数値的に解くことは難しい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従って、二階の常微分方程式を、二元連立一階常微分方程式に</a:t>
            </a:r>
            <a:r>
              <a:rPr lang="ja-JP" altLang="en-US" dirty="0"/>
              <a:t>書き直す</a:t>
            </a:r>
            <a:r>
              <a:rPr kumimoji="1" lang="ja-JP" altLang="en-US" dirty="0" smtClean="0"/>
              <a:t>。すると、次の二つの式が得られる。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これらの式が、数値的に解くべき方程式である。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の境界値について考える。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14" y="4005064"/>
            <a:ext cx="659473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V(r)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を級数展開する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まずは原点に十分近い点で、関数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と関数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がどう振る舞うか調べてみる（</a:t>
            </a:r>
            <a:r>
              <a:rPr lang="en-US" altLang="ja-JP" dirty="0" err="1" smtClean="0"/>
              <a:t>Frobenius</a:t>
            </a:r>
            <a:r>
              <a:rPr lang="ja-JP" altLang="en-US" dirty="0" smtClean="0"/>
              <a:t>の方法を用いる）。</a:t>
            </a:r>
            <a:endParaRPr lang="en-US" altLang="ja-JP" dirty="0" smtClean="0"/>
          </a:p>
          <a:p>
            <a:r>
              <a:rPr lang="ja-JP" altLang="en-US" dirty="0"/>
              <a:t>関数</a:t>
            </a:r>
            <a:r>
              <a:rPr lang="en-US" altLang="ja-JP" dirty="0"/>
              <a:t>V(r)</a:t>
            </a:r>
            <a:r>
              <a:rPr lang="ja-JP" altLang="en-US" dirty="0"/>
              <a:t>と関数</a:t>
            </a:r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/>
              <a:t>は、</a:t>
            </a:r>
            <a:r>
              <a:rPr lang="ja-JP" altLang="en-US" dirty="0" smtClean="0"/>
              <a:t>以下のように級数展開できるはずである。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従って、</a:t>
            </a:r>
            <a:r>
              <a:rPr lang="en-US" altLang="ja-JP" dirty="0"/>
              <a:t> L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の一階微分と二階微分は以下となる。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33057"/>
            <a:ext cx="4032448" cy="6664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17232"/>
            <a:ext cx="6892190" cy="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級数展開した式を代入する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/>
              <a:t>前ページの</a:t>
            </a:r>
            <a:r>
              <a:rPr lang="ja-JP" altLang="en-US" dirty="0" smtClean="0"/>
              <a:t>結果を上式に代入すると、</a:t>
            </a:r>
            <a:endParaRPr lang="en-US" altLang="ja-JP" dirty="0" smtClean="0"/>
          </a:p>
          <a:p>
            <a:r>
              <a:rPr kumimoji="1" lang="ja-JP" altLang="en-US" dirty="0" smtClean="0"/>
              <a:t>左辺</a:t>
            </a:r>
            <a:r>
              <a:rPr kumimoji="1" lang="en-US" altLang="ja-JP" dirty="0" smtClean="0"/>
              <a:t>=</a:t>
            </a:r>
          </a:p>
          <a:p>
            <a:endParaRPr lang="en-US" altLang="ja-JP" dirty="0"/>
          </a:p>
          <a:p>
            <a:r>
              <a:rPr lang="ja-JP" altLang="en-US" dirty="0" smtClean="0"/>
              <a:t>右辺</a:t>
            </a:r>
            <a:r>
              <a:rPr lang="en-US" altLang="ja-JP" dirty="0" smtClean="0"/>
              <a:t>=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が</a:t>
            </a:r>
            <a:r>
              <a:rPr lang="ja-JP" altLang="en-US" dirty="0" smtClean="0"/>
              <a:t>得られる。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799"/>
            <a:ext cx="5666667" cy="55809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4"/>
            <a:ext cx="3818666" cy="69485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4076190" cy="6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の級数展開の</a:t>
            </a:r>
            <a:r>
              <a:rPr lang="ja-JP" altLang="en-US" dirty="0" smtClean="0"/>
              <a:t>係数を求める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左辺と右辺の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のべき乗の係数を比較することによって、</a:t>
            </a:r>
            <a:r>
              <a:rPr lang="en-US" altLang="ja-JP" dirty="0"/>
              <a:t> 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の級数展開の係数</a:t>
            </a:r>
            <a:r>
              <a:rPr lang="en-US" altLang="ja-JP" dirty="0" smtClean="0"/>
              <a:t>b</a:t>
            </a:r>
            <a:r>
              <a:rPr lang="en-US" altLang="ja-JP" baseline="-25000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b</a:t>
            </a:r>
            <a:r>
              <a:rPr lang="en-US" altLang="ja-JP" baseline="-25000" dirty="0" smtClean="0"/>
              <a:t>4</a:t>
            </a:r>
            <a:r>
              <a:rPr lang="ja-JP" altLang="en-US" dirty="0" smtClean="0"/>
              <a:t>は以下のように得られる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ここで、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の級数展開の係数</a:t>
            </a:r>
            <a:r>
              <a:rPr kumimoji="1" lang="en-US" altLang="ja-JP" dirty="0" smtClean="0"/>
              <a:t>a</a:t>
            </a:r>
            <a:r>
              <a:rPr kumimoji="1" lang="en-US" altLang="ja-JP" baseline="-25000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a</a:t>
            </a:r>
            <a:r>
              <a:rPr kumimoji="1" lang="en-US" altLang="ja-JP" baseline="-25000" dirty="0" smtClean="0"/>
              <a:t>2</a:t>
            </a:r>
            <a:r>
              <a:rPr kumimoji="1" lang="ja-JP" altLang="en-US" dirty="0" smtClean="0"/>
              <a:t>（と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）は、未だ未知数であるので、別に求める必要がある。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50" y="2780928"/>
            <a:ext cx="2560000" cy="2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原点付近の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V(r)</a:t>
            </a:r>
            <a:r>
              <a:rPr lang="ja-JP" altLang="en-US" dirty="0"/>
              <a:t>の級数展開の係数</a:t>
            </a:r>
            <a:r>
              <a:rPr lang="en-US" altLang="ja-JP" dirty="0"/>
              <a:t>a</a:t>
            </a:r>
            <a:r>
              <a:rPr lang="en-US" altLang="ja-JP" baseline="-25000" dirty="0"/>
              <a:t>0</a:t>
            </a:r>
            <a:r>
              <a:rPr lang="ja-JP" altLang="en-US" dirty="0"/>
              <a:t>～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は、以下の連立一次方程式から求められる。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この連立一次方程式の</a:t>
            </a:r>
            <a:r>
              <a:rPr lang="ja-JP" altLang="en-US" dirty="0" smtClean="0"/>
              <a:t>解は、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の連立一次方程式のソルバーを用いれば、簡単に得られる。</a:t>
            </a:r>
            <a:endParaRPr lang="en-US" altLang="ja-JP" dirty="0" smtClean="0"/>
          </a:p>
          <a:p>
            <a:r>
              <a:rPr lang="ja-JP" altLang="en-US" dirty="0"/>
              <a:t>その解を</a:t>
            </a:r>
            <a:r>
              <a:rPr lang="ja-JP" altLang="en-US" dirty="0" smtClean="0"/>
              <a:t>用いて、以下のように、原点付近</a:t>
            </a:r>
            <a:r>
              <a:rPr lang="en-US" altLang="ja-JP" dirty="0" smtClean="0"/>
              <a:t>(x =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</a:t>
            </a:r>
            <a:r>
              <a:rPr lang="en-US" altLang="ja-JP" dirty="0"/>
              <a:t>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)</a:t>
            </a:r>
            <a:r>
              <a:rPr lang="ja-JP" altLang="en-US" dirty="0"/>
              <a:t>と</a:t>
            </a:r>
            <a:r>
              <a:rPr lang="en-US" altLang="ja-JP" dirty="0" smtClean="0"/>
              <a:t>M(</a:t>
            </a:r>
            <a:r>
              <a:rPr lang="en-US" altLang="ja-JP" dirty="0"/>
              <a:t>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の近</a:t>
            </a:r>
            <a:r>
              <a:rPr lang="ja-JP" altLang="en-US" dirty="0" smtClean="0"/>
              <a:t>似値が求められる。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4332190" cy="9112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661248"/>
            <a:ext cx="5869714" cy="5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原点</a:t>
            </a:r>
            <a:r>
              <a:rPr lang="ja-JP" altLang="en-US" dirty="0" smtClean="0"/>
              <a:t>から十分離れた</a:t>
            </a:r>
            <a:r>
              <a:rPr lang="ja-JP" altLang="en-US" dirty="0"/>
              <a:t>点で</a:t>
            </a:r>
            <a:r>
              <a:rPr lang="ja-JP" altLang="en-US" dirty="0" smtClean="0"/>
              <a:t>の波動関数の振る舞い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波動関数を以下のように書くと、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次式が成り立つ。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左辺</a:t>
            </a:r>
            <a:r>
              <a:rPr lang="ja-JP" altLang="en-US" dirty="0"/>
              <a:t>中括弧</a:t>
            </a:r>
            <a:r>
              <a:rPr kumimoji="1" lang="ja-JP" altLang="en-US" dirty="0" smtClean="0"/>
              <a:t>の中の第二項と第三項の寄与は、原点から十分離れたところでは無視できる。従って、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となる。この微分方程式の解析解は容易に分かり、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40247"/>
            <a:ext cx="2733714" cy="53638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82816"/>
            <a:ext cx="5100190" cy="621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23823"/>
            <a:ext cx="3888432" cy="393566"/>
          </a:xfrm>
          <a:prstGeom prst="rect">
            <a:avLst/>
          </a:prstGeom>
        </p:spPr>
      </p:pic>
      <p:grpSp>
        <p:nvGrpSpPr>
          <p:cNvPr id="25" name="グループ化 24"/>
          <p:cNvGrpSpPr/>
          <p:nvPr/>
        </p:nvGrpSpPr>
        <p:grpSpPr>
          <a:xfrm>
            <a:off x="2154892" y="3086917"/>
            <a:ext cx="788478" cy="813512"/>
            <a:chOff x="7219981" y="1531758"/>
            <a:chExt cx="788478" cy="813512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7219981" y="1556792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>
              <a:off x="7219981" y="1531758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3199464" y="3111951"/>
            <a:ext cx="788478" cy="813512"/>
            <a:chOff x="7219981" y="1531758"/>
            <a:chExt cx="788478" cy="813512"/>
          </a:xfrm>
        </p:grpSpPr>
        <p:cxnSp>
          <p:nvCxnSpPr>
            <p:cNvPr id="27" name="直線コネクタ 26"/>
            <p:cNvCxnSpPr/>
            <p:nvPr/>
          </p:nvCxnSpPr>
          <p:spPr>
            <a:xfrm>
              <a:off x="7219981" y="1556792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>
              <a:off x="7219981" y="1531758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図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25144"/>
            <a:ext cx="2633143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自己紹介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Twitter: @dc1394</a:t>
            </a:r>
          </a:p>
          <a:p>
            <a:r>
              <a:rPr lang="en-US" altLang="ja-JP" dirty="0" smtClean="0"/>
              <a:t>C++, C#, F#</a:t>
            </a:r>
            <a:r>
              <a:rPr lang="ja-JP" altLang="en-US" dirty="0" smtClean="0"/>
              <a:t>そして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が好きです（ただしプログラマーではありません）。</a:t>
            </a:r>
            <a:endParaRPr lang="en-US" altLang="ja-JP" dirty="0" smtClean="0"/>
          </a:p>
          <a:p>
            <a:r>
              <a:rPr lang="ja-JP" altLang="en-US" dirty="0" smtClean="0"/>
              <a:t>量子力学の数値計算とかやってます。</a:t>
            </a:r>
            <a:endParaRPr lang="en-US" altLang="ja-JP" dirty="0" smtClean="0"/>
          </a:p>
          <a:p>
            <a:r>
              <a:rPr lang="ja-JP" altLang="en-US" dirty="0" smtClean="0"/>
              <a:t>最も興味のある分野</a:t>
            </a:r>
            <a:endParaRPr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・密度汎関数理論（</a:t>
            </a:r>
            <a:r>
              <a:rPr lang="en-US" altLang="ja-JP" dirty="0" smtClean="0"/>
              <a:t>Density Functional Theory, DFT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第一原理計算や</a:t>
            </a:r>
            <a:r>
              <a:rPr lang="en-US" altLang="ja-JP" dirty="0" smtClean="0"/>
              <a:t>DFT</a:t>
            </a:r>
            <a:r>
              <a:rPr lang="ja-JP" altLang="en-US" dirty="0" smtClean="0"/>
              <a:t>については、よろしければ拙作のスライドをご覧ください（ </a:t>
            </a:r>
            <a:r>
              <a:rPr lang="en-US" altLang="ja-JP" dirty="0" smtClean="0"/>
              <a:t>http://www.slideshare.net/dc1394/ss-26378208 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原点から十分離れた</a:t>
            </a:r>
            <a:r>
              <a:rPr lang="ja-JP" altLang="en-US" dirty="0" smtClean="0"/>
              <a:t>点での</a:t>
            </a:r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(x)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M(x)</a:t>
            </a:r>
            <a:r>
              <a:rPr lang="ja-JP" altLang="en-US" dirty="0" err="1" smtClean="0"/>
              <a:t>の</a:t>
            </a:r>
            <a:r>
              <a:rPr lang="ja-JP" altLang="en-US" dirty="0" err="1"/>
              <a:t>近</a:t>
            </a:r>
            <a:r>
              <a:rPr lang="ja-JP" altLang="en-US" dirty="0"/>
              <a:t>似値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従って、上式に前ページの結果を代入すると</a:t>
            </a:r>
            <a:r>
              <a:rPr lang="ja-JP" altLang="en-US" dirty="0" smtClean="0"/>
              <a:t>、</a:t>
            </a:r>
            <a:r>
              <a:rPr lang="ja-JP" altLang="en-US" dirty="0"/>
              <a:t>原点から十分離れた</a:t>
            </a:r>
            <a:r>
              <a:rPr lang="ja-JP" altLang="en-US" dirty="0" smtClean="0"/>
              <a:t>点</a:t>
            </a:r>
            <a:r>
              <a:rPr lang="en-US" altLang="ja-JP" dirty="0" smtClean="0"/>
              <a:t>(x = x</a:t>
            </a:r>
            <a:r>
              <a:rPr lang="en-US" altLang="ja-JP" baseline="-25000" dirty="0" smtClean="0"/>
              <a:t>max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での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</a:t>
            </a:r>
            <a:r>
              <a:rPr lang="en-US" altLang="ja-JP" dirty="0" err="1"/>
              <a:t>x</a:t>
            </a:r>
            <a:r>
              <a:rPr lang="en-US" altLang="ja-JP" baseline="-25000" dirty="0" err="1"/>
              <a:t>max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</a:t>
            </a:r>
            <a:r>
              <a:rPr lang="en-US" altLang="ja-JP" dirty="0" err="1"/>
              <a:t>x</a:t>
            </a:r>
            <a:r>
              <a:rPr lang="en-US" altLang="ja-JP" baseline="-25000" dirty="0" err="1"/>
              <a:t>max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似値は次式となる。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1819428" cy="53638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653135"/>
            <a:ext cx="4917333" cy="1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常微分方程式の解法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これら</a:t>
            </a:r>
            <a:r>
              <a:rPr lang="ja-JP" altLang="en-US" dirty="0" smtClean="0"/>
              <a:t>の近似値を初期値として用いて</a:t>
            </a:r>
            <a:r>
              <a:rPr lang="ja-JP" altLang="en-US" dirty="0"/>
              <a:t>、ある</a:t>
            </a:r>
            <a:r>
              <a:rPr kumimoji="1" lang="ja-JP" altLang="en-US" dirty="0" smtClean="0"/>
              <a:t>エネルギー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を仮定し、</a:t>
            </a:r>
            <a:r>
              <a:rPr lang="ja-JP" altLang="en-US" dirty="0"/>
              <a:t>原点に十分近い点と、原点から十分離れた</a:t>
            </a:r>
            <a:r>
              <a:rPr lang="ja-JP" altLang="en-US" dirty="0" smtClean="0"/>
              <a:t>点から、常微分方程式を数値的に解いていく。</a:t>
            </a:r>
            <a:endParaRPr lang="en-US" altLang="ja-JP" dirty="0" smtClean="0"/>
          </a:p>
          <a:p>
            <a:r>
              <a:rPr kumimoji="1" lang="ja-JP" altLang="en-US" dirty="0" smtClean="0"/>
              <a:t>常微分方程式のソルバーには、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に含まれる</a:t>
            </a:r>
            <a:r>
              <a:rPr kumimoji="1" lang="en-US" altLang="ja-JP" dirty="0" err="1" smtClean="0"/>
              <a:t>Boost.o</a:t>
            </a:r>
            <a:r>
              <a:rPr lang="en-US" altLang="ja-JP" dirty="0" err="1" smtClean="0"/>
              <a:t>deint</a:t>
            </a:r>
            <a:r>
              <a:rPr lang="ja-JP" altLang="en-US" dirty="0" smtClean="0"/>
              <a:t>を用いる。</a:t>
            </a:r>
            <a:endParaRPr lang="en-US" altLang="ja-JP" dirty="0" smtClean="0"/>
          </a:p>
          <a:p>
            <a:r>
              <a:rPr kumimoji="1" lang="ja-JP" altLang="en-US" dirty="0" smtClean="0"/>
              <a:t>ソルバーのアルゴリズムは、</a:t>
            </a:r>
            <a:r>
              <a:rPr kumimoji="1" lang="en-US" altLang="ja-JP" dirty="0" smtClean="0"/>
              <a:t>Adams-</a:t>
            </a:r>
            <a:r>
              <a:rPr kumimoji="1" lang="en-US" altLang="ja-JP" dirty="0" err="1" smtClean="0"/>
              <a:t>Bashforth</a:t>
            </a:r>
            <a:r>
              <a:rPr kumimoji="1" lang="en-US" altLang="ja-JP" dirty="0" smtClean="0"/>
              <a:t>-Moulton</a:t>
            </a:r>
            <a:r>
              <a:rPr kumimoji="1" lang="ja-JP" altLang="en-US" dirty="0" smtClean="0"/>
              <a:t>法（予測子修正子法）、</a:t>
            </a:r>
            <a:r>
              <a:rPr kumimoji="1" lang="en-US" altLang="ja-JP" dirty="0" err="1" smtClean="0"/>
              <a:t>Burilrsh-Stoer</a:t>
            </a:r>
            <a:r>
              <a:rPr kumimoji="1" lang="ja-JP" altLang="en-US" dirty="0" smtClean="0"/>
              <a:t>法（補外法）、</a:t>
            </a:r>
            <a:r>
              <a:rPr kumimoji="1" lang="en-US" altLang="ja-JP" dirty="0" smtClean="0"/>
              <a:t>Controlled </a:t>
            </a:r>
            <a:r>
              <a:rPr kumimoji="1" lang="en-US" altLang="ja-JP" dirty="0" err="1" smtClean="0"/>
              <a:t>Runge-Kutta</a:t>
            </a:r>
            <a:r>
              <a:rPr kumimoji="1" lang="ja-JP" altLang="en-US" dirty="0" smtClean="0"/>
              <a:t>法（誤差とステップ幅を制御した</a:t>
            </a:r>
            <a:r>
              <a:rPr lang="en-US" altLang="ja-JP" dirty="0" err="1" smtClean="0"/>
              <a:t>Runge-Kutta</a:t>
            </a:r>
            <a:r>
              <a:rPr lang="ja-JP" altLang="en-US" dirty="0" smtClean="0"/>
              <a:t>法）のいずれかを使う（私のコードでは、インプットファイルでアルゴリズムを指定するようにしている）。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4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のグラフ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l = 0, E = -0.5 (</a:t>
            </a:r>
            <a:r>
              <a:rPr kumimoji="1" lang="en-US" altLang="ja-JP" dirty="0" err="1" smtClean="0"/>
              <a:t>Hartree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に対して、</a:t>
            </a:r>
            <a:r>
              <a:rPr kumimoji="1" lang="en-US" altLang="ja-JP" dirty="0" smtClean="0"/>
              <a:t>x = -8.0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>
                <a:solidFill>
                  <a:srgbClr val="00B050"/>
                </a:solidFill>
              </a:rPr>
              <a:t>緑線</a:t>
            </a:r>
            <a:r>
              <a:rPr kumimoji="1" lang="ja-JP" altLang="en-US" dirty="0" smtClean="0"/>
              <a:t>）及び</a:t>
            </a:r>
            <a:r>
              <a:rPr kumimoji="1" lang="en-US" altLang="ja-JP" dirty="0" smtClean="0"/>
              <a:t>x = 6.0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>
                <a:solidFill>
                  <a:srgbClr val="00B0F0"/>
                </a:solidFill>
              </a:rPr>
              <a:t>青線</a:t>
            </a:r>
            <a:r>
              <a:rPr kumimoji="1" lang="ja-JP" altLang="en-US" dirty="0" smtClean="0"/>
              <a:t>）から解くと、以下のようになる。</a:t>
            </a:r>
            <a:endParaRPr kumimoji="1" lang="ja-JP" altLang="en-US" dirty="0"/>
          </a:p>
        </p:txBody>
      </p:sp>
      <p:pic>
        <p:nvPicPr>
          <p:cNvPr id="1033" name="Picture 9" descr="C:\cygwin64\home\HP\fukui_sono2\M_x_ori_i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59413"/>
            <a:ext cx="4380487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cygwin64\home\HP\fukui_sono2\Lnl_x_ori_i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59413"/>
            <a:ext cx="4380486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cygwin64\home\HP\fukui_sono2\Lnl_x_ori_i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5" y="1548557"/>
            <a:ext cx="4380486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マッチングポイント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二つの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あるいは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を比較する点を、マッチングポイントと呼ぶ。</a:t>
            </a:r>
            <a:endParaRPr kumimoji="1" lang="ja-JP" altLang="en-US" dirty="0"/>
          </a:p>
        </p:txBody>
      </p:sp>
      <p:pic>
        <p:nvPicPr>
          <p:cNvPr id="1033" name="Picture 9" descr="C:\cygwin64\home\HP\fukui_sono2\M_x_ori_i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79293"/>
            <a:ext cx="4380487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/>
          <p:cNvCxnSpPr>
            <a:stCxn id="11" idx="0"/>
          </p:cNvCxnSpPr>
          <p:nvPr/>
        </p:nvCxnSpPr>
        <p:spPr>
          <a:xfrm flipH="1" flipV="1">
            <a:off x="3131840" y="2924944"/>
            <a:ext cx="1999015" cy="19582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673486" y="4883144"/>
            <a:ext cx="29147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600" dirty="0" smtClean="0">
                <a:solidFill>
                  <a:srgbClr val="FF0000"/>
                </a:solidFill>
              </a:rPr>
              <a:t>マッチングポイント</a:t>
            </a:r>
            <a:endParaRPr kumimoji="1" lang="ja-JP" altLang="en-US" sz="2600" dirty="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/>
          <p:cNvCxnSpPr>
            <a:stCxn id="11" idx="0"/>
          </p:cNvCxnSpPr>
          <p:nvPr/>
        </p:nvCxnSpPr>
        <p:spPr>
          <a:xfrm flipV="1">
            <a:off x="5130855" y="3284984"/>
            <a:ext cx="2249457" cy="15981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関数</a:t>
            </a:r>
            <a:r>
              <a:rPr lang="en-US" altLang="ja-JP" smtClean="0"/>
              <a:t>ΔD(E)</a:t>
            </a:r>
            <a:r>
              <a:rPr lang="ja-JP" altLang="en-US" smtClean="0"/>
              <a:t>を定義する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もし選んだ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が固有値であるならば、次式が成り立つ。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ここで、以下の関数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を定義する。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この関数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がゼロになる</a:t>
            </a:r>
            <a:r>
              <a:rPr lang="en-US" altLang="ja-JP" dirty="0" smtClean="0"/>
              <a:t>E</a:t>
            </a:r>
            <a:r>
              <a:rPr lang="ja-JP" altLang="en-US" dirty="0" smtClean="0"/>
              <a:t>（つまり非線形方程式</a:t>
            </a:r>
            <a:r>
              <a:rPr lang="en-US" altLang="ja-JP" dirty="0" smtClean="0"/>
              <a:t>ΔD(E) = 0</a:t>
            </a:r>
            <a:r>
              <a:rPr lang="ja-JP" altLang="en-US" dirty="0" smtClean="0"/>
              <a:t>の根）が、固有値である。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3674286" cy="75809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77072"/>
            <a:ext cx="7847619" cy="7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固有値</a:t>
            </a:r>
            <a:r>
              <a:rPr lang="en-US" altLang="ja-JP" smtClean="0"/>
              <a:t>E</a:t>
            </a:r>
            <a:r>
              <a:rPr lang="ja-JP" altLang="en-US" smtClean="0"/>
              <a:t>を探索する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ΔD(E)</a:t>
            </a:r>
            <a:r>
              <a:rPr lang="ja-JP" altLang="en-US" dirty="0" smtClean="0"/>
              <a:t>は固有値の前後で符号が変化する。</a:t>
            </a:r>
            <a:endParaRPr lang="en-US" altLang="ja-JP" dirty="0" smtClean="0"/>
          </a:p>
          <a:p>
            <a:r>
              <a:rPr lang="ja-JP" altLang="en-US" dirty="0" smtClean="0"/>
              <a:t>従って、固有値を探索するアルゴリズムは以下のようになる。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E</a:t>
            </a:r>
            <a:r>
              <a:rPr lang="ja-JP" altLang="en-US" dirty="0" smtClean="0"/>
              <a:t>をスキャンし、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の符号が変化する領域を探す。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符号が変化する領域が見つかったら、その領域内で、</a:t>
            </a:r>
            <a:r>
              <a:rPr lang="en-US" altLang="ja-JP" dirty="0" smtClean="0"/>
              <a:t>Brent</a:t>
            </a:r>
            <a:r>
              <a:rPr lang="ja-JP" altLang="en-US" dirty="0" smtClean="0"/>
              <a:t>法（これは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に含まれるルーチンを使う）を用いて、</a:t>
            </a:r>
            <a:r>
              <a:rPr lang="en-US" altLang="ja-JP" dirty="0" smtClean="0"/>
              <a:t>ΔD(E) = 0</a:t>
            </a:r>
            <a:r>
              <a:rPr lang="ja-JP" altLang="en-US" dirty="0" smtClean="0"/>
              <a:t>の根を求める。なお、</a:t>
            </a:r>
            <a:r>
              <a:rPr lang="en-US" altLang="ja-JP" dirty="0" smtClean="0"/>
              <a:t>Brent</a:t>
            </a:r>
            <a:r>
              <a:rPr lang="ja-JP" altLang="en-US" dirty="0" smtClean="0"/>
              <a:t>法は、非線形方程式の根を非常に効率的に求めるアルゴリズムである。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求まった根が目的の固有値</a:t>
            </a:r>
            <a:r>
              <a:rPr lang="en-US" altLang="ja-JP" dirty="0" smtClean="0"/>
              <a:t>E</a:t>
            </a:r>
            <a:r>
              <a:rPr lang="ja-JP" altLang="en-US" dirty="0" smtClean="0"/>
              <a:t>である。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5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波動関数の構成と正規化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見つかった固有値</a:t>
            </a:r>
            <a:r>
              <a:rPr lang="en-US" altLang="ja-JP" dirty="0" smtClean="0"/>
              <a:t>E</a:t>
            </a:r>
            <a:r>
              <a:rPr lang="ja-JP" altLang="en-US" dirty="0" smtClean="0"/>
              <a:t>に対して、以下の順序で波動関数を求める。</a:t>
            </a: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dirty="0" smtClean="0"/>
              <a:t>(1) L</a:t>
            </a:r>
            <a:r>
              <a:rPr lang="en-US" altLang="ja-JP" baseline="-25000" dirty="0" smtClean="0"/>
              <a:t>nl,O</a:t>
            </a:r>
            <a:r>
              <a:rPr lang="en-US" altLang="ja-JP" dirty="0" smtClean="0"/>
              <a:t>(x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L</a:t>
            </a:r>
            <a:r>
              <a:rPr lang="en-US" altLang="ja-JP" baseline="-25000" dirty="0"/>
              <a:t>nl,I</a:t>
            </a:r>
            <a:r>
              <a:rPr lang="en-US" altLang="ja-JP" dirty="0"/>
              <a:t>(x)</a:t>
            </a:r>
            <a:r>
              <a:rPr lang="ja-JP" altLang="en-US" dirty="0" err="1"/>
              <a:t>を</a:t>
            </a:r>
            <a:r>
              <a:rPr lang="ja-JP" altLang="en-US" dirty="0" err="1" smtClean="0"/>
              <a:t>接</a:t>
            </a:r>
            <a:r>
              <a:rPr lang="ja-JP" altLang="en-US" dirty="0" smtClean="0"/>
              <a:t>合して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を構成する。</a:t>
            </a: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ja-JP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dirty="0" smtClean="0"/>
              <a:t>(2)</a:t>
            </a:r>
            <a:r>
              <a:rPr lang="en-US" altLang="ja-JP" dirty="0"/>
              <a:t> </a:t>
            </a:r>
            <a:r>
              <a:rPr lang="ja-JP" altLang="en-US" dirty="0" smtClean="0"/>
              <a:t>以下の式により、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を正規化する。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3" y="3056384"/>
            <a:ext cx="6095077" cy="105069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3" y="4509119"/>
            <a:ext cx="2944000" cy="1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cygwin64\home\HP\fukui_sono2\1s_2s_3s_n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3126162"/>
            <a:ext cx="4752529" cy="356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波動関数のノード数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それぞれの波動関数のノード数は</a:t>
            </a:r>
            <a:r>
              <a:rPr kumimoji="1" lang="en-US" altLang="ja-JP" dirty="0" smtClean="0"/>
              <a:t>n – l – 1</a:t>
            </a:r>
            <a:r>
              <a:rPr kumimoji="1" lang="ja-JP" altLang="en-US" dirty="0" smtClean="0"/>
              <a:t>となる。</a:t>
            </a:r>
            <a:endParaRPr kumimoji="1" lang="en-US" altLang="ja-JP" dirty="0" smtClean="0"/>
          </a:p>
          <a:p>
            <a:r>
              <a:rPr lang="ja-JP" altLang="en-US" dirty="0"/>
              <a:t>重複して解を</a:t>
            </a:r>
            <a:r>
              <a:rPr lang="ja-JP" altLang="en-US" dirty="0" smtClean="0"/>
              <a:t>求めてしまわないように、</a:t>
            </a:r>
            <a:r>
              <a:rPr kumimoji="1" lang="ja-JP" altLang="en-US" dirty="0" smtClean="0"/>
              <a:t>ノード数が適切なものになっているか調べる必要がある。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575998" y="559361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357031" y="560227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37890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ノード（節）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endCxn id="4" idx="1"/>
          </p:cNvCxnSpPr>
          <p:nvPr/>
        </p:nvCxnSpPr>
        <p:spPr>
          <a:xfrm>
            <a:off x="1763688" y="4221088"/>
            <a:ext cx="1854491" cy="141471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endCxn id="6" idx="1"/>
          </p:cNvCxnSpPr>
          <p:nvPr/>
        </p:nvCxnSpPr>
        <p:spPr>
          <a:xfrm>
            <a:off x="1763688" y="4221088"/>
            <a:ext cx="3635524" cy="14233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最終的に得られる波動</a:t>
            </a:r>
            <a:r>
              <a:rPr lang="ja-JP" altLang="en-US" dirty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最終的に得られる波動関数は（</a:t>
            </a:r>
            <a:r>
              <a:rPr lang="ja-JP" altLang="en-US" dirty="0" smtClean="0"/>
              <a:t>変数を</a:t>
            </a:r>
            <a:r>
              <a:rPr lang="en-US" altLang="ja-JP" dirty="0" smtClean="0"/>
              <a:t>x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r</a:t>
            </a:r>
            <a:r>
              <a:rPr lang="ja-JP" altLang="en-US" dirty="0" smtClean="0"/>
              <a:t>に戻した）、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と、及びそれに</a:t>
            </a:r>
            <a:r>
              <a:rPr lang="en-US" altLang="ja-JP" dirty="0" smtClean="0"/>
              <a:t>r</a:t>
            </a:r>
            <a:r>
              <a:rPr lang="ja-JP" altLang="en-US" dirty="0" smtClean="0"/>
              <a:t>を乗じた形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である。これらを</a:t>
            </a:r>
            <a:r>
              <a:rPr lang="en-US" altLang="ja-JP" dirty="0" smtClean="0"/>
              <a:t>r</a:t>
            </a:r>
            <a:r>
              <a:rPr lang="ja-JP" altLang="en-US" dirty="0" smtClean="0"/>
              <a:t>のメッシュの値と共にファイルに出力する。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95984"/>
            <a:ext cx="2375407" cy="328959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28" y="3717032"/>
            <a:ext cx="2182057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厳密な固有値と計算で求めた固有値の比較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水素原子の場合、厳密な固有値は解析的に求められ、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となる。上式より、</a:t>
            </a:r>
            <a:r>
              <a:rPr lang="en-US" altLang="ja-JP" dirty="0" smtClean="0"/>
              <a:t>1s</a:t>
            </a:r>
            <a:r>
              <a:rPr lang="ja-JP" altLang="en-US" dirty="0" smtClean="0"/>
              <a:t>軌道の場合、厳密な固有値は</a:t>
            </a:r>
            <a:r>
              <a:rPr lang="en-US" altLang="ja-JP" dirty="0" smtClean="0"/>
              <a:t>-0.5 (</a:t>
            </a:r>
            <a:r>
              <a:rPr lang="en-US" altLang="ja-JP" dirty="0" err="1" smtClean="0"/>
              <a:t>Hartree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私のコードでの計算値は（インプットファイルで与えるパラメータにもよるが）、</a:t>
            </a:r>
            <a:r>
              <a:rPr lang="en-US" altLang="ja-JP" dirty="0" smtClean="0"/>
              <a:t>-</a:t>
            </a:r>
            <a:r>
              <a:rPr lang="en-US" altLang="ja-JP" dirty="0" smtClean="0"/>
              <a:t>0.49999985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Hartree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であり、非常に良く一致している。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1635048" cy="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Schrödinger</a:t>
            </a:r>
            <a:r>
              <a:rPr lang="ja-JP" altLang="en-US" dirty="0" smtClean="0"/>
              <a:t>方程式と用いる単位系について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次元の</a:t>
            </a:r>
            <a:r>
              <a:rPr lang="en-US" altLang="ja-JP" dirty="0"/>
              <a:t>Schrödinger</a:t>
            </a:r>
            <a:r>
              <a:rPr lang="ja-JP" altLang="en-US" dirty="0" smtClean="0"/>
              <a:t>方程式（偏微分方程式）を変数分離し、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次元の常微分方程式に還元</a:t>
            </a:r>
            <a:endParaRPr lang="en-US" altLang="ja-JP" dirty="0" smtClean="0"/>
          </a:p>
          <a:p>
            <a:r>
              <a:rPr lang="ja-JP" altLang="en-US" dirty="0" smtClean="0"/>
              <a:t>境界値の推定</a:t>
            </a:r>
            <a:endParaRPr lang="en-US" altLang="ja-JP" dirty="0" smtClean="0"/>
          </a:p>
          <a:p>
            <a:r>
              <a:rPr lang="en-US" altLang="ja-JP" dirty="0" err="1" smtClean="0"/>
              <a:t>Boost.odeint</a:t>
            </a:r>
            <a:r>
              <a:rPr lang="ja-JP" altLang="en-US" dirty="0" smtClean="0"/>
              <a:t>を用いた常微分方程式の数値解法</a:t>
            </a:r>
            <a:endParaRPr lang="en-US" altLang="ja-JP" dirty="0" smtClean="0"/>
          </a:p>
          <a:p>
            <a:r>
              <a:rPr lang="en-US" altLang="ja-JP" dirty="0" smtClean="0"/>
              <a:t>Brent</a:t>
            </a:r>
            <a:r>
              <a:rPr lang="ja-JP" altLang="en-US" dirty="0" smtClean="0"/>
              <a:t>アルゴリズム（</a:t>
            </a:r>
            <a:r>
              <a:rPr lang="en-US" altLang="ja-JP" dirty="0"/>
              <a:t>GNU Scientific </a:t>
            </a:r>
            <a:r>
              <a:rPr lang="en-US" altLang="ja-JP" dirty="0" smtClean="0"/>
              <a:t>Library (GSL)</a:t>
            </a:r>
            <a:r>
              <a:rPr lang="ja-JP" altLang="en-US" dirty="0" smtClean="0"/>
              <a:t> を使用）を用いた固有値</a:t>
            </a:r>
            <a:r>
              <a:rPr lang="ja-JP" altLang="en-US" dirty="0"/>
              <a:t>の</a:t>
            </a:r>
            <a:r>
              <a:rPr lang="ja-JP" altLang="en-US" dirty="0" smtClean="0"/>
              <a:t>探索</a:t>
            </a:r>
            <a:endParaRPr lang="en-US" altLang="ja-JP" dirty="0" smtClean="0"/>
          </a:p>
          <a:p>
            <a:r>
              <a:rPr lang="ja-JP" altLang="en-US" dirty="0"/>
              <a:t>波動</a:t>
            </a:r>
            <a:r>
              <a:rPr lang="ja-JP" altLang="en-US" dirty="0" smtClean="0"/>
              <a:t>関数の構成と</a:t>
            </a:r>
            <a:r>
              <a:rPr lang="ja-JP" altLang="en-US" dirty="0"/>
              <a:t>正規化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ポテンシャルエネルギーと運動エネルギー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ポテンシャルエネルギーの期待値</a:t>
            </a:r>
            <a:r>
              <a:rPr kumimoji="1" lang="en-US" altLang="ja-JP" dirty="0" smtClean="0"/>
              <a:t>&lt;V&gt;</a:t>
            </a:r>
            <a:r>
              <a:rPr kumimoji="1" lang="ja-JP" altLang="en-US" dirty="0" smtClean="0"/>
              <a:t>は、次式で与えられる。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水素原子の</a:t>
            </a:r>
            <a:r>
              <a:rPr kumimoji="1" lang="en-US" altLang="ja-JP" dirty="0" smtClean="0"/>
              <a:t>1s</a:t>
            </a:r>
            <a:r>
              <a:rPr kumimoji="1" lang="ja-JP" altLang="en-US" dirty="0" smtClean="0"/>
              <a:t>軌道の場合、厳密</a:t>
            </a:r>
            <a:r>
              <a:rPr lang="ja-JP" altLang="en-US" dirty="0" smtClean="0"/>
              <a:t>なポテンシャルエネルギーの期待</a:t>
            </a:r>
            <a:r>
              <a:rPr kumimoji="1" lang="ja-JP" altLang="en-US" dirty="0" smtClean="0"/>
              <a:t>値は</a:t>
            </a:r>
            <a:r>
              <a:rPr kumimoji="1" lang="en-US" altLang="ja-JP" dirty="0" smtClean="0"/>
              <a:t>-1.0 (</a:t>
            </a:r>
            <a:r>
              <a:rPr kumimoji="1" lang="en-US" altLang="ja-JP" dirty="0" err="1" smtClean="0"/>
              <a:t>Hartree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であるが、私のコードによる計算値は、</a:t>
            </a:r>
            <a:r>
              <a:rPr lang="en-US" altLang="ja-JP" dirty="0" smtClean="0"/>
              <a:t>-</a:t>
            </a:r>
            <a:r>
              <a:rPr lang="en-US" altLang="ja-JP" dirty="0" smtClean="0"/>
              <a:t>0.9999997 </a:t>
            </a:r>
            <a:r>
              <a:rPr lang="en-US" altLang="ja-JP" dirty="0" smtClean="0"/>
              <a:t>(</a:t>
            </a:r>
            <a:r>
              <a:rPr lang="en-US" altLang="ja-JP" dirty="0" err="1" smtClean="0"/>
              <a:t>Hartree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である。</a:t>
            </a:r>
            <a:endParaRPr lang="en-US" altLang="ja-JP" dirty="0"/>
          </a:p>
          <a:p>
            <a:r>
              <a:rPr kumimoji="1" lang="ja-JP" altLang="en-US" dirty="0" smtClean="0"/>
              <a:t>運動エネルギーの期待値</a:t>
            </a:r>
            <a:r>
              <a:rPr kumimoji="1" lang="en-US" altLang="ja-JP" dirty="0" smtClean="0"/>
              <a:t>&lt;T&gt;</a:t>
            </a:r>
            <a:r>
              <a:rPr kumimoji="1" lang="ja-JP" altLang="en-US" dirty="0" smtClean="0"/>
              <a:t>は、</a:t>
            </a:r>
            <a:r>
              <a:rPr lang="en-US" altLang="ja-JP" dirty="0" err="1" smtClean="0"/>
              <a:t>virial</a:t>
            </a:r>
            <a:r>
              <a:rPr lang="ja-JP" altLang="en-US" dirty="0" smtClean="0"/>
              <a:t>定理から、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であるので、ポテンシャルエネルギーから簡単に求められる。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7" y="2420888"/>
            <a:ext cx="2851047" cy="5942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4" y="5124329"/>
            <a:ext cx="1490286" cy="5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厳密な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smtClean="0"/>
              <a:t>と、計算で求めた</a:t>
            </a:r>
            <a:r>
              <a:rPr lang="en-US" altLang="ja-JP" dirty="0"/>
              <a:t>R</a:t>
            </a:r>
            <a:r>
              <a:rPr lang="en-US" altLang="ja-JP" baseline="-25000" dirty="0"/>
              <a:t>nl</a:t>
            </a:r>
            <a:r>
              <a:rPr lang="en-US" altLang="ja-JP" dirty="0"/>
              <a:t>(r)</a:t>
            </a:r>
            <a:r>
              <a:rPr lang="ja-JP" altLang="en-US" dirty="0" smtClean="0"/>
              <a:t>を比較したプロット（</a:t>
            </a:r>
            <a:r>
              <a:rPr lang="en-US" altLang="ja-JP" dirty="0" smtClean="0"/>
              <a:t>H</a:t>
            </a:r>
            <a:r>
              <a:rPr lang="ja-JP" altLang="en-US" dirty="0"/>
              <a:t>原子の</a:t>
            </a:r>
            <a:r>
              <a:rPr lang="en-US" altLang="ja-JP" dirty="0"/>
              <a:t>1s</a:t>
            </a:r>
            <a:r>
              <a:rPr lang="ja-JP" altLang="en-US" dirty="0" smtClean="0"/>
              <a:t>軌道）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6864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厳密な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smtClean="0"/>
              <a:t>と、計算で求めた</a:t>
            </a:r>
            <a:r>
              <a:rPr lang="en-US" altLang="ja-JP" dirty="0"/>
              <a:t>R</a:t>
            </a:r>
            <a:r>
              <a:rPr lang="en-US" altLang="ja-JP" baseline="-25000" dirty="0"/>
              <a:t>nl</a:t>
            </a:r>
            <a:r>
              <a:rPr lang="en-US" altLang="ja-JP" dirty="0"/>
              <a:t>(r)</a:t>
            </a:r>
            <a:r>
              <a:rPr lang="ja-JP" altLang="en-US" dirty="0" smtClean="0"/>
              <a:t>を比較したプロット（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軸対数目盛）</a:t>
            </a:r>
            <a:endParaRPr kumimoji="1" lang="ja-JP" altLang="en-US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23920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厳密</a:t>
            </a:r>
            <a:r>
              <a:rPr lang="ja-JP" altLang="en-US" dirty="0" smtClean="0"/>
              <a:t>な</a:t>
            </a:r>
            <a:r>
              <a:rPr lang="en-US" altLang="ja-JP" dirty="0" err="1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と、計算で</a:t>
            </a:r>
            <a:r>
              <a:rPr lang="ja-JP" altLang="en-US" dirty="0" smtClean="0"/>
              <a:t>求めた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を比較した</a:t>
            </a:r>
            <a:r>
              <a:rPr lang="ja-JP" altLang="en-US" dirty="0" smtClean="0"/>
              <a:t>プロット（</a:t>
            </a:r>
            <a:r>
              <a:rPr lang="en-US" altLang="ja-JP" dirty="0"/>
              <a:t>H</a:t>
            </a:r>
            <a:r>
              <a:rPr lang="ja-JP" altLang="en-US" dirty="0"/>
              <a:t>原子の</a:t>
            </a:r>
            <a:r>
              <a:rPr lang="en-US" altLang="ja-JP" dirty="0"/>
              <a:t>1s</a:t>
            </a:r>
            <a:r>
              <a:rPr lang="ja-JP" altLang="en-US" dirty="0"/>
              <a:t>軌道）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22945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厳密</a:t>
            </a:r>
            <a:r>
              <a:rPr lang="ja-JP" altLang="en-US" dirty="0" smtClean="0"/>
              <a:t>な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と、計算で</a:t>
            </a:r>
            <a:r>
              <a:rPr lang="ja-JP" altLang="en-US" dirty="0" smtClean="0"/>
              <a:t>求めた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を比較したプロット（</a:t>
            </a:r>
            <a:r>
              <a:rPr lang="en-US" altLang="ja-JP" dirty="0"/>
              <a:t>y</a:t>
            </a:r>
            <a:r>
              <a:rPr lang="ja-JP" altLang="en-US" dirty="0"/>
              <a:t>軸対数目盛）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23822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インプットファイル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54" y="1600200"/>
            <a:ext cx="6799041" cy="4495800"/>
          </a:xfrm>
        </p:spPr>
      </p:pic>
    </p:spTree>
    <p:extLst>
      <p:ext uri="{BB962C8B-B14F-4D97-AF65-F5344CB8AC3E}">
        <p14:creationId xmlns:p14="http://schemas.microsoft.com/office/powerpoint/2010/main" val="7598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" y="1600200"/>
            <a:ext cx="7315200" cy="4495800"/>
          </a:xfrm>
        </p:spPr>
      </p:pic>
    </p:spTree>
    <p:extLst>
      <p:ext uri="{BB962C8B-B14F-4D97-AF65-F5344CB8AC3E}">
        <p14:creationId xmlns:p14="http://schemas.microsoft.com/office/powerpoint/2010/main" val="4066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</a:t>
            </a:r>
            <a:r>
              <a:rPr kumimoji="1" lang="ja-JP" altLang="en-US" dirty="0" smtClean="0"/>
              <a:t>コードへのリンク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このプログラムのソースコードは、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上で公開しています</a:t>
            </a:r>
            <a:endParaRPr kumimoji="1" lang="en-US" altLang="ja-JP" dirty="0" smtClean="0"/>
          </a:p>
          <a:p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github.com/dc1394/schrac</a:t>
            </a:r>
          </a:p>
          <a:p>
            <a:r>
              <a:rPr lang="ja-JP" altLang="en-US" dirty="0"/>
              <a:t>ライセンス</a:t>
            </a:r>
            <a:r>
              <a:rPr lang="ja-JP" altLang="en-US" dirty="0" smtClean="0"/>
              <a:t>は修正</a:t>
            </a:r>
            <a:r>
              <a:rPr lang="en-US" altLang="ja-JP" dirty="0" smtClean="0"/>
              <a:t>BSD</a:t>
            </a:r>
            <a:r>
              <a:rPr lang="ja-JP" altLang="en-US" dirty="0" smtClean="0"/>
              <a:t>ライセンスとします。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1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方程式を、原点付近と原点から十分遠い点から数値的に解いた。</a:t>
            </a:r>
            <a:endParaRPr lang="en-US" altLang="ja-JP" dirty="0" smtClean="0"/>
          </a:p>
          <a:p>
            <a:r>
              <a:rPr lang="ja-JP" altLang="en-US" dirty="0" smtClean="0"/>
              <a:t>それぞれの解を接合することにより、固有値及び波動関数を得た。</a:t>
            </a:r>
            <a:endParaRPr lang="en-US" altLang="ja-JP" dirty="0" smtClean="0"/>
          </a:p>
          <a:p>
            <a:r>
              <a:rPr lang="ja-JP" altLang="en-US" dirty="0" smtClean="0"/>
              <a:t>計算によって得られた波動関数から、運動エネルギー及びポテンシャルエネルギーを計算した。</a:t>
            </a:r>
            <a:endParaRPr lang="en-US" altLang="ja-JP" dirty="0" smtClean="0"/>
          </a:p>
          <a:p>
            <a:r>
              <a:rPr lang="ja-JP" altLang="en-US" dirty="0" smtClean="0"/>
              <a:t>計算で求めた固有値及び波動関数のいずれも、解析的に求められる値とほとんど完全に一致していた。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Schrödinger</a:t>
            </a:r>
            <a:r>
              <a:rPr lang="ja-JP" altLang="en-US" dirty="0" smtClean="0"/>
              <a:t>方程式とは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5618584" cy="4572000"/>
          </a:xfrm>
        </p:spPr>
        <p:txBody>
          <a:bodyPr/>
          <a:lstStyle/>
          <a:p>
            <a:r>
              <a:rPr lang="ja-JP" altLang="en-US" dirty="0" smtClean="0"/>
              <a:t>量子力学の（非相対論的な）基礎方程式で、</a:t>
            </a:r>
            <a:r>
              <a:rPr lang="en-US" altLang="ja-JP" dirty="0" smtClean="0"/>
              <a:t>1926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Erwin R. J. A. Schrödinger</a:t>
            </a:r>
            <a:r>
              <a:rPr lang="ja-JP" altLang="en-US" dirty="0" err="1" smtClean="0"/>
              <a:t>が提</a:t>
            </a:r>
            <a:r>
              <a:rPr lang="ja-JP" altLang="en-US" dirty="0" smtClean="0"/>
              <a:t>出。</a:t>
            </a:r>
            <a:endParaRPr lang="en-US" altLang="ja-JP" dirty="0" smtClean="0"/>
          </a:p>
          <a:p>
            <a:r>
              <a:rPr lang="ja-JP" altLang="en-US" dirty="0" smtClean="0"/>
              <a:t>単一粒子について、時間</a:t>
            </a:r>
            <a:r>
              <a:rPr lang="ja-JP" altLang="en-US" dirty="0"/>
              <a:t>に依存</a:t>
            </a:r>
            <a:r>
              <a:rPr lang="ja-JP" altLang="en-US" dirty="0" smtClean="0"/>
              <a:t>しない定常状態での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方程式（最も解きやすい表式）は、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43" y="2492896"/>
            <a:ext cx="2143125" cy="2786062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306725" y="5350832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Erwin R. J. A</a:t>
            </a:r>
            <a:r>
              <a:rPr lang="en-US" altLang="ja-JP" dirty="0"/>
              <a:t>. </a:t>
            </a:r>
            <a:r>
              <a:rPr lang="en-US" altLang="ja-JP" dirty="0" smtClean="0"/>
              <a:t>Schrödinger</a:t>
            </a:r>
          </a:p>
          <a:p>
            <a:pPr algn="ctr"/>
            <a:r>
              <a:rPr kumimoji="1" lang="en-US" altLang="ja-JP" dirty="0" smtClean="0"/>
              <a:t>(1887-1961)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4437112"/>
            <a:ext cx="3399291" cy="1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Hartree</a:t>
            </a:r>
            <a:r>
              <a:rPr lang="ja-JP" altLang="en-US" dirty="0"/>
              <a:t>原子単位系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このスライドでは</a:t>
            </a:r>
            <a:r>
              <a:rPr lang="ja-JP" altLang="en-US" dirty="0"/>
              <a:t>、</a:t>
            </a:r>
            <a:r>
              <a:rPr lang="en-US" altLang="ja-JP" dirty="0"/>
              <a:t>Schrödinger</a:t>
            </a:r>
            <a:r>
              <a:rPr lang="ja-JP" altLang="en-US" dirty="0"/>
              <a:t>方程式の表式を簡潔にするために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Hartree</a:t>
            </a:r>
            <a:r>
              <a:rPr lang="ja-JP" altLang="en-US" dirty="0"/>
              <a:t>原子単位</a:t>
            </a:r>
            <a:r>
              <a:rPr lang="ja-JP" altLang="en-US" dirty="0" smtClean="0"/>
              <a:t>系を使用する。</a:t>
            </a:r>
            <a:endParaRPr lang="ja-JP" altLang="en-US" dirty="0"/>
          </a:p>
          <a:p>
            <a:r>
              <a:rPr lang="ja-JP" altLang="en-US" dirty="0"/>
              <a:t>この単位系では、長さの単位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Bohr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0</a:t>
            </a:r>
            <a:r>
              <a:rPr lang="ja-JP" altLang="en-US" dirty="0"/>
              <a:t> </a:t>
            </a:r>
            <a:r>
              <a:rPr lang="en-US" altLang="ja-JP" dirty="0"/>
              <a:t>(1 [a</a:t>
            </a:r>
            <a:r>
              <a:rPr lang="en-US" altLang="ja-JP" baseline="-25000" dirty="0"/>
              <a:t>0</a:t>
            </a:r>
            <a:r>
              <a:rPr lang="en-US" altLang="ja-JP" dirty="0"/>
              <a:t>] = </a:t>
            </a:r>
            <a:r>
              <a:rPr lang="en-US" altLang="ja-JP" dirty="0" smtClean="0"/>
              <a:t>5.29×10</a:t>
            </a:r>
            <a:r>
              <a:rPr lang="en-US" altLang="ja-JP" baseline="30000" dirty="0" smtClean="0"/>
              <a:t>-11</a:t>
            </a:r>
            <a:r>
              <a:rPr lang="en-US" altLang="ja-JP" dirty="0"/>
              <a:t> </a:t>
            </a:r>
            <a:r>
              <a:rPr lang="en-US" altLang="ja-JP" dirty="0" smtClean="0"/>
              <a:t>[m]), </a:t>
            </a:r>
            <a:r>
              <a:rPr lang="ja-JP" altLang="en-US" dirty="0" smtClean="0"/>
              <a:t>質量</a:t>
            </a:r>
            <a:r>
              <a:rPr lang="ja-JP" altLang="en-US" dirty="0"/>
              <a:t>の単位は電子の質量</a:t>
            </a:r>
            <a:r>
              <a:rPr lang="en-US" altLang="ja-JP" dirty="0" smtClean="0"/>
              <a:t>m</a:t>
            </a:r>
            <a:r>
              <a:rPr lang="en-US" altLang="ja-JP" baseline="-25000" dirty="0" smtClean="0"/>
              <a:t>e</a:t>
            </a:r>
            <a:r>
              <a:rPr lang="en-US" altLang="ja-JP" dirty="0" smtClean="0"/>
              <a:t>, </a:t>
            </a:r>
            <a:r>
              <a:rPr lang="ja-JP" altLang="en-US" dirty="0" smtClean="0"/>
              <a:t>電荷</a:t>
            </a:r>
            <a:r>
              <a:rPr lang="ja-JP" altLang="en-US" dirty="0"/>
              <a:t>は電気素量</a:t>
            </a:r>
            <a:r>
              <a:rPr lang="en-US" altLang="ja-JP" dirty="0" smtClean="0"/>
              <a:t>e, </a:t>
            </a:r>
            <a:r>
              <a:rPr lang="ja-JP" altLang="en-US" dirty="0" smtClean="0"/>
              <a:t>エネルギー</a:t>
            </a:r>
            <a:r>
              <a:rPr lang="ja-JP" altLang="en-US" dirty="0"/>
              <a:t>は</a:t>
            </a:r>
            <a:r>
              <a:rPr lang="en-US" altLang="ja-JP" dirty="0" err="1"/>
              <a:t>Hartree</a:t>
            </a:r>
            <a:r>
              <a:rPr lang="en-US" altLang="ja-JP" dirty="0"/>
              <a:t> (1 [</a:t>
            </a:r>
            <a:r>
              <a:rPr lang="en-US" altLang="ja-JP" dirty="0" err="1"/>
              <a:t>Hartree</a:t>
            </a:r>
            <a:r>
              <a:rPr lang="en-US" altLang="ja-JP" dirty="0"/>
              <a:t>] = 4.36×10</a:t>
            </a:r>
            <a:r>
              <a:rPr lang="en-US" altLang="ja-JP" baseline="30000" dirty="0"/>
              <a:t>-18</a:t>
            </a:r>
            <a:r>
              <a:rPr lang="en-US" altLang="ja-JP" dirty="0"/>
              <a:t> [J] = 27.2 [</a:t>
            </a:r>
            <a:r>
              <a:rPr lang="en-US" altLang="ja-JP" dirty="0" err="1"/>
              <a:t>eV</a:t>
            </a:r>
            <a:r>
              <a:rPr lang="en-US" altLang="ja-JP" dirty="0"/>
              <a:t>])</a:t>
            </a:r>
            <a:r>
              <a:rPr lang="ja-JP" altLang="en-US" dirty="0"/>
              <a:t>を用いる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この単位系では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Dirac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ℏ</a:t>
            </a:r>
            <a:r>
              <a:rPr lang="ja-JP" altLang="en-US" dirty="0"/>
              <a:t>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Coulomb</a:t>
            </a:r>
            <a:r>
              <a:rPr lang="ja-JP" altLang="en-US" dirty="0" smtClean="0"/>
              <a:t>ポテンシャルの</a:t>
            </a:r>
            <a:r>
              <a:rPr lang="ja-JP" altLang="en-US" dirty="0"/>
              <a:t>比例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1 / (4πε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となる。</a:t>
            </a:r>
            <a:endParaRPr lang="ja-JP" altLang="en-US" dirty="0"/>
          </a:p>
          <a:p>
            <a:r>
              <a:rPr lang="ja-JP" altLang="en-US" dirty="0"/>
              <a:t>単位を表す記号として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atomic </a:t>
            </a:r>
            <a:r>
              <a:rPr lang="en-US" altLang="ja-JP" dirty="0"/>
              <a:t>unit </a:t>
            </a:r>
            <a:r>
              <a:rPr lang="ja-JP" altLang="en-US" dirty="0"/>
              <a:t>の省略形である </a:t>
            </a:r>
            <a:r>
              <a:rPr lang="en-US" altLang="ja-JP" dirty="0" err="1"/>
              <a:t>a.u</a:t>
            </a:r>
            <a:r>
              <a:rPr lang="en-US" altLang="ja-JP" dirty="0"/>
              <a:t>. </a:t>
            </a:r>
            <a:r>
              <a:rPr lang="ja-JP" altLang="en-US" dirty="0"/>
              <a:t>で</a:t>
            </a:r>
            <a:r>
              <a:rPr lang="ja-JP" altLang="en-US" dirty="0" smtClean="0"/>
              <a:t>表す。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7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水素原子の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最も簡単な水素原子について、定常状態における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方程式（以下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方程式と書く）を以下に示す。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この方程式は（少なくとも見かけ上は）単純であり、また解析的に解くことができる（ただし、非常に面倒である）。</a:t>
            </a:r>
            <a:endParaRPr lang="en-US" altLang="ja-JP" dirty="0" smtClean="0"/>
          </a:p>
          <a:p>
            <a:r>
              <a:rPr lang="ja-JP" altLang="en-US" dirty="0" smtClean="0"/>
              <a:t>今回は、この方程式を数値的に解くことを考える。</a:t>
            </a:r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065192" y="2950660"/>
            <a:ext cx="6562516" cy="1184269"/>
            <a:chOff x="953428" y="2492896"/>
            <a:chExt cx="6562516" cy="1184269"/>
          </a:xfrm>
        </p:grpSpPr>
        <p:pic>
          <p:nvPicPr>
            <p:cNvPr id="21" name="図 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2590" y="2550937"/>
              <a:ext cx="3592986" cy="576064"/>
            </a:xfrm>
            <a:prstGeom prst="rect">
              <a:avLst/>
            </a:prstGeom>
            <a:gradFill flip="none" rotWithShape="1">
              <a:gsLst>
                <a:gs pos="0">
                  <a:srgbClr val="0064C8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0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5004048" y="3307833"/>
              <a:ext cx="251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Coulomb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53428" y="329807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電子の運動エネルギー</a:t>
              </a:r>
              <a:r>
                <a:rPr lang="ja-JP" altLang="en-US" dirty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061572" y="2499228"/>
              <a:ext cx="757761" cy="6760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16" idx="5"/>
            </p:cNvCxnSpPr>
            <p:nvPr/>
          </p:nvCxnSpPr>
          <p:spPr>
            <a:xfrm>
              <a:off x="2897644" y="3075379"/>
              <a:ext cx="2394436" cy="281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5"/>
            </p:cNvCxnSpPr>
            <p:nvPr/>
          </p:nvCxnSpPr>
          <p:spPr>
            <a:xfrm>
              <a:off x="1708361" y="3076306"/>
              <a:ext cx="919423" cy="231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/>
            <p:cNvSpPr/>
            <p:nvPr/>
          </p:nvSpPr>
          <p:spPr>
            <a:xfrm>
              <a:off x="2467405" y="2492896"/>
              <a:ext cx="504056" cy="682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21088"/>
            <a:ext cx="210769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使用するプログラム言語、ライブラリ等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プログラム言語は</a:t>
            </a:r>
            <a:r>
              <a:rPr kumimoji="1" lang="en-US" altLang="ja-JP" dirty="0" smtClean="0"/>
              <a:t>C++11</a:t>
            </a:r>
            <a:r>
              <a:rPr kumimoji="1" lang="ja-JP" altLang="en-US" dirty="0" smtClean="0"/>
              <a:t>を使用する。</a:t>
            </a:r>
            <a:endParaRPr kumimoji="1" lang="en-US" altLang="ja-JP" dirty="0" smtClean="0"/>
          </a:p>
          <a:p>
            <a:r>
              <a:rPr lang="en-US" altLang="ja-JP" dirty="0" smtClean="0"/>
              <a:t>Boost</a:t>
            </a:r>
            <a:r>
              <a:rPr lang="ja-JP" altLang="en-US" dirty="0"/>
              <a:t> </a:t>
            </a:r>
            <a:r>
              <a:rPr lang="en-US" altLang="ja-JP" dirty="0" smtClean="0"/>
              <a:t>C++ Libraries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ja-JP" altLang="en-US" dirty="0" smtClean="0"/>
              <a:t>連立一次方程式のソルバーと、</a:t>
            </a:r>
            <a:r>
              <a:rPr lang="ja-JP" altLang="en-US" dirty="0"/>
              <a:t>非線形</a:t>
            </a:r>
            <a:r>
              <a:rPr lang="ja-JP" altLang="en-US" dirty="0" smtClean="0"/>
              <a:t>方程式の根を求めるルーチンは、</a:t>
            </a:r>
            <a:r>
              <a:rPr lang="en-US" altLang="ja-JP" dirty="0" smtClean="0"/>
              <a:t>GNU </a:t>
            </a:r>
            <a:r>
              <a:rPr lang="en-US" altLang="ja-JP" dirty="0"/>
              <a:t>Scientific Library (GSL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に含まれているものを使用する。</a:t>
            </a:r>
            <a:endParaRPr lang="en-US" altLang="ja-JP" dirty="0" smtClean="0"/>
          </a:p>
          <a:p>
            <a:r>
              <a:rPr lang="ja-JP" altLang="en-US" dirty="0" smtClean="0"/>
              <a:t>さらに、並列</a:t>
            </a:r>
            <a:r>
              <a:rPr lang="ja-JP" altLang="en-US" dirty="0"/>
              <a:t>計算のため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Threading Building Blocks (TBB)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水素原子に対する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方程式を、以下のように書く。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ここで、極座標におけるラプラシアン</a:t>
            </a:r>
            <a:r>
              <a:rPr lang="en-US" altLang="ja-JP" dirty="0" smtClean="0"/>
              <a:t>Δ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であ</a:t>
            </a:r>
            <a:r>
              <a:rPr lang="ja-JP" altLang="en-US" dirty="0" smtClean="0"/>
              <a:t>り</a:t>
            </a:r>
            <a:r>
              <a:rPr lang="ja-JP" altLang="en-US" dirty="0" smtClean="0"/>
              <a:t>、</a:t>
            </a:r>
            <a:r>
              <a:rPr lang="en-US" altLang="ja-JP" dirty="0" smtClean="0"/>
              <a:t>V(r)</a:t>
            </a:r>
            <a:r>
              <a:rPr lang="ja-JP" altLang="en-US" dirty="0" smtClean="0"/>
              <a:t>は球</a:t>
            </a:r>
            <a:r>
              <a:rPr lang="ja-JP" altLang="en-US" dirty="0" smtClean="0"/>
              <a:t>対称であるので、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と変数分離が可能で</a:t>
            </a:r>
            <a:r>
              <a:rPr lang="ja-JP" altLang="en-US" dirty="0"/>
              <a:t>ある。ここで、</a:t>
            </a:r>
            <a:r>
              <a:rPr lang="en-US" altLang="ja-JP" dirty="0"/>
              <a:t>n, l, m</a:t>
            </a:r>
            <a:r>
              <a:rPr lang="ja-JP" altLang="en-US" dirty="0"/>
              <a:t>はそれぞれ主量子数、方位量子数、磁気量子数である。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3573016"/>
            <a:ext cx="7045993" cy="7070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4725144"/>
            <a:ext cx="3653333" cy="34476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2540000"/>
            <a:ext cx="6906667" cy="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Sch</a:t>
            </a:r>
            <a:r>
              <a:rPr lang="ja-JP" altLang="en-US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この変数分離により、以下の二つの微分方程式が得られる。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なお</a:t>
            </a:r>
            <a:r>
              <a:rPr lang="ja-JP" altLang="en-US" dirty="0"/>
              <a:t>、</a:t>
            </a:r>
            <a:r>
              <a:rPr lang="ja-JP" altLang="en-US" dirty="0" smtClean="0"/>
              <a:t>この計算は、　</a:t>
            </a:r>
            <a:r>
              <a:rPr lang="en-US" altLang="ja-JP" dirty="0"/>
              <a:t>https://</a:t>
            </a:r>
            <a:r>
              <a:rPr lang="en-US" altLang="ja-JP" dirty="0" smtClean="0"/>
              <a:t>github.com/dc1394/fukui_sono2/blob/master/fukui_sono2.pdf </a:t>
            </a:r>
            <a:r>
              <a:rPr lang="ja-JP" altLang="en-US" dirty="0" smtClean="0"/>
              <a:t>にアップロードしてあります。</a:t>
            </a:r>
            <a:endParaRPr lang="en-US" altLang="ja-JP" dirty="0" smtClean="0"/>
          </a:p>
          <a:p>
            <a:r>
              <a:rPr lang="ja-JP" altLang="en-US" dirty="0" smtClean="0"/>
              <a:t>第二式の解は、球面調和関数として解析的に得られる。従って、数値的に解くべき方程式は第一式である。</a:t>
            </a:r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0" y="2420888"/>
            <a:ext cx="714359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7.4316"/>
  <p:tag name="ORIGINALWIDTH" val="2385.452"/>
  <p:tag name="LATEXADDIN" val="\documentclass{article}&#10;\usepackage{amsmath}&#10;\pagestyle{empty}&#10;\begin{document}&#10;$\dfrac{dL_{nl}\left(  x\right)  }{dr}=e^{-x}\dfrac{dL_{nl}\left(  x\right)&#10;}{dx}$&#10;&#10;$\dfrac{d^{2}L_{nl}\left(  r\right)  }{dr^{2}}=-e^{-2x}\dfrac{dL_{nl}\left(&#10;x\right)  }{dx}+e^{-2x}\dfrac{d^{2}L_{nl}\left(  x\right)  }{dx^{2}}$&#10;\end{document}"/>
  <p:tag name="IGUANATEXSIZE" val="20"/>
  <p:tag name="IGUANATEXCURSOR" val="30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4657"/>
  <p:tag name="ORIGINALWIDTH" val="3090.364"/>
  <p:tag name="LATEXADDIN" val="\documentclass{article}&#10;\usepackage{amsmath}&#10;\pagestyle{empty}&#10;\begin{document}&#10;$\dfrac{d^{2}L_{nl}\left(  x\right)  }{dx^{2}}=-2\left(  l+1\right)&#10;\dfrac{dL_{nl}\left(  x\right)  }{dx}+2e^{2x}\left[  V\left(  x\right)&#10;-E\right]  L_{nl}\left(  x\right)  $&#10;\end{document}"/>
  <p:tag name="IGUANATEXSIZE" val="20"/>
  <p:tag name="IGUANATEXCURSOR" val="2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6788"/>
  <p:tag name="ORIGINALWIDTH" val="719.3802"/>
  <p:tag name="LATEXADDIN" val="\documentclass{article}&#10;\usepackage{amsmath}&#10;\pagestyle{empty}&#10;\begin{document}&#10;$\left\{&#10;\begin{tabular}&#10;[c]{l}%&#10;$\dfrac{dL_{nl}\left(  x\right)  }{dx}=M\left(  x\right)  $\\&#10;$\dfrac{dM\left(  x\right)  }{dx}=-\left(  2l+1\right)  M\left(  x\right)&#10;+2e^{2x}\left[  V\left(  x\right)  -E\right]  L_{nl}\left(  x\right)  $%&#10;\end{tabular}&#10;\ \ \ \right.  $%&#10;\end{document}"/>
  <p:tag name="IGUANATEXSIZE" val="20"/>
  <p:tag name="IGUANATEXCURSOR" val="3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68.991"/>
  <p:tag name="LATEXADDIN" val="\documentclass{article}&#10;\usepackage{amsmath}&#10;\pagestyle{empty}&#10;\begin{document}&#10;\begin{tabular}&#10;[c]{ll}%&#10;$V\left(  r\right)  =%&#10;%TCIMACRO{\dsum \limits_{n=0}^{\infty}}%&#10;%BeginExpansion&#10;{\displaystyle\sum\limits_{n=0}^{\infty}}&#10;%EndExpansion&#10;a_{n}r^{n}$ &amp; $L_{nl}\left(  r\right)  =%&#10;%TCIMACRO{\dsum \limits_{m=0}^{\infty}}%&#10;%BeginExpansion&#10;{\displaystyle\sum\limits_{m=0}^{\infty}}&#10;%EndExpansion&#10;b_{m}r^{m}$%&#10;\end{tabular}&#10;&#10;&#10;&#10;\end{document}"/>
  <p:tag name="IGUANATEXSIZE" val="20"/>
  <p:tag name="IGUANATEXCURSOR" val="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073"/>
  <p:tag name="ORIGINALWIDTH" val="3391.826"/>
  <p:tag name="LATEXADDIN" val="\documentclass{article}&#10;\usepackage{amsmath}&#10;\pagestyle{empty}&#10;\begin{document}&#10;\begin{tabular}&#10;[c]{ll}%&#10;$\dfrac{dL_{nl}\left(  r\right)  }{dr}=%&#10;%TCIMACRO{\dsum \limits_{m=1}^{\infty}}%&#10;%BeginExpansion&#10;{\displaystyle\sum\limits_{m=1}^{\infty}}&#10;%EndExpansion&#10;mb_{m}r^{m-1}$ &amp; $\dfrac{d^{2}L_{nl}\left(  r\right)  }{dr^{2}}=%&#10;%TCIMACRO{\dsum \limits_{m=2}^{\infty}}%&#10;%BeginExpansion&#10;{\displaystyle\sum\limits_{m=2}^{\infty}}&#10;%EndExpansion&#10;m\left(  m-1\right)  b_{m}r^{m-2}$%&#10;\end{tabular}&#10;\end{document}"/>
  <p:tag name="IGUANATEXSIZE" val="20"/>
  <p:tag name="IGUANATEXCURSOR" val="4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1879.265"/>
  <p:tag name="LATEXADDIN" val="\documentclass{article}&#10;\usepackage{amsmath}&#10;\pagestyle{empty}&#10;\begin{document}&#10;$2%&#10;%TCIMACRO{\dsum \limits_{n=0}^{\infty}}%&#10;%BeginExpansion&#10;{\displaystyle\sum\limits_{n=0}^{\infty}}&#10;%EndExpansion%&#10;%TCIMACRO{\dsum \limits_{m=0}^{\infty}}%&#10;%BeginExpansion&#10;{\displaystyle\sum\limits_{m=0}^{\infty}}&#10;%EndExpansion&#10;a_{m}b_{m}r^{n+m}-2E%&#10;%TCIMACRO{\dsum \limits_{m=0}^{\infty}}%&#10;%BeginExpansion&#10;{\displaystyle\sum\limits_{m=0}^{\infty}}&#10;%EndExpansion&#10;b_{m}r^{m}$&#10;\end{document}"/>
  <p:tag name="IGUANATEXSIZE" val="20"/>
  <p:tag name="IGUANATEXCURSOR" val="4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05.999"/>
  <p:tag name="LATEXADDIN" val="\documentclass{article}&#10;\usepackage{amsmath}&#10;\pagestyle{empty}&#10;\begin{document}&#10;$%&#10;%TCIMACRO{\dsum \limits_{m=0}^{\infty}}%&#10;%BeginExpansion&#10;{\displaystyle\sum\limits_{m=0}^{\infty}}&#10;%EndExpansion&#10;\left[  m\left(  m-1\right)  +2\left(  l+1\right)  m\right]  b_{m}r^{m-2}$&#10;\end{document}"/>
  <p:tag name="IGUANATEXSIZE" val="20"/>
  <p:tag name="IGUANATEXCURSOR" val="2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6.614"/>
  <p:tag name="ORIGINALWIDTH" val="1259.843"/>
  <p:tag name="LATEXADDIN" val="\documentclass{article}&#10;\usepackage{amsmath}&#10;\pagestyle{empty}&#10;\begin{document}&#10;\begin{tabular}&#10;[c]{l}%&#10;$b_{0}=arbitary$\\&#10;$b_{1}=0$\\&#10;$b_{2}=\dfrac{\left(  a_{0}-E\right)  b_{0}}{2l+3}$\\&#10;$b_{3}=\dfrac{a_{1}b_{0}}{3l+6}$\\&#10;$b_{4}=\dfrac{a_{0}b_{2}+a_{2}b_{0}-Eb_{2}}{4l+10}$%&#10;\end{tabular}&#10;\end{document}"/>
  <p:tag name="IGUANATEXSIZE" val="20"/>
  <p:tag name="IGUANATEXCURSOR" val="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hat{H}\psi\left(  \vec{r}\right)  =E\psi\left(  \vec{r}\right)  $&#10;&#10;$\hat{H}=-\dfrac{\hbar^{2}}{2m}\nabla^{2}+V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138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131.983"/>
  <p:tag name="LATEXADDIN" val="\documentclass{article}&#10;\usepackage{amsmath}&#10;\pagestyle{empty}&#10;\begin{document}&#10;$\left(&#10;\begin{array}&#10;[c]{ccc}%&#10;1 &amp; r_{0} &amp; r_{0}^{2}\\&#10;1 &amp; r_{1} &amp; r_{1}^{2}\\&#10;1 &amp; r_{2} &amp; r_{2}^{2}%&#10;\end{array}&#10;\right)  \left(&#10;\begin{array}&#10;[c]{c}%&#10;a_{0}\\&#10;a_{1}\\&#10;a_{2}%&#10;\end{array}&#10;\right)  =\left(&#10;\begin{array}&#10;[c]{c}%&#10;V\left(  r_{0}\right)  \\&#10;V\left(  r_{1}\right)  \\&#10;V\left(  r_{2}\right)&#10;\end{array}&#10;\right)  $&#10;\end{document}"/>
  <p:tag name="IGUANATEXSIZE" val="20"/>
  <p:tag name="IGUANATEXCURSOR" val="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158"/>
  <p:tag name="ORIGINALWIDTH" val="2888.639"/>
  <p:tag name="LATEXADDIN" val="\documentclass{article}&#10;\usepackage{amsmath}&#10;\pagestyle{empty}&#10;\begin{document}&#10;$%&#10;\begin{tabular}&#10;[c]{l}%&#10;$L_{nl}\left(  x_{0}\right)  =\left\{  \left\{  \left[  \left(  b_{4}e^{x_{0}%&#10;}+b_{3}\right)  e^{x_{0}}\right]  +b_{2}\right\}  e^{x_{0}}+b_{1}\right\}&#10;e^{x_{0}}+b_{0}$\\&#10;$M\left(  x_{0}\right)  =\left\{  \left[  \left(  4b_{4}e^{x_{0}}%&#10;+3b_{3}\right)  e^{x_{0}}+2b_{2}\right]  e^{x_{0}}+b_{1}\right\}  e^{x_{0}}$%&#10;\end{tabular}&#10;\ $&#10;\end{document}"/>
  <p:tag name="IGUANATEXSIZE" val="20"/>
  <p:tag name="IGUANATEXCURSOR" val="44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1345.332"/>
  <p:tag name="LATEXADDIN" val="\documentclass{article}&#10;\usepackage{amsmath}&#10;\pagestyle{empty}&#10;\begin{document}&#10;$\psi_{i}\left(  \vec{r}\right)  =\dfrac{P_{nl}\left(  r\right)  }{r}%&#10;Y_{lm}\left(  \theta,\phi\right)  $&#10;\end{document}"/>
  <p:tag name="IGUANATEXSIZE" val="20"/>
  <p:tag name="IGUANATEXCURSOR" val="1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2509.936"/>
  <p:tag name="LATEXADDIN" val="\documentclass{article}&#10;\usepackage{amsmath}&#10;\pagestyle{empty}&#10;\begin{document}&#10;$\left[  -\dfrac{1}{2}\dfrac{d^{2}}{dr^{2}}+V\left(  r\right)  +\dfrac&#10;{l\left(  l+1\right)  }{r^{2}}\right]  P_{nl}\left(  r\right)  =EP_{nl}\left(&#10;r\right)  $&#10;\end{document}"/>
  <p:tag name="IGUANATEXSIZE" val="20"/>
  <p:tag name="IGUANATEXCURSOR" val="2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481.815"/>
  <p:tag name="LATEXADDIN" val="\documentclass{article}&#10;\usepackage{amsmath}&#10;\pagestyle{empty}&#10;\begin{document}&#10;$P_{nl}\left(  r\right)  =\exp\left[  -\left(  \sqrt{-2E}\right)  r\right]  $&#10;\end{document}"/>
  <p:tag name="IGUANATEXSIZE" val="20"/>
  <p:tag name="IGUANATEXCURSOR" val="1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4657"/>
  <p:tag name="ORIGINALWIDTH" val="1295.838"/>
  <p:tag name="LATEXADDIN" val="\documentclass{article}&#10;\usepackage{amsmath}&#10;\pagestyle{empty}&#10;\begin{document}&#10;$-\dfrac{1}{2}\dfrac{d^{2}P_{nl}\left(  r\right)  }{dr^{2}}\approx&#10;EP_{nl}\left(  r\right)  $&#10;\end{document}"/>
  <p:tag name="IGUANATEXSIZE" val="20"/>
  <p:tag name="IGUANATEXCURSOR" val="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895.3881"/>
  <p:tag name="LATEXADDIN" val="\documentclass{article}&#10;\usepackage{amsmath}&#10;\pagestyle{empty}&#10;\begin{document}&#10;$L_{nl}\left(  r\right)  =\dfrac{P_{nl}\left(  r\right)  }{r^{l+1}}$&#10;\end{document}"/>
  <p:tag name="IGUANATEXSIZE" val="20"/>
  <p:tag name="IGUANATEXCURSOR" val="14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4.9269"/>
  <p:tag name="ORIGINALWIDTH" val="2419.948"/>
  <p:tag name="LATEXADDIN" val="\documentclass{article}&#10;\usepackage{amsmath}&#10;\pagestyle{empty}&#10;\begin{document}&#10;\begin{tabular}&#10;[c]{l}%&#10;$L_{nl}\left(  x_{\max}\right)  =\dfrac{\exp\left[  -\left(  \sqrt&#10;{-2E}\right)  e^{x_{\max}}\right]  }{e^{\left(  l+1\right)  x_{\max}}}$\\&#10;$M\left(  x_{\max}\right)  =-L_{nl}\left(  x_{\max}\right)  \left\{&#10;\sqrt{-2E}+\dfrac{\left(  l+1\right)  }{e^{x_{\max}}}\right\}  $%&#10;\end{tabular}&#10;\end{document}"/>
  <p:tag name="IGUANATEXSIZE" val="20"/>
  <p:tag name="IGUANATEXCURSOR" val="3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8.4627"/>
  <p:tag name="ORIGINALWIDTH" val="1446.569"/>
  <p:tag name="LATEXADDIN" val="\documentclass{article}&#10;\usepackage{amsmath}&#10;\pagestyle{empty}&#10;\begin{document}&#10;$\dfrac{L_{nl,O}\left(  x_{MP}\right)  }{L_{nl,I}\left(  x_{MP}\right)&#10;}=\dfrac{M_{O}\left(  x_{MP}\right)  }{M_{I}\left(  x_{MP}\right)  }$%&#10;\end{document}"/>
  <p:tag name="IGUANATEXSIZE" val="20"/>
  <p:tag name="IGUANATEXCURSOR" val="2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8.4627"/>
  <p:tag name="ORIGINALWIDTH" val="3089.614"/>
  <p:tag name="LATEXADDIN" val="\documentclass{article}&#10;\usepackage{amsmath}&#10;\pagestyle{empty}&#10;\begin{document}&#10;\begin{tabular}&#10;[c]{ll}%&#10;$\Delta D\left(  E\right)  =M_{O}\left(  x_{MP}\right)  -\alpha M_{I}\left(&#10;x_{MP}\right)  ,$ &amp; $\alpha=\dfrac{L_{nl,O}\left(  x_{MP}\right)  }%&#10;{L_{nl,I}\left(  x_{MP}\right)  }$%&#10;\end{tabular}&#10;\end{document}"/>
  <p:tag name="IGUANATEXSIZE" val="20"/>
  <p:tag name="IGUANATEXCURSOR" val="2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r=\sqrt{x^{2}+y^{2}+z^{2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5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601.425"/>
  <p:tag name="LATEXADDIN" val="\documentclass{article}&#10;\usepackage{amsmath}&#10;\pagestyle{empty}&#10;\begin{document}&#10;$L_{nl}\left(  x\right)  =\left\{&#10;\begin{tabular}&#10;[c]{ll}%&#10;$L_{nl,O}\left(  x\right)  $ &amp; $\left(  x\leq x_{MP}\right)  $\\&#10;$\dfrac{L_{nl,O}\left(  x_{MP}\right)  }{L_{nl,I}\left(  x_{MP}\right)&#10;}L_{nl,I}\left(  x\right)  $ &amp; $\left(  x&gt;x_{MP}\right)  $%&#10;\end{tabular}&#10;\right.  $&#10;\end{document}"/>
  <p:tag name="IGUANATEXSIZE" val="20"/>
  <p:tag name="IGUANATEXCURSOR" val="35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4.9269"/>
  <p:tag name="ORIGINALWIDTH" val="1448.819"/>
  <p:tag name="LATEXADDIN" val="\documentclass{article}&#10;\usepackage{amsmath}&#10;\pagestyle{empty}&#10;\begin{document}&#10;$N=%&#10;%TCIMACRO{\dint _{x\min}^{x\max}}%&#10;%BeginExpansion&#10;{\displaystyle\int_{x\min}^{x\max}}&#10;%EndExpansion&#10;\left[  P_{nl}\left(  x\right)  \right]  ^{2}e^{x}dx$&#10;&#10;$L_{nl}\left(  x\right)  :=\dfrac{1}{\sqrt{N}}L_{nl}\left(  x\right)  $&#10;\end{document}"/>
  <p:tag name="IGUANATEXSIZE" val="20"/>
  <p:tag name="IGUANATEXCURSOR" val="3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980.1275"/>
  <p:tag name="LATEXADDIN" val="\documentclass{article}&#10;\usepackage{amsmath}&#10;\pagestyle{empty}&#10;\begin{document}&#10;$R_{nl}\left(  r\right)  =r^{l}L_{nl}\left(  r\right)  $&#10;\end{document}"/>
  <p:tag name="IGUANATEXSIZE" val="20"/>
  <p:tag name="IGUANATEXCURSOR" val="1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937.3828"/>
  <p:tag name="LATEXADDIN" val="\documentclass{article}&#10;\usepackage{amsmath}&#10;\pagestyle{empty}&#10;\begin{document}&#10;$P_{nl}\left(  r\right)  =rR_{nl}\left(  r\right)  $&#10;\end{document}"/>
  <p:tag name="IGUANATEXSIZE" val="20"/>
  <p:tag name="IGUANATEXCURSOR" val="1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804.6495"/>
  <p:tag name="LATEXADDIN" val="\documentclass{article}&#10;\usepackage{amsmath}&#10;\pagestyle{empty}&#10;\begin{document}&#10;$E_{exact}=-\dfrac{1}{2n^{2}}$&#10;\end{document}"/>
  <p:tag name="IGUANATEXSIZE" val="20"/>
  <p:tag name="IGUANATEXCURSOR" val="1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2.4635"/>
  <p:tag name="ORIGINALWIDTH" val="1403.075"/>
  <p:tag name="LATEXADDIN" val="\documentclass{article}&#10;\usepackage{amsmath}&#10;\pagestyle{empty}&#10;\begin{document}&#10;$\left\langle V\right\rangle =%&#10;%TCIMACRO{\dint _{x\min}^{x\max}}%&#10;%BeginExpansion&#10;{\displaystyle\int_{x\min}^{x\max}}&#10;%EndExpansion&#10;\left[  P_{nl}\left(  x\right)  \right]  ^{2}dx$&#10;\end{document}"/>
  <p:tag name="IGUANATEXSIZE" val="20"/>
  <p:tag name="IGUANATEXCURSOR" val="26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184"/>
  <p:tag name="ORIGINALWIDTH" val="733.4083"/>
  <p:tag name="LATEXADDIN" val="\documentclass{article}&#10;\usepackage{amsmath}&#10;\pagestyle{empty}&#10;\begin{document}&#10;$\left\langle T\right\rangle =-\dfrac{1}{2}\left\langle V\right\rangle $&#10;\end{document}"/>
  <p:tag name="IGUANATEXSIZE" val="20"/>
  <p:tag name="IGUANATEXCURSOR" val="1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-\dfrac{1}{2}\nabla^{2}\psi\left(  \vec{r}\right)  -\dfrac{1}{r}\psi\left(&#10;\vec{r}\right)  =E\psi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9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3049.119"/>
  <p:tag name="LATEXADDIN" val="\documentclass{article}&#10;\usepackage{amsmath}&#10;\pagestyle{empty}&#10;\begin{document}&#10;$\Delta=\dfrac{\partial^{2}}{\partial r^{2}}+\dfrac{2}{r}\dfrac{\partial&#10;}{\partial r}+\dfrac{1}{r^{2}}\left[  \dfrac{1}{\sin\theta}\dfrac{\partial&#10;}{\partial\theta}\left(  \sin\theta\dfrac{\partial}{\partial\theta}\right)&#10;+\dfrac{1}{\sin^{2}\theta}\dfrac{\partial^{2}}{\partial\phi^{2}}\right]  $&#10;\end{document}"/>
  <p:tag name="IGUANATEXSIZE" val="20"/>
  <p:tag name="IGUANATEXCURSOR" val="3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1438.32"/>
  <p:tag name="LATEXADDIN" val="\documentclass{article}&#10;\usepackage{amsmath}&#10;\pagestyle{empty}&#10;\begin{document}&#10;$\psi_{i}\left(  \vec{r}\right)  =r^{l}L_{nl}\left(  r\right)  Y_{lm}\left(&#10;\theta,\phi\right)  $&#10;\end{document}"/>
  <p:tag name="IGUANATEXSIZE" val="20"/>
  <p:tag name="IGUANATEXCURSOR" val="1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2719.16"/>
  <p:tag name="LATEXADDIN" val="\documentclass{article}&#10;\usepackage{amsmath}&#10;\pagestyle{empty}&#10;\begin{document}&#10;\begin{tabular}&#10;[c]{ll}%&#10;$-\dfrac{1}{2}\Delta\psi_{i}\left(  \vec{r}\right)  +V\left(  r\right)&#10;\psi_{i}\left(  \vec{r}\right)  =E\psi_{i}\left(  \vec{r}\right)  ,$ &amp;&#10;$V\left(  r\right)  =-\dfrac{1}{r}$%&#10;\end{tabular}&#10;\end{document}"/>
  <p:tag name="IGUANATEXSIZE" val="20"/>
  <p:tag name="IGUANATEXCURSOR" val="2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965.879"/>
  <p:tag name="LATEXADDIN" val="\documentclass{article}&#10;\usepackage{amsmath}&#10;\pagestyle{empty}&#10;\begin{document}&#10;$\left\{&#10;\begin{tabular}&#10;[c]{l}%&#10;$\dfrac{d^{2}L_{nl}\left(  r\right)  }{dr^{2}}+\dfrac{2\left(  l+1\right)&#10;}{r}\dfrac{dL_{nl}\left(  r\right)  }{dr}=2\left[  V\left(  r\right)&#10;-E\right]  L_{nl}\left(  r\right)  $\\&#10;$\hat{l}^{2}Y_{lm}\left(  \theta,\phi\right)  =l\left(  l+1\right)&#10;Y_{lm}\left(  \theta,\phi\right)  $%&#10;\end{tabular}&#10;\right.  $&#10;\end{document}"/>
  <p:tag name="IGUANATEXSIZE" val="20"/>
  <p:tag name="IGUANATEXCURSOR" val="4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7366</TotalTime>
  <Words>2152</Words>
  <Application>Microsoft Office PowerPoint</Application>
  <PresentationFormat>画面に合わせる (4:3)</PresentationFormat>
  <Paragraphs>213</Paragraphs>
  <Slides>38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39" baseType="lpstr">
      <vt:lpstr>1_デザート</vt:lpstr>
      <vt:lpstr>水素原子に対するSchrödinger方程式の数値解法</vt:lpstr>
      <vt:lpstr>自己紹介</vt:lpstr>
      <vt:lpstr>概要</vt:lpstr>
      <vt:lpstr>Schrödinger方程式とは</vt:lpstr>
      <vt:lpstr>Hartree原子単位系</vt:lpstr>
      <vt:lpstr>水素原子のSchrödinger方程式</vt:lpstr>
      <vt:lpstr>使用するプログラム言語、ライブラリ等</vt:lpstr>
      <vt:lpstr>Sch方程式の変数分離</vt:lpstr>
      <vt:lpstr>Sch方程式の変数分離</vt:lpstr>
      <vt:lpstr>Sch方程式の数値解法上の困難</vt:lpstr>
      <vt:lpstr>Sch方程式を二点境界値問題にする</vt:lpstr>
      <vt:lpstr>対数メッシュの導入</vt:lpstr>
      <vt:lpstr>変数変換した微分方程式</vt:lpstr>
      <vt:lpstr>連立一階常微分方程式に書き直す</vt:lpstr>
      <vt:lpstr>V(r)とLnl(r)を級数展開する</vt:lpstr>
      <vt:lpstr>級数展開した式を代入する</vt:lpstr>
      <vt:lpstr>Lnl(r)の級数展開の係数を求める</vt:lpstr>
      <vt:lpstr>原点付近のLnl(x)とM(x)の近似値</vt:lpstr>
      <vt:lpstr>原点から十分離れた点での波動関数の振る舞い</vt:lpstr>
      <vt:lpstr>原点から十分離れた点でのLnl(x)とM(x)の近似値</vt:lpstr>
      <vt:lpstr>常微分方程式の解法</vt:lpstr>
      <vt:lpstr>Lnl(x)とM(x)のグラフ</vt:lpstr>
      <vt:lpstr>マッチングポイント</vt:lpstr>
      <vt:lpstr>関数ΔD(E)を定義する</vt:lpstr>
      <vt:lpstr>固有値Eを探索する</vt:lpstr>
      <vt:lpstr>波動関数の構成と正規化</vt:lpstr>
      <vt:lpstr>波動関数のノード数</vt:lpstr>
      <vt:lpstr>最終的に得られる波動関数</vt:lpstr>
      <vt:lpstr>厳密な固有値と計算で求めた固有値の比較</vt:lpstr>
      <vt:lpstr>ポテンシャルエネルギーと運動エネルギー</vt:lpstr>
      <vt:lpstr>厳密なRnl(r)と、計算で求めたRnl(r)を比較したプロット（H原子の1s軌道）</vt:lpstr>
      <vt:lpstr>厳密なRnl(r)と、計算で求めたRnl(r)を比較したプロット（y軸対数目盛）</vt:lpstr>
      <vt:lpstr>厳密なPnl(r)と、計算で求めたPnl(r)を比較したプロット（H原子の1s軌道）</vt:lpstr>
      <vt:lpstr>厳密なPnl(r)と、計算で求めたPnl(r)を比較したプロット（y軸対数目盛）</vt:lpstr>
      <vt:lpstr>インプットファイル</vt:lpstr>
      <vt:lpstr>実行画面</vt:lpstr>
      <vt:lpstr>ソースコードへのリンク</vt:lpstr>
      <vt:lpstr>まとめ</vt:lpstr>
    </vt:vector>
  </TitlesOfParts>
  <Company>金沢大学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ででこ＠子</cp:lastModifiedBy>
  <cp:revision>664</cp:revision>
  <dcterms:created xsi:type="dcterms:W3CDTF">2011-04-19T08:41:22Z</dcterms:created>
  <dcterms:modified xsi:type="dcterms:W3CDTF">2015-02-23T03:00:58Z</dcterms:modified>
</cp:coreProperties>
</file>