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58" r:id="rId2"/>
    <p:sldId id="411" r:id="rId3"/>
    <p:sldId id="441" r:id="rId4"/>
    <p:sldId id="481" r:id="rId5"/>
    <p:sldId id="470" r:id="rId6"/>
    <p:sldId id="471" r:id="rId7"/>
    <p:sldId id="479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80" r:id="rId16"/>
    <p:sldId id="482" r:id="rId17"/>
    <p:sldId id="484" r:id="rId18"/>
    <p:sldId id="485" r:id="rId19"/>
    <p:sldId id="486" r:id="rId20"/>
    <p:sldId id="487" r:id="rId21"/>
    <p:sldId id="483" r:id="rId22"/>
  </p:sldIdLst>
  <p:sldSz cx="9144000" cy="6858000" type="screen4x3"/>
  <p:notesSz cx="6858000" cy="9144000"/>
  <p:custDataLst>
    <p:tags r:id="rId24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1" autoAdjust="0"/>
  </p:normalViewPr>
  <p:slideViewPr>
    <p:cSldViewPr>
      <p:cViewPr varScale="1">
        <p:scale>
          <a:sx n="56" d="100"/>
          <a:sy n="56" d="100"/>
        </p:scale>
        <p:origin x="40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713B8-E49A-41D1-88B6-B310770581C8}" type="datetimeFigureOut">
              <a:rPr kumimoji="1" lang="ja-JP" altLang="en-US" smtClean="0"/>
              <a:t>2015/5/2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4C4A-7F4C-422E-AFD3-B9FF5B24F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40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/>
              <a:pPr/>
              <a:t>2015/5/2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EBDDC3"/>
              </a:solidFill>
            </a:endParaRPr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EBDDC3"/>
                </a:solidFill>
              </a:rPr>
              <a:pPr/>
              <a:t>‹#›</a:t>
            </a:fld>
            <a:endParaRPr kumimoji="1" lang="ja-JP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50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2015/5/2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68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2015/5/2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578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2015/5/2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2162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2015/5/2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02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2015/5/2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2015/5/2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736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2015/5/2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39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2015/5/2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775F55"/>
                </a:solidFill>
              </a:rPr>
              <a:pPr/>
              <a:t>‹#›</a:t>
            </a:fld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3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2015/5/2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896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2015/5/2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94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2015/5/2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25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@dc1394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600" dirty="0" smtClean="0"/>
              <a:t>SchracVisualize</a:t>
            </a:r>
            <a:r>
              <a:rPr lang="ja-JP" altLang="en-US" sz="3600" dirty="0" smtClean="0"/>
              <a:t>による、波動</a:t>
            </a:r>
            <a:r>
              <a:rPr lang="ja-JP" altLang="en-US" sz="3600" dirty="0"/>
              <a:t>関数と電子密度の可視化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3735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mtClean="0"/>
              <a:t>波動関数と電子密度の可視化の考え方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波動関数</a:t>
            </a:r>
            <a:r>
              <a:rPr lang="en-US" altLang="ja-JP" dirty="0" smtClean="0"/>
              <a:t>ψ(r,θ,φ)</a:t>
            </a:r>
            <a:r>
              <a:rPr lang="ja-JP" altLang="en-US" dirty="0" smtClean="0"/>
              <a:t>及び電子密度</a:t>
            </a:r>
            <a:r>
              <a:rPr lang="en-US" altLang="ja-JP" dirty="0" smtClean="0"/>
              <a:t>ρ(r,θ,φ)</a:t>
            </a:r>
            <a:r>
              <a:rPr lang="ja-JP" altLang="en-US" dirty="0" smtClean="0"/>
              <a:t>のいずれも、三次元の変数を持つので、表示には</a:t>
            </a:r>
            <a:r>
              <a:rPr lang="ja-JP" altLang="en-US" dirty="0" smtClean="0">
                <a:solidFill>
                  <a:srgbClr val="FF0000"/>
                </a:solidFill>
              </a:rPr>
              <a:t>四次元が必要</a:t>
            </a:r>
            <a:r>
              <a:rPr lang="ja-JP" altLang="en-US" dirty="0" smtClean="0"/>
              <a:t>である。</a:t>
            </a:r>
            <a:endParaRPr lang="en-US" altLang="ja-JP" dirty="0" smtClean="0"/>
          </a:p>
          <a:p>
            <a:r>
              <a:rPr lang="ja-JP" altLang="en-US" dirty="0" smtClean="0"/>
              <a:t>四次元（の関数）は、単純にはグラフ化できないので、可視化には工夫が必要である。</a:t>
            </a:r>
            <a:endParaRPr lang="en-US" altLang="ja-JP" dirty="0" smtClean="0"/>
          </a:p>
          <a:p>
            <a:r>
              <a:rPr lang="ja-JP" altLang="en-US" dirty="0" smtClean="0"/>
              <a:t>工夫としては色々な方法があるだろうが、ここでは乱数を用いて、四次元の関数を可視化することを考える。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0911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波動関数の可視化のアルゴリズム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波動関数の</a:t>
            </a:r>
            <a:r>
              <a:rPr lang="ja-JP" altLang="en-US" dirty="0" smtClean="0"/>
              <a:t>可視化の手順は、以下のようになる。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(1) </a:t>
            </a:r>
            <a:r>
              <a:rPr lang="ja-JP" altLang="en-US" dirty="0" smtClean="0"/>
              <a:t>主量子数</a:t>
            </a:r>
            <a:r>
              <a:rPr lang="en-US" altLang="ja-JP" dirty="0" smtClean="0"/>
              <a:t>n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方位量子数</a:t>
            </a:r>
            <a:r>
              <a:rPr lang="en-US" altLang="ja-JP" dirty="0" smtClean="0"/>
              <a:t>l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磁気量子数</a:t>
            </a:r>
            <a:r>
              <a:rPr lang="en-US" altLang="ja-JP" dirty="0" smtClean="0"/>
              <a:t>m</a:t>
            </a:r>
            <a:r>
              <a:rPr lang="ja-JP" altLang="en-US" dirty="0" smtClean="0"/>
              <a:t>を決める。→動径分布関数と、球面調和関数が決まる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(2) </a:t>
            </a:r>
            <a:r>
              <a:rPr lang="ja-JP" altLang="en-US" dirty="0" smtClean="0"/>
              <a:t>波動関数を観測する回数を決める、観測回数だけ</a:t>
            </a:r>
            <a:r>
              <a:rPr lang="en-US" altLang="ja-JP" dirty="0" smtClean="0"/>
              <a:t>(3)</a:t>
            </a:r>
            <a:r>
              <a:rPr lang="ja-JP" altLang="en-US" dirty="0" smtClean="0"/>
              <a:t>～</a:t>
            </a:r>
            <a:r>
              <a:rPr lang="en-US" altLang="ja-JP" dirty="0" smtClean="0"/>
              <a:t>(4)</a:t>
            </a:r>
            <a:r>
              <a:rPr lang="ja-JP" altLang="en-US" dirty="0" smtClean="0"/>
              <a:t>を繰り返す。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(3) </a:t>
            </a:r>
            <a:r>
              <a:rPr lang="ja-JP" altLang="en-US" dirty="0" smtClean="0"/>
              <a:t>動径</a:t>
            </a:r>
            <a:r>
              <a:rPr lang="ja-JP" altLang="en-US" dirty="0"/>
              <a:t>分布関数</a:t>
            </a:r>
            <a:r>
              <a:rPr lang="ja-JP" altLang="en-US" dirty="0" smtClean="0"/>
              <a:t>と球面</a:t>
            </a:r>
            <a:r>
              <a:rPr lang="ja-JP" altLang="en-US" dirty="0"/>
              <a:t>調和</a:t>
            </a:r>
            <a:r>
              <a:rPr lang="ja-JP" altLang="en-US" dirty="0" smtClean="0"/>
              <a:t>関数の積に従う乱数を発生させ、</a:t>
            </a:r>
            <a:r>
              <a:rPr lang="en-US" altLang="ja-JP" dirty="0"/>
              <a:t> </a:t>
            </a:r>
            <a:r>
              <a:rPr lang="ja-JP" altLang="en-US" dirty="0" smtClean="0"/>
              <a:t>電子の位置</a:t>
            </a:r>
            <a:r>
              <a:rPr lang="en-US" altLang="ja-JP" dirty="0" smtClean="0"/>
              <a:t>(x, y, z)</a:t>
            </a:r>
            <a:r>
              <a:rPr lang="ja-JP" altLang="en-US" dirty="0" smtClean="0"/>
              <a:t>の値を決める（ただし、球面調和関数の実部と虚部は、別々に表示する）。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(4) </a:t>
            </a:r>
            <a:r>
              <a:rPr lang="ja-JP" altLang="en-US" dirty="0" smtClean="0"/>
              <a:t>電子の位置</a:t>
            </a:r>
            <a:r>
              <a:rPr lang="en-US" altLang="ja-JP" dirty="0" smtClean="0"/>
              <a:t>(</a:t>
            </a:r>
            <a:r>
              <a:rPr lang="en-US" altLang="ja-JP" dirty="0"/>
              <a:t>x, y, z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に点をプロットする。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193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電子密度の可視化のアルゴリズム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電子密度の可視化の手順は、以下のようになる。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(1) </a:t>
            </a:r>
            <a:r>
              <a:rPr lang="ja-JP" altLang="en-US" dirty="0" smtClean="0"/>
              <a:t>主量子数</a:t>
            </a:r>
            <a:r>
              <a:rPr lang="en-US" altLang="ja-JP" dirty="0" smtClean="0"/>
              <a:t>n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方位量子数</a:t>
            </a:r>
            <a:r>
              <a:rPr lang="en-US" altLang="ja-JP" dirty="0" smtClean="0"/>
              <a:t>l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磁気量子数</a:t>
            </a:r>
            <a:r>
              <a:rPr lang="en-US" altLang="ja-JP" dirty="0" smtClean="0"/>
              <a:t>m</a:t>
            </a:r>
            <a:r>
              <a:rPr lang="ja-JP" altLang="en-US" dirty="0" smtClean="0"/>
              <a:t>を決める。→動径分布関数と、球面調和関数が決まる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(2) </a:t>
            </a:r>
            <a:r>
              <a:rPr lang="ja-JP" altLang="en-US" dirty="0" smtClean="0"/>
              <a:t>電子雲を観測する回数を決める、観測回数だけ</a:t>
            </a:r>
            <a:r>
              <a:rPr lang="en-US" altLang="ja-JP" dirty="0" smtClean="0"/>
              <a:t>(3)</a:t>
            </a:r>
            <a:r>
              <a:rPr lang="ja-JP" altLang="en-US" dirty="0" smtClean="0"/>
              <a:t>～</a:t>
            </a:r>
            <a:r>
              <a:rPr lang="en-US" altLang="ja-JP" dirty="0" smtClean="0"/>
              <a:t>(4)</a:t>
            </a:r>
            <a:r>
              <a:rPr lang="ja-JP" altLang="en-US" dirty="0" smtClean="0"/>
              <a:t>を繰り返す。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(3) </a:t>
            </a:r>
            <a:r>
              <a:rPr lang="ja-JP" altLang="en-US" dirty="0" smtClean="0"/>
              <a:t>動径</a:t>
            </a:r>
            <a:r>
              <a:rPr lang="ja-JP" altLang="en-US" dirty="0"/>
              <a:t>分布関数</a:t>
            </a:r>
            <a:r>
              <a:rPr lang="ja-JP" altLang="en-US" dirty="0" smtClean="0"/>
              <a:t>と球面</a:t>
            </a:r>
            <a:r>
              <a:rPr lang="ja-JP" altLang="en-US" dirty="0"/>
              <a:t>調和</a:t>
            </a:r>
            <a:r>
              <a:rPr lang="ja-JP" altLang="en-US" dirty="0" smtClean="0"/>
              <a:t>関数の積の絶対値の二乗に従う乱数を発生させ、</a:t>
            </a:r>
            <a:r>
              <a:rPr lang="en-US" altLang="ja-JP" dirty="0"/>
              <a:t> </a:t>
            </a:r>
            <a:r>
              <a:rPr lang="ja-JP" altLang="en-US" dirty="0" smtClean="0"/>
              <a:t>電子の位置</a:t>
            </a:r>
            <a:r>
              <a:rPr lang="en-US" altLang="ja-JP" dirty="0" smtClean="0"/>
              <a:t>(x, y, z)</a:t>
            </a:r>
            <a:r>
              <a:rPr lang="ja-JP" altLang="en-US" dirty="0" smtClean="0"/>
              <a:t>の値を決める。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(4) </a:t>
            </a:r>
            <a:r>
              <a:rPr lang="ja-JP" altLang="en-US" dirty="0" smtClean="0"/>
              <a:t>電子の位置</a:t>
            </a:r>
            <a:r>
              <a:rPr lang="en-US" altLang="ja-JP" dirty="0" smtClean="0"/>
              <a:t>(</a:t>
            </a:r>
            <a:r>
              <a:rPr lang="en-US" altLang="ja-JP" dirty="0"/>
              <a:t>x, y, z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に点をプロットする。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2797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von Neumann</a:t>
            </a:r>
            <a:r>
              <a:rPr lang="ja-JP" altLang="en-US" dirty="0"/>
              <a:t>の棄却法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「原子の波動関数と電子密度を乱数を用いて描く」という問題は、「どうすれば分布関数に従う乱数を発生させることができるか？」という問題に帰着する。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任意の分布に従う乱数を発生させる方法として、よく知られている方法に、「</a:t>
            </a:r>
            <a:r>
              <a:rPr lang="en-US" altLang="ja-JP" dirty="0"/>
              <a:t>von Neumann</a:t>
            </a:r>
            <a:r>
              <a:rPr lang="ja-JP" altLang="en-US" dirty="0"/>
              <a:t>の</a:t>
            </a:r>
            <a:r>
              <a:rPr lang="ja-JP" altLang="en-US" dirty="0" smtClean="0"/>
              <a:t>棄却法」がある。</a:t>
            </a:r>
            <a:endParaRPr lang="en-US" altLang="ja-JP" dirty="0" smtClean="0"/>
          </a:p>
          <a:p>
            <a:r>
              <a:rPr lang="ja-JP" altLang="en-US" dirty="0" smtClean="0"/>
              <a:t>次ページでこれを詳しく説明する。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034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von Neumann</a:t>
            </a:r>
            <a:r>
              <a:rPr lang="ja-JP" altLang="en-US" dirty="0"/>
              <a:t>の棄却法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von Neumann</a:t>
            </a:r>
            <a:r>
              <a:rPr lang="ja-JP" altLang="en-US" dirty="0"/>
              <a:t>の</a:t>
            </a:r>
            <a:r>
              <a:rPr lang="ja-JP" altLang="en-US" dirty="0" smtClean="0"/>
              <a:t>棄却法の手順は以下のようになる。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(1) </a:t>
            </a:r>
            <a:r>
              <a:rPr lang="ja-JP" altLang="en-US" dirty="0" smtClean="0"/>
              <a:t>確率密度関数</a:t>
            </a:r>
            <a:r>
              <a:rPr lang="en-US" altLang="ja-JP" dirty="0" smtClean="0"/>
              <a:t>f(x)</a:t>
            </a:r>
            <a:r>
              <a:rPr lang="ja-JP" altLang="en-US" dirty="0" smtClean="0"/>
              <a:t>の変数</a:t>
            </a:r>
            <a:r>
              <a:rPr lang="en-US" altLang="ja-JP" dirty="0" smtClean="0"/>
              <a:t>x</a:t>
            </a:r>
            <a:r>
              <a:rPr lang="ja-JP" altLang="en-US" dirty="0" smtClean="0"/>
              <a:t>の変域を区間</a:t>
            </a:r>
            <a:r>
              <a:rPr lang="en-US" altLang="ja-JP" dirty="0" smtClean="0"/>
              <a:t>[0, x</a:t>
            </a:r>
            <a:r>
              <a:rPr lang="en-US" altLang="ja-JP" baseline="-25000" dirty="0" smtClean="0"/>
              <a:t>0</a:t>
            </a:r>
            <a:r>
              <a:rPr lang="en-US" altLang="ja-JP" dirty="0" smtClean="0"/>
              <a:t>]</a:t>
            </a:r>
            <a:r>
              <a:rPr lang="ja-JP" altLang="en-US" dirty="0" smtClean="0"/>
              <a:t>とする。変域内での</a:t>
            </a:r>
            <a:r>
              <a:rPr lang="en-US" altLang="ja-JP" dirty="0" smtClean="0"/>
              <a:t>f(x)</a:t>
            </a:r>
            <a:r>
              <a:rPr lang="ja-JP" altLang="en-US" dirty="0" smtClean="0"/>
              <a:t>の最大値を</a:t>
            </a:r>
            <a:r>
              <a:rPr lang="en-US" altLang="ja-JP" dirty="0" smtClean="0"/>
              <a:t>M</a:t>
            </a:r>
            <a:r>
              <a:rPr lang="ja-JP" altLang="en-US" dirty="0" smtClean="0"/>
              <a:t>とする。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(2) </a:t>
            </a:r>
            <a:r>
              <a:rPr kumimoji="1" lang="ja-JP" altLang="en-US" dirty="0" smtClean="0"/>
              <a:t>区間</a:t>
            </a:r>
            <a:r>
              <a:rPr lang="en-US" altLang="ja-JP" dirty="0"/>
              <a:t>[0, x</a:t>
            </a:r>
            <a:r>
              <a:rPr lang="en-US" altLang="ja-JP" baseline="-25000" dirty="0"/>
              <a:t>0</a:t>
            </a:r>
            <a:r>
              <a:rPr lang="en-US" altLang="ja-JP" dirty="0" smtClean="0"/>
              <a:t>]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一様乱数</a:t>
            </a:r>
            <a:r>
              <a:rPr lang="en-US" altLang="ja-JP" dirty="0" smtClean="0"/>
              <a:t>x</a:t>
            </a:r>
            <a:r>
              <a:rPr lang="en-US" altLang="ja-JP" baseline="-25000" dirty="0" smtClean="0"/>
              <a:t>i</a:t>
            </a:r>
            <a:r>
              <a:rPr lang="ja-JP" altLang="en-US" dirty="0" smtClean="0"/>
              <a:t>を発生させる。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(3) </a:t>
            </a:r>
            <a:r>
              <a:rPr kumimoji="1" lang="ja-JP" altLang="en-US" dirty="0" smtClean="0"/>
              <a:t>区間</a:t>
            </a:r>
            <a:r>
              <a:rPr kumimoji="1" lang="en-US" altLang="ja-JP" dirty="0" smtClean="0"/>
              <a:t>[0, M]</a:t>
            </a:r>
            <a:r>
              <a:rPr kumimoji="1" lang="ja-JP" altLang="en-US" dirty="0" err="1" smtClean="0"/>
              <a:t>での</a:t>
            </a:r>
            <a:r>
              <a:rPr lang="ja-JP" altLang="en-US" dirty="0"/>
              <a:t>一様</a:t>
            </a:r>
            <a:r>
              <a:rPr lang="ja-JP" altLang="en-US" dirty="0" smtClean="0"/>
              <a:t>乱数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i</a:t>
            </a:r>
            <a:r>
              <a:rPr lang="ja-JP" altLang="en-US" dirty="0"/>
              <a:t>を発生させる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(4) x</a:t>
            </a:r>
            <a:r>
              <a:rPr lang="en-US" altLang="ja-JP" baseline="-25000" dirty="0" smtClean="0"/>
              <a:t>i</a:t>
            </a:r>
            <a:r>
              <a:rPr lang="en-US" altLang="ja-JP" dirty="0" smtClean="0"/>
              <a:t>, y</a:t>
            </a:r>
            <a:r>
              <a:rPr lang="en-US" altLang="ja-JP" baseline="-25000" dirty="0" smtClean="0"/>
              <a:t>i</a:t>
            </a:r>
            <a:r>
              <a:rPr lang="ja-JP" altLang="en-US" dirty="0" smtClean="0"/>
              <a:t>が、</a:t>
            </a:r>
            <a:r>
              <a:rPr lang="en-US" altLang="ja-JP" dirty="0" smtClean="0"/>
              <a:t>f(x</a:t>
            </a:r>
            <a:r>
              <a:rPr lang="en-US" altLang="ja-JP" baseline="-25000" dirty="0" smtClean="0"/>
              <a:t>i</a:t>
            </a:r>
            <a:r>
              <a:rPr lang="en-US" altLang="ja-JP" dirty="0" smtClean="0"/>
              <a:t>) &gt; y</a:t>
            </a:r>
            <a:r>
              <a:rPr lang="en-US" altLang="ja-JP" baseline="-25000" dirty="0" smtClean="0"/>
              <a:t>i</a:t>
            </a:r>
            <a:r>
              <a:rPr lang="ja-JP" altLang="en-US" dirty="0" smtClean="0"/>
              <a:t>を満足する場合のみ、</a:t>
            </a:r>
            <a:r>
              <a:rPr lang="ja-JP" altLang="en-US" dirty="0"/>
              <a:t>乱数</a:t>
            </a:r>
            <a:r>
              <a:rPr lang="en-US" altLang="ja-JP" dirty="0" smtClean="0"/>
              <a:t>x</a:t>
            </a:r>
            <a:r>
              <a:rPr lang="en-US" altLang="ja-JP" baseline="-25000" dirty="0" smtClean="0"/>
              <a:t>i</a:t>
            </a:r>
            <a:r>
              <a:rPr lang="ja-JP" altLang="en-US" dirty="0" smtClean="0"/>
              <a:t>は与えられた</a:t>
            </a:r>
            <a:r>
              <a:rPr lang="en-US" altLang="ja-JP" dirty="0" smtClean="0"/>
              <a:t>f(x)</a:t>
            </a:r>
            <a:r>
              <a:rPr lang="ja-JP" altLang="en-US" dirty="0" smtClean="0"/>
              <a:t>に従うものとして採用し、満足しなければ捨てる。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(5) (2)</a:t>
            </a:r>
            <a:r>
              <a:rPr lang="ja-JP" altLang="en-US" dirty="0" smtClean="0"/>
              <a:t>～</a:t>
            </a:r>
            <a:r>
              <a:rPr lang="en-US" altLang="ja-JP" dirty="0" smtClean="0"/>
              <a:t>(4)</a:t>
            </a:r>
            <a:r>
              <a:rPr lang="ja-JP" altLang="en-US" dirty="0" smtClean="0"/>
              <a:t>を繰り返して乱数列を得る。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94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SchracVisualize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前ページの方法で得られた乱数列を用いて、波動関数と電子密度を描画する。</a:t>
            </a:r>
            <a:endParaRPr kumimoji="1" lang="en-US" altLang="ja-JP" dirty="0" smtClean="0"/>
          </a:p>
          <a:p>
            <a:r>
              <a:rPr lang="en-US" altLang="ja-JP" dirty="0" smtClean="0"/>
              <a:t>SchracVisualize</a:t>
            </a:r>
            <a:r>
              <a:rPr lang="ja-JP" altLang="en-US" dirty="0" smtClean="0"/>
              <a:t>では、描画に</a:t>
            </a:r>
            <a:r>
              <a:rPr lang="en-US" altLang="ja-JP" dirty="0" smtClean="0"/>
              <a:t>Microsoft DirectX 10</a:t>
            </a:r>
            <a:r>
              <a:rPr lang="ja-JP" altLang="en-US" dirty="0" smtClean="0"/>
              <a:t>を用いている。</a:t>
            </a:r>
            <a:endParaRPr lang="en-US" altLang="ja-JP" dirty="0" smtClean="0"/>
          </a:p>
          <a:p>
            <a:r>
              <a:rPr kumimoji="1" lang="ja-JP" altLang="en-US" dirty="0" smtClean="0"/>
              <a:t>また、計算に時間がかかるので、描画スレッドと計算スレッドを分離している。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計算スレッドはさらに、実行環境の</a:t>
            </a:r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コア数に応じた孫スレッドを生成し、それを並列計算に用いる（</a:t>
            </a:r>
            <a:r>
              <a:rPr kumimoji="1" lang="en-US" altLang="ja-JP" dirty="0" smtClean="0"/>
              <a:t>TBB</a:t>
            </a:r>
            <a:r>
              <a:rPr kumimoji="1" lang="ja-JP" altLang="en-US" dirty="0" smtClean="0"/>
              <a:t>ライブラリを用いている）。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528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SchracVisualize</a:t>
            </a:r>
            <a:r>
              <a:rPr kumimoji="1" lang="ja-JP" altLang="en-US" dirty="0" smtClean="0"/>
              <a:t>の実演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1567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H</a:t>
            </a:r>
            <a:r>
              <a:rPr kumimoji="1" lang="ja-JP" altLang="en-US" dirty="0" smtClean="0"/>
              <a:t>原子の波動関数と</a:t>
            </a:r>
            <a:r>
              <a:rPr kumimoji="1" lang="en-US" altLang="ja-JP" dirty="0" smtClean="0"/>
              <a:t>He</a:t>
            </a:r>
            <a:r>
              <a:rPr kumimoji="1" lang="ja-JP" altLang="en-US" dirty="0" smtClean="0"/>
              <a:t>原子の波動関数の比較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276872"/>
            <a:ext cx="8153400" cy="3142456"/>
          </a:xfrm>
        </p:spPr>
      </p:pic>
    </p:spTree>
    <p:extLst>
      <p:ext uri="{BB962C8B-B14F-4D97-AF65-F5344CB8AC3E}">
        <p14:creationId xmlns:p14="http://schemas.microsoft.com/office/powerpoint/2010/main" val="3685986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H</a:t>
            </a:r>
            <a:r>
              <a:rPr lang="ja-JP" altLang="en-US" dirty="0"/>
              <a:t>原子</a:t>
            </a:r>
            <a:r>
              <a:rPr lang="ja-JP" altLang="en-US" dirty="0" smtClean="0"/>
              <a:t>の電子密度と</a:t>
            </a:r>
            <a:r>
              <a:rPr lang="en-US" altLang="ja-JP" dirty="0"/>
              <a:t>He</a:t>
            </a:r>
            <a:r>
              <a:rPr lang="ja-JP" altLang="en-US" dirty="0"/>
              <a:t>原子</a:t>
            </a:r>
            <a:r>
              <a:rPr lang="ja-JP" altLang="en-US" dirty="0" smtClean="0"/>
              <a:t>の電子密度の</a:t>
            </a:r>
            <a:r>
              <a:rPr lang="ja-JP" altLang="en-US" dirty="0"/>
              <a:t>比較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276872"/>
            <a:ext cx="8153400" cy="3142456"/>
          </a:xfrm>
        </p:spPr>
      </p:pic>
    </p:spTree>
    <p:extLst>
      <p:ext uri="{BB962C8B-B14F-4D97-AF65-F5344CB8AC3E}">
        <p14:creationId xmlns:p14="http://schemas.microsoft.com/office/powerpoint/2010/main" val="2828865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ソース</a:t>
            </a:r>
            <a:r>
              <a:rPr kumimoji="1" lang="ja-JP" altLang="en-US" dirty="0" smtClean="0"/>
              <a:t>コードへのリンク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このプログラムのソースコードは、</a:t>
            </a:r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上で公開しています。</a:t>
            </a:r>
            <a:endParaRPr kumimoji="1" lang="en-US" altLang="ja-JP" dirty="0" smtClean="0"/>
          </a:p>
          <a:p>
            <a:r>
              <a:rPr lang="en-US" altLang="ja-JP" dirty="0"/>
              <a:t>https://github.com/dc1394/SchracVisualize</a:t>
            </a:r>
          </a:p>
          <a:p>
            <a:r>
              <a:rPr lang="ja-JP" altLang="en-US" dirty="0" smtClean="0"/>
              <a:t>また、バイナリも以下で公開しています。</a:t>
            </a:r>
            <a:endParaRPr lang="en-US" altLang="ja-JP" dirty="0" smtClean="0"/>
          </a:p>
          <a:p>
            <a:r>
              <a:rPr lang="en-US" altLang="ja-JP" dirty="0"/>
              <a:t>https://</a:t>
            </a:r>
            <a:r>
              <a:rPr lang="en-US" altLang="ja-JP" dirty="0" smtClean="0"/>
              <a:t>github.com/dc1394/SchracVisualize/releases/tag/v0.2</a:t>
            </a:r>
          </a:p>
          <a:p>
            <a:r>
              <a:rPr lang="ja-JP" altLang="en-US" dirty="0"/>
              <a:t>ライセンスは修正</a:t>
            </a:r>
            <a:r>
              <a:rPr lang="en-US" altLang="ja-JP" dirty="0"/>
              <a:t>BSD</a:t>
            </a:r>
            <a:r>
              <a:rPr lang="ja-JP" altLang="en-US" dirty="0"/>
              <a:t>ライセンスとします。</a:t>
            </a:r>
            <a:endParaRPr lang="en-US" altLang="ja-JP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96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自己紹介</a:t>
            </a: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Twitter: @dc1394</a:t>
            </a:r>
          </a:p>
          <a:p>
            <a:r>
              <a:rPr lang="en-US" altLang="ja-JP" dirty="0" smtClean="0"/>
              <a:t>C++, C#, F#</a:t>
            </a:r>
            <a:r>
              <a:rPr lang="ja-JP" altLang="en-US" dirty="0" smtClean="0"/>
              <a:t>そして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が好きです（ただしプログラマーではありません）。</a:t>
            </a:r>
            <a:endParaRPr lang="en-US" altLang="ja-JP" dirty="0" smtClean="0"/>
          </a:p>
          <a:p>
            <a:r>
              <a:rPr lang="ja-JP" altLang="en-US" dirty="0" smtClean="0"/>
              <a:t>量子力学の数値計算とかやってます。</a:t>
            </a:r>
            <a:endParaRPr lang="en-US" altLang="ja-JP" dirty="0" smtClean="0"/>
          </a:p>
          <a:p>
            <a:r>
              <a:rPr lang="ja-JP" altLang="en-US" dirty="0" smtClean="0"/>
              <a:t>最も興味のある分野</a:t>
            </a:r>
            <a:endParaRPr lang="en-US" altLang="ja-JP" dirty="0" smtClean="0"/>
          </a:p>
          <a:p>
            <a:r>
              <a:rPr lang="ja-JP" altLang="en-US" dirty="0" smtClean="0"/>
              <a:t>・第一原理計算</a:t>
            </a:r>
            <a:endParaRPr lang="en-US" altLang="ja-JP" dirty="0" smtClean="0"/>
          </a:p>
          <a:p>
            <a:r>
              <a:rPr lang="ja-JP" altLang="en-US" dirty="0" smtClean="0"/>
              <a:t>・密度汎関数理論（</a:t>
            </a:r>
            <a:r>
              <a:rPr lang="en-US" altLang="ja-JP" dirty="0" smtClean="0"/>
              <a:t>Density Functional Theory, DFT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第一原理計算や</a:t>
            </a:r>
            <a:r>
              <a:rPr lang="en-US" altLang="ja-JP" dirty="0" smtClean="0"/>
              <a:t>DFT</a:t>
            </a:r>
            <a:r>
              <a:rPr lang="ja-JP" altLang="en-US" dirty="0" smtClean="0"/>
              <a:t>については、よろしければ拙作のスライドをご覧ください（ </a:t>
            </a:r>
            <a:r>
              <a:rPr lang="en-US" altLang="ja-JP" dirty="0" smtClean="0"/>
              <a:t>http://www.slideshare.net/dc1394/ss-26378208 </a:t>
            </a:r>
            <a:r>
              <a:rPr lang="ja-JP" altLang="en-US" dirty="0" smtClean="0"/>
              <a:t>）。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2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schrac</a:t>
            </a:r>
            <a:r>
              <a:rPr kumimoji="1" lang="ja-JP" altLang="en-US" dirty="0" smtClean="0"/>
              <a:t>」で計算した</a:t>
            </a:r>
            <a:r>
              <a:rPr lang="ja-JP" altLang="en-US" dirty="0" smtClean="0"/>
              <a:t>データを読み込み、</a:t>
            </a:r>
            <a:r>
              <a:rPr lang="en-US" altLang="ja-JP" dirty="0" smtClean="0"/>
              <a:t>Spline</a:t>
            </a:r>
            <a:r>
              <a:rPr lang="ja-JP" altLang="en-US" dirty="0" smtClean="0"/>
              <a:t>補間することで、</a:t>
            </a:r>
            <a:r>
              <a:rPr lang="ja-JP" altLang="en-US" dirty="0"/>
              <a:t>動径波動関数</a:t>
            </a:r>
            <a:r>
              <a:rPr lang="en-US" altLang="ja-JP" dirty="0"/>
              <a:t>R</a:t>
            </a:r>
            <a:r>
              <a:rPr lang="en-US" altLang="ja-JP" baseline="-25000" dirty="0"/>
              <a:t>nl</a:t>
            </a:r>
            <a:r>
              <a:rPr lang="en-US" altLang="ja-JP" dirty="0"/>
              <a:t>(r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を得た。</a:t>
            </a:r>
            <a:endParaRPr lang="en-US" altLang="ja-JP" dirty="0" smtClean="0"/>
          </a:p>
          <a:p>
            <a:r>
              <a:rPr lang="ja-JP" altLang="en-US" dirty="0" smtClean="0"/>
              <a:t>上記の</a:t>
            </a:r>
            <a:r>
              <a:rPr lang="en-US" altLang="ja-JP" dirty="0" smtClean="0"/>
              <a:t>R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関数と、球面調和関数</a:t>
            </a:r>
            <a:r>
              <a:rPr lang="en-US" altLang="ja-JP" dirty="0"/>
              <a:t>Y</a:t>
            </a:r>
            <a:r>
              <a:rPr lang="en-US" altLang="ja-JP" baseline="-25000" dirty="0"/>
              <a:t>lm</a:t>
            </a:r>
            <a:r>
              <a:rPr lang="en-US" altLang="ja-JP" dirty="0"/>
              <a:t>(θ,φ)</a:t>
            </a:r>
            <a:r>
              <a:rPr lang="ja-JP" altLang="en-US" dirty="0" smtClean="0"/>
              <a:t>を掛け合わせることにより、波動関数</a:t>
            </a:r>
            <a:r>
              <a:rPr lang="en-US" altLang="ja-JP" dirty="0" smtClean="0"/>
              <a:t>ψ(r,θ,φ)</a:t>
            </a:r>
            <a:r>
              <a:rPr lang="ja-JP" altLang="en-US" dirty="0" smtClean="0"/>
              <a:t>を得た。</a:t>
            </a:r>
            <a:endParaRPr lang="en-US" altLang="ja-JP" dirty="0" smtClean="0"/>
          </a:p>
          <a:p>
            <a:r>
              <a:rPr kumimoji="1" lang="ja-JP" altLang="en-US" dirty="0" smtClean="0"/>
              <a:t>また、</a:t>
            </a:r>
            <a:r>
              <a:rPr lang="en-US" altLang="ja-JP" dirty="0" smtClean="0"/>
              <a:t>ψ(r,θ,φ)</a:t>
            </a:r>
            <a:r>
              <a:rPr lang="ja-JP" altLang="en-US" dirty="0" smtClean="0"/>
              <a:t>の絶対値の二乗を取ることにより、電子密度</a:t>
            </a:r>
            <a:r>
              <a:rPr lang="en-US" altLang="ja-JP" dirty="0" smtClean="0"/>
              <a:t>ρ(r,θ,φ)</a:t>
            </a:r>
            <a:r>
              <a:rPr lang="ja-JP" altLang="en-US" dirty="0" smtClean="0"/>
              <a:t>を得た。</a:t>
            </a:r>
            <a:endParaRPr lang="en-US" altLang="ja-JP" dirty="0" smtClean="0"/>
          </a:p>
          <a:p>
            <a:r>
              <a:rPr lang="en-US" altLang="ja-JP" dirty="0" smtClean="0"/>
              <a:t>ψ(r,θ,φ)</a:t>
            </a:r>
            <a:r>
              <a:rPr lang="ja-JP" altLang="en-US" dirty="0" smtClean="0"/>
              <a:t>及び</a:t>
            </a:r>
            <a:r>
              <a:rPr lang="en-US" altLang="ja-JP" dirty="0" smtClean="0"/>
              <a:t>ρ(r,θ,φ)</a:t>
            </a:r>
            <a:r>
              <a:rPr lang="ja-JP" altLang="en-US" dirty="0" smtClean="0"/>
              <a:t>を、</a:t>
            </a:r>
            <a:r>
              <a:rPr lang="en-US" altLang="ja-JP" dirty="0"/>
              <a:t>von Neumann</a:t>
            </a:r>
            <a:r>
              <a:rPr lang="ja-JP" altLang="en-US" dirty="0"/>
              <a:t>の</a:t>
            </a:r>
            <a:r>
              <a:rPr lang="ja-JP" altLang="en-US" dirty="0" smtClean="0"/>
              <a:t>棄却法による乱数を用いて、三次元的に視覚化した。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3229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桜町 晃生</a:t>
            </a:r>
            <a:r>
              <a:rPr kumimoji="1" lang="en-US" altLang="ja-JP" dirty="0" smtClean="0"/>
              <a:t>『</a:t>
            </a:r>
            <a:r>
              <a:rPr lang="ja-JP" altLang="en-US" dirty="0" smtClean="0"/>
              <a:t>パソコンで描く水素原子</a:t>
            </a:r>
            <a:r>
              <a:rPr lang="en-US" altLang="ja-JP" dirty="0" smtClean="0"/>
              <a:t>―</a:t>
            </a:r>
            <a:r>
              <a:rPr lang="ja-JP" altLang="en-US" dirty="0" smtClean="0"/>
              <a:t>シュレーディンガー方程式を「計算する」「プロットする」「眺める」</a:t>
            </a:r>
            <a:r>
              <a:rPr lang="en-US" altLang="ja-JP" dirty="0"/>
              <a:t>』I</a:t>
            </a:r>
            <a:r>
              <a:rPr lang="ja-JP" altLang="en-US" dirty="0"/>
              <a:t>・</a:t>
            </a:r>
            <a:r>
              <a:rPr lang="en-US" altLang="ja-JP" dirty="0"/>
              <a:t>O </a:t>
            </a:r>
            <a:r>
              <a:rPr lang="en-US" altLang="ja-JP" dirty="0" smtClean="0"/>
              <a:t>BOOKS</a:t>
            </a:r>
            <a:r>
              <a:rPr lang="ja-JP" altLang="en-US" smtClean="0"/>
              <a:t>（</a:t>
            </a:r>
            <a:r>
              <a:rPr lang="en-US" altLang="ja-JP" smtClean="0"/>
              <a:t>2004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184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前回の復習</a:t>
            </a:r>
            <a:endParaRPr lang="en-US" altLang="ja-JP" dirty="0" smtClean="0"/>
          </a:p>
          <a:p>
            <a:r>
              <a:rPr lang="ja-JP" altLang="en-US" dirty="0"/>
              <a:t>動径波動関数と球面調和関数</a:t>
            </a:r>
            <a:endParaRPr lang="en-US" altLang="ja-JP" dirty="0" smtClean="0"/>
          </a:p>
          <a:p>
            <a:r>
              <a:rPr lang="ja-JP" altLang="en-US" dirty="0" smtClean="0"/>
              <a:t>波動関数と電子密度の可視化のアルゴリズム</a:t>
            </a:r>
            <a:endParaRPr lang="en-US" altLang="ja-JP" dirty="0" smtClean="0"/>
          </a:p>
          <a:p>
            <a:r>
              <a:rPr lang="ja-JP" altLang="en-US" dirty="0" smtClean="0"/>
              <a:t>プログラムの実演</a:t>
            </a:r>
            <a:endParaRPr lang="en-US" altLang="ja-JP" dirty="0" smtClean="0"/>
          </a:p>
          <a:p>
            <a:r>
              <a:rPr lang="ja-JP" altLang="en-US" dirty="0" smtClean="0"/>
              <a:t>まとめ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45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使用するプログラム言語、ライブラリ等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プログラム言語は</a:t>
            </a:r>
            <a:r>
              <a:rPr kumimoji="1" lang="en-US" altLang="ja-JP" dirty="0" smtClean="0"/>
              <a:t>C++11</a:t>
            </a:r>
            <a:r>
              <a:rPr kumimoji="1" lang="ja-JP" altLang="en-US" dirty="0" smtClean="0"/>
              <a:t>を使用する。</a:t>
            </a:r>
            <a:endParaRPr kumimoji="1" lang="en-US" altLang="ja-JP" dirty="0" smtClean="0"/>
          </a:p>
          <a:p>
            <a:r>
              <a:rPr lang="en-US" altLang="ja-JP" dirty="0" smtClean="0"/>
              <a:t>Boost</a:t>
            </a:r>
            <a:r>
              <a:rPr lang="ja-JP" altLang="en-US" dirty="0"/>
              <a:t> </a:t>
            </a:r>
            <a:r>
              <a:rPr lang="en-US" altLang="ja-JP" dirty="0" smtClean="0"/>
              <a:t>C++ Libraries</a:t>
            </a:r>
            <a:r>
              <a:rPr lang="ja-JP" altLang="en-US" dirty="0" smtClean="0"/>
              <a:t>を使用する。</a:t>
            </a:r>
            <a:endParaRPr lang="en-US" altLang="ja-JP" dirty="0" smtClean="0"/>
          </a:p>
          <a:p>
            <a:r>
              <a:rPr lang="ja-JP" altLang="en-US" dirty="0" smtClean="0"/>
              <a:t>三次元可視化のために、</a:t>
            </a:r>
            <a:r>
              <a:rPr lang="en-US" altLang="ja-JP" dirty="0" smtClean="0"/>
              <a:t>Microsoft DirectX 10</a:t>
            </a:r>
            <a:r>
              <a:rPr lang="ja-JP" altLang="en-US" dirty="0" smtClean="0"/>
              <a:t>を使用する。</a:t>
            </a:r>
            <a:endParaRPr lang="en-US" altLang="ja-JP" dirty="0" smtClean="0"/>
          </a:p>
          <a:p>
            <a:r>
              <a:rPr lang="en-US" altLang="ja-JP" dirty="0" smtClean="0"/>
              <a:t>Spline</a:t>
            </a:r>
            <a:r>
              <a:rPr lang="ja-JP" altLang="en-US" dirty="0" smtClean="0"/>
              <a:t>補間のために、</a:t>
            </a:r>
            <a:r>
              <a:rPr lang="en-US" altLang="ja-JP" dirty="0" smtClean="0"/>
              <a:t>GNU </a:t>
            </a:r>
            <a:r>
              <a:rPr lang="en-US" altLang="ja-JP" dirty="0"/>
              <a:t>Scientific Library (</a:t>
            </a:r>
            <a:r>
              <a:rPr lang="en-US" altLang="ja-JP"/>
              <a:t>GSL</a:t>
            </a:r>
            <a:r>
              <a:rPr lang="en-US" altLang="ja-JP" smtClean="0"/>
              <a:t>)</a:t>
            </a:r>
            <a:r>
              <a:rPr lang="ja-JP" altLang="en-US" smtClean="0"/>
              <a:t>を</a:t>
            </a:r>
            <a:r>
              <a:rPr lang="ja-JP" altLang="en-US" dirty="0" smtClean="0"/>
              <a:t>使用する。</a:t>
            </a:r>
            <a:endParaRPr lang="en-US" altLang="ja-JP" dirty="0" smtClean="0"/>
          </a:p>
          <a:p>
            <a:r>
              <a:rPr lang="ja-JP" altLang="en-US" dirty="0" smtClean="0"/>
              <a:t>さらに、並列</a:t>
            </a:r>
            <a:r>
              <a:rPr lang="ja-JP" altLang="en-US" dirty="0"/>
              <a:t>計算のため</a:t>
            </a:r>
            <a:r>
              <a:rPr lang="ja-JP" altLang="en-US" dirty="0" smtClean="0"/>
              <a:t>に、</a:t>
            </a:r>
            <a:r>
              <a:rPr lang="en-US" altLang="ja-JP" dirty="0" smtClean="0"/>
              <a:t>Threading Building Blocks (TBB)</a:t>
            </a:r>
            <a:r>
              <a:rPr lang="ja-JP" altLang="en-US" dirty="0" smtClean="0"/>
              <a:t>を使用する。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703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Schrac</a:t>
            </a:r>
            <a:r>
              <a:rPr lang="ja-JP" altLang="en-US" dirty="0" err="1" smtClean="0"/>
              <a:t>での</a:t>
            </a:r>
            <a:r>
              <a:rPr lang="ja-JP" altLang="en-US" dirty="0"/>
              <a:t>計算結果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Schrac</a:t>
            </a:r>
            <a:r>
              <a:rPr kumimoji="1" lang="ja-JP" altLang="en-US" dirty="0" err="1" smtClean="0"/>
              <a:t>での</a:t>
            </a:r>
            <a:r>
              <a:rPr kumimoji="1" lang="ja-JP" altLang="en-US" dirty="0" smtClean="0"/>
              <a:t>計算結果は、以下のような数値データである。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このデータの意味を、直接把握しようとしても、不可能である。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037" y="2564904"/>
            <a:ext cx="429262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gnuplot</a:t>
            </a:r>
            <a:r>
              <a:rPr kumimoji="1" lang="ja-JP" altLang="en-US" dirty="0" smtClean="0"/>
              <a:t>によるプロット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次に、先ほどの出力結果を</a:t>
            </a:r>
            <a:r>
              <a:rPr kumimoji="1" lang="en-US" altLang="ja-JP" dirty="0" smtClean="0"/>
              <a:t>gnuplot</a:t>
            </a:r>
            <a:r>
              <a:rPr kumimoji="1" lang="ja-JP" altLang="en-US" dirty="0" smtClean="0"/>
              <a:t>でプロットしてみる。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数値データよりは、意味を把握しやすくなったが、やはりまだ味気ない。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19" y="2132856"/>
            <a:ext cx="4341457" cy="325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波動関数と電子密度の可視化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波動関数</a:t>
            </a:r>
            <a:r>
              <a:rPr lang="en-US" altLang="ja-JP" dirty="0"/>
              <a:t>ψ(r,θ,φ)</a:t>
            </a:r>
            <a:r>
              <a:rPr lang="ja-JP" altLang="en-US" dirty="0"/>
              <a:t>と電子密度</a:t>
            </a:r>
            <a:r>
              <a:rPr lang="en-US" altLang="ja-JP" dirty="0"/>
              <a:t>ρ(r,θ,φ)</a:t>
            </a:r>
            <a:r>
              <a:rPr lang="ja-JP" altLang="en-US" dirty="0" smtClean="0"/>
              <a:t>を、三次元で可視化することを考えよう。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このためには、動径波動関数</a:t>
            </a:r>
            <a:r>
              <a:rPr kumimoji="1" lang="en-US" altLang="ja-JP" dirty="0" smtClean="0"/>
              <a:t>R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(r)</a:t>
            </a:r>
            <a:r>
              <a:rPr kumimoji="1" lang="ja-JP" altLang="en-US" dirty="0" err="1" smtClean="0"/>
              <a:t>だけ</a:t>
            </a:r>
            <a:r>
              <a:rPr kumimoji="1" lang="ja-JP" altLang="en-US" dirty="0" smtClean="0"/>
              <a:t>では不十分である。</a:t>
            </a:r>
            <a:endParaRPr kumimoji="1" lang="en-US" altLang="ja-JP" dirty="0" smtClean="0"/>
          </a:p>
          <a:p>
            <a:r>
              <a:rPr lang="en-US" altLang="ja-JP" dirty="0"/>
              <a:t>ψ(r,θ,φ)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R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と、</a:t>
            </a:r>
            <a:r>
              <a:rPr kumimoji="1" lang="ja-JP" altLang="en-US" dirty="0" smtClean="0"/>
              <a:t>球面調和関数</a:t>
            </a:r>
            <a:r>
              <a:rPr kumimoji="1" lang="en-US" altLang="ja-JP" dirty="0" smtClean="0"/>
              <a:t>Y</a:t>
            </a:r>
            <a:r>
              <a:rPr kumimoji="1" lang="en-US" altLang="ja-JP" baseline="-25000" dirty="0" smtClean="0"/>
              <a:t>lm</a:t>
            </a:r>
            <a:r>
              <a:rPr kumimoji="1" lang="en-US" altLang="ja-JP" dirty="0" smtClean="0"/>
              <a:t>(θ,φ)</a:t>
            </a:r>
            <a:r>
              <a:rPr kumimoji="1" lang="ja-JP" altLang="en-US" dirty="0" smtClean="0"/>
              <a:t>の積であった。従って、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lm</a:t>
            </a:r>
            <a:r>
              <a:rPr lang="en-US" altLang="ja-JP" dirty="0" smtClean="0"/>
              <a:t>(θ,φ)</a:t>
            </a:r>
            <a:r>
              <a:rPr lang="ja-JP" altLang="en-US" dirty="0" smtClean="0"/>
              <a:t>を求める必要がある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ここ</a:t>
            </a:r>
            <a:r>
              <a:rPr lang="ja-JP" altLang="en-US" dirty="0" smtClean="0"/>
              <a:t>で、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lm</a:t>
            </a:r>
            <a:r>
              <a:rPr lang="en-US" altLang="ja-JP" dirty="0" smtClean="0"/>
              <a:t>(θ,φ)</a:t>
            </a:r>
            <a:r>
              <a:rPr lang="ja-JP" altLang="en-US" dirty="0" smtClean="0"/>
              <a:t>は、以下の偏微分方程式を満たす。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021288"/>
            <a:ext cx="3436190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9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球面調和関数</a:t>
            </a:r>
            <a:r>
              <a:rPr lang="en-US" altLang="ja-JP" dirty="0"/>
              <a:t>Y</a:t>
            </a:r>
            <a:r>
              <a:rPr lang="en-US" altLang="ja-JP" baseline="-25000" dirty="0"/>
              <a:t>lm</a:t>
            </a:r>
            <a:r>
              <a:rPr lang="en-US" altLang="ja-JP" dirty="0"/>
              <a:t>(θ,φ)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前ページの偏微分方程式を解くと、球面調和関数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lm</a:t>
            </a:r>
            <a:r>
              <a:rPr lang="en-US" altLang="ja-JP" dirty="0" smtClean="0"/>
              <a:t>(θ,φ)</a:t>
            </a:r>
            <a:r>
              <a:rPr lang="ja-JP" altLang="en-US" dirty="0" smtClean="0"/>
              <a:t>として以下が得られる。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ここで、</a:t>
            </a:r>
            <a:r>
              <a:rPr lang="en-US" altLang="ja-JP" dirty="0" smtClean="0"/>
              <a:t>P</a:t>
            </a:r>
            <a:r>
              <a:rPr lang="en-US" altLang="ja-JP" baseline="-25000" dirty="0" smtClean="0"/>
              <a:t>l</a:t>
            </a:r>
            <a:r>
              <a:rPr lang="en-US" altLang="ja-JP" baseline="30000" dirty="0" smtClean="0"/>
              <a:t>m</a:t>
            </a:r>
            <a:r>
              <a:rPr lang="ja-JP" altLang="en-US" dirty="0" smtClean="0"/>
              <a:t>は、ルジャンドル陪関数である。</a:t>
            </a:r>
            <a:endParaRPr lang="en-US" altLang="ja-JP" dirty="0" smtClean="0"/>
          </a:p>
          <a:p>
            <a:r>
              <a:rPr lang="ja-JP" altLang="en-US" dirty="0" smtClean="0"/>
              <a:t>この式は複雑であるが、この関数の値は、</a:t>
            </a:r>
            <a:r>
              <a:rPr lang="en-US" altLang="ja-JP" dirty="0" smtClean="0"/>
              <a:t>Boost</a:t>
            </a:r>
            <a:r>
              <a:rPr lang="ja-JP" altLang="en-US" dirty="0" smtClean="0"/>
              <a:t>ライブラリの「</a:t>
            </a:r>
            <a:r>
              <a:rPr lang="en-US" altLang="ja-JP" dirty="0" smtClean="0"/>
              <a:t>spherical_harmonic</a:t>
            </a:r>
            <a:r>
              <a:rPr lang="ja-JP" altLang="en-US" dirty="0" smtClean="0"/>
              <a:t>」関数を用いれば、簡単に得られる。</a:t>
            </a:r>
            <a:endParaRPr lang="en-US" altLang="ja-JP" dirty="0" smtClean="0"/>
          </a:p>
          <a:p>
            <a:r>
              <a:rPr lang="ja-JP" altLang="en-US" dirty="0" smtClean="0"/>
              <a:t>なお、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lm</a:t>
            </a:r>
            <a:r>
              <a:rPr lang="en-US" altLang="ja-JP" dirty="0" smtClean="0"/>
              <a:t>(θ,φ</a:t>
            </a:r>
            <a:r>
              <a:rPr lang="en-US" altLang="ja-JP" dirty="0"/>
              <a:t>)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FF0000"/>
                </a:solidFill>
              </a:rPr>
              <a:t>複素関数</a:t>
            </a:r>
            <a:r>
              <a:rPr lang="ja-JP" altLang="en-US" dirty="0" smtClean="0"/>
              <a:t>であることに注意。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64904"/>
            <a:ext cx="6752000" cy="76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波動関数と電子密度の構成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ja-JP" altLang="en-US" dirty="0" smtClean="0"/>
              <a:t>波動関数</a:t>
            </a:r>
            <a:r>
              <a:rPr lang="en-US" altLang="ja-JP" dirty="0" smtClean="0"/>
              <a:t>ψ(r,θ,φ</a:t>
            </a:r>
            <a:r>
              <a:rPr lang="en-US" altLang="ja-JP" dirty="0"/>
              <a:t>)</a:t>
            </a:r>
            <a:r>
              <a:rPr lang="ja-JP" altLang="en-US" dirty="0" smtClean="0"/>
              <a:t>は、以下のように得られる。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電子密度</a:t>
            </a:r>
            <a:r>
              <a:rPr lang="en-US" altLang="ja-JP" dirty="0" smtClean="0"/>
              <a:t>ρ(r,θ,φ</a:t>
            </a:r>
            <a:r>
              <a:rPr lang="en-US" altLang="ja-JP" dirty="0"/>
              <a:t>)</a:t>
            </a:r>
            <a:r>
              <a:rPr lang="ja-JP" altLang="en-US" dirty="0" smtClean="0"/>
              <a:t>は、以下のように得られる。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ここで動径波動関数</a:t>
            </a:r>
            <a:r>
              <a:rPr lang="en-US" altLang="ja-JP" dirty="0" smtClean="0"/>
              <a:t>R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schrac</a:t>
            </a:r>
            <a:r>
              <a:rPr lang="ja-JP" altLang="en-US" dirty="0" smtClean="0"/>
              <a:t>の出力ファイルから読み込んだ（離散的な）数値データを、</a:t>
            </a:r>
            <a:r>
              <a:rPr lang="en-US" altLang="ja-JP" dirty="0" smtClean="0"/>
              <a:t>Spline</a:t>
            </a:r>
            <a:r>
              <a:rPr lang="ja-JP" altLang="en-US" dirty="0" smtClean="0"/>
              <a:t>補間して求める。</a:t>
            </a:r>
            <a:endParaRPr lang="en-US" altLang="ja-JP" dirty="0" smtClean="0"/>
          </a:p>
          <a:p>
            <a:r>
              <a:rPr lang="en-US" altLang="ja-JP" dirty="0" smtClean="0"/>
              <a:t>Spline</a:t>
            </a:r>
            <a:r>
              <a:rPr lang="ja-JP" altLang="en-US" dirty="0" smtClean="0"/>
              <a:t>補間には、</a:t>
            </a:r>
            <a:r>
              <a:rPr lang="en-US" altLang="ja-JP" dirty="0" smtClean="0"/>
              <a:t>GSL</a:t>
            </a:r>
            <a:r>
              <a:rPr lang="ja-JP" altLang="en-US" dirty="0" smtClean="0"/>
              <a:t>ライブラリの</a:t>
            </a:r>
            <a:r>
              <a:rPr lang="en-US" altLang="ja-JP" dirty="0" smtClean="0"/>
              <a:t>gsl_spline</a:t>
            </a:r>
            <a:r>
              <a:rPr lang="ja-JP" altLang="en-US" dirty="0" smtClean="0"/>
              <a:t>関数を用いる。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91" y="2204864"/>
            <a:ext cx="3759347" cy="29951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91" y="3284984"/>
            <a:ext cx="6548571" cy="8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1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HIROYUKI@FMJMRY0FUVWYY5H6" val="4128"/>
  <p:tag name="DEFAULTDISPLAY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\end{document}&#10;"/>
  <p:tag name="EMBEDFONTS" val="1"/>
  <p:tag name="FIRSTHP@BVAFLLPSJEW0Y5J4" val="55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9813"/>
  <p:tag name="ORIGINALWIDTH" val="1691.039"/>
  <p:tag name="LATEXADDIN" val="\documentclass{article}&#10;\usepackage{amsmath}&#10;\pagestyle{empty}&#10;\begin{document}&#10;$\hat{l}^{2}Y_{lm}\left(  \theta,\phi\right)  =l\left(  l+1\right)&#10;Y_{lm}\left(  \theta,\phi\right)  $&#10;\end{document}"/>
  <p:tag name="IGUANATEXSIZE" val="20"/>
  <p:tag name="IGUANATEXCURSOR" val="18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4.2032"/>
  <p:tag name="ORIGINALWIDTH" val="3322.835"/>
  <p:tag name="LATEXADDIN" val="\documentclass{article}&#10;\usepackage{amsmath}&#10;\pagestyle{empty}&#10;\begin{document}&#10;$Y_{lm}\left(  \theta,\phi\right)  =\left(  -1\right)  ^{\left(  m+\left\vert&#10;m\right\vert \right)  /2}\sqrt{\dfrac{2l+1}{4\pi}\dfrac{\left(  l-\left\vert&#10;m\right\vert \right)  !}{\left(  l+\left\vert m\right\vert \right)  !}}%&#10;P_{l}^{\left\vert m\right\vert }\left(  \cos\theta\right)  e^{im\phi}$&#10;\end{document}"/>
  <p:tag name="IGUANATEXSIZE" val="20"/>
  <p:tag name="IGUANATEXCURSOR" val="37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553.056"/>
  <p:tag name="LATEXADDIN" val="\documentclass{article}&#10;\usepackage{amsmath}&#10;\pagestyle{empty}&#10;\begin{document}&#10;$\psi\left(  r,\theta,\phi\right)  =R_{nl}\left(  r\right)  Y_{lm}\left(&#10;\theta,\phi\right)  $&#10;\end{document}"/>
  <p:tag name="IGUANATEXSIZE" val="20"/>
  <p:tag name="IGUANATEXCURSOR" val="17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20.21"/>
  <p:tag name="ORIGINALWIDTH" val="2578.178"/>
  <p:tag name="LATEXADDIN" val="\documentclass{article}&#10;\usepackage{amsmath}&#10;\pagestyle{empty}&#10;\begin{document}&#10;$\rho\left(  r,\theta,\phi\right)  =\left\{&#10;\begin{tabular}&#10;[c]{ll}%&#10;$R_{nl}^{2}\left(  r\right)  \left[  \operatorname{Re}Y_{lm}\left(&#10;\theta,\phi\right)  \right]  ^{2}$ &amp; $\left(  m\geq0\right)  $\\&#10;$R_{nl}^{2}\left(  r\right)  \left[  \operatorname{Im}Y_{lm}\left(&#10;\theta,\phi\right)  \right]  ^{2}$ &amp; $\left(  m&lt;0\right)  $%&#10;\end{tabular}&#10;\right.  $&#10;\end{document}"/>
  <p:tag name="IGUANATEXSIZE" val="20"/>
  <p:tag name="IGUANATEXCURSOR" val="433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7608</TotalTime>
  <Words>1360</Words>
  <Application>Microsoft Office PowerPoint</Application>
  <PresentationFormat>画面に合わせる (4:3)</PresentationFormat>
  <Paragraphs>114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8" baseType="lpstr">
      <vt:lpstr>HGPｺﾞｼｯｸE</vt:lpstr>
      <vt:lpstr>ＭＳ Ｐゴシック</vt:lpstr>
      <vt:lpstr>Tw Cen MT</vt:lpstr>
      <vt:lpstr>Calibri</vt:lpstr>
      <vt:lpstr>Wingdings</vt:lpstr>
      <vt:lpstr>Wingdings 2</vt:lpstr>
      <vt:lpstr>1_デザート</vt:lpstr>
      <vt:lpstr>SchracVisualizeによる、波動関数と電子密度の可視化</vt:lpstr>
      <vt:lpstr>自己紹介</vt:lpstr>
      <vt:lpstr>概要</vt:lpstr>
      <vt:lpstr>使用するプログラム言語、ライブラリ等</vt:lpstr>
      <vt:lpstr>Schracでの計算結果</vt:lpstr>
      <vt:lpstr>gnuplotによるプロット</vt:lpstr>
      <vt:lpstr>波動関数と電子密度の可視化</vt:lpstr>
      <vt:lpstr>球面調和関数Ylm(θ,φ)</vt:lpstr>
      <vt:lpstr>波動関数と電子密度の構成</vt:lpstr>
      <vt:lpstr>波動関数と電子密度の可視化の考え方</vt:lpstr>
      <vt:lpstr>波動関数の可視化のアルゴリズム</vt:lpstr>
      <vt:lpstr>電子密度の可視化のアルゴリズム</vt:lpstr>
      <vt:lpstr>von Neumannの棄却法</vt:lpstr>
      <vt:lpstr>von Neumannの棄却法</vt:lpstr>
      <vt:lpstr>SchracVisualizeの特徴</vt:lpstr>
      <vt:lpstr>SchracVisualizeの実演</vt:lpstr>
      <vt:lpstr>H原子の波動関数とHe原子の波動関数の比較</vt:lpstr>
      <vt:lpstr>H原子の電子密度とHe原子の電子密度の比較</vt:lpstr>
      <vt:lpstr>ソースコードへのリンク</vt:lpstr>
      <vt:lpstr>まとめ</vt:lpstr>
      <vt:lpstr>参考文献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SchracVisualizeによる、波動関数と電子密度の可視化</dc:title>
  <dc:creator>Hiroyuki dc1394</dc:creator>
  <cp:lastModifiedBy>Hiroyuki dc1394</cp:lastModifiedBy>
  <cp:revision>8</cp:revision>
  <dcterms:created xsi:type="dcterms:W3CDTF">2011-04-19T08:41:22Z</dcterms:created>
  <dcterms:modified xsi:type="dcterms:W3CDTF">2015-05-02T04:16:46Z</dcterms:modified>
</cp:coreProperties>
</file>