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7"/>
  </p:notesMasterIdLst>
  <p:sldIdLst>
    <p:sldId id="258" r:id="rId2"/>
    <p:sldId id="411" r:id="rId3"/>
    <p:sldId id="441" r:id="rId4"/>
    <p:sldId id="470" r:id="rId5"/>
    <p:sldId id="471" r:id="rId6"/>
    <p:sldId id="479" r:id="rId7"/>
    <p:sldId id="472" r:id="rId8"/>
    <p:sldId id="473" r:id="rId9"/>
    <p:sldId id="474" r:id="rId10"/>
    <p:sldId id="475" r:id="rId11"/>
    <p:sldId id="476" r:id="rId12"/>
    <p:sldId id="477" r:id="rId13"/>
    <p:sldId id="478" r:id="rId14"/>
    <p:sldId id="467" r:id="rId15"/>
    <p:sldId id="427" r:id="rId16"/>
  </p:sldIdLst>
  <p:sldSz cx="9144000" cy="6858000" type="screen4x3"/>
  <p:notesSz cx="6858000" cy="9144000"/>
  <p:custDataLst>
    <p:tags r:id="rId18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31" autoAdjust="0"/>
  </p:normalViewPr>
  <p:slideViewPr>
    <p:cSldViewPr>
      <p:cViewPr varScale="1">
        <p:scale>
          <a:sx n="89" d="100"/>
          <a:sy n="89" d="100"/>
        </p:scale>
        <p:origin x="128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713B8-E49A-41D1-88B6-B310770581C8}" type="datetimeFigureOut">
              <a:rPr kumimoji="1" lang="ja-JP" altLang="en-US" smtClean="0"/>
              <a:t>2015/4/10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44C4A-7F4C-422E-AFD3-B9FF5B24F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8407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120A1B4-3412-4C96-ACAA-DBDB2A910CC9}" type="datetimeFigureOut">
              <a:rPr kumimoji="1" lang="ja-JP" altLang="en-US" smtClean="0"/>
              <a:pPr/>
              <a:t>2015/4/10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EBDDC3"/>
              </a:solidFill>
            </a:endParaRPr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>
                <a:solidFill>
                  <a:srgbClr val="EBDDC3"/>
                </a:solidFill>
              </a:rPr>
              <a:pPr/>
              <a:t>‹#›</a:t>
            </a:fld>
            <a:endParaRPr kumimoji="1" lang="ja-JP" altLang="en-US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150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2015/4/10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68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2015/4/10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578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2015/4/10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2162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2015/4/10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802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2015/4/10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フッター プレースホル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8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2015/4/10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6" name="テキスト プレースホル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5" name="テキスト プレースホル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87367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2015/4/10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39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2015/4/10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>
                <a:solidFill>
                  <a:srgbClr val="775F55"/>
                </a:solidFill>
              </a:rPr>
              <a:pPr/>
              <a:t>‹#›</a:t>
            </a:fld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43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2015/4/10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1896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2015/4/10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4949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2015/4/10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25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@dc1394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3600" dirty="0" smtClean="0"/>
              <a:t>SchracVisualize</a:t>
            </a:r>
            <a:r>
              <a:rPr lang="ja-JP" altLang="en-US" sz="3600" dirty="0" smtClean="0"/>
              <a:t>による、波動</a:t>
            </a:r>
            <a:r>
              <a:rPr lang="ja-JP" altLang="en-US" sz="3600" dirty="0"/>
              <a:t>関数と電子密度の可視化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337357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波動関数の可視化の考え方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/>
              <a:t>波動関数の</a:t>
            </a:r>
            <a:r>
              <a:rPr lang="ja-JP" altLang="en-US" dirty="0" smtClean="0"/>
              <a:t>可視化の手順は、以下のようになる。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(1) </a:t>
            </a:r>
            <a:r>
              <a:rPr lang="ja-JP" altLang="en-US" dirty="0" smtClean="0"/>
              <a:t>主量子数</a:t>
            </a:r>
            <a:r>
              <a:rPr lang="en-US" altLang="ja-JP" dirty="0" smtClean="0"/>
              <a:t>n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方位量子数</a:t>
            </a:r>
            <a:r>
              <a:rPr lang="en-US" altLang="ja-JP" dirty="0" smtClean="0"/>
              <a:t>l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磁気量子数</a:t>
            </a:r>
            <a:r>
              <a:rPr lang="en-US" altLang="ja-JP" dirty="0" smtClean="0"/>
              <a:t>m</a:t>
            </a:r>
            <a:r>
              <a:rPr lang="ja-JP" altLang="en-US" dirty="0" smtClean="0"/>
              <a:t>を決める。→動径分布関数と、球面調和関数が決まる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(2) </a:t>
            </a:r>
            <a:r>
              <a:rPr lang="ja-JP" altLang="en-US" dirty="0" smtClean="0"/>
              <a:t>波動関数を観測する回数を決める、観測回数だけ</a:t>
            </a:r>
            <a:r>
              <a:rPr lang="en-US" altLang="ja-JP" dirty="0" smtClean="0"/>
              <a:t>(3)</a:t>
            </a:r>
            <a:r>
              <a:rPr lang="ja-JP" altLang="en-US" dirty="0" smtClean="0"/>
              <a:t>～</a:t>
            </a:r>
            <a:r>
              <a:rPr lang="en-US" altLang="ja-JP" dirty="0" smtClean="0"/>
              <a:t>(4)</a:t>
            </a:r>
            <a:r>
              <a:rPr lang="ja-JP" altLang="en-US" dirty="0" smtClean="0"/>
              <a:t>を繰り返す。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(3) </a:t>
            </a:r>
            <a:r>
              <a:rPr lang="ja-JP" altLang="en-US" dirty="0" smtClean="0"/>
              <a:t>動径</a:t>
            </a:r>
            <a:r>
              <a:rPr lang="ja-JP" altLang="en-US" dirty="0"/>
              <a:t>分布関数</a:t>
            </a:r>
            <a:r>
              <a:rPr lang="ja-JP" altLang="en-US" dirty="0" smtClean="0"/>
              <a:t>と球面</a:t>
            </a:r>
            <a:r>
              <a:rPr lang="ja-JP" altLang="en-US" dirty="0"/>
              <a:t>調和</a:t>
            </a:r>
            <a:r>
              <a:rPr lang="ja-JP" altLang="en-US" dirty="0" smtClean="0"/>
              <a:t>関数の積に従う乱数を発生させ、</a:t>
            </a:r>
            <a:r>
              <a:rPr lang="en-US" altLang="ja-JP" dirty="0"/>
              <a:t> </a:t>
            </a:r>
            <a:r>
              <a:rPr lang="ja-JP" altLang="en-US" dirty="0" smtClean="0"/>
              <a:t>電子の位置</a:t>
            </a:r>
            <a:r>
              <a:rPr lang="en-US" altLang="ja-JP" dirty="0" smtClean="0"/>
              <a:t>(x, y, z)</a:t>
            </a:r>
            <a:r>
              <a:rPr lang="ja-JP" altLang="en-US" dirty="0" smtClean="0"/>
              <a:t>の値を決める（ただし、球面調和関数の実部と虚部は、別々に表示する）。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(4) </a:t>
            </a:r>
            <a:r>
              <a:rPr lang="ja-JP" altLang="en-US" dirty="0" smtClean="0"/>
              <a:t>電子の位置</a:t>
            </a:r>
            <a:r>
              <a:rPr lang="en-US" altLang="ja-JP" dirty="0" smtClean="0"/>
              <a:t>(</a:t>
            </a:r>
            <a:r>
              <a:rPr lang="en-US" altLang="ja-JP" dirty="0"/>
              <a:t>x, y, z</a:t>
            </a:r>
            <a:r>
              <a:rPr lang="en-US" altLang="ja-JP" dirty="0" smtClean="0"/>
              <a:t>)</a:t>
            </a:r>
            <a:r>
              <a:rPr lang="ja-JP" altLang="en-US" dirty="0" smtClean="0"/>
              <a:t>に点をプロットする。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1932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電子密度の可視化の考え方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電子密度の可視化の手順は、以下のようになる。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(1) </a:t>
            </a:r>
            <a:r>
              <a:rPr lang="ja-JP" altLang="en-US" dirty="0" smtClean="0"/>
              <a:t>主量子数</a:t>
            </a:r>
            <a:r>
              <a:rPr lang="en-US" altLang="ja-JP" dirty="0" smtClean="0"/>
              <a:t>n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方位量子数</a:t>
            </a:r>
            <a:r>
              <a:rPr lang="en-US" altLang="ja-JP" dirty="0" smtClean="0"/>
              <a:t>l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磁気量子数</a:t>
            </a:r>
            <a:r>
              <a:rPr lang="en-US" altLang="ja-JP" dirty="0" smtClean="0"/>
              <a:t>m</a:t>
            </a:r>
            <a:r>
              <a:rPr lang="ja-JP" altLang="en-US" dirty="0" smtClean="0"/>
              <a:t>を決める。→動径分布関数と、球面調和関数が決まる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(2) </a:t>
            </a:r>
            <a:r>
              <a:rPr lang="ja-JP" altLang="en-US" dirty="0" smtClean="0"/>
              <a:t>電子雲を観測する回数を決める、観測回数だけ</a:t>
            </a:r>
            <a:r>
              <a:rPr lang="en-US" altLang="ja-JP" dirty="0" smtClean="0"/>
              <a:t>(3)</a:t>
            </a:r>
            <a:r>
              <a:rPr lang="ja-JP" altLang="en-US" dirty="0" smtClean="0"/>
              <a:t>～</a:t>
            </a:r>
            <a:r>
              <a:rPr lang="en-US" altLang="ja-JP" dirty="0" smtClean="0"/>
              <a:t>(4)</a:t>
            </a:r>
            <a:r>
              <a:rPr lang="ja-JP" altLang="en-US" dirty="0" smtClean="0"/>
              <a:t>を繰り返す。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(3) </a:t>
            </a:r>
            <a:r>
              <a:rPr lang="ja-JP" altLang="en-US" dirty="0" smtClean="0"/>
              <a:t>動径</a:t>
            </a:r>
            <a:r>
              <a:rPr lang="ja-JP" altLang="en-US" dirty="0"/>
              <a:t>分布関数</a:t>
            </a:r>
            <a:r>
              <a:rPr lang="ja-JP" altLang="en-US" dirty="0" smtClean="0"/>
              <a:t>と球面</a:t>
            </a:r>
            <a:r>
              <a:rPr lang="ja-JP" altLang="en-US" dirty="0"/>
              <a:t>調和</a:t>
            </a:r>
            <a:r>
              <a:rPr lang="ja-JP" altLang="en-US" dirty="0" smtClean="0"/>
              <a:t>関数の積の絶対値の二乗に従う乱数を発生させ、</a:t>
            </a:r>
            <a:r>
              <a:rPr lang="en-US" altLang="ja-JP" dirty="0"/>
              <a:t> </a:t>
            </a:r>
            <a:r>
              <a:rPr lang="ja-JP" altLang="en-US" dirty="0" smtClean="0"/>
              <a:t>電子の位置</a:t>
            </a:r>
            <a:r>
              <a:rPr lang="en-US" altLang="ja-JP" dirty="0" smtClean="0"/>
              <a:t>(x, y, z)</a:t>
            </a:r>
            <a:r>
              <a:rPr lang="ja-JP" altLang="en-US" dirty="0" smtClean="0"/>
              <a:t>の値を決める。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(4) </a:t>
            </a:r>
            <a:r>
              <a:rPr lang="ja-JP" altLang="en-US" dirty="0" smtClean="0"/>
              <a:t>電子の位置</a:t>
            </a:r>
            <a:r>
              <a:rPr lang="en-US" altLang="ja-JP" dirty="0" smtClean="0"/>
              <a:t>(</a:t>
            </a:r>
            <a:r>
              <a:rPr lang="en-US" altLang="ja-JP" dirty="0"/>
              <a:t>x, y, z</a:t>
            </a:r>
            <a:r>
              <a:rPr lang="en-US" altLang="ja-JP" dirty="0" smtClean="0"/>
              <a:t>)</a:t>
            </a:r>
            <a:r>
              <a:rPr lang="ja-JP" altLang="en-US" dirty="0" smtClean="0"/>
              <a:t>に点をプロットする。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2797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von Neumann</a:t>
            </a:r>
            <a:r>
              <a:rPr lang="ja-JP" altLang="en-US" dirty="0"/>
              <a:t>の棄却法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「原子の波動関数と電子密度を乱数を用いて描く」という問題は、「どうすれば分布関数に従う乱数を発生させることができるか？」という問題に帰着する。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任意の分布に従う乱数を発生させる方法として、よく知られている方法に、「</a:t>
            </a:r>
            <a:r>
              <a:rPr lang="en-US" altLang="ja-JP" dirty="0"/>
              <a:t>von Neumann</a:t>
            </a:r>
            <a:r>
              <a:rPr lang="ja-JP" altLang="en-US" dirty="0"/>
              <a:t>の</a:t>
            </a:r>
            <a:r>
              <a:rPr lang="ja-JP" altLang="en-US" dirty="0" smtClean="0"/>
              <a:t>棄却法」がある。</a:t>
            </a:r>
            <a:endParaRPr lang="en-US" altLang="ja-JP" dirty="0" smtClean="0"/>
          </a:p>
          <a:p>
            <a:r>
              <a:rPr lang="ja-JP" altLang="en-US" dirty="0" smtClean="0"/>
              <a:t>次ページでこれを詳しく説明する。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034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von Neumann</a:t>
            </a:r>
            <a:r>
              <a:rPr lang="ja-JP" altLang="en-US" dirty="0"/>
              <a:t>の棄却法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von Neumann</a:t>
            </a:r>
            <a:r>
              <a:rPr lang="ja-JP" altLang="en-US" dirty="0"/>
              <a:t>の</a:t>
            </a:r>
            <a:r>
              <a:rPr lang="ja-JP" altLang="en-US" dirty="0" smtClean="0"/>
              <a:t>棄却法の手順は以下のようになる。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(1) </a:t>
            </a:r>
            <a:r>
              <a:rPr lang="ja-JP" altLang="en-US" dirty="0" smtClean="0"/>
              <a:t>確率密度関数</a:t>
            </a:r>
            <a:r>
              <a:rPr lang="en-US" altLang="ja-JP" dirty="0" smtClean="0"/>
              <a:t>f(x)</a:t>
            </a:r>
            <a:r>
              <a:rPr lang="ja-JP" altLang="en-US" dirty="0" smtClean="0"/>
              <a:t>の変数</a:t>
            </a:r>
            <a:r>
              <a:rPr lang="en-US" altLang="ja-JP" dirty="0" smtClean="0"/>
              <a:t>x</a:t>
            </a:r>
            <a:r>
              <a:rPr lang="ja-JP" altLang="en-US" dirty="0" smtClean="0"/>
              <a:t>の変域を区間</a:t>
            </a:r>
            <a:r>
              <a:rPr lang="en-US" altLang="ja-JP" dirty="0" smtClean="0"/>
              <a:t>[0, x</a:t>
            </a:r>
            <a:r>
              <a:rPr lang="en-US" altLang="ja-JP" baseline="-25000" dirty="0" smtClean="0"/>
              <a:t>0</a:t>
            </a:r>
            <a:r>
              <a:rPr lang="en-US" altLang="ja-JP" dirty="0" smtClean="0"/>
              <a:t>]</a:t>
            </a:r>
            <a:r>
              <a:rPr lang="ja-JP" altLang="en-US" dirty="0" smtClean="0"/>
              <a:t>とする。変域内での</a:t>
            </a:r>
            <a:r>
              <a:rPr lang="en-US" altLang="ja-JP" dirty="0" smtClean="0"/>
              <a:t>f(x)</a:t>
            </a:r>
            <a:r>
              <a:rPr lang="ja-JP" altLang="en-US" dirty="0" smtClean="0"/>
              <a:t>の最大値を</a:t>
            </a:r>
            <a:r>
              <a:rPr lang="en-US" altLang="ja-JP" dirty="0" smtClean="0"/>
              <a:t>M</a:t>
            </a:r>
            <a:r>
              <a:rPr lang="ja-JP" altLang="en-US" dirty="0" smtClean="0"/>
              <a:t>とする。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(2) </a:t>
            </a:r>
            <a:r>
              <a:rPr kumimoji="1" lang="ja-JP" altLang="en-US" dirty="0" smtClean="0"/>
              <a:t>区間</a:t>
            </a:r>
            <a:r>
              <a:rPr lang="en-US" altLang="ja-JP" dirty="0"/>
              <a:t>[0, x</a:t>
            </a:r>
            <a:r>
              <a:rPr lang="en-US" altLang="ja-JP" baseline="-25000" dirty="0"/>
              <a:t>0</a:t>
            </a:r>
            <a:r>
              <a:rPr lang="en-US" altLang="ja-JP" dirty="0" smtClean="0"/>
              <a:t>]</a:t>
            </a:r>
            <a:r>
              <a:rPr lang="ja-JP" altLang="en-US" dirty="0" err="1" smtClean="0"/>
              <a:t>での</a:t>
            </a:r>
            <a:r>
              <a:rPr lang="ja-JP" altLang="en-US" dirty="0" smtClean="0"/>
              <a:t>一様乱数</a:t>
            </a:r>
            <a:r>
              <a:rPr lang="en-US" altLang="ja-JP" dirty="0" smtClean="0"/>
              <a:t>x</a:t>
            </a:r>
            <a:r>
              <a:rPr lang="en-US" altLang="ja-JP" baseline="-25000" dirty="0" smtClean="0"/>
              <a:t>i</a:t>
            </a:r>
            <a:r>
              <a:rPr lang="ja-JP" altLang="en-US" dirty="0" smtClean="0"/>
              <a:t>を発生させる。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(3) </a:t>
            </a:r>
            <a:r>
              <a:rPr kumimoji="1" lang="ja-JP" altLang="en-US" dirty="0" smtClean="0"/>
              <a:t>区間</a:t>
            </a:r>
            <a:r>
              <a:rPr kumimoji="1" lang="en-US" altLang="ja-JP" dirty="0" smtClean="0"/>
              <a:t>[0, M]</a:t>
            </a:r>
            <a:r>
              <a:rPr kumimoji="1" lang="ja-JP" altLang="en-US" dirty="0" err="1" smtClean="0"/>
              <a:t>での</a:t>
            </a:r>
            <a:r>
              <a:rPr lang="ja-JP" altLang="en-US" dirty="0"/>
              <a:t>一様</a:t>
            </a:r>
            <a:r>
              <a:rPr lang="ja-JP" altLang="en-US" dirty="0" smtClean="0"/>
              <a:t>乱数</a:t>
            </a:r>
            <a:r>
              <a:rPr lang="en-US" altLang="ja-JP" dirty="0" smtClean="0"/>
              <a:t>y</a:t>
            </a:r>
            <a:r>
              <a:rPr lang="en-US" altLang="ja-JP" baseline="-25000" dirty="0" smtClean="0"/>
              <a:t>i</a:t>
            </a:r>
            <a:r>
              <a:rPr lang="ja-JP" altLang="en-US" dirty="0"/>
              <a:t>を発生させる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(4) x</a:t>
            </a:r>
            <a:r>
              <a:rPr lang="en-US" altLang="ja-JP" baseline="-25000" dirty="0" smtClean="0"/>
              <a:t>i</a:t>
            </a:r>
            <a:r>
              <a:rPr lang="en-US" altLang="ja-JP" dirty="0" smtClean="0"/>
              <a:t>, y</a:t>
            </a:r>
            <a:r>
              <a:rPr lang="en-US" altLang="ja-JP" baseline="-25000" dirty="0" smtClean="0"/>
              <a:t>i</a:t>
            </a:r>
            <a:r>
              <a:rPr lang="ja-JP" altLang="en-US" dirty="0" smtClean="0"/>
              <a:t>が、</a:t>
            </a:r>
            <a:r>
              <a:rPr lang="en-US" altLang="ja-JP" dirty="0" smtClean="0"/>
              <a:t>f(x</a:t>
            </a:r>
            <a:r>
              <a:rPr lang="en-US" altLang="ja-JP" baseline="-25000" dirty="0" smtClean="0"/>
              <a:t>i</a:t>
            </a:r>
            <a:r>
              <a:rPr lang="en-US" altLang="ja-JP" dirty="0" smtClean="0"/>
              <a:t>) &gt; y</a:t>
            </a:r>
            <a:r>
              <a:rPr lang="en-US" altLang="ja-JP" baseline="-25000" dirty="0" smtClean="0"/>
              <a:t>i</a:t>
            </a:r>
            <a:r>
              <a:rPr lang="ja-JP" altLang="en-US" dirty="0" smtClean="0"/>
              <a:t>を満足する場合のみ、</a:t>
            </a:r>
            <a:r>
              <a:rPr lang="ja-JP" altLang="en-US" dirty="0"/>
              <a:t>乱数</a:t>
            </a:r>
            <a:r>
              <a:rPr lang="en-US" altLang="ja-JP" dirty="0" smtClean="0"/>
              <a:t>x</a:t>
            </a:r>
            <a:r>
              <a:rPr lang="en-US" altLang="ja-JP" baseline="-25000" dirty="0" smtClean="0"/>
              <a:t>i</a:t>
            </a:r>
            <a:r>
              <a:rPr lang="ja-JP" altLang="en-US" dirty="0" smtClean="0"/>
              <a:t>は与えられた</a:t>
            </a:r>
            <a:r>
              <a:rPr lang="en-US" altLang="ja-JP" dirty="0" smtClean="0"/>
              <a:t>f(x)</a:t>
            </a:r>
            <a:r>
              <a:rPr lang="ja-JP" altLang="en-US" dirty="0" smtClean="0"/>
              <a:t>に従うものとして採用し、満足しなければ捨てる。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(5) (2)</a:t>
            </a:r>
            <a:r>
              <a:rPr lang="ja-JP" altLang="en-US" dirty="0" smtClean="0"/>
              <a:t>～</a:t>
            </a:r>
            <a:r>
              <a:rPr lang="en-US" altLang="ja-JP" dirty="0" smtClean="0"/>
              <a:t>(4)</a:t>
            </a:r>
            <a:r>
              <a:rPr lang="ja-JP" altLang="en-US" dirty="0" smtClean="0"/>
              <a:t>を繰り返して乱数列を得る。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947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ソース</a:t>
            </a:r>
            <a:r>
              <a:rPr kumimoji="1" lang="ja-JP" altLang="en-US" dirty="0" smtClean="0"/>
              <a:t>コードへのリンク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このプログラムのソースコードは、</a:t>
            </a:r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上で公開しています</a:t>
            </a:r>
            <a:endParaRPr kumimoji="1" lang="en-US" altLang="ja-JP" dirty="0" smtClean="0"/>
          </a:p>
          <a:p>
            <a:r>
              <a:rPr lang="en-US" altLang="ja-JP" dirty="0" smtClean="0"/>
              <a:t>https</a:t>
            </a:r>
            <a:r>
              <a:rPr lang="en-US" altLang="ja-JP" dirty="0"/>
              <a:t>://</a:t>
            </a:r>
            <a:r>
              <a:rPr lang="en-US" altLang="ja-JP" dirty="0" smtClean="0"/>
              <a:t>github.com/dc1394/schrac</a:t>
            </a:r>
          </a:p>
          <a:p>
            <a:r>
              <a:rPr lang="ja-JP" altLang="en-US" dirty="0"/>
              <a:t>ライセンス</a:t>
            </a:r>
            <a:r>
              <a:rPr lang="ja-JP" altLang="en-US" dirty="0" smtClean="0"/>
              <a:t>は修正</a:t>
            </a:r>
            <a:r>
              <a:rPr lang="en-US" altLang="ja-JP" dirty="0" smtClean="0"/>
              <a:t>BSD</a:t>
            </a:r>
            <a:r>
              <a:rPr lang="ja-JP" altLang="en-US" dirty="0" smtClean="0"/>
              <a:t>ライセンスとします。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9109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まとめ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 err="1" smtClean="0"/>
              <a:t>Sch</a:t>
            </a:r>
            <a:r>
              <a:rPr lang="ja-JP" altLang="en-US" dirty="0" smtClean="0"/>
              <a:t>方程式を、原点付近と原点から十分遠い点から数値的に解いた。</a:t>
            </a:r>
            <a:endParaRPr lang="en-US" altLang="ja-JP" dirty="0" smtClean="0"/>
          </a:p>
          <a:p>
            <a:r>
              <a:rPr lang="ja-JP" altLang="en-US" dirty="0" smtClean="0"/>
              <a:t>それぞれの解を接合することにより、固有値及び波動関数を得た。</a:t>
            </a:r>
            <a:endParaRPr lang="en-US" altLang="ja-JP" dirty="0" smtClean="0"/>
          </a:p>
          <a:p>
            <a:r>
              <a:rPr lang="ja-JP" altLang="en-US" dirty="0" smtClean="0"/>
              <a:t>計算によって得られた波動関数から、運動エネルギー及びポテンシャルエネルギーを計算した。</a:t>
            </a:r>
            <a:endParaRPr lang="en-US" altLang="ja-JP" dirty="0" smtClean="0"/>
          </a:p>
          <a:p>
            <a:r>
              <a:rPr lang="ja-JP" altLang="en-US" dirty="0" smtClean="0"/>
              <a:t>計算で求めた固有値及び波動関数のいずれも、解析的に求められる値とほとんど完全に一致していた。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3336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自己紹介</a:t>
            </a:r>
            <a:endParaRPr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 smtClean="0"/>
              <a:t>Twitter: @dc1394</a:t>
            </a:r>
          </a:p>
          <a:p>
            <a:r>
              <a:rPr lang="en-US" altLang="ja-JP" dirty="0" smtClean="0"/>
              <a:t>C++, C#, F#</a:t>
            </a:r>
            <a:r>
              <a:rPr lang="ja-JP" altLang="en-US" dirty="0" smtClean="0"/>
              <a:t>そして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が好きです（ただしプログラマーではありません）。</a:t>
            </a:r>
            <a:endParaRPr lang="en-US" altLang="ja-JP" dirty="0" smtClean="0"/>
          </a:p>
          <a:p>
            <a:r>
              <a:rPr lang="ja-JP" altLang="en-US" dirty="0" smtClean="0"/>
              <a:t>量子力学の数値計算とかやってます。</a:t>
            </a:r>
            <a:endParaRPr lang="en-US" altLang="ja-JP" dirty="0" smtClean="0"/>
          </a:p>
          <a:p>
            <a:r>
              <a:rPr lang="ja-JP" altLang="en-US" dirty="0" smtClean="0"/>
              <a:t>最も興味のある分野</a:t>
            </a:r>
            <a:endParaRPr lang="en-US" altLang="ja-JP" dirty="0" smtClean="0"/>
          </a:p>
          <a:p>
            <a:r>
              <a:rPr lang="ja-JP" altLang="en-US" dirty="0" smtClean="0"/>
              <a:t>・第一原理計算</a:t>
            </a:r>
            <a:endParaRPr lang="en-US" altLang="ja-JP" dirty="0" smtClean="0"/>
          </a:p>
          <a:p>
            <a:r>
              <a:rPr lang="ja-JP" altLang="en-US" dirty="0" smtClean="0"/>
              <a:t>・密度汎関数理論（</a:t>
            </a:r>
            <a:r>
              <a:rPr lang="en-US" altLang="ja-JP" dirty="0" smtClean="0"/>
              <a:t>Density Functional Theory, DFT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第一原理計算や</a:t>
            </a:r>
            <a:r>
              <a:rPr lang="en-US" altLang="ja-JP" dirty="0" smtClean="0"/>
              <a:t>DFT</a:t>
            </a:r>
            <a:r>
              <a:rPr lang="ja-JP" altLang="en-US" dirty="0" smtClean="0"/>
              <a:t>については、よろしければ拙作のスライドをご覧ください（ </a:t>
            </a:r>
            <a:r>
              <a:rPr lang="en-US" altLang="ja-JP" dirty="0" smtClean="0"/>
              <a:t>http://www.slideshare.net/dc1394/ss-26378208 </a:t>
            </a:r>
            <a:r>
              <a:rPr lang="ja-JP" altLang="en-US" dirty="0" smtClean="0"/>
              <a:t>）。</a:t>
            </a:r>
            <a:endParaRPr lang="en-US" altLang="ja-JP" dirty="0" smtClean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72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前回の復習</a:t>
            </a:r>
            <a:endParaRPr lang="en-US" altLang="ja-JP" dirty="0" smtClean="0"/>
          </a:p>
          <a:p>
            <a:r>
              <a:rPr lang="ja-JP" altLang="en-US" dirty="0" smtClean="0"/>
              <a:t>波動関数と電子密度の可視化の考え方</a:t>
            </a:r>
            <a:endParaRPr lang="en-US" altLang="ja-JP" dirty="0" smtClean="0"/>
          </a:p>
          <a:p>
            <a:r>
              <a:rPr lang="ja-JP" altLang="en-US" dirty="0" smtClean="0"/>
              <a:t>動径波動関数と球面調和関数</a:t>
            </a:r>
            <a:endParaRPr lang="en-US" altLang="ja-JP" dirty="0" smtClean="0"/>
          </a:p>
          <a:p>
            <a:r>
              <a:rPr lang="ja-JP" altLang="en-US" dirty="0" smtClean="0"/>
              <a:t>プログラムの実演</a:t>
            </a:r>
            <a:endParaRPr lang="en-US" altLang="ja-JP" dirty="0" smtClean="0"/>
          </a:p>
          <a:p>
            <a:r>
              <a:rPr lang="ja-JP" altLang="en-US" dirty="0" smtClean="0"/>
              <a:t>まとめ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451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Schrac</a:t>
            </a:r>
            <a:r>
              <a:rPr lang="ja-JP" altLang="en-US" dirty="0" err="1" smtClean="0"/>
              <a:t>での</a:t>
            </a:r>
            <a:r>
              <a:rPr lang="ja-JP" altLang="en-US" dirty="0"/>
              <a:t>計算結果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Schrac</a:t>
            </a:r>
            <a:r>
              <a:rPr kumimoji="1" lang="ja-JP" altLang="en-US" dirty="0" err="1" smtClean="0"/>
              <a:t>での</a:t>
            </a:r>
            <a:r>
              <a:rPr kumimoji="1" lang="ja-JP" altLang="en-US" dirty="0" smtClean="0"/>
              <a:t>計算結果は、以下のような数値データである。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このデータの意味を、直接把握しようとしても、不可能である。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037" y="2564904"/>
            <a:ext cx="4292622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6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gnuplot</a:t>
            </a:r>
            <a:r>
              <a:rPr kumimoji="1" lang="ja-JP" altLang="en-US" dirty="0" smtClean="0"/>
              <a:t>によるプロット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次に、先ほどの出力結果を</a:t>
            </a:r>
            <a:r>
              <a:rPr kumimoji="1" lang="en-US" altLang="ja-JP" dirty="0" smtClean="0"/>
              <a:t>gnuplot</a:t>
            </a:r>
            <a:r>
              <a:rPr kumimoji="1" lang="ja-JP" altLang="en-US" dirty="0" smtClean="0"/>
              <a:t>でプロットしてみる。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数値データよりは、意味を把握しやすくなったが、</a:t>
            </a:r>
            <a:r>
              <a:rPr kumimoji="1" lang="ja-JP" altLang="en-US" dirty="0" smtClean="0"/>
              <a:t>やはりまだ味気ない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619" y="2132856"/>
            <a:ext cx="4341457" cy="325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4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波動関数と電子密度の可視化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波動関数と電子密度を三次元的に把握するには、動径波動関数</a:t>
            </a:r>
            <a:r>
              <a:rPr kumimoji="1" lang="en-US" altLang="ja-JP" dirty="0" smtClean="0"/>
              <a:t>R</a:t>
            </a:r>
            <a:r>
              <a:rPr kumimoji="1" lang="en-US" altLang="ja-JP" baseline="-25000" dirty="0" smtClean="0"/>
              <a:t>nl</a:t>
            </a:r>
            <a:r>
              <a:rPr kumimoji="1" lang="en-US" altLang="ja-JP" dirty="0" smtClean="0"/>
              <a:t>(r)</a:t>
            </a:r>
            <a:r>
              <a:rPr kumimoji="1" lang="ja-JP" altLang="en-US" dirty="0" err="1" smtClean="0"/>
              <a:t>だけ</a:t>
            </a:r>
            <a:r>
              <a:rPr kumimoji="1" lang="ja-JP" altLang="en-US" dirty="0" smtClean="0"/>
              <a:t>では不十分である。</a:t>
            </a:r>
            <a:endParaRPr kumimoji="1" lang="en-US" altLang="ja-JP" smtClean="0"/>
          </a:p>
          <a:p>
            <a:r>
              <a:rPr kumimoji="1" lang="ja-JP" altLang="en-US" smtClean="0"/>
              <a:t>変数分</a:t>
            </a:r>
            <a:r>
              <a:rPr kumimoji="1" lang="ja-JP" altLang="en-US" dirty="0" smtClean="0"/>
              <a:t>離した、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496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波動関数の構成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ここで、動径波動関数</a:t>
            </a:r>
            <a:r>
              <a:rPr kumimoji="1" lang="en-US" altLang="ja-JP" dirty="0" smtClean="0"/>
              <a:t>R</a:t>
            </a:r>
            <a:r>
              <a:rPr kumimoji="1" lang="en-US" altLang="ja-JP" baseline="-25000" dirty="0" smtClean="0"/>
              <a:t>nl</a:t>
            </a:r>
            <a:r>
              <a:rPr kumimoji="1" lang="en-US" altLang="ja-JP" dirty="0" smtClean="0"/>
              <a:t>(r)</a:t>
            </a:r>
            <a:r>
              <a:rPr kumimoji="1" lang="ja-JP" altLang="en-US" dirty="0" smtClean="0"/>
              <a:t>を用いて、波動関数</a:t>
            </a:r>
            <a:r>
              <a:rPr kumimoji="1" lang="en-US" altLang="ja-JP" dirty="0" smtClean="0"/>
              <a:t>ψ</a:t>
            </a:r>
            <a:r>
              <a:rPr lang="en-US" altLang="ja-JP" dirty="0" smtClean="0"/>
              <a:t>(r,θ,φ)</a:t>
            </a:r>
            <a:r>
              <a:rPr lang="ja-JP" altLang="en-US" dirty="0" smtClean="0"/>
              <a:t>を構成することを考えよう。</a:t>
            </a:r>
            <a:endParaRPr lang="en-US" altLang="ja-JP" dirty="0" smtClean="0"/>
          </a:p>
          <a:p>
            <a:r>
              <a:rPr lang="ja-JP" altLang="en-US" dirty="0" smtClean="0"/>
              <a:t>波動関数</a:t>
            </a:r>
            <a:r>
              <a:rPr lang="en-US" altLang="ja-JP" dirty="0"/>
              <a:t>ψ(r,θ,φ</a:t>
            </a:r>
            <a:r>
              <a:rPr lang="en-US" altLang="ja-JP" dirty="0" smtClean="0"/>
              <a:t>)</a:t>
            </a:r>
            <a:r>
              <a:rPr lang="ja-JP" altLang="en-US" dirty="0" smtClean="0"/>
              <a:t>は、動径波動関数</a:t>
            </a:r>
            <a:r>
              <a:rPr lang="en-US" altLang="ja-JP" dirty="0"/>
              <a:t>R</a:t>
            </a:r>
            <a:r>
              <a:rPr lang="en-US" altLang="ja-JP" baseline="-25000" dirty="0"/>
              <a:t>nl</a:t>
            </a:r>
            <a:r>
              <a:rPr lang="en-US" altLang="ja-JP" dirty="0"/>
              <a:t>(r</a:t>
            </a:r>
            <a:r>
              <a:rPr lang="en-US" altLang="ja-JP" dirty="0" smtClean="0"/>
              <a:t>)</a:t>
            </a:r>
            <a:r>
              <a:rPr lang="ja-JP" altLang="en-US" dirty="0" smtClean="0"/>
              <a:t>と球面調和関数</a:t>
            </a:r>
            <a:r>
              <a:rPr lang="en-US" altLang="ja-JP" dirty="0" smtClean="0"/>
              <a:t>Y</a:t>
            </a:r>
            <a:r>
              <a:rPr lang="en-US" altLang="ja-JP" baseline="-25000" dirty="0" smtClean="0"/>
              <a:t>lm</a:t>
            </a:r>
            <a:r>
              <a:rPr lang="en-US" altLang="ja-JP" dirty="0" smtClean="0"/>
              <a:t>(θ,φ)</a:t>
            </a:r>
            <a:r>
              <a:rPr lang="ja-JP" altLang="en-US" dirty="0" smtClean="0"/>
              <a:t>の積で表される。</a:t>
            </a:r>
            <a:endParaRPr lang="en-US" altLang="ja-JP" dirty="0" smtClean="0"/>
          </a:p>
          <a:p>
            <a:r>
              <a:rPr lang="ja-JP" altLang="en-US" dirty="0" smtClean="0"/>
              <a:t>ここで、</a:t>
            </a:r>
            <a:r>
              <a:rPr lang="ja-JP" altLang="en-US" dirty="0"/>
              <a:t>球面調和関数</a:t>
            </a:r>
            <a:r>
              <a:rPr lang="en-US" altLang="ja-JP" dirty="0"/>
              <a:t>Y</a:t>
            </a:r>
            <a:r>
              <a:rPr lang="en-US" altLang="ja-JP" baseline="-25000" dirty="0"/>
              <a:t>lm</a:t>
            </a:r>
            <a:r>
              <a:rPr lang="en-US" altLang="ja-JP" dirty="0"/>
              <a:t>(θ,φ</a:t>
            </a:r>
            <a:r>
              <a:rPr lang="en-US" altLang="ja-JP" dirty="0" smtClean="0"/>
              <a:t>)</a:t>
            </a:r>
            <a:r>
              <a:rPr lang="ja-JP" altLang="en-US" dirty="0" smtClean="0"/>
              <a:t>は、以下で表される。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ここで、</a:t>
            </a:r>
            <a:r>
              <a:rPr lang="en-US" altLang="ja-JP" dirty="0" smtClean="0"/>
              <a:t>P</a:t>
            </a:r>
            <a:r>
              <a:rPr lang="en-US" altLang="ja-JP" baseline="-25000" dirty="0" smtClean="0"/>
              <a:t>l</a:t>
            </a:r>
            <a:r>
              <a:rPr lang="en-US" altLang="ja-JP" baseline="30000" dirty="0" smtClean="0"/>
              <a:t>m</a:t>
            </a:r>
            <a:r>
              <a:rPr lang="ja-JP" altLang="en-US" dirty="0" smtClean="0"/>
              <a:t>は、ルジャンドル陪関数である。</a:t>
            </a:r>
            <a:endParaRPr lang="en-US" altLang="ja-JP" dirty="0" smtClean="0"/>
          </a:p>
          <a:p>
            <a:r>
              <a:rPr lang="ja-JP" altLang="en-US" dirty="0" smtClean="0"/>
              <a:t>なお、球面調和関数は複素関数であることに注意。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293096"/>
            <a:ext cx="6752000" cy="76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1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電子密度の構成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波動関数が構成できれば、電子密度を構成するのは簡単である。</a:t>
            </a:r>
            <a:endParaRPr lang="en-US" altLang="ja-JP" dirty="0" smtClean="0"/>
          </a:p>
          <a:p>
            <a:r>
              <a:rPr lang="ja-JP" altLang="en-US" dirty="0" smtClean="0"/>
              <a:t>電子密度は、波動関数</a:t>
            </a:r>
            <a:r>
              <a:rPr lang="en-US" altLang="ja-JP" dirty="0" smtClean="0"/>
              <a:t>ψ(r,θ,φ)</a:t>
            </a:r>
            <a:r>
              <a:rPr lang="ja-JP" altLang="en-US" dirty="0" smtClean="0"/>
              <a:t>の</a:t>
            </a:r>
            <a:r>
              <a:rPr lang="ja-JP" altLang="en-US" dirty="0" smtClean="0">
                <a:solidFill>
                  <a:srgbClr val="FF0000"/>
                </a:solidFill>
              </a:rPr>
              <a:t>絶対値の二乗</a:t>
            </a:r>
            <a:r>
              <a:rPr lang="ja-JP" altLang="en-US" dirty="0" smtClean="0"/>
              <a:t>（一般に波動関数</a:t>
            </a:r>
            <a:r>
              <a:rPr lang="en-US" altLang="ja-JP" dirty="0" smtClean="0"/>
              <a:t>ψ</a:t>
            </a:r>
            <a:r>
              <a:rPr lang="ja-JP" altLang="en-US" dirty="0" smtClean="0"/>
              <a:t>は複素数である）で表される。</a:t>
            </a:r>
            <a:endParaRPr lang="en-US" altLang="ja-JP" dirty="0"/>
          </a:p>
          <a:p>
            <a:r>
              <a:rPr kumimoji="1" lang="ja-JP" altLang="en-US" dirty="0" smtClean="0"/>
              <a:t>つまり、                                       である。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4077072"/>
            <a:ext cx="4211429" cy="38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1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mtClean="0"/>
              <a:t>波動関数と電子密度の可視化の考え方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波動関数</a:t>
            </a:r>
            <a:r>
              <a:rPr lang="en-US" altLang="ja-JP" dirty="0" smtClean="0"/>
              <a:t>ψ(r,θ,φ) </a:t>
            </a:r>
            <a:r>
              <a:rPr lang="ja-JP" altLang="en-US" dirty="0" smtClean="0"/>
              <a:t>及び電子密度</a:t>
            </a:r>
            <a:r>
              <a:rPr lang="en-US" altLang="ja-JP" dirty="0" smtClean="0"/>
              <a:t>ρ(r,θ,φ)</a:t>
            </a:r>
            <a:r>
              <a:rPr lang="ja-JP" altLang="en-US" dirty="0" smtClean="0"/>
              <a:t>のいずれも、三次元の変数を持つので、表示には</a:t>
            </a:r>
            <a:r>
              <a:rPr lang="ja-JP" altLang="en-US" dirty="0" smtClean="0">
                <a:solidFill>
                  <a:srgbClr val="FF0000"/>
                </a:solidFill>
              </a:rPr>
              <a:t>四次元が必要</a:t>
            </a:r>
            <a:r>
              <a:rPr lang="ja-JP" altLang="en-US" dirty="0" smtClean="0"/>
              <a:t>である。</a:t>
            </a:r>
            <a:endParaRPr lang="en-US" altLang="ja-JP" dirty="0" smtClean="0"/>
          </a:p>
          <a:p>
            <a:r>
              <a:rPr lang="ja-JP" altLang="en-US" dirty="0" smtClean="0"/>
              <a:t>四次元（の関数）は、単純にはグラフ化できないので、可視化には工夫が必要である。</a:t>
            </a:r>
            <a:endParaRPr lang="en-US" altLang="ja-JP" dirty="0" smtClean="0"/>
          </a:p>
          <a:p>
            <a:r>
              <a:rPr lang="ja-JP" altLang="en-US" dirty="0" smtClean="0"/>
              <a:t>工夫には色々な方法があるだろうが、ここでは乱数を用いて、四次元の関数を可視化することを考える。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0911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HIROYUKI@FMJMRY0FUVWYY5H6" val="4128"/>
  <p:tag name="DEFAULTDISPLAY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&#10;\end{document}&#10;"/>
  <p:tag name="EMBEDFONTS" val="1"/>
  <p:tag name="FIRSTHP@BVAFLLPSJEW0Y5J4" val="550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4.2032"/>
  <p:tag name="ORIGINALWIDTH" val="3322.835"/>
  <p:tag name="LATEXADDIN" val="\documentclass{article}&#10;\usepackage{amsmath}&#10;\pagestyle{empty}&#10;\begin{document}&#10;$Y_{lm}\left(  \theta,\phi\right)  =\left(  -1\right)  ^{\left(  m+\left\vert&#10;m\right\vert \right)  /2}\sqrt{\dfrac{2l+1}{4\pi}\dfrac{\left(  l-\left\vert&#10;m\right\vert \right)  !}{\left(  l+\left\vert m\right\vert \right)  !}}%&#10;P_{l}^{\left\vert m\right\vert }\left(  \cos\theta\right)  e^{im\phi}$&#10;\end{document}"/>
  <p:tag name="IGUANATEXSIZE" val="20"/>
  <p:tag name="IGUANATEXCURSOR" val="37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2.2309"/>
  <p:tag name="ORIGINALWIDTH" val="1658.043"/>
  <p:tag name="LATEXADDIN" val="\documentclass{article}&#10;\usepackage{amsmath}&#10;\pagestyle{empty}&#10;\begin{document}&#10;$\rho\left(  r,\theta,\phi\right)  =\left\vert R_{nl}\left(  r\right)&#10;Y_{lm}\left(  \theta,\phi\right)  \right\vert ^{2}$&#10;\end{document}"/>
  <p:tag name="IGUANATEXSIZE" val="20"/>
  <p:tag name="IGUANATEXCURSOR" val="20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7520</TotalTime>
  <Words>1046</Words>
  <Application>Microsoft Office PowerPoint</Application>
  <PresentationFormat>画面に合わせる (4:3)</PresentationFormat>
  <Paragraphs>89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2" baseType="lpstr">
      <vt:lpstr>HGPｺﾞｼｯｸE</vt:lpstr>
      <vt:lpstr>ＭＳ Ｐゴシック</vt:lpstr>
      <vt:lpstr>Tw Cen MT</vt:lpstr>
      <vt:lpstr>Calibri</vt:lpstr>
      <vt:lpstr>Wingdings</vt:lpstr>
      <vt:lpstr>Wingdings 2</vt:lpstr>
      <vt:lpstr>1_デザート</vt:lpstr>
      <vt:lpstr>SchracVisualizeによる、波動関数と電子密度の可視化</vt:lpstr>
      <vt:lpstr>自己紹介</vt:lpstr>
      <vt:lpstr>概要</vt:lpstr>
      <vt:lpstr>Schracでの計算結果</vt:lpstr>
      <vt:lpstr>gnuplotによるプロット</vt:lpstr>
      <vt:lpstr>波動関数と電子密度の可視化</vt:lpstr>
      <vt:lpstr>波動関数の構成</vt:lpstr>
      <vt:lpstr>電子密度の構成</vt:lpstr>
      <vt:lpstr>波動関数と電子密度の可視化の考え方</vt:lpstr>
      <vt:lpstr>波動関数の可視化の考え方</vt:lpstr>
      <vt:lpstr>電子密度の可視化の考え方</vt:lpstr>
      <vt:lpstr>von Neumannの棄却法</vt:lpstr>
      <vt:lpstr>von Neumannの棄却法</vt:lpstr>
      <vt:lpstr>ソースコードへのリンク</vt:lpstr>
      <vt:lpstr>まとめ</vt:lpstr>
    </vt:vector>
  </TitlesOfParts>
  <Company>金沢大学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LDA+U study of selected iron</dc:title>
  <dc:creator>Hiroyuki</dc:creator>
  <cp:lastModifiedBy>Hiroyuki dc1394</cp:lastModifiedBy>
  <cp:revision>686</cp:revision>
  <dcterms:created xsi:type="dcterms:W3CDTF">2011-04-19T08:41:22Z</dcterms:created>
  <dcterms:modified xsi:type="dcterms:W3CDTF">2015-04-10T08:23:06Z</dcterms:modified>
</cp:coreProperties>
</file>