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9" r:id="rId10"/>
    <p:sldId id="270" r:id="rId11"/>
    <p:sldId id="271" r:id="rId12"/>
    <p:sldId id="272" r:id="rId13"/>
    <p:sldId id="290" r:id="rId14"/>
    <p:sldId id="268" r:id="rId15"/>
    <p:sldId id="287" r:id="rId16"/>
    <p:sldId id="289" r:id="rId17"/>
    <p:sldId id="276" r:id="rId18"/>
    <p:sldId id="277" r:id="rId19"/>
    <p:sldId id="279" r:id="rId20"/>
    <p:sldId id="293" r:id="rId21"/>
    <p:sldId id="296" r:id="rId22"/>
    <p:sldId id="297" r:id="rId23"/>
    <p:sldId id="274" r:id="rId24"/>
    <p:sldId id="298" r:id="rId25"/>
    <p:sldId id="299" r:id="rId26"/>
    <p:sldId id="300" r:id="rId27"/>
    <p:sldId id="303" r:id="rId28"/>
    <p:sldId id="301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94" r:id="rId37"/>
    <p:sldId id="302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1F2B47C-871B-DE44-96F1-E1854F4CCC7C}">
          <p14:sldIdLst>
            <p14:sldId id="257"/>
            <p14:sldId id="258"/>
            <p14:sldId id="259"/>
          </p14:sldIdLst>
        </p14:section>
        <p14:section name="Attacker" id="{5B459FF8-3D4C-6241-9264-A9C32B873766}">
          <p14:sldIdLst>
            <p14:sldId id="265"/>
            <p14:sldId id="260"/>
            <p14:sldId id="261"/>
            <p14:sldId id="262"/>
          </p14:sldIdLst>
        </p14:section>
        <p14:section name="Building Library" id="{7BDDB5B8-E03D-6A48-B6F7-7529DEFA9F75}">
          <p14:sldIdLst>
            <p14:sldId id="266"/>
            <p14:sldId id="269"/>
            <p14:sldId id="270"/>
            <p14:sldId id="271"/>
            <p14:sldId id="272"/>
            <p14:sldId id="290"/>
          </p14:sldIdLst>
        </p14:section>
        <p14:section name="Building System" id="{10D0BDB4-C76A-F642-89B8-6C76B3ECC0B9}">
          <p14:sldIdLst>
            <p14:sldId id="268"/>
            <p14:sldId id="287"/>
            <p14:sldId id="289"/>
            <p14:sldId id="276"/>
            <p14:sldId id="277"/>
          </p14:sldIdLst>
        </p14:section>
        <p14:section name="Hunting" id="{90A3144D-26DB-E64E-A226-7265606D2BA9}">
          <p14:sldIdLst>
            <p14:sldId id="279"/>
            <p14:sldId id="293"/>
            <p14:sldId id="296"/>
            <p14:sldId id="297"/>
            <p14:sldId id="274"/>
            <p14:sldId id="298"/>
            <p14:sldId id="299"/>
            <p14:sldId id="300"/>
            <p14:sldId id="303"/>
            <p14:sldId id="301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Summary" id="{614E4075-5E8B-E74D-9246-71CEFBD83BBD}">
          <p14:sldIdLst>
            <p14:sldId id="29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5"/>
    <p:restoredTop sz="91531"/>
  </p:normalViewPr>
  <p:slideViewPr>
    <p:cSldViewPr snapToGrid="0" snapToObjects="1">
      <p:cViewPr varScale="1">
        <p:scale>
          <a:sx n="110" d="100"/>
          <a:sy n="110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4C286-4CF2-FF43-B7B4-BD5191491A8B}" type="doc">
      <dgm:prSet loTypeId="urn:microsoft.com/office/officeart/2005/8/layout/arrow3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2D5FAC-17A5-344F-B7B8-EF6C59017ABC}">
      <dgm:prSet phldrT="[文本]"/>
      <dgm:spPr/>
      <dgm:t>
        <a:bodyPr/>
        <a:lstStyle/>
        <a:p>
          <a:r>
            <a:rPr lang="en-US" altLang="zh-CN" b="1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Threat</a:t>
          </a:r>
          <a:r>
            <a:rPr lang="zh-CN" altLang="en-US" b="1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Intelligence</a:t>
          </a:r>
          <a:endParaRPr lang="zh-CN" altLang="en-US" b="1" dirty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B680EF55-2EFE-A64E-AB92-454BE71AD6FB}" type="parTrans" cxnId="{8880A32B-0CBA-A54B-B380-2872D19A27D2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32BACB9B-10CA-5D48-A808-4D47BDC8C504}" type="sibTrans" cxnId="{8880A32B-0CBA-A54B-B380-2872D19A27D2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D05ACB96-1EBA-9B4A-B9CC-E98A7B634C86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Security</a:t>
          </a:r>
          <a:r>
            <a:rPr lang="zh-CN" altLang="en-US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Data</a:t>
          </a:r>
          <a:r>
            <a:rPr lang="zh-CN" altLang="en-US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Sources</a:t>
          </a:r>
          <a:endParaRPr lang="zh-CN" altLang="en-US" b="1" dirty="0" smtClean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70B8E988-D3B6-6F4E-9B52-3610B9EBF3E9}" type="parTrans" cxnId="{2E34A25E-7DB5-7A43-A075-CB50611224A3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0A98B65D-A099-064D-9EA5-0DA223FECDCA}" type="sibTrans" cxnId="{2E34A25E-7DB5-7A43-A075-CB50611224A3}">
      <dgm:prSet/>
      <dgm:spPr/>
      <dgm:t>
        <a:bodyPr/>
        <a:lstStyle/>
        <a:p>
          <a:endParaRPr lang="zh-CN" altLang="en-US" b="1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9A3880A-8B4D-2B4A-BD8A-4F58D9B9BC14}" type="pres">
      <dgm:prSet presAssocID="{C164C286-4CF2-FF43-B7B4-BD5191491A8B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F663F94-2EF2-C346-9B12-87BBC7BE21F4}" type="pres">
      <dgm:prSet presAssocID="{C164C286-4CF2-FF43-B7B4-BD5191491A8B}" presName="divider" presStyleLbl="fgShp" presStyleIdx="0" presStyleCnt="1"/>
      <dgm:spPr/>
    </dgm:pt>
    <dgm:pt modelId="{78B5C9CE-4EC4-EA46-83FA-0C052B18EC58}" type="pres">
      <dgm:prSet presAssocID="{E72D5FAC-17A5-344F-B7B8-EF6C59017ABC}" presName="downArrow" presStyleLbl="node1" presStyleIdx="0" presStyleCnt="2"/>
      <dgm:spPr/>
    </dgm:pt>
    <dgm:pt modelId="{5FBE2762-01C8-614A-863F-AD0091D268F9}" type="pres">
      <dgm:prSet presAssocID="{E72D5FAC-17A5-344F-B7B8-EF6C59017ABC}" presName="downArrow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8C00A0-6656-D944-AA35-C2037A4E90AE}" type="pres">
      <dgm:prSet presAssocID="{D05ACB96-1EBA-9B4A-B9CC-E98A7B634C86}" presName="upArrow" presStyleLbl="node1" presStyleIdx="1" presStyleCnt="2"/>
      <dgm:spPr/>
    </dgm:pt>
    <dgm:pt modelId="{13DA6945-9E49-3346-B364-FE749A900D95}" type="pres">
      <dgm:prSet presAssocID="{D05ACB96-1EBA-9B4A-B9CC-E98A7B634C86}" presName="upArrow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FB50DB8-A02E-C744-A9DF-24DB44C12633}" type="presOf" srcId="{C164C286-4CF2-FF43-B7B4-BD5191491A8B}" destId="{89A3880A-8B4D-2B4A-BD8A-4F58D9B9BC14}" srcOrd="0" destOrd="0" presId="urn:microsoft.com/office/officeart/2005/8/layout/arrow3"/>
    <dgm:cxn modelId="{97736244-D3D5-A746-B28D-7EAD264132A2}" type="presOf" srcId="{E72D5FAC-17A5-344F-B7B8-EF6C59017ABC}" destId="{5FBE2762-01C8-614A-863F-AD0091D268F9}" srcOrd="0" destOrd="0" presId="urn:microsoft.com/office/officeart/2005/8/layout/arrow3"/>
    <dgm:cxn modelId="{8880A32B-0CBA-A54B-B380-2872D19A27D2}" srcId="{C164C286-4CF2-FF43-B7B4-BD5191491A8B}" destId="{E72D5FAC-17A5-344F-B7B8-EF6C59017ABC}" srcOrd="0" destOrd="0" parTransId="{B680EF55-2EFE-A64E-AB92-454BE71AD6FB}" sibTransId="{32BACB9B-10CA-5D48-A808-4D47BDC8C504}"/>
    <dgm:cxn modelId="{2E34A25E-7DB5-7A43-A075-CB50611224A3}" srcId="{C164C286-4CF2-FF43-B7B4-BD5191491A8B}" destId="{D05ACB96-1EBA-9B4A-B9CC-E98A7B634C86}" srcOrd="1" destOrd="0" parTransId="{70B8E988-D3B6-6F4E-9B52-3610B9EBF3E9}" sibTransId="{0A98B65D-A099-064D-9EA5-0DA223FECDCA}"/>
    <dgm:cxn modelId="{30804155-52AB-544C-BEEA-979CCEE6AC51}" type="presOf" srcId="{D05ACB96-1EBA-9B4A-B9CC-E98A7B634C86}" destId="{13DA6945-9E49-3346-B364-FE749A900D95}" srcOrd="0" destOrd="0" presId="urn:microsoft.com/office/officeart/2005/8/layout/arrow3"/>
    <dgm:cxn modelId="{69B116B8-9E82-614A-81D5-8F452A667386}" type="presParOf" srcId="{89A3880A-8B4D-2B4A-BD8A-4F58D9B9BC14}" destId="{2F663F94-2EF2-C346-9B12-87BBC7BE21F4}" srcOrd="0" destOrd="0" presId="urn:microsoft.com/office/officeart/2005/8/layout/arrow3"/>
    <dgm:cxn modelId="{8D2BCF3E-D47C-C943-BEF3-5829F1445B22}" type="presParOf" srcId="{89A3880A-8B4D-2B4A-BD8A-4F58D9B9BC14}" destId="{78B5C9CE-4EC4-EA46-83FA-0C052B18EC58}" srcOrd="1" destOrd="0" presId="urn:microsoft.com/office/officeart/2005/8/layout/arrow3"/>
    <dgm:cxn modelId="{E8E5A439-04D3-464E-8755-E1FB3744EFB0}" type="presParOf" srcId="{89A3880A-8B4D-2B4A-BD8A-4F58D9B9BC14}" destId="{5FBE2762-01C8-614A-863F-AD0091D268F9}" srcOrd="2" destOrd="0" presId="urn:microsoft.com/office/officeart/2005/8/layout/arrow3"/>
    <dgm:cxn modelId="{984A9C9A-6C03-B043-8CA1-A20CD533B216}" type="presParOf" srcId="{89A3880A-8B4D-2B4A-BD8A-4F58D9B9BC14}" destId="{AD8C00A0-6656-D944-AA35-C2037A4E90AE}" srcOrd="3" destOrd="0" presId="urn:microsoft.com/office/officeart/2005/8/layout/arrow3"/>
    <dgm:cxn modelId="{10C02930-9AF3-BF46-A7D7-3D42CA0C6946}" type="presParOf" srcId="{89A3880A-8B4D-2B4A-BD8A-4F58D9B9BC14}" destId="{13DA6945-9E49-3346-B364-FE749A900D95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23DEE-16E3-CD4C-ADF5-CEDD0E933960}" type="doc">
      <dgm:prSet loTypeId="urn:microsoft.com/office/officeart/2005/8/layout/gear1" loCatId="" qsTypeId="urn:microsoft.com/office/officeart/2005/8/quickstyle/simple4" qsCatId="simple" csTypeId="urn:microsoft.com/office/officeart/2005/8/colors/colorful5" csCatId="colorful" phldr="1"/>
      <dgm:spPr/>
    </dgm:pt>
    <dgm:pt modelId="{D769099B-B4E5-724A-B4BA-388C17669EC1}">
      <dgm:prSet phldrT="[文本]"/>
      <dgm:spPr/>
      <dgm:t>
        <a:bodyPr/>
        <a:lstStyle/>
        <a:p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Security</a:t>
          </a:r>
          <a:r>
            <a:rPr lang="zh-CN" altLang="en-US" b="1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Devices</a:t>
          </a:r>
          <a:r>
            <a:rPr lang="zh-CN" altLang="en-US" b="1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Log</a:t>
          </a:r>
          <a:endParaRPr lang="zh-CN" altLang="en-US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FFC2835-BB78-574B-BE2F-AEC414DB6380}" type="parTrans" cxnId="{99FC697C-92AB-3B49-95CD-7BABD54F2BA2}">
      <dgm:prSet/>
      <dgm:spPr/>
      <dgm:t>
        <a:bodyPr/>
        <a:lstStyle/>
        <a:p>
          <a:endParaRPr lang="zh-CN" altLang="en-US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876DAA9B-B5FB-424B-8CAE-A7B0BFC3160D}" type="sibTrans" cxnId="{99FC697C-92AB-3B49-95CD-7BABD54F2BA2}">
      <dgm:prSet/>
      <dgm:spPr/>
      <dgm:t>
        <a:bodyPr/>
        <a:lstStyle/>
        <a:p>
          <a:endParaRPr lang="zh-CN" altLang="en-US" b="1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5AF02E12-BE95-1F47-8E0C-FB26466D396D}">
      <dgm:prSet phldrT="[文本]"/>
      <dgm:spPr/>
      <dgm:t>
        <a:bodyPr/>
        <a:lstStyle/>
        <a:p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Alarm</a:t>
          </a:r>
          <a:r>
            <a:rPr lang="zh-CN" altLang="en-US" b="1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&amp;</a:t>
          </a:r>
          <a:r>
            <a:rPr lang="zh-CN" altLang="en-US" b="1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Notification</a:t>
          </a:r>
          <a:endParaRPr lang="zh-CN" altLang="en-US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A84BE2C-25A8-1E45-8E5F-7C7193D9A64F}" type="parTrans" cxnId="{E27CEC0F-7BF7-8343-9C27-F08C14C5A278}">
      <dgm:prSet/>
      <dgm:spPr/>
      <dgm:t>
        <a:bodyPr/>
        <a:lstStyle/>
        <a:p>
          <a:endParaRPr lang="zh-CN" altLang="en-US"/>
        </a:p>
      </dgm:t>
    </dgm:pt>
    <dgm:pt modelId="{6D6411BA-33C8-6542-B04C-DD1F8358F11F}" type="sibTrans" cxnId="{E27CEC0F-7BF7-8343-9C27-F08C14C5A278}">
      <dgm:prSet/>
      <dgm:spPr/>
      <dgm:t>
        <a:bodyPr/>
        <a:lstStyle/>
        <a:p>
          <a:endParaRPr lang="zh-CN" altLang="en-US"/>
        </a:p>
      </dgm:t>
    </dgm:pt>
    <dgm:pt modelId="{370A3BD0-A877-D745-9CF9-C87255C3AF65}">
      <dgm:prSet phldrT="[文本]"/>
      <dgm:spPr/>
      <dgm:t>
        <a:bodyPr/>
        <a:lstStyle/>
        <a:p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Network</a:t>
          </a:r>
          <a:r>
            <a:rPr lang="zh-CN" altLang="en-US" b="1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b="1" dirty="0" smtClean="0">
              <a:latin typeface="Microsoft YaHei" charset="-122"/>
              <a:ea typeface="Microsoft YaHei" charset="-122"/>
              <a:cs typeface="Microsoft YaHei" charset="-122"/>
            </a:rPr>
            <a:t>Activity</a:t>
          </a:r>
          <a:endParaRPr lang="zh-CN" altLang="en-US" b="1" dirty="0">
            <a:latin typeface="Microsoft YaHei" charset="-122"/>
            <a:ea typeface="Microsoft YaHei" charset="-122"/>
            <a:cs typeface="Microsoft YaHei" charset="-122"/>
          </a:endParaRPr>
        </a:p>
      </dgm:t>
    </dgm:pt>
    <dgm:pt modelId="{977D2527-746C-2741-80CC-6F632263FDC1}" type="parTrans" cxnId="{32BAFD96-DEC5-A34C-A180-93D5542D0A49}">
      <dgm:prSet/>
      <dgm:spPr/>
      <dgm:t>
        <a:bodyPr/>
        <a:lstStyle/>
        <a:p>
          <a:endParaRPr lang="zh-CN" altLang="en-US"/>
        </a:p>
      </dgm:t>
    </dgm:pt>
    <dgm:pt modelId="{2ACF28AF-A1D7-924B-A413-76B4905EF301}" type="sibTrans" cxnId="{32BAFD96-DEC5-A34C-A180-93D5542D0A49}">
      <dgm:prSet/>
      <dgm:spPr/>
      <dgm:t>
        <a:bodyPr/>
        <a:lstStyle/>
        <a:p>
          <a:endParaRPr lang="zh-CN" altLang="en-US"/>
        </a:p>
      </dgm:t>
    </dgm:pt>
    <dgm:pt modelId="{C5EF8756-6127-2444-AEFE-3F4CE5B1841C}" type="pres">
      <dgm:prSet presAssocID="{E1423DEE-16E3-CD4C-ADF5-CEDD0E93396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A6687FB-3A90-6043-9139-FBCB5E0D2F5B}" type="pres">
      <dgm:prSet presAssocID="{5AF02E12-BE95-1F47-8E0C-FB26466D396D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DB4144-FF1D-5544-9CDC-383FCB4F33DE}" type="pres">
      <dgm:prSet presAssocID="{5AF02E12-BE95-1F47-8E0C-FB26466D396D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2A853F4F-A003-8B4E-BBF1-847776605D57}" type="pres">
      <dgm:prSet presAssocID="{5AF02E12-BE95-1F47-8E0C-FB26466D396D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EF0FEC04-41F2-1348-8D39-EC73469F0600}" type="pres">
      <dgm:prSet presAssocID="{370A3BD0-A877-D745-9CF9-C87255C3AF65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8D9767-5619-2445-A234-12DB596D7E34}" type="pres">
      <dgm:prSet presAssocID="{370A3BD0-A877-D745-9CF9-C87255C3AF65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DA067043-4EB7-DF47-B9B5-8D45337F125C}" type="pres">
      <dgm:prSet presAssocID="{370A3BD0-A877-D745-9CF9-C87255C3AF65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348DDEDE-CA7F-CA4D-8316-23395A577FB3}" type="pres">
      <dgm:prSet presAssocID="{D769099B-B4E5-724A-B4BA-388C17669EC1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0015C354-9CBA-034D-AD2E-B2617445BE2F}" type="pres">
      <dgm:prSet presAssocID="{D769099B-B4E5-724A-B4BA-388C17669EC1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64E98A-808C-104B-8A82-BC67C4F1A80F}" type="pres">
      <dgm:prSet presAssocID="{D769099B-B4E5-724A-B4BA-388C17669EC1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1FD41743-F30C-4E43-A915-D2629C603EA4}" type="pres">
      <dgm:prSet presAssocID="{D769099B-B4E5-724A-B4BA-388C17669EC1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2F4917F1-18EE-1C4E-9F26-54BC4223D982}" type="pres">
      <dgm:prSet presAssocID="{6D6411BA-33C8-6542-B04C-DD1F8358F11F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D2A35B1A-9551-F042-852B-092DB4A2B2C2}" type="pres">
      <dgm:prSet presAssocID="{2ACF28AF-A1D7-924B-A413-76B4905EF301}" presName="connector2" presStyleLbl="sibTrans2D1" presStyleIdx="1" presStyleCnt="3"/>
      <dgm:spPr/>
      <dgm:t>
        <a:bodyPr/>
        <a:lstStyle/>
        <a:p>
          <a:endParaRPr lang="zh-CN" altLang="en-US"/>
        </a:p>
      </dgm:t>
    </dgm:pt>
    <dgm:pt modelId="{8E49FE5E-BC13-984E-8239-0B8FE6F90F07}" type="pres">
      <dgm:prSet presAssocID="{876DAA9B-B5FB-424B-8CAE-A7B0BFC3160D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2DF461B8-66D4-C54C-B3E9-F7CF321A66F7}" type="presOf" srcId="{D769099B-B4E5-724A-B4BA-388C17669EC1}" destId="{1FD41743-F30C-4E43-A915-D2629C603EA4}" srcOrd="3" destOrd="0" presId="urn:microsoft.com/office/officeart/2005/8/layout/gear1"/>
    <dgm:cxn modelId="{D7599A02-431E-CF4A-BE3F-13A4C5A074BC}" type="presOf" srcId="{5AF02E12-BE95-1F47-8E0C-FB26466D396D}" destId="{DA6687FB-3A90-6043-9139-FBCB5E0D2F5B}" srcOrd="0" destOrd="0" presId="urn:microsoft.com/office/officeart/2005/8/layout/gear1"/>
    <dgm:cxn modelId="{70FBEB47-1812-A54B-9671-D4682ED572BF}" type="presOf" srcId="{5AF02E12-BE95-1F47-8E0C-FB26466D396D}" destId="{2A853F4F-A003-8B4E-BBF1-847776605D57}" srcOrd="2" destOrd="0" presId="urn:microsoft.com/office/officeart/2005/8/layout/gear1"/>
    <dgm:cxn modelId="{F31CB511-7A8E-7145-B9C8-B99F3D758557}" type="presOf" srcId="{370A3BD0-A877-D745-9CF9-C87255C3AF65}" destId="{AC8D9767-5619-2445-A234-12DB596D7E34}" srcOrd="1" destOrd="0" presId="urn:microsoft.com/office/officeart/2005/8/layout/gear1"/>
    <dgm:cxn modelId="{011EAA48-7A25-BD40-AD52-D5D856146E9D}" type="presOf" srcId="{D769099B-B4E5-724A-B4BA-388C17669EC1}" destId="{0015C354-9CBA-034D-AD2E-B2617445BE2F}" srcOrd="1" destOrd="0" presId="urn:microsoft.com/office/officeart/2005/8/layout/gear1"/>
    <dgm:cxn modelId="{3C6E5D9C-4712-B249-BD0C-F04CB3E07C7D}" type="presOf" srcId="{370A3BD0-A877-D745-9CF9-C87255C3AF65}" destId="{DA067043-4EB7-DF47-B9B5-8D45337F125C}" srcOrd="2" destOrd="0" presId="urn:microsoft.com/office/officeart/2005/8/layout/gear1"/>
    <dgm:cxn modelId="{52191567-5B22-BE40-83F3-B962BC061D09}" type="presOf" srcId="{876DAA9B-B5FB-424B-8CAE-A7B0BFC3160D}" destId="{8E49FE5E-BC13-984E-8239-0B8FE6F90F07}" srcOrd="0" destOrd="0" presId="urn:microsoft.com/office/officeart/2005/8/layout/gear1"/>
    <dgm:cxn modelId="{81DBAAAD-9640-0546-9385-F38F77171893}" type="presOf" srcId="{6D6411BA-33C8-6542-B04C-DD1F8358F11F}" destId="{2F4917F1-18EE-1C4E-9F26-54BC4223D982}" srcOrd="0" destOrd="0" presId="urn:microsoft.com/office/officeart/2005/8/layout/gear1"/>
    <dgm:cxn modelId="{26B8464D-4727-E846-9696-B57E95F2082A}" type="presOf" srcId="{2ACF28AF-A1D7-924B-A413-76B4905EF301}" destId="{D2A35B1A-9551-F042-852B-092DB4A2B2C2}" srcOrd="0" destOrd="0" presId="urn:microsoft.com/office/officeart/2005/8/layout/gear1"/>
    <dgm:cxn modelId="{4D524EFF-E041-5F44-BB87-776EBF961A26}" type="presOf" srcId="{D769099B-B4E5-724A-B4BA-388C17669EC1}" destId="{AE64E98A-808C-104B-8A82-BC67C4F1A80F}" srcOrd="2" destOrd="0" presId="urn:microsoft.com/office/officeart/2005/8/layout/gear1"/>
    <dgm:cxn modelId="{6C90E656-07E6-0D4C-8E66-5B403BA4BDF1}" type="presOf" srcId="{5AF02E12-BE95-1F47-8E0C-FB26466D396D}" destId="{EADB4144-FF1D-5544-9CDC-383FCB4F33DE}" srcOrd="1" destOrd="0" presId="urn:microsoft.com/office/officeart/2005/8/layout/gear1"/>
    <dgm:cxn modelId="{32BAFD96-DEC5-A34C-A180-93D5542D0A49}" srcId="{E1423DEE-16E3-CD4C-ADF5-CEDD0E933960}" destId="{370A3BD0-A877-D745-9CF9-C87255C3AF65}" srcOrd="1" destOrd="0" parTransId="{977D2527-746C-2741-80CC-6F632263FDC1}" sibTransId="{2ACF28AF-A1D7-924B-A413-76B4905EF301}"/>
    <dgm:cxn modelId="{3FD6A998-9073-A140-A870-3C39E02ABAAE}" type="presOf" srcId="{D769099B-B4E5-724A-B4BA-388C17669EC1}" destId="{348DDEDE-CA7F-CA4D-8316-23395A577FB3}" srcOrd="0" destOrd="0" presId="urn:microsoft.com/office/officeart/2005/8/layout/gear1"/>
    <dgm:cxn modelId="{E27CEC0F-7BF7-8343-9C27-F08C14C5A278}" srcId="{E1423DEE-16E3-CD4C-ADF5-CEDD0E933960}" destId="{5AF02E12-BE95-1F47-8E0C-FB26466D396D}" srcOrd="0" destOrd="0" parTransId="{9A84BE2C-25A8-1E45-8E5F-7C7193D9A64F}" sibTransId="{6D6411BA-33C8-6542-B04C-DD1F8358F11F}"/>
    <dgm:cxn modelId="{C4D172B5-4106-4443-A077-661B4FDE2607}" type="presOf" srcId="{370A3BD0-A877-D745-9CF9-C87255C3AF65}" destId="{EF0FEC04-41F2-1348-8D39-EC73469F0600}" srcOrd="0" destOrd="0" presId="urn:microsoft.com/office/officeart/2005/8/layout/gear1"/>
    <dgm:cxn modelId="{99FC697C-92AB-3B49-95CD-7BABD54F2BA2}" srcId="{E1423DEE-16E3-CD4C-ADF5-CEDD0E933960}" destId="{D769099B-B4E5-724A-B4BA-388C17669EC1}" srcOrd="2" destOrd="0" parTransId="{9FFC2835-BB78-574B-BE2F-AEC414DB6380}" sibTransId="{876DAA9B-B5FB-424B-8CAE-A7B0BFC3160D}"/>
    <dgm:cxn modelId="{C3386E07-76FF-8E46-910A-B9F4EFE20954}" type="presOf" srcId="{E1423DEE-16E3-CD4C-ADF5-CEDD0E933960}" destId="{C5EF8756-6127-2444-AEFE-3F4CE5B1841C}" srcOrd="0" destOrd="0" presId="urn:microsoft.com/office/officeart/2005/8/layout/gear1"/>
    <dgm:cxn modelId="{7BBF51ED-A8AB-3543-B96B-9C20A0450905}" type="presParOf" srcId="{C5EF8756-6127-2444-AEFE-3F4CE5B1841C}" destId="{DA6687FB-3A90-6043-9139-FBCB5E0D2F5B}" srcOrd="0" destOrd="0" presId="urn:microsoft.com/office/officeart/2005/8/layout/gear1"/>
    <dgm:cxn modelId="{FFB8F25E-6BDB-144F-B767-37A3941A7D18}" type="presParOf" srcId="{C5EF8756-6127-2444-AEFE-3F4CE5B1841C}" destId="{EADB4144-FF1D-5544-9CDC-383FCB4F33DE}" srcOrd="1" destOrd="0" presId="urn:microsoft.com/office/officeart/2005/8/layout/gear1"/>
    <dgm:cxn modelId="{FA24A18F-7C2D-434B-9B2F-A304BCE0288D}" type="presParOf" srcId="{C5EF8756-6127-2444-AEFE-3F4CE5B1841C}" destId="{2A853F4F-A003-8B4E-BBF1-847776605D57}" srcOrd="2" destOrd="0" presId="urn:microsoft.com/office/officeart/2005/8/layout/gear1"/>
    <dgm:cxn modelId="{D92387CB-2915-5941-9272-0AFDE08AD63E}" type="presParOf" srcId="{C5EF8756-6127-2444-AEFE-3F4CE5B1841C}" destId="{EF0FEC04-41F2-1348-8D39-EC73469F0600}" srcOrd="3" destOrd="0" presId="urn:microsoft.com/office/officeart/2005/8/layout/gear1"/>
    <dgm:cxn modelId="{20FBC607-BAD0-7B4B-9D39-34090BF50A82}" type="presParOf" srcId="{C5EF8756-6127-2444-AEFE-3F4CE5B1841C}" destId="{AC8D9767-5619-2445-A234-12DB596D7E34}" srcOrd="4" destOrd="0" presId="urn:microsoft.com/office/officeart/2005/8/layout/gear1"/>
    <dgm:cxn modelId="{CF4598AD-2552-8A4C-8960-EC7A6710AB61}" type="presParOf" srcId="{C5EF8756-6127-2444-AEFE-3F4CE5B1841C}" destId="{DA067043-4EB7-DF47-B9B5-8D45337F125C}" srcOrd="5" destOrd="0" presId="urn:microsoft.com/office/officeart/2005/8/layout/gear1"/>
    <dgm:cxn modelId="{9D037322-9579-6A43-8433-1E9B2F11A750}" type="presParOf" srcId="{C5EF8756-6127-2444-AEFE-3F4CE5B1841C}" destId="{348DDEDE-CA7F-CA4D-8316-23395A577FB3}" srcOrd="6" destOrd="0" presId="urn:microsoft.com/office/officeart/2005/8/layout/gear1"/>
    <dgm:cxn modelId="{03F95DB4-AABA-8143-B7A3-62E91982F3F9}" type="presParOf" srcId="{C5EF8756-6127-2444-AEFE-3F4CE5B1841C}" destId="{0015C354-9CBA-034D-AD2E-B2617445BE2F}" srcOrd="7" destOrd="0" presId="urn:microsoft.com/office/officeart/2005/8/layout/gear1"/>
    <dgm:cxn modelId="{4B8DC13D-49C4-1740-9B0E-D31601A54050}" type="presParOf" srcId="{C5EF8756-6127-2444-AEFE-3F4CE5B1841C}" destId="{AE64E98A-808C-104B-8A82-BC67C4F1A80F}" srcOrd="8" destOrd="0" presId="urn:microsoft.com/office/officeart/2005/8/layout/gear1"/>
    <dgm:cxn modelId="{46602986-8F38-4C4D-B9CC-F9741CD84EB0}" type="presParOf" srcId="{C5EF8756-6127-2444-AEFE-3F4CE5B1841C}" destId="{1FD41743-F30C-4E43-A915-D2629C603EA4}" srcOrd="9" destOrd="0" presId="urn:microsoft.com/office/officeart/2005/8/layout/gear1"/>
    <dgm:cxn modelId="{61F98B45-CAF7-D943-9543-6766DD29EDAF}" type="presParOf" srcId="{C5EF8756-6127-2444-AEFE-3F4CE5B1841C}" destId="{2F4917F1-18EE-1C4E-9F26-54BC4223D982}" srcOrd="10" destOrd="0" presId="urn:microsoft.com/office/officeart/2005/8/layout/gear1"/>
    <dgm:cxn modelId="{4D4BE79C-2755-0148-BB57-38D7CBA1A4B4}" type="presParOf" srcId="{C5EF8756-6127-2444-AEFE-3F4CE5B1841C}" destId="{D2A35B1A-9551-F042-852B-092DB4A2B2C2}" srcOrd="11" destOrd="0" presId="urn:microsoft.com/office/officeart/2005/8/layout/gear1"/>
    <dgm:cxn modelId="{6DE3DAF1-F166-E845-9CE8-6E57D77DF388}" type="presParOf" srcId="{C5EF8756-6127-2444-AEFE-3F4CE5B1841C}" destId="{8E49FE5E-BC13-984E-8239-0B8FE6F90F07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63F94-2EF2-C346-9B12-87BBC7BE21F4}">
      <dsp:nvSpPr>
        <dsp:cNvPr id="0" name=""/>
        <dsp:cNvSpPr/>
      </dsp:nvSpPr>
      <dsp:spPr>
        <a:xfrm rot="21300000">
          <a:off x="19537" y="1712516"/>
          <a:ext cx="9742554" cy="873697"/>
        </a:xfrm>
        <a:prstGeom prst="mathMinus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8B5C9CE-4EC4-EA46-83FA-0C052B18EC58}">
      <dsp:nvSpPr>
        <dsp:cNvPr id="0" name=""/>
        <dsp:cNvSpPr/>
      </dsp:nvSpPr>
      <dsp:spPr>
        <a:xfrm>
          <a:off x="1173795" y="214936"/>
          <a:ext cx="2934488" cy="1719492"/>
        </a:xfrm>
        <a:prstGeom prst="down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BE2762-01C8-614A-863F-AD0091D268F9}">
      <dsp:nvSpPr>
        <dsp:cNvPr id="0" name=""/>
        <dsp:cNvSpPr/>
      </dsp:nvSpPr>
      <dsp:spPr>
        <a:xfrm>
          <a:off x="5184263" y="0"/>
          <a:ext cx="3130121" cy="180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Threat</a:t>
          </a:r>
          <a:r>
            <a:rPr lang="zh-CN" altLang="en-US" sz="3200" b="1" kern="120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3200" b="1" kern="120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Intelligence</a:t>
          </a:r>
          <a:endParaRPr lang="zh-CN" altLang="en-US" sz="3200" b="1" kern="1200" dirty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5184263" y="0"/>
        <a:ext cx="3130121" cy="1805467"/>
      </dsp:txXfrm>
    </dsp:sp>
    <dsp:sp modelId="{AD8C00A0-6656-D944-AA35-C2037A4E90AE}">
      <dsp:nvSpPr>
        <dsp:cNvPr id="0" name=""/>
        <dsp:cNvSpPr/>
      </dsp:nvSpPr>
      <dsp:spPr>
        <a:xfrm>
          <a:off x="5673344" y="2364302"/>
          <a:ext cx="2934488" cy="1719492"/>
        </a:xfrm>
        <a:prstGeom prst="upArrow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DA6945-9E49-3346-B364-FE749A900D95}">
      <dsp:nvSpPr>
        <dsp:cNvPr id="0" name=""/>
        <dsp:cNvSpPr/>
      </dsp:nvSpPr>
      <dsp:spPr>
        <a:xfrm>
          <a:off x="1467244" y="2493263"/>
          <a:ext cx="3130121" cy="1805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b="1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Security</a:t>
          </a:r>
          <a:r>
            <a:rPr lang="zh-CN" altLang="en-US" sz="3200" b="1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3200" b="1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Data</a:t>
          </a:r>
          <a:r>
            <a:rPr lang="zh-CN" altLang="en-US" sz="3200" b="1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3200" b="1" kern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rPr>
            <a:t>Sources</a:t>
          </a:r>
          <a:endParaRPr lang="zh-CN" altLang="en-US" sz="3200" b="1" kern="1200" dirty="0" smtClean="0">
            <a:solidFill>
              <a:schemeClr val="bg1"/>
            </a:solidFill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467244" y="2493263"/>
        <a:ext cx="3130121" cy="18054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687FB-3A90-6043-9139-FBCB5E0D2F5B}">
      <dsp:nvSpPr>
        <dsp:cNvPr id="0" name=""/>
        <dsp:cNvSpPr/>
      </dsp:nvSpPr>
      <dsp:spPr>
        <a:xfrm>
          <a:off x="2308012" y="2056359"/>
          <a:ext cx="2513328" cy="2513328"/>
        </a:xfrm>
        <a:prstGeom prst="gear9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Alarm</a:t>
          </a:r>
          <a:r>
            <a:rPr lang="zh-CN" altLang="en-US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&amp;</a:t>
          </a:r>
          <a:r>
            <a:rPr lang="zh-CN" altLang="en-US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Notification</a:t>
          </a:r>
          <a:endParaRPr lang="zh-CN" altLang="en-US" sz="15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2813303" y="2645094"/>
        <a:ext cx="1502746" cy="1291903"/>
      </dsp:txXfrm>
    </dsp:sp>
    <dsp:sp modelId="{EF0FEC04-41F2-1348-8D39-EC73469F0600}">
      <dsp:nvSpPr>
        <dsp:cNvPr id="0" name=""/>
        <dsp:cNvSpPr/>
      </dsp:nvSpPr>
      <dsp:spPr>
        <a:xfrm>
          <a:off x="845711" y="1462300"/>
          <a:ext cx="1827875" cy="1827875"/>
        </a:xfrm>
        <a:prstGeom prst="gear6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Network</a:t>
          </a:r>
          <a:r>
            <a:rPr lang="zh-CN" altLang="en-US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Activity</a:t>
          </a:r>
          <a:endParaRPr lang="zh-CN" altLang="en-US" sz="15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>
        <a:off x="1305884" y="1925254"/>
        <a:ext cx="907529" cy="901967"/>
      </dsp:txXfrm>
    </dsp:sp>
    <dsp:sp modelId="{348DDEDE-CA7F-CA4D-8316-23395A577FB3}">
      <dsp:nvSpPr>
        <dsp:cNvPr id="0" name=""/>
        <dsp:cNvSpPr/>
      </dsp:nvSpPr>
      <dsp:spPr>
        <a:xfrm rot="20700000">
          <a:off x="1869508" y="201252"/>
          <a:ext cx="1790944" cy="1790944"/>
        </a:xfrm>
        <a:prstGeom prst="gear6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Security</a:t>
          </a:r>
          <a:r>
            <a:rPr lang="zh-CN" altLang="en-US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Devices</a:t>
          </a:r>
          <a:r>
            <a:rPr lang="zh-CN" altLang="en-US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 </a:t>
          </a:r>
          <a:r>
            <a:rPr lang="en-US" altLang="zh-CN" sz="1500" b="1" kern="1200" dirty="0" smtClean="0">
              <a:latin typeface="Microsoft YaHei" charset="-122"/>
              <a:ea typeface="Microsoft YaHei" charset="-122"/>
              <a:cs typeface="Microsoft YaHei" charset="-122"/>
            </a:rPr>
            <a:t>Log</a:t>
          </a:r>
          <a:endParaRPr lang="zh-CN" altLang="en-US" sz="1500" b="1" kern="1200" dirty="0">
            <a:latin typeface="Microsoft YaHei" charset="-122"/>
            <a:ea typeface="Microsoft YaHei" charset="-122"/>
            <a:cs typeface="Microsoft YaHei" charset="-122"/>
          </a:endParaRPr>
        </a:p>
      </dsp:txBody>
      <dsp:txXfrm rot="-20700000">
        <a:off x="2262315" y="594059"/>
        <a:ext cx="1005331" cy="1005331"/>
      </dsp:txXfrm>
    </dsp:sp>
    <dsp:sp modelId="{2F4917F1-18EE-1C4E-9F26-54BC4223D982}">
      <dsp:nvSpPr>
        <dsp:cNvPr id="0" name=""/>
        <dsp:cNvSpPr/>
      </dsp:nvSpPr>
      <dsp:spPr>
        <a:xfrm>
          <a:off x="2118892" y="1674745"/>
          <a:ext cx="3217060" cy="3217060"/>
        </a:xfrm>
        <a:prstGeom prst="circularArrow">
          <a:avLst>
            <a:gd name="adj1" fmla="val 4687"/>
            <a:gd name="adj2" fmla="val 299029"/>
            <a:gd name="adj3" fmla="val 2524469"/>
            <a:gd name="adj4" fmla="val 15843505"/>
            <a:gd name="adj5" fmla="val 546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A35B1A-9551-F042-852B-092DB4A2B2C2}">
      <dsp:nvSpPr>
        <dsp:cNvPr id="0" name=""/>
        <dsp:cNvSpPr/>
      </dsp:nvSpPr>
      <dsp:spPr>
        <a:xfrm>
          <a:off x="521998" y="1056249"/>
          <a:ext cx="2337395" cy="233739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49FE5E-BC13-984E-8239-0B8FE6F90F07}">
      <dsp:nvSpPr>
        <dsp:cNvPr id="0" name=""/>
        <dsp:cNvSpPr/>
      </dsp:nvSpPr>
      <dsp:spPr>
        <a:xfrm>
          <a:off x="1455244" y="-192642"/>
          <a:ext cx="2520182" cy="252018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DAB49-4508-9B48-A1BD-A9D6CB9DA119}" type="datetimeFigureOut">
              <a:rPr kumimoji="1" lang="zh-CN" altLang="en-US" smtClean="0"/>
              <a:t>2018/4/9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968B3-B829-4046-A8D5-CE2A32487CE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3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limitation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C968B3-B829-4046-A8D5-CE2A32487CE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02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747AC-9F1C-CE4B-9FF3-79F218372C7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499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A6E8-0410-0C40-B526-6A8330DB2425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2018/4/9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8171-A118-4C40-BBE5-33150F74CA90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4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1961400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Discover Advanced Threats With</a:t>
            </a:r>
          </a:p>
          <a:p>
            <a:pPr algn="ctr"/>
            <a:r>
              <a:rPr kumimoji="1" lang="en-US" altLang="zh-CN" sz="4000" b="1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 Intelligence</a:t>
            </a:r>
            <a:endParaRPr kumimoji="1" lang="zh-CN" altLang="en-US" sz="4000" b="1" dirty="0">
              <a:solidFill>
                <a:prstClr val="white">
                  <a:lumMod val="9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44213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elknot@360corpsec</a:t>
            </a:r>
            <a:endParaRPr kumimoji="1" lang="en-US" altLang="zh-CN" dirty="0">
              <a:solidFill>
                <a:prstClr val="white">
                  <a:lumMod val="9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dirty="0" err="1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Qihoo</a:t>
            </a:r>
            <a:r>
              <a:rPr kumimoji="1" lang="zh-CN" altLang="en-US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360</a:t>
            </a:r>
            <a:r>
              <a:rPr kumimoji="1" lang="zh-CN" altLang="en-US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Enterprise</a:t>
            </a:r>
            <a:r>
              <a:rPr kumimoji="1" lang="zh-CN" altLang="en-US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01902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802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Real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Minority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Report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316" y="1854501"/>
            <a:ext cx="5571065" cy="376046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 rot="20064358">
            <a:off x="7231555" y="3324403"/>
            <a:ext cx="3202587" cy="820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CAN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BUT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WITH</a:t>
            </a:r>
          </a:p>
          <a:p>
            <a:pPr algn="ctr"/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HUGE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LIMIT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！！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72662" y="1610974"/>
            <a:ext cx="5374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Inactive: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0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Delay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Not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Real-Time!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Sources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Trusted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or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Not!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Quality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Evaluation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Standard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!</a:t>
            </a:r>
          </a:p>
          <a:p>
            <a:pPr>
              <a:lnSpc>
                <a:spcPct val="200000"/>
              </a:lnSpc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Active: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Set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Alarms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the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Same</a:t>
            </a:r>
            <a:r>
              <a: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Industries</a:t>
            </a:r>
            <a:endParaRPr kumimoji="1" lang="en-US" altLang="zh-CN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Reinforce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Advanced Threat</a:t>
            </a:r>
            <a:r>
              <a:rPr kumimoji="1" lang="zh-CN" altLang="en-US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957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Operation</a:t>
            </a:r>
          </a:p>
        </p:txBody>
      </p:sp>
      <p:grpSp>
        <p:nvGrpSpPr>
          <p:cNvPr id="72" name="组 71"/>
          <p:cNvGrpSpPr/>
          <p:nvPr/>
        </p:nvGrpSpPr>
        <p:grpSpPr>
          <a:xfrm>
            <a:off x="660479" y="1508098"/>
            <a:ext cx="10343852" cy="4523639"/>
            <a:chOff x="660479" y="1873858"/>
            <a:chExt cx="10343852" cy="4523639"/>
          </a:xfrm>
        </p:grpSpPr>
        <p:grpSp>
          <p:nvGrpSpPr>
            <p:cNvPr id="64" name="组 63"/>
            <p:cNvGrpSpPr/>
            <p:nvPr/>
          </p:nvGrpSpPr>
          <p:grpSpPr>
            <a:xfrm>
              <a:off x="660479" y="1873858"/>
              <a:ext cx="10343852" cy="4523639"/>
              <a:chOff x="660479" y="1766282"/>
              <a:chExt cx="10343852" cy="4523639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660479" y="3628475"/>
                <a:ext cx="1785256" cy="803444"/>
              </a:xfrm>
              <a:prstGeom prst="roundRect">
                <a:avLst/>
              </a:prstGeom>
              <a:solidFill>
                <a:srgbClr val="C0000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Threat</a:t>
                </a: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Intelligence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3153436" y="1766282"/>
                <a:ext cx="2150076" cy="80344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Attacker-Based</a:t>
                </a: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Intelligence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3153436" y="3047999"/>
                <a:ext cx="2150076" cy="80344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Incident-Based</a:t>
                </a: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Intelligence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3153436" y="5486477"/>
                <a:ext cx="2150076" cy="803444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SIEM</a:t>
                </a:r>
                <a:r>
                  <a:rPr kumimoji="1" lang="zh-CN" altLang="en-US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API</a:t>
                </a:r>
                <a:r>
                  <a:rPr kumimoji="1" lang="en-US" altLang="zh-CN" sz="1600" dirty="0">
                    <a:latin typeface="Microsoft YaHei" charset="-122"/>
                    <a:ea typeface="Microsoft YaHei" charset="-122"/>
                    <a:cs typeface="Microsoft YaHei" charset="-122"/>
                  </a:rPr>
                  <a:t>s</a:t>
                </a:r>
                <a:endParaRPr kumimoji="1" lang="zh-CN" altLang="en-US" sz="1600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cxnSp>
            <p:nvCxnSpPr>
              <p:cNvPr id="51" name="肘形连接符 50"/>
              <p:cNvCxnSpPr>
                <a:stCxn id="47" idx="1"/>
                <a:endCxn id="46" idx="3"/>
              </p:cNvCxnSpPr>
              <p:nvPr/>
            </p:nvCxnSpPr>
            <p:spPr>
              <a:xfrm rot="10800000" flipV="1">
                <a:off x="2445736" y="2168003"/>
                <a:ext cx="707701" cy="1862193"/>
              </a:xfrm>
              <a:prstGeom prst="bentConnector3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肘形连接符 52"/>
              <p:cNvCxnSpPr>
                <a:stCxn id="46" idx="3"/>
                <a:endCxn id="48" idx="1"/>
              </p:cNvCxnSpPr>
              <p:nvPr/>
            </p:nvCxnSpPr>
            <p:spPr>
              <a:xfrm flipV="1">
                <a:off x="2445735" y="3449721"/>
                <a:ext cx="707701" cy="580476"/>
              </a:xfrm>
              <a:prstGeom prst="bentConnector3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肘形连接符 54"/>
              <p:cNvCxnSpPr>
                <a:stCxn id="46" idx="3"/>
                <a:endCxn id="49" idx="1"/>
              </p:cNvCxnSpPr>
              <p:nvPr/>
            </p:nvCxnSpPr>
            <p:spPr>
              <a:xfrm>
                <a:off x="2445735" y="4030197"/>
                <a:ext cx="707701" cy="1858002"/>
              </a:xfrm>
              <a:prstGeom prst="bentConnector3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5829903" y="1803513"/>
                <a:ext cx="517442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Intelligence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Source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About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Attackers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Which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Attack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Business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Services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Directly</a:t>
                </a:r>
                <a:endPara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5829903" y="3042412"/>
                <a:ext cx="5174428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Intelligence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Sources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About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Public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Security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Incident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Affect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Business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Services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Directly</a:t>
                </a:r>
                <a:endPara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5829903" y="5523708"/>
                <a:ext cx="5174428" cy="728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Using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Intelligence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to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Detect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Attack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Behavior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via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Secure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Log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Sources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and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Net-Flows</a:t>
                </a:r>
              </a:p>
            </p:txBody>
          </p:sp>
        </p:grpSp>
        <p:sp>
          <p:nvSpPr>
            <p:cNvPr id="65" name="圆角矩形 64"/>
            <p:cNvSpPr/>
            <p:nvPr/>
          </p:nvSpPr>
          <p:spPr>
            <a:xfrm>
              <a:off x="3153436" y="4351657"/>
              <a:ext cx="2150076" cy="80344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Native-Based</a:t>
              </a:r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Intelligence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6" name="肘形连接符 65"/>
            <p:cNvCxnSpPr>
              <a:stCxn id="46" idx="3"/>
              <a:endCxn id="65" idx="1"/>
            </p:cNvCxnSpPr>
            <p:nvPr/>
          </p:nvCxnSpPr>
          <p:spPr>
            <a:xfrm>
              <a:off x="2445735" y="4137773"/>
              <a:ext cx="707701" cy="61560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5829903" y="4388888"/>
              <a:ext cx="517442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Use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Honey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pots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&amp;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Sandboxes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to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Analysis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Attackers</a:t>
              </a:r>
              <a:r>
                <a:rPr kumimoji="1" lang="zh-CN" altLang="en-US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8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Collector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Notification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5" name="组 44"/>
          <p:cNvGrpSpPr/>
          <p:nvPr/>
        </p:nvGrpSpPr>
        <p:grpSpPr>
          <a:xfrm>
            <a:off x="1076572" y="1600324"/>
            <a:ext cx="9927759" cy="4423104"/>
            <a:chOff x="1371599" y="1789010"/>
            <a:chExt cx="9927759" cy="4423104"/>
          </a:xfrm>
        </p:grpSpPr>
        <p:grpSp>
          <p:nvGrpSpPr>
            <p:cNvPr id="27" name="组 26"/>
            <p:cNvGrpSpPr/>
            <p:nvPr/>
          </p:nvGrpSpPr>
          <p:grpSpPr>
            <a:xfrm>
              <a:off x="4238164" y="1789010"/>
              <a:ext cx="4194630" cy="1557227"/>
              <a:chOff x="4513942" y="1693973"/>
              <a:chExt cx="4194630" cy="155722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513942" y="1693973"/>
                <a:ext cx="4194630" cy="1557227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4771571" y="2344058"/>
                <a:ext cx="1669145" cy="696686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Retrieve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6698346" y="2344058"/>
                <a:ext cx="1669145" cy="696686"/>
              </a:xfrm>
              <a:prstGeom prst="roundRect">
                <a:avLst/>
              </a:prstGeom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Data</a:t>
                </a:r>
                <a:r>
                  <a:rPr kumimoji="1" lang="en-US" altLang="zh-CN" dirty="0">
                    <a:latin typeface="Microsoft YaHei" charset="-122"/>
                    <a:ea typeface="Microsoft YaHei" charset="-122"/>
                    <a:cs typeface="Microsoft YaHei" charset="-122"/>
                  </a:rPr>
                  <a:t>b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ase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513942" y="1858523"/>
                <a:ext cx="4194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Data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Controller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2" name="组 31"/>
            <p:cNvGrpSpPr/>
            <p:nvPr/>
          </p:nvGrpSpPr>
          <p:grpSpPr>
            <a:xfrm>
              <a:off x="1371599" y="1789010"/>
              <a:ext cx="2663372" cy="4423104"/>
              <a:chOff x="1371599" y="1741714"/>
              <a:chExt cx="2663372" cy="4354284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654629" y="1741714"/>
                <a:ext cx="2133600" cy="4354284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371599" y="1890610"/>
                <a:ext cx="2663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Spider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Engine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9" name="圆角矩形 28"/>
              <p:cNvSpPr/>
              <p:nvPr/>
            </p:nvSpPr>
            <p:spPr>
              <a:xfrm>
                <a:off x="1868712" y="2511842"/>
                <a:ext cx="1669145" cy="94255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Technical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Blogs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868712" y="3652441"/>
                <a:ext cx="1669145" cy="94255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SNS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Site</a:t>
                </a:r>
              </a:p>
            </p:txBody>
          </p:sp>
          <p:sp>
            <p:nvSpPr>
              <p:cNvPr id="31" name="圆角矩形 30"/>
              <p:cNvSpPr/>
              <p:nvPr/>
            </p:nvSpPr>
            <p:spPr>
              <a:xfrm>
                <a:off x="1857823" y="4793040"/>
                <a:ext cx="1669145" cy="94255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Security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News</a:t>
                </a:r>
              </a:p>
            </p:txBody>
          </p:sp>
        </p:grpSp>
        <p:grpSp>
          <p:nvGrpSpPr>
            <p:cNvPr id="38" name="组 37"/>
            <p:cNvGrpSpPr/>
            <p:nvPr/>
          </p:nvGrpSpPr>
          <p:grpSpPr>
            <a:xfrm>
              <a:off x="4238164" y="3831771"/>
              <a:ext cx="4194631" cy="2380343"/>
              <a:chOff x="4238164" y="3831771"/>
              <a:chExt cx="4194631" cy="2380343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238165" y="3831771"/>
                <a:ext cx="4194630" cy="2380343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4238164" y="3982322"/>
                <a:ext cx="4194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Threat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Exchange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Collector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4495793" y="4444697"/>
                <a:ext cx="1669145" cy="69668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IOCs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6464294" y="4444697"/>
                <a:ext cx="1669145" cy="69668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Flows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4495792" y="5264319"/>
                <a:ext cx="1669145" cy="69668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TimeLine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6493320" y="5264319"/>
                <a:ext cx="1669145" cy="696686"/>
              </a:xfrm>
              <a:prstGeom prst="round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Solution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39" name="组 38"/>
            <p:cNvGrpSpPr/>
            <p:nvPr/>
          </p:nvGrpSpPr>
          <p:grpSpPr>
            <a:xfrm>
              <a:off x="8635986" y="1789010"/>
              <a:ext cx="2663372" cy="4423104"/>
              <a:chOff x="1371599" y="1741714"/>
              <a:chExt cx="2663372" cy="435428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654629" y="1741714"/>
                <a:ext cx="2133600" cy="4354284"/>
              </a:xfrm>
              <a:prstGeom prst="rect">
                <a:avLst/>
              </a:prstGeom>
              <a:solidFill>
                <a:schemeClr val="accent3"/>
              </a:solidFill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371599" y="1890610"/>
                <a:ext cx="26633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Notification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1868712" y="2511842"/>
                <a:ext cx="1669145" cy="9425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Mail-Push</a:t>
                </a:r>
                <a:endPara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1868712" y="3652441"/>
                <a:ext cx="1669145" cy="9425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SMS</a:t>
                </a:r>
                <a:r>
                  <a:rPr kumimoji="1" lang="zh-CN" altLang="en-US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Push</a:t>
                </a: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857823" y="4793040"/>
                <a:ext cx="1669145" cy="942558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Rating for Notification</a:t>
                </a:r>
                <a:endParaRPr kumimoji="1" lang="en-US" altLang="zh-CN" dirty="0" smtClean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19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Research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6" name="组 85"/>
          <p:cNvGrpSpPr/>
          <p:nvPr/>
        </p:nvGrpSpPr>
        <p:grpSpPr>
          <a:xfrm>
            <a:off x="1198178" y="1671206"/>
            <a:ext cx="9585435" cy="4260469"/>
            <a:chOff x="575400" y="1166648"/>
            <a:chExt cx="11122614" cy="4943704"/>
          </a:xfrm>
        </p:grpSpPr>
        <p:sp>
          <p:nvSpPr>
            <p:cNvPr id="2" name="矩形 1"/>
            <p:cNvSpPr/>
            <p:nvPr/>
          </p:nvSpPr>
          <p:spPr>
            <a:xfrm>
              <a:off x="1040524" y="2039448"/>
              <a:ext cx="5841368" cy="725213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Intelligence</a:t>
              </a:r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Data</a:t>
              </a:r>
              <a:r>
                <a:rPr kumimoji="1" lang="zh-CN" altLang="en-US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Collector</a:t>
              </a:r>
              <a:endParaRPr kumimoji="1" lang="zh-CN" altLang="en-US" sz="16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75400" y="1166648"/>
              <a:ext cx="8190228" cy="4918842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9117764" y="3538748"/>
              <a:ext cx="2580250" cy="2571604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cxnSp>
          <p:nvCxnSpPr>
            <p:cNvPr id="8" name="肘形连接符 7"/>
            <p:cNvCxnSpPr>
              <a:stCxn id="15" idx="6"/>
              <a:endCxn id="47" idx="0"/>
            </p:cNvCxnSpPr>
            <p:nvPr/>
          </p:nvCxnSpPr>
          <p:spPr>
            <a:xfrm>
              <a:off x="8418461" y="3206813"/>
              <a:ext cx="1989428" cy="331934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圆角矩形 47"/>
            <p:cNvSpPr/>
            <p:nvPr/>
          </p:nvSpPr>
          <p:spPr>
            <a:xfrm>
              <a:off x="9395297" y="4344615"/>
              <a:ext cx="2095173" cy="4589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Botnet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Research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9395296" y="4903438"/>
              <a:ext cx="2095173" cy="4589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Sandboxes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9395296" y="5462261"/>
              <a:ext cx="2095173" cy="45890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Text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Information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14" name="肘形连接符 13"/>
            <p:cNvCxnSpPr>
              <a:stCxn id="15" idx="0"/>
              <a:endCxn id="2" idx="3"/>
            </p:cNvCxnSpPr>
            <p:nvPr/>
          </p:nvCxnSpPr>
          <p:spPr>
            <a:xfrm rot="16200000" flipV="1">
              <a:off x="7247798" y="2036150"/>
              <a:ext cx="192693" cy="924504"/>
            </a:xfrm>
            <a:prstGeom prst="bentConnector2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7194331" y="2594748"/>
              <a:ext cx="1224129" cy="122412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Con-</a:t>
              </a:r>
              <a:r>
                <a:rPr kumimoji="1" lang="en-US" altLang="zh-CN" sz="1400" b="1" dirty="0" err="1" smtClean="0">
                  <a:latin typeface="Microsoft YaHei" charset="-122"/>
                  <a:ea typeface="Microsoft YaHei" charset="-122"/>
                  <a:cs typeface="Microsoft YaHei" charset="-122"/>
                </a:rPr>
                <a:t>troller</a:t>
              </a:r>
              <a:endParaRPr kumimoji="1" lang="zh-CN" altLang="en-US" sz="14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75400" y="1407385"/>
              <a:ext cx="8190228" cy="39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Internal</a:t>
              </a:r>
              <a:r>
                <a:rPr kumimoji="1" lang="zh-CN" altLang="en-US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Infrastructures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5215840" y="3423504"/>
              <a:ext cx="1492469" cy="57806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Net-flow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5" name="圆角矩形 54"/>
            <p:cNvSpPr/>
            <p:nvPr/>
          </p:nvSpPr>
          <p:spPr>
            <a:xfrm>
              <a:off x="5215839" y="4176446"/>
              <a:ext cx="1492469" cy="57806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Logs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5215839" y="4929388"/>
              <a:ext cx="1492469" cy="57806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Files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58" name="肘形连接符 57"/>
            <p:cNvCxnSpPr>
              <a:stCxn id="54" idx="3"/>
            </p:cNvCxnSpPr>
            <p:nvPr/>
          </p:nvCxnSpPr>
          <p:spPr>
            <a:xfrm flipV="1">
              <a:off x="6708309" y="3206813"/>
              <a:ext cx="486022" cy="505726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55" idx="3"/>
            </p:cNvCxnSpPr>
            <p:nvPr/>
          </p:nvCxnSpPr>
          <p:spPr>
            <a:xfrm flipV="1">
              <a:off x="6708308" y="3206813"/>
              <a:ext cx="486023" cy="125866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56" idx="3"/>
              <a:endCxn id="15" idx="2"/>
            </p:cNvCxnSpPr>
            <p:nvPr/>
          </p:nvCxnSpPr>
          <p:spPr>
            <a:xfrm flipV="1">
              <a:off x="6708308" y="3206813"/>
              <a:ext cx="486023" cy="2011610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圆角矩形 62"/>
            <p:cNvSpPr/>
            <p:nvPr/>
          </p:nvSpPr>
          <p:spPr>
            <a:xfrm>
              <a:off x="1040524" y="4319755"/>
              <a:ext cx="3594538" cy="1187702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IT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Infrastructures</a:t>
              </a:r>
            </a:p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(Servers,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Clients,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Secure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Devices)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1048652" y="3326629"/>
              <a:ext cx="3594538" cy="769064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Internal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&amp;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Internet</a:t>
              </a:r>
              <a:r>
                <a:rPr kumimoji="1" lang="zh-CN" altLang="en-US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4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Network</a:t>
              </a:r>
              <a:endParaRPr kumimoji="1" lang="zh-CN" altLang="en-US" sz="14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6" name="肘形连接符 65"/>
            <p:cNvCxnSpPr>
              <a:stCxn id="64" idx="3"/>
              <a:endCxn id="54" idx="1"/>
            </p:cNvCxnSpPr>
            <p:nvPr/>
          </p:nvCxnSpPr>
          <p:spPr>
            <a:xfrm>
              <a:off x="4643190" y="3711161"/>
              <a:ext cx="572650" cy="1378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肘形连接符 67"/>
            <p:cNvCxnSpPr>
              <a:stCxn id="63" idx="3"/>
              <a:endCxn id="55" idx="1"/>
            </p:cNvCxnSpPr>
            <p:nvPr/>
          </p:nvCxnSpPr>
          <p:spPr>
            <a:xfrm flipV="1">
              <a:off x="4635062" y="4465481"/>
              <a:ext cx="580777" cy="448125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63" idx="3"/>
              <a:endCxn id="56" idx="1"/>
            </p:cNvCxnSpPr>
            <p:nvPr/>
          </p:nvCxnSpPr>
          <p:spPr>
            <a:xfrm>
              <a:off x="4635062" y="4913606"/>
              <a:ext cx="580777" cy="304817"/>
            </a:xfrm>
            <a:prstGeom prst="bentConnector3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>
          <a:xfrm>
            <a:off x="8799138" y="3900734"/>
            <a:ext cx="1805614" cy="39547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Honeypots</a:t>
            </a:r>
            <a:r>
              <a:rPr kumimoji="1" lang="en-US" altLang="zh-CN" sz="1400" dirty="0" smtClean="0">
                <a:latin typeface="Microsoft YaHei" charset="-122"/>
                <a:ea typeface="Microsoft YaHei" charset="-122"/>
                <a:cs typeface="Microsoft YaHei" charset="-122"/>
              </a:rPr>
              <a:t>/net</a:t>
            </a:r>
            <a:endParaRPr kumimoji="1" lang="zh-CN" altLang="en-US" sz="1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0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637547"/>
            <a:ext cx="121920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4400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Building a </a:t>
            </a:r>
            <a:r>
              <a:rPr kumimoji="1"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Platform for Discovering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Advanced Threats</a:t>
            </a:r>
            <a:endParaRPr kumimoji="1" lang="en-US" altLang="zh-CN" sz="4400" b="1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574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First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things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First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192381819"/>
              </p:ext>
            </p:extLst>
          </p:nvPr>
        </p:nvGraphicFramePr>
        <p:xfrm>
          <a:off x="1012495" y="1713186"/>
          <a:ext cx="9781629" cy="4298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25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574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Collection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2" name="图表 1"/>
          <p:cNvGraphicFramePr/>
          <p:nvPr>
            <p:extLst/>
          </p:nvPr>
        </p:nvGraphicFramePr>
        <p:xfrm>
          <a:off x="6330731" y="1095388"/>
          <a:ext cx="5072993" cy="456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02635" y="1336284"/>
            <a:ext cx="5628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More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Sources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Network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Activities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&amp;&amp;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DPI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Visualize</a:t>
            </a:r>
            <a:endParaRPr kumimoji="1" lang="en-US" altLang="zh-CN" sz="24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Information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Management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(SIEM)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Can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Help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Collecting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Event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Logs</a:t>
            </a:r>
            <a:endParaRPr kumimoji="1" lang="zh-CN" altLang="en-US" sz="24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96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Monitoring</a:t>
            </a:r>
            <a:r>
              <a:rPr kumimoji="1" lang="mr-IN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endParaRPr kumimoji="1" lang="en-US" altLang="zh-CN" sz="3600" b="1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893379" y="3289737"/>
            <a:ext cx="1881352" cy="78827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Monitoring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79076" y="2000245"/>
            <a:ext cx="1881352" cy="7882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Collector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3379076" y="4585135"/>
            <a:ext cx="1881352" cy="78827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11917" y="1235618"/>
            <a:ext cx="5475889" cy="231753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6011917" y="3820508"/>
            <a:ext cx="5475889" cy="2317531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185339" y="14699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smtClean="0">
                <a:latin typeface="Microsoft YaHei" charset="-122"/>
                <a:ea typeface="Microsoft YaHei" charset="-122"/>
                <a:cs typeface="Microsoft YaHei" charset="-122"/>
              </a:rPr>
              <a:t>DashBoard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7997253" y="14699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Secure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Devices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Sources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9809167" y="14699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Account&amp;</a:t>
            </a:r>
          </a:p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Authentication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6185339" y="25495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Network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Activities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8017326" y="2554662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Network</a:t>
            </a:r>
            <a:r>
              <a:rPr kumimoji="1" lang="zh-CN" altLang="en-US" sz="12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Monitor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9809167" y="2549585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Alarms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Notifications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6195849" y="40523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Open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APIs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8007763" y="40523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Profiling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9819677" y="40523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Incidents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6195849" y="5131986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Non-Data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2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8027836" y="5137062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Honey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net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9819677" y="5131985"/>
            <a:ext cx="1517624" cy="787625"/>
          </a:xfrm>
          <a:prstGeom prst="roundRect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Mail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Push</a:t>
            </a:r>
            <a:r>
              <a:rPr kumimoji="1" lang="zh-CN" altLang="en-US" sz="12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200" dirty="0" smtClean="0">
                <a:latin typeface="Microsoft YaHei" charset="-122"/>
                <a:ea typeface="Microsoft YaHei" charset="-122"/>
                <a:cs typeface="Microsoft YaHei" charset="-122"/>
              </a:rPr>
              <a:t>Service</a:t>
            </a:r>
          </a:p>
        </p:txBody>
      </p:sp>
      <p:cxnSp>
        <p:nvCxnSpPr>
          <p:cNvPr id="60" name="肘形连接符 59"/>
          <p:cNvCxnSpPr>
            <a:stCxn id="42" idx="1"/>
            <a:endCxn id="41" idx="3"/>
          </p:cNvCxnSpPr>
          <p:nvPr/>
        </p:nvCxnSpPr>
        <p:spPr>
          <a:xfrm rot="10800000" flipV="1">
            <a:off x="2774732" y="2394383"/>
            <a:ext cx="604345" cy="1289492"/>
          </a:xfrm>
          <a:prstGeom prst="bentConnector3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41" idx="3"/>
            <a:endCxn id="43" idx="1"/>
          </p:cNvCxnSpPr>
          <p:nvPr/>
        </p:nvCxnSpPr>
        <p:spPr>
          <a:xfrm>
            <a:off x="2774731" y="3683875"/>
            <a:ext cx="604345" cy="1295398"/>
          </a:xfrm>
          <a:prstGeom prst="bentConnector3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42" idx="3"/>
            <a:endCxn id="45" idx="1"/>
          </p:cNvCxnSpPr>
          <p:nvPr/>
        </p:nvCxnSpPr>
        <p:spPr>
          <a:xfrm>
            <a:off x="5260428" y="2394383"/>
            <a:ext cx="751489" cy="1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3" idx="3"/>
            <a:endCxn id="46" idx="1"/>
          </p:cNvCxnSpPr>
          <p:nvPr/>
        </p:nvCxnSpPr>
        <p:spPr>
          <a:xfrm>
            <a:off x="5260428" y="4979273"/>
            <a:ext cx="751489" cy="1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Private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Platform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6809" y="1383503"/>
            <a:ext cx="5142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Storage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HDFS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Retrieve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by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Cluster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Network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DPI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Monitor,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Alarm,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Notification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ML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Detect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Abnormal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00" y="1239546"/>
            <a:ext cx="6067314" cy="49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2512522"/>
            <a:ext cx="12192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Discover Advanced Threats from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sz="4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Private TI Platform</a:t>
            </a:r>
          </a:p>
        </p:txBody>
      </p:sp>
    </p:spTree>
    <p:extLst>
      <p:ext uri="{BB962C8B-B14F-4D97-AF65-F5344CB8AC3E}">
        <p14:creationId xmlns:p14="http://schemas.microsoft.com/office/powerpoint/2010/main" val="19282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574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About</a:t>
            </a:r>
            <a:r>
              <a:rPr kumimoji="1" lang="zh-CN" altLang="en-US" sz="3600" b="1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Me</a:t>
            </a:r>
            <a:endParaRPr kumimoji="1" lang="zh-CN" altLang="en-US" sz="3600" b="1" dirty="0">
              <a:solidFill>
                <a:prstClr val="white">
                  <a:lumMod val="9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421" y="1480013"/>
            <a:ext cx="101055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Jeremy Li (elknot@360corpsec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)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Senior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Security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Researcher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err="1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Qihoo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360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Enterprise Security Group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Leader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Data-Driven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Services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Business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Customers</a:t>
            </a:r>
            <a:endParaRPr kumimoji="1" lang="en-US" altLang="zh-CN" sz="2000" dirty="0" smtClean="0">
              <a:solidFill>
                <a:prstClr val="white">
                  <a:lumMod val="9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Core</a:t>
            </a:r>
            <a:r>
              <a:rPr kumimoji="1" lang="zh-CN" altLang="en-US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Member of DEFCON Group 010</a:t>
            </a:r>
            <a:endParaRPr kumimoji="1" lang="en-US" altLang="zh-CN" sz="2000" dirty="0" smtClean="0">
              <a:solidFill>
                <a:prstClr val="white">
                  <a:lumMod val="9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Speaker</a:t>
            </a:r>
            <a:r>
              <a:rPr kumimoji="1" lang="zh-CN" altLang="en-US" sz="2000" dirty="0" smtClean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</a:t>
            </a:r>
            <a:r>
              <a:rPr kumimoji="1" lang="zh-CN" altLang="en-US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ISC2017,</a:t>
            </a:r>
            <a:r>
              <a:rPr kumimoji="1" lang="zh-CN" altLang="en-US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DEFCON</a:t>
            </a:r>
            <a:r>
              <a:rPr kumimoji="1" lang="zh-CN" altLang="en-US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Group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Focus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on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Advanced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Threats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000" dirty="0">
              <a:solidFill>
                <a:prstClr val="white">
                  <a:lumMod val="95000"/>
                </a:prst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Found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Plenty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Advanced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Cases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from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Financial</a:t>
            </a:r>
            <a:r>
              <a:rPr kumimoji="1" lang="zh-CN" altLang="en-US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Industry</a:t>
            </a:r>
          </a:p>
        </p:txBody>
      </p:sp>
    </p:spTree>
    <p:extLst>
      <p:ext uri="{BB962C8B-B14F-4D97-AF65-F5344CB8AC3E}">
        <p14:creationId xmlns:p14="http://schemas.microsoft.com/office/powerpoint/2010/main" val="60048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Workflow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Discover Advanced Threats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1736" y="1438507"/>
            <a:ext cx="91774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Native-Based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Threat-Based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Techniques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Potential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Targets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Analytic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Profiling Datasets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Disposal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Solution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91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Native-Based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右箭头 1"/>
          <p:cNvSpPr/>
          <p:nvPr/>
        </p:nvSpPr>
        <p:spPr>
          <a:xfrm rot="1703176">
            <a:off x="2973658" y="2640303"/>
            <a:ext cx="1111688" cy="388551"/>
          </a:xfrm>
          <a:prstGeom prst="rightArrow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右箭头 15"/>
          <p:cNvSpPr/>
          <p:nvPr/>
        </p:nvSpPr>
        <p:spPr>
          <a:xfrm rot="20117946">
            <a:off x="2978456" y="4026601"/>
            <a:ext cx="1111688" cy="388551"/>
          </a:xfrm>
          <a:prstGeom prst="rightArrow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kumimoji="1" lang="zh-CN" altLang="en-US" sz="16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89687" y="2151352"/>
            <a:ext cx="1717288" cy="94595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Device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Log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Sources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989687" y="3949430"/>
            <a:ext cx="1717288" cy="945957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Network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DPI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146083" y="3097309"/>
            <a:ext cx="1717288" cy="92365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Internal Threat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628104" y="1475752"/>
            <a:ext cx="1717288" cy="923655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Vectors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6628104" y="3097309"/>
            <a:ext cx="1717288" cy="923655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Networks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6628104" y="4718862"/>
            <a:ext cx="1717288" cy="923655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Effects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6" name="肘形连接符 5"/>
          <p:cNvCxnSpPr>
            <a:stCxn id="20" idx="3"/>
            <a:endCxn id="31" idx="1"/>
          </p:cNvCxnSpPr>
          <p:nvPr/>
        </p:nvCxnSpPr>
        <p:spPr>
          <a:xfrm flipV="1">
            <a:off x="5863371" y="1937580"/>
            <a:ext cx="764733" cy="1621557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20" idx="3"/>
            <a:endCxn id="32" idx="1"/>
          </p:cNvCxnSpPr>
          <p:nvPr/>
        </p:nvCxnSpPr>
        <p:spPr>
          <a:xfrm>
            <a:off x="5863371" y="3559137"/>
            <a:ext cx="764733" cy="12700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20" idx="3"/>
            <a:endCxn id="33" idx="1"/>
          </p:cNvCxnSpPr>
          <p:nvPr/>
        </p:nvCxnSpPr>
        <p:spPr>
          <a:xfrm>
            <a:off x="5863371" y="3559137"/>
            <a:ext cx="764733" cy="1621553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9287043" y="3097309"/>
            <a:ext cx="1717288" cy="923655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sz="1600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Behaviors</a:t>
            </a:r>
            <a:endParaRPr kumimoji="1" lang="zh-CN" altLang="en-US" sz="16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38" name="直线箭头连接符 37"/>
          <p:cNvCxnSpPr>
            <a:stCxn id="31" idx="3"/>
            <a:endCxn id="36" idx="1"/>
          </p:cNvCxnSpPr>
          <p:nvPr/>
        </p:nvCxnSpPr>
        <p:spPr>
          <a:xfrm>
            <a:off x="8345392" y="1937580"/>
            <a:ext cx="941651" cy="162155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2" idx="3"/>
            <a:endCxn id="36" idx="1"/>
          </p:cNvCxnSpPr>
          <p:nvPr/>
        </p:nvCxnSpPr>
        <p:spPr>
          <a:xfrm>
            <a:off x="8345392" y="3559137"/>
            <a:ext cx="94165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3" idx="3"/>
            <a:endCxn id="36" idx="1"/>
          </p:cNvCxnSpPr>
          <p:nvPr/>
        </p:nvCxnSpPr>
        <p:spPr>
          <a:xfrm flipV="1">
            <a:off x="8345392" y="3559137"/>
            <a:ext cx="941651" cy="16215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Threat-Based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44848" y="3126058"/>
            <a:ext cx="1717288" cy="816846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Behaviors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60583" y="1794359"/>
            <a:ext cx="1990557" cy="81684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Sample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960582" y="3126058"/>
            <a:ext cx="1990557" cy="81684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IP/Domain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960582" y="4491209"/>
            <a:ext cx="1990557" cy="816846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Behavior-Based</a:t>
            </a:r>
          </a:p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肘形连接符 6"/>
          <p:cNvCxnSpPr>
            <a:stCxn id="19" idx="3"/>
            <a:endCxn id="21" idx="1"/>
          </p:cNvCxnSpPr>
          <p:nvPr/>
        </p:nvCxnSpPr>
        <p:spPr>
          <a:xfrm flipV="1">
            <a:off x="2362136" y="2202782"/>
            <a:ext cx="598447" cy="1331699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9" idx="3"/>
            <a:endCxn id="22" idx="1"/>
          </p:cNvCxnSpPr>
          <p:nvPr/>
        </p:nvCxnSpPr>
        <p:spPr>
          <a:xfrm>
            <a:off x="2362136" y="3534481"/>
            <a:ext cx="598446" cy="12700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9" idx="3"/>
            <a:endCxn id="23" idx="1"/>
          </p:cNvCxnSpPr>
          <p:nvPr/>
        </p:nvCxnSpPr>
        <p:spPr>
          <a:xfrm>
            <a:off x="2362136" y="3534481"/>
            <a:ext cx="598446" cy="1365151"/>
          </a:xfrm>
          <a:prstGeom prst="bentConnector3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888003" y="1269866"/>
            <a:ext cx="1652607" cy="4554630"/>
          </a:xfrm>
          <a:prstGeom prst="round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&amp;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APIs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5203899" y="2032870"/>
            <a:ext cx="468351" cy="365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5192015" y="3364569"/>
            <a:ext cx="468351" cy="365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5166893" y="4729720"/>
            <a:ext cx="468351" cy="36522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893140" y="2148657"/>
            <a:ext cx="38783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Invasion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History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Tools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Aimed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Targets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Compromised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Servers</a:t>
            </a:r>
            <a:endParaRPr kumimoji="1" lang="en-US" altLang="zh-CN" sz="24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Methods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25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 in Using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954025" y="3377900"/>
            <a:ext cx="2915324" cy="2915324"/>
            <a:chOff x="2654606" y="3044413"/>
            <a:chExt cx="2915324" cy="2915324"/>
          </a:xfrm>
        </p:grpSpPr>
        <p:sp>
          <p:nvSpPr>
            <p:cNvPr id="19" name="椭圆 18"/>
            <p:cNvSpPr/>
            <p:nvPr/>
          </p:nvSpPr>
          <p:spPr>
            <a:xfrm>
              <a:off x="2654606" y="3044413"/>
              <a:ext cx="2915324" cy="2915324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212917" y="4373172"/>
              <a:ext cx="1798702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Public Threat</a:t>
              </a:r>
              <a:r>
                <a:rPr kumimoji="1" lang="zh-CN" altLang="en-US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endPara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kumimoji="1" lang="en-US" altLang="zh-CN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Intelligence APIs</a:t>
              </a:r>
              <a:endPara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4289769" y="1204540"/>
            <a:ext cx="2915324" cy="2915324"/>
            <a:chOff x="3828454" y="1150753"/>
            <a:chExt cx="2915324" cy="2915324"/>
          </a:xfrm>
        </p:grpSpPr>
        <p:sp>
          <p:nvSpPr>
            <p:cNvPr id="21" name="文本框 20"/>
            <p:cNvSpPr txBox="1"/>
            <p:nvPr/>
          </p:nvSpPr>
          <p:spPr>
            <a:xfrm>
              <a:off x="4246825" y="1694143"/>
              <a:ext cx="2078581" cy="1089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Threat </a:t>
              </a:r>
              <a:r>
                <a:rPr kumimoji="1" lang="en-US" altLang="zh-CN" b="1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Intelligence </a:t>
              </a:r>
              <a:r>
                <a:rPr kumimoji="1" lang="en-US" altLang="zh-CN" b="1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 Research</a:t>
              </a:r>
            </a:p>
          </p:txBody>
        </p:sp>
        <p:sp>
          <p:nvSpPr>
            <p:cNvPr id="23" name="椭圆 22"/>
            <p:cNvSpPr/>
            <p:nvPr/>
          </p:nvSpPr>
          <p:spPr>
            <a:xfrm>
              <a:off x="3828454" y="1150753"/>
              <a:ext cx="2915324" cy="2915324"/>
            </a:xfrm>
            <a:prstGeom prst="ellipse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25" name="组 24"/>
          <p:cNvGrpSpPr/>
          <p:nvPr/>
        </p:nvGrpSpPr>
        <p:grpSpPr>
          <a:xfrm>
            <a:off x="5543035" y="3367142"/>
            <a:ext cx="2915324" cy="2915324"/>
            <a:chOff x="3828454" y="1150753"/>
            <a:chExt cx="2915324" cy="2915324"/>
          </a:xfrm>
        </p:grpSpPr>
        <p:sp>
          <p:nvSpPr>
            <p:cNvPr id="26" name="文本框 25"/>
            <p:cNvSpPr txBox="1"/>
            <p:nvPr/>
          </p:nvSpPr>
          <p:spPr>
            <a:xfrm>
              <a:off x="4289768" y="2490270"/>
              <a:ext cx="1992696" cy="10895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kumimoji="1" lang="en-US" altLang="zh-CN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Native-Based </a:t>
              </a:r>
              <a:r>
                <a:rPr kumimoji="1" lang="en-US" altLang="zh-CN" b="1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Threat Intelligence</a:t>
              </a:r>
              <a:endPara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828454" y="1150753"/>
              <a:ext cx="2915324" cy="2915324"/>
            </a:xfrm>
            <a:prstGeom prst="ellipse">
              <a:avLst/>
            </a:prstGeom>
            <a:noFill/>
            <a:ln w="57150">
              <a:solidFill>
                <a:srgbClr val="2BC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8" name="线形标注 1 27"/>
          <p:cNvSpPr/>
          <p:nvPr/>
        </p:nvSpPr>
        <p:spPr>
          <a:xfrm>
            <a:off x="8222955" y="1549100"/>
            <a:ext cx="2341053" cy="1237130"/>
          </a:xfrm>
          <a:prstGeom prst="borderCallout1">
            <a:avLst>
              <a:gd name="adj1" fmla="val 22697"/>
              <a:gd name="adj2" fmla="val -206"/>
              <a:gd name="adj3" fmla="val 56483"/>
              <a:gd name="adj4" fmla="val -46368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Research TI Datasets by SOC Team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9" name="线形标注 1 28"/>
          <p:cNvSpPr/>
          <p:nvPr/>
        </p:nvSpPr>
        <p:spPr>
          <a:xfrm>
            <a:off x="8837935" y="4599084"/>
            <a:ext cx="1726074" cy="1391068"/>
          </a:xfrm>
          <a:prstGeom prst="borderCallout1">
            <a:avLst>
              <a:gd name="adj1" fmla="val 22697"/>
              <a:gd name="adj2" fmla="val -206"/>
              <a:gd name="adj3" fmla="val 22242"/>
              <a:gd name="adj4" fmla="val -22908"/>
            </a:avLst>
          </a:prstGeom>
          <a:noFill/>
          <a:ln w="38100">
            <a:solidFill>
              <a:srgbClr val="2BC5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TI from Internal Security Datasets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0" name="线形标注 1 29"/>
          <p:cNvSpPr/>
          <p:nvPr/>
        </p:nvSpPr>
        <p:spPr>
          <a:xfrm>
            <a:off x="1351250" y="2131246"/>
            <a:ext cx="2270647" cy="1412426"/>
          </a:xfrm>
          <a:prstGeom prst="borderCallout1">
            <a:avLst>
              <a:gd name="adj1" fmla="val 99706"/>
              <a:gd name="adj2" fmla="val 59912"/>
              <a:gd name="adj3" fmla="val 135714"/>
              <a:gd name="adj4" fmla="val 8212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sz="1600" dirty="0" smtClean="0">
                <a:latin typeface="Microsoft YaHei" charset="-122"/>
                <a:ea typeface="Microsoft YaHei" charset="-122"/>
                <a:cs typeface="Microsoft YaHei" charset="-122"/>
              </a:rPr>
              <a:t>OTX Datasets and Opening Threat Intelligence Sources</a:t>
            </a:r>
            <a:endParaRPr kumimoji="1" lang="en-US" altLang="zh-CN" sz="1600" dirty="0" smtClean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97929" y="2900028"/>
            <a:ext cx="113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40%</a:t>
            </a:r>
            <a:endParaRPr kumimoji="1" lang="zh-CN" altLang="en-US" sz="2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33538" y="4176976"/>
            <a:ext cx="113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40%</a:t>
            </a:r>
            <a:endParaRPr kumimoji="1" lang="zh-CN" altLang="en-US" sz="2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4528" y="4182009"/>
            <a:ext cx="1134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0%</a:t>
            </a:r>
            <a:endParaRPr kumimoji="1" lang="zh-CN" altLang="en-US" sz="2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38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Intelligence-Driven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Entities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Analysis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17" name="组 16"/>
          <p:cNvGrpSpPr/>
          <p:nvPr/>
        </p:nvGrpSpPr>
        <p:grpSpPr>
          <a:xfrm>
            <a:off x="746235" y="1975945"/>
            <a:ext cx="10909737" cy="3713874"/>
            <a:chOff x="756745" y="1975945"/>
            <a:chExt cx="10909737" cy="3713874"/>
          </a:xfrm>
        </p:grpSpPr>
        <p:grpSp>
          <p:nvGrpSpPr>
            <p:cNvPr id="13" name="组 12"/>
            <p:cNvGrpSpPr/>
            <p:nvPr/>
          </p:nvGrpSpPr>
          <p:grpSpPr>
            <a:xfrm>
              <a:off x="756745" y="1975945"/>
              <a:ext cx="1975945" cy="3656747"/>
              <a:chOff x="756745" y="1975945"/>
              <a:chExt cx="1975945" cy="3656747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756745" y="1975945"/>
                <a:ext cx="1975945" cy="1975945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Attacker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Objectives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98483" y="4418962"/>
                <a:ext cx="1734207" cy="1213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Data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Service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System</a:t>
                </a:r>
                <a:endPara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grpSp>
          <p:nvGrpSpPr>
            <p:cNvPr id="14" name="组 13"/>
            <p:cNvGrpSpPr/>
            <p:nvPr/>
          </p:nvGrpSpPr>
          <p:grpSpPr>
            <a:xfrm>
              <a:off x="3369931" y="1975945"/>
              <a:ext cx="2791860" cy="3713874"/>
              <a:chOff x="3506562" y="1975945"/>
              <a:chExt cx="2791860" cy="371387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669473" y="1975945"/>
                <a:ext cx="1975945" cy="1975945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Attacker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Identities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506562" y="4434091"/>
                <a:ext cx="2791860" cy="125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Target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Industries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Network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Identities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Commercial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Interest</a:t>
                </a:r>
              </a:p>
            </p:txBody>
          </p:sp>
        </p:grpSp>
        <p:grpSp>
          <p:nvGrpSpPr>
            <p:cNvPr id="15" name="组 14"/>
            <p:cNvGrpSpPr/>
            <p:nvPr/>
          </p:nvGrpSpPr>
          <p:grpSpPr>
            <a:xfrm>
              <a:off x="6308939" y="1975945"/>
              <a:ext cx="2404144" cy="3671876"/>
              <a:chOff x="6582201" y="1975945"/>
              <a:chExt cx="2404144" cy="3671876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6582201" y="1975945"/>
                <a:ext cx="1975945" cy="1975945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Attacker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Technique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&amp;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Tactical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6703069" y="4434091"/>
                <a:ext cx="2283276" cy="1213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IP/Domain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Proxy/VPN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Tools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&amp;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Abilities</a:t>
                </a:r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9085035" y="1975945"/>
              <a:ext cx="2581447" cy="3698744"/>
              <a:chOff x="9494928" y="1975945"/>
              <a:chExt cx="2581447" cy="3698744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9494929" y="1975945"/>
                <a:ext cx="1975945" cy="1975945"/>
              </a:xfrm>
              <a:prstGeom prst="ellipse">
                <a:avLst/>
              </a:prstGeom>
              <a:solidFill>
                <a:srgbClr val="B86127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Attacker</a:t>
                </a:r>
                <a:r>
                  <a:rPr kumimoji="1" lang="zh-CN" altLang="en-US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b="1" dirty="0" smtClean="0">
                    <a:latin typeface="Microsoft YaHei" charset="-122"/>
                    <a:ea typeface="Microsoft YaHei" charset="-122"/>
                    <a:cs typeface="Microsoft YaHei" charset="-122"/>
                  </a:rPr>
                  <a:t>Kill-Chain</a:t>
                </a:r>
                <a:endPara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494928" y="4418961"/>
                <a:ext cx="2581447" cy="125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Exploitation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Installation</a:t>
                </a:r>
              </a:p>
              <a:p>
                <a:pPr marL="285750" indent="-285750">
                  <a:lnSpc>
                    <a:spcPct val="140000"/>
                  </a:lnSpc>
                  <a:buFont typeface="Arial" charset="0"/>
                  <a:buChar char="•"/>
                </a:pP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Actives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on</a:t>
                </a:r>
                <a:r>
                  <a:rPr kumimoji="1" lang="zh-CN" altLang="en-US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 smtClean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Objects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41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4670" y="321928"/>
            <a:ext cx="1054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From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73" y="1194144"/>
            <a:ext cx="8921714" cy="530885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206240" y="4754880"/>
            <a:ext cx="7770647" cy="10865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969573" y="2323652"/>
            <a:ext cx="4819426" cy="796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685" y="2357193"/>
            <a:ext cx="1613647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Information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685" y="4933649"/>
            <a:ext cx="1613647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Kill-Chain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2641003" y="2522668"/>
            <a:ext cx="828339" cy="398033"/>
          </a:xfrm>
          <a:prstGeom prst="leftArrow">
            <a:avLst/>
          </a:prstGeom>
          <a:solidFill>
            <a:srgbClr val="2BC5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2641003" y="5099124"/>
            <a:ext cx="828339" cy="398033"/>
          </a:xfrm>
          <a:prstGeom prst="leftArrow">
            <a:avLst/>
          </a:prstGeom>
          <a:solidFill>
            <a:srgbClr val="2BC5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9573" y="3883511"/>
            <a:ext cx="4087905" cy="6454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1685" y="3820259"/>
            <a:ext cx="1613647" cy="72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Techniques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左箭头 15"/>
          <p:cNvSpPr/>
          <p:nvPr/>
        </p:nvSpPr>
        <p:spPr>
          <a:xfrm>
            <a:off x="2641003" y="3985734"/>
            <a:ext cx="828339" cy="398033"/>
          </a:xfrm>
          <a:prstGeom prst="leftArrow">
            <a:avLst/>
          </a:prstGeom>
          <a:solidFill>
            <a:srgbClr val="2BC56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73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918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Visualization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Description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8" y="1734378"/>
            <a:ext cx="6956227" cy="42994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53710" y="2430793"/>
            <a:ext cx="1671144" cy="1429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53710" y="3887691"/>
            <a:ext cx="1671144" cy="21222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424854" y="2430794"/>
            <a:ext cx="5097518" cy="1069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680137" y="1908180"/>
            <a:ext cx="6956227" cy="522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54672" y="1561339"/>
            <a:ext cx="1668418" cy="693682"/>
          </a:xfrm>
          <a:prstGeom prst="wedgeRectCallout">
            <a:avLst>
              <a:gd name="adj1" fmla="val 81167"/>
              <a:gd name="adj2" fmla="val 45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Alert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Method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54671" y="2618528"/>
            <a:ext cx="1668418" cy="881417"/>
          </a:xfrm>
          <a:prstGeom prst="wedgeRectCallout">
            <a:avLst>
              <a:gd name="adj1" fmla="val 81167"/>
              <a:gd name="adj2" fmla="val 45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Profiles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4671" y="4067401"/>
            <a:ext cx="1668418" cy="881417"/>
          </a:xfrm>
          <a:prstGeom prst="wedgeRectCallout">
            <a:avLst>
              <a:gd name="adj1" fmla="val 81167"/>
              <a:gd name="adj2" fmla="val 45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Description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9835154" y="1728777"/>
            <a:ext cx="1668418" cy="881417"/>
          </a:xfrm>
          <a:prstGeom prst="wedgeRectCallout">
            <a:avLst>
              <a:gd name="adj1" fmla="val -67503"/>
              <a:gd name="adj2" fmla="val 8041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 smtClean="0">
                <a:latin typeface="Microsoft YaHei" charset="-122"/>
                <a:ea typeface="Microsoft YaHei" charset="-122"/>
                <a:cs typeface="Microsoft YaHei" charset="-122"/>
              </a:rPr>
              <a:t>Information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0" y="321928"/>
            <a:ext cx="9181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Current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Stage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Result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1735" y="1438507"/>
            <a:ext cx="105977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Detected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More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han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500+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Advanced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Cases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8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All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Cases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Have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Been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Made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Sec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urity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Identify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Unknown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with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Existed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Models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Introducing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Machine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Learning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Hybrid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Platform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Open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APIs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Few</a:t>
            </a:r>
            <a:r>
              <a:rPr kumimoji="1" lang="zh-CN" altLang="en-US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Researchers</a:t>
            </a:r>
            <a:endParaRPr kumimoji="1" lang="zh-CN" altLang="en-US" sz="28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1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0" y="2997431"/>
            <a:ext cx="12192000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400" b="1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Authentic</a:t>
            </a:r>
            <a:r>
              <a:rPr kumimoji="1" lang="zh-CN" altLang="en-US" sz="44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4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</a:t>
            </a:r>
            <a:r>
              <a:rPr kumimoji="1" lang="zh-CN" altLang="en-US" sz="4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zh-CN" altLang="en-US" sz="4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34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80880" y="1044216"/>
            <a:ext cx="5347504" cy="5104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43972" y="1089016"/>
            <a:ext cx="5227769" cy="405114"/>
          </a:xfrm>
          <a:prstGeom prst="rect">
            <a:avLst/>
          </a:prstGeom>
          <a:solidFill>
            <a:srgbClr val="0070C0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b="1" dirty="0">
                <a:latin typeface="Menlo" charset="0"/>
                <a:ea typeface="Menlo" charset="0"/>
                <a:cs typeface="Menlo" charset="0"/>
              </a:rPr>
              <a:t>Log</a:t>
            </a:r>
            <a:r>
              <a:rPr kumimoji="1" lang="zh-CN" altLang="en-US" sz="1200" b="1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b="1" dirty="0">
                <a:latin typeface="Menlo" charset="0"/>
                <a:ea typeface="Menlo" charset="0"/>
                <a:cs typeface="Menlo" charset="0"/>
              </a:rPr>
              <a:t>Terminal</a:t>
            </a:r>
            <a:endParaRPr kumimoji="1" lang="zh-CN" altLang="en-US" sz="1200" b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15802" y="1177284"/>
            <a:ext cx="208388" cy="20755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X</a:t>
            </a:r>
            <a:endParaRPr kumimoji="1" lang="zh-CN" altLang="en-US" sz="1200" b="1" dirty="0">
              <a:solidFill>
                <a:schemeClr val="tx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43972" y="1523489"/>
            <a:ext cx="5227769" cy="45768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13624" y="1656706"/>
            <a:ext cx="4413077" cy="41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 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  <a:endParaRPr kumimoji="1" lang="zh-CN" altLang="en-US" sz="12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  <a:endParaRPr kumimoji="1" lang="zh-CN" altLang="en-US" sz="12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  <a:endParaRPr kumimoji="1" lang="zh-CN" altLang="en-US" sz="12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19:00:01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  <a:endParaRPr kumimoji="1" lang="zh-CN" altLang="en-US" sz="12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  <a:endParaRPr kumimoji="1" lang="zh-CN" altLang="en-US" sz="12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  <a:endParaRPr kumimoji="1" lang="zh-CN" altLang="en-US" sz="1200" dirty="0">
              <a:solidFill>
                <a:srgbClr val="FF0000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19:00:02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FAILED!!</a:t>
            </a:r>
          </a:p>
          <a:p>
            <a:pPr>
              <a:lnSpc>
                <a:spcPct val="130000"/>
              </a:lnSpc>
            </a:pP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19:00:03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latin typeface="Menlo" charset="0"/>
                <a:ea typeface="Menlo" charset="0"/>
                <a:cs typeface="Menlo" charset="0"/>
              </a:rPr>
              <a:t>&gt;</a:t>
            </a:r>
            <a:r>
              <a:rPr kumimoji="1" lang="zh-CN" altLang="en-US" sz="12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System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Log: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AUTH</a:t>
            </a:r>
            <a:r>
              <a:rPr kumimoji="1" lang="zh-CN" altLang="en-US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kumimoji="1" lang="en-US" altLang="zh-CN" sz="1200" dirty="0">
                <a:solidFill>
                  <a:srgbClr val="008804"/>
                </a:solidFill>
                <a:latin typeface="Menlo" charset="0"/>
                <a:ea typeface="Menlo" charset="0"/>
                <a:cs typeface="Menlo" charset="0"/>
              </a:rPr>
              <a:t>SUCCESS!!</a:t>
            </a: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130000"/>
              </a:lnSpc>
            </a:pPr>
            <a:endParaRPr kumimoji="1" lang="zh-CN" altLang="en-US" sz="1200" dirty="0">
              <a:solidFill>
                <a:srgbClr val="008804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2662" y="1428281"/>
            <a:ext cx="4463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5000"/>
              </a:lnSpc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CIRT: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Abnormal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User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Login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Accounts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Brute-force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Too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Many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Failures!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Success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Rate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Over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615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574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Agenda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3421" y="1290827"/>
            <a:ext cx="99478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Attacker’s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Profiling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Research</a:t>
            </a:r>
            <a:endParaRPr kumimoji="1" lang="en-US" altLang="zh-CN" sz="28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Building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Private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Building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Platform for Discovering Advanced Threats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Discover Advanced Threats with Private TI Platform</a:t>
            </a:r>
            <a:endParaRPr kumimoji="1" lang="en-US" altLang="zh-CN" sz="28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Case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Authentic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Collision?</a:t>
            </a:r>
            <a:endParaRPr kumimoji="1" lang="zh-CN" altLang="en-US" sz="28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5566410" y="869812"/>
            <a:ext cx="6591328" cy="5486380"/>
            <a:chOff x="5220726" y="501825"/>
            <a:chExt cx="6591328" cy="5486380"/>
          </a:xfrm>
        </p:grpSpPr>
        <p:sp>
          <p:nvSpPr>
            <p:cNvPr id="27" name="文本框 26"/>
            <p:cNvSpPr txBox="1"/>
            <p:nvPr/>
          </p:nvSpPr>
          <p:spPr>
            <a:xfrm>
              <a:off x="9723126" y="2575934"/>
              <a:ext cx="2088928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Possible: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Leak</a:t>
              </a:r>
              <a:r>
                <a: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DBs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Hydra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Scanner</a:t>
              </a:r>
            </a:p>
            <a:p>
              <a:pPr marL="285750" indent="-285750">
                <a:lnSpc>
                  <a:spcPct val="150000"/>
                </a:lnSpc>
                <a:buFont typeface="Arial" charset="0"/>
                <a:buChar char="•"/>
              </a:pP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Port</a:t>
              </a:r>
              <a:r>
                <a: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Mapping</a:t>
              </a:r>
              <a:endParaRPr kumimoji="1" lang="zh-CN" altLang="en-US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5220726" y="501825"/>
              <a:ext cx="5311795" cy="5486380"/>
              <a:chOff x="5220726" y="501825"/>
              <a:chExt cx="5311795" cy="5486380"/>
            </a:xfrm>
          </p:grpSpPr>
          <p:grpSp>
            <p:nvGrpSpPr>
              <p:cNvPr id="18" name="组 17"/>
              <p:cNvGrpSpPr/>
              <p:nvPr/>
            </p:nvGrpSpPr>
            <p:grpSpPr>
              <a:xfrm>
                <a:off x="5981696" y="1319393"/>
                <a:ext cx="4550825" cy="4668812"/>
                <a:chOff x="6617315" y="1319392"/>
                <a:chExt cx="4550825" cy="4668812"/>
              </a:xfrm>
            </p:grpSpPr>
            <p:grpSp>
              <p:nvGrpSpPr>
                <p:cNvPr id="15" name="组 14"/>
                <p:cNvGrpSpPr/>
                <p:nvPr/>
              </p:nvGrpSpPr>
              <p:grpSpPr>
                <a:xfrm>
                  <a:off x="6617315" y="1319392"/>
                  <a:ext cx="4550825" cy="4668812"/>
                  <a:chOff x="1922651" y="1352846"/>
                  <a:chExt cx="4550825" cy="4668812"/>
                </a:xfrm>
              </p:grpSpPr>
              <p:sp>
                <p:nvSpPr>
                  <p:cNvPr id="3" name="矩形 2"/>
                  <p:cNvSpPr/>
                  <p:nvPr/>
                </p:nvSpPr>
                <p:spPr>
                  <a:xfrm>
                    <a:off x="2837983" y="2405653"/>
                    <a:ext cx="2642839" cy="2642839"/>
                  </a:xfrm>
                  <a:prstGeom prst="rect">
                    <a:avLst/>
                  </a:prstGeom>
                  <a:noFill/>
                  <a:ln w="571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/>
                  </a:p>
                </p:txBody>
              </p:sp>
              <p:cxnSp>
                <p:nvCxnSpPr>
                  <p:cNvPr id="6" name="直线连接符 5"/>
                  <p:cNvCxnSpPr/>
                  <p:nvPr/>
                </p:nvCxnSpPr>
                <p:spPr>
                  <a:xfrm>
                    <a:off x="1922651" y="1427355"/>
                    <a:ext cx="4550825" cy="4594303"/>
                  </a:xfrm>
                  <a:prstGeom prst="line">
                    <a:avLst/>
                  </a:prstGeom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线连接符 13"/>
                  <p:cNvCxnSpPr/>
                  <p:nvPr/>
                </p:nvCxnSpPr>
                <p:spPr>
                  <a:xfrm flipV="1">
                    <a:off x="1964037" y="1352846"/>
                    <a:ext cx="4509439" cy="4523847"/>
                  </a:xfrm>
                  <a:prstGeom prst="line">
                    <a:avLst/>
                  </a:prstGeom>
                  <a:ln w="571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文本框 15"/>
                <p:cNvSpPr txBox="1"/>
                <p:nvPr/>
              </p:nvSpPr>
              <p:spPr>
                <a:xfrm>
                  <a:off x="7984270" y="2575933"/>
                  <a:ext cx="17618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00B050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Attacker</a:t>
                  </a:r>
                  <a:endParaRPr kumimoji="1" lang="zh-CN" altLang="en-US" sz="24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7973119" y="4395023"/>
                  <a:ext cx="17618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00B050"/>
                      </a:solidFill>
                      <a:latin typeface="Microsoft YaHei" charset="-122"/>
                      <a:ea typeface="Microsoft YaHei" charset="-122"/>
                      <a:cs typeface="Microsoft YaHei" charset="-122"/>
                    </a:rPr>
                    <a:t>Victim</a:t>
                  </a:r>
                  <a:endParaRPr kumimoji="1" lang="zh-CN" altLang="en-US" sz="24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endParaRPr>
                </a:p>
              </p:txBody>
            </p:sp>
          </p:grpSp>
          <p:sp>
            <p:nvSpPr>
              <p:cNvPr id="23" name="文本框 22"/>
              <p:cNvSpPr txBox="1"/>
              <p:nvPr/>
            </p:nvSpPr>
            <p:spPr>
              <a:xfrm>
                <a:off x="7164657" y="501825"/>
                <a:ext cx="2375210" cy="1705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Possible: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DB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Thieves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Black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Industry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Penetration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Test</a:t>
                </a:r>
                <a:endPara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030841" y="5290216"/>
                <a:ext cx="2375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Possible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Employees</a:t>
                </a:r>
                <a:endParaRPr kumimoji="1" lang="zh-CN" altLang="en-US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791090" y="3248812"/>
                <a:ext cx="14273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Infra-structures</a:t>
                </a:r>
                <a:endParaRPr kumimoji="1" lang="zh-CN" altLang="en-US" sz="1600" b="1" dirty="0">
                  <a:solidFill>
                    <a:srgbClr val="00B05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8257108" y="3271114"/>
                <a:ext cx="14273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Techs</a:t>
                </a:r>
                <a:r>
                  <a:rPr kumimoji="1" lang="zh-CN" altLang="en-US" sz="16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&amp;</a:t>
                </a:r>
                <a:r>
                  <a:rPr kumimoji="1" lang="zh-CN" altLang="en-US" sz="16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b="1" dirty="0">
                    <a:solidFill>
                      <a:srgbClr val="00B05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Tools</a:t>
                </a:r>
                <a:endParaRPr kumimoji="1" lang="zh-CN" altLang="en-US" sz="1600" b="1" dirty="0">
                  <a:solidFill>
                    <a:srgbClr val="00B05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220726" y="3287283"/>
                <a:ext cx="170188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IP/Domain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kumimoji="1" lang="en-US" altLang="zh-CN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URL</a:t>
                </a:r>
              </a:p>
            </p:txBody>
          </p:sp>
        </p:grpSp>
      </p:grpSp>
      <p:sp>
        <p:nvSpPr>
          <p:cNvPr id="29" name="文本框 28"/>
          <p:cNvSpPr txBox="1"/>
          <p:nvPr/>
        </p:nvSpPr>
        <p:spPr>
          <a:xfrm>
            <a:off x="672662" y="1372746"/>
            <a:ext cx="5142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IP/URL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From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Foreign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Countries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Motivation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Source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Collision?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Dangerous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Success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Rate</a:t>
            </a: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Any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Sequelae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？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75000"/>
              </a:lnSpc>
              <a:buFont typeface="Arial" charset="0"/>
              <a:buChar char="•"/>
            </a:pPr>
            <a:r>
              <a:rPr kumimoji="1" lang="en-US" altLang="zh-CN" sz="2400" strike="sngStrike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Should</a:t>
            </a:r>
            <a:r>
              <a:rPr kumimoji="1" lang="zh-CN" altLang="en-US" sz="2400" strike="sngStrike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strike="sngStrike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</a:t>
            </a:r>
            <a:r>
              <a:rPr kumimoji="1" lang="zh-CN" altLang="en-US" sz="2400" strike="sngStrike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strike="sngStrike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Ask Police for Help?</a:t>
            </a:r>
            <a:endParaRPr kumimoji="1" lang="en-US" altLang="zh-CN" sz="2400" strike="sngStrike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99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Roadmap</a:t>
            </a:r>
          </a:p>
        </p:txBody>
      </p:sp>
      <p:grpSp>
        <p:nvGrpSpPr>
          <p:cNvPr id="13" name="组 12"/>
          <p:cNvGrpSpPr/>
          <p:nvPr/>
        </p:nvGrpSpPr>
        <p:grpSpPr>
          <a:xfrm>
            <a:off x="862232" y="2832409"/>
            <a:ext cx="10521379" cy="1590906"/>
            <a:chOff x="672662" y="2553629"/>
            <a:chExt cx="10521379" cy="1590906"/>
          </a:xfrm>
        </p:grpSpPr>
        <p:sp>
          <p:nvSpPr>
            <p:cNvPr id="10" name="剪去单圆角的矩形 9"/>
            <p:cNvSpPr/>
            <p:nvPr/>
          </p:nvSpPr>
          <p:spPr>
            <a:xfrm>
              <a:off x="672662" y="3233854"/>
              <a:ext cx="1661532" cy="836341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11" name="剪去同侧角的矩形 10"/>
            <p:cNvSpPr/>
            <p:nvPr/>
          </p:nvSpPr>
          <p:spPr>
            <a:xfrm rot="10800000">
              <a:off x="2185640" y="2553629"/>
              <a:ext cx="1593598" cy="825190"/>
            </a:xfrm>
            <a:prstGeom prst="snip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34" name="剪去同侧角的矩形 33"/>
            <p:cNvSpPr/>
            <p:nvPr/>
          </p:nvSpPr>
          <p:spPr>
            <a:xfrm>
              <a:off x="3636773" y="3245005"/>
              <a:ext cx="1593598" cy="825190"/>
            </a:xfrm>
            <a:prstGeom prst="snip2Same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5" name="剪去同侧角的矩形 34"/>
            <p:cNvSpPr/>
            <p:nvPr/>
          </p:nvSpPr>
          <p:spPr>
            <a:xfrm rot="10800000">
              <a:off x="5087906" y="2553629"/>
              <a:ext cx="1593598" cy="825190"/>
            </a:xfrm>
            <a:prstGeom prst="snip2Same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6" name="剪去同侧角的矩形 35"/>
            <p:cNvSpPr/>
            <p:nvPr/>
          </p:nvSpPr>
          <p:spPr>
            <a:xfrm>
              <a:off x="6532950" y="3245005"/>
              <a:ext cx="1593598" cy="825190"/>
            </a:xfrm>
            <a:prstGeom prst="snip2Same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8" name="剪去同侧角的矩形 37"/>
            <p:cNvSpPr/>
            <p:nvPr/>
          </p:nvSpPr>
          <p:spPr>
            <a:xfrm rot="10800000">
              <a:off x="7984083" y="2587083"/>
              <a:ext cx="1593598" cy="825190"/>
            </a:xfrm>
            <a:prstGeom prst="snip2Same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4" name="剪去单圆角的矩形 43"/>
            <p:cNvSpPr/>
            <p:nvPr/>
          </p:nvSpPr>
          <p:spPr>
            <a:xfrm flipH="1">
              <a:off x="9429127" y="3256156"/>
              <a:ext cx="1764914" cy="888379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51082" y="3359636"/>
              <a:ext cx="130469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Recon-naissance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185639" y="2643057"/>
              <a:ext cx="159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Weaponi-zation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81226" y="3494440"/>
              <a:ext cx="13046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Delivery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081817" y="2766167"/>
              <a:ext cx="1595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Exploitation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677403" y="3503713"/>
              <a:ext cx="13046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Installation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8128536" y="2815012"/>
              <a:ext cx="13046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C&amp;C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9659238" y="3412274"/>
              <a:ext cx="130469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Active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on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Objects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773021" y="4535504"/>
            <a:ext cx="263925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Google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Hacking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AWVS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Scan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45344" y="2067086"/>
            <a:ext cx="263925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DBs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Prepare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Brute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Tools</a:t>
            </a:r>
            <a:endParaRPr kumimoji="1" lang="zh-CN" altLang="en-US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81664" y="2332935"/>
            <a:ext cx="263925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Brute-Force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Accounts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636705" y="4481149"/>
            <a:ext cx="263925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Illegal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Login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618697" y="4555490"/>
            <a:ext cx="263925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More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Possibilities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167564" y="2352261"/>
            <a:ext cx="2639251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Planting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RATs</a:t>
            </a:r>
          </a:p>
        </p:txBody>
      </p:sp>
    </p:spTree>
    <p:extLst>
      <p:ext uri="{BB962C8B-B14F-4D97-AF65-F5344CB8AC3E}">
        <p14:creationId xmlns:p14="http://schemas.microsoft.com/office/powerpoint/2010/main" val="1310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?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672662" y="2023429"/>
            <a:ext cx="2160270" cy="3463290"/>
            <a:chOff x="765810" y="1600200"/>
            <a:chExt cx="2651760" cy="3463290"/>
          </a:xfrm>
        </p:grpSpPr>
        <p:sp>
          <p:nvSpPr>
            <p:cNvPr id="2" name="矩形 1"/>
            <p:cNvSpPr/>
            <p:nvPr/>
          </p:nvSpPr>
          <p:spPr>
            <a:xfrm>
              <a:off x="765810" y="1600200"/>
              <a:ext cx="2651760" cy="346329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51560" y="2330518"/>
              <a:ext cx="2080260" cy="66619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Address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051560" y="3196541"/>
              <a:ext cx="2080260" cy="66619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Fingerprint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68705" y="4062564"/>
              <a:ext cx="2080260" cy="66619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Net-Flows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65810" y="1774534"/>
              <a:ext cx="2651760" cy="377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Attacker</a:t>
              </a:r>
              <a:r>
                <a: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Leaks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3558538" y="1180975"/>
            <a:ext cx="2202179" cy="2098679"/>
            <a:chOff x="4701540" y="1153856"/>
            <a:chExt cx="2651760" cy="2098679"/>
          </a:xfrm>
        </p:grpSpPr>
        <p:sp>
          <p:nvSpPr>
            <p:cNvPr id="20" name="矩形 19"/>
            <p:cNvSpPr/>
            <p:nvPr/>
          </p:nvSpPr>
          <p:spPr>
            <a:xfrm>
              <a:off x="4701540" y="1153856"/>
              <a:ext cx="2651760" cy="209867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01540" y="1229910"/>
              <a:ext cx="26517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TI</a:t>
              </a:r>
              <a:r>
                <a: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DB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4987289" y="1663866"/>
              <a:ext cx="2080259" cy="6661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C&amp;C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IP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987289" y="2428978"/>
              <a:ext cx="2080259" cy="66619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PDNS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Data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535112" y="4485504"/>
            <a:ext cx="2225608" cy="1996507"/>
            <a:chOff x="4673330" y="4599203"/>
            <a:chExt cx="2679970" cy="1996507"/>
          </a:xfrm>
        </p:grpSpPr>
        <p:sp>
          <p:nvSpPr>
            <p:cNvPr id="21" name="矩形 20"/>
            <p:cNvSpPr/>
            <p:nvPr/>
          </p:nvSpPr>
          <p:spPr>
            <a:xfrm>
              <a:off x="4701540" y="4599203"/>
              <a:ext cx="2651760" cy="199650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73330" y="4627982"/>
              <a:ext cx="2651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Attack</a:t>
              </a:r>
              <a:r>
                <a:rPr kumimoji="1" lang="zh-CN" altLang="en-US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b="1" dirty="0">
                  <a:latin typeface="Microsoft YaHei" charset="-122"/>
                  <a:ea typeface="Microsoft YaHei" charset="-122"/>
                  <a:cs typeface="Microsoft YaHei" charset="-122"/>
                </a:rPr>
                <a:t>TI</a:t>
              </a:r>
              <a:endParaRPr kumimoji="1" lang="zh-CN" altLang="en-US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4987289" y="5025942"/>
              <a:ext cx="2080260" cy="666198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DDoS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Mon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987289" y="5791539"/>
              <a:ext cx="2080260" cy="666198"/>
            </a:xfrm>
            <a:prstGeom prst="roundRect">
              <a:avLst/>
            </a:prstGeom>
            <a:solidFill>
              <a:srgbClr val="92D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Net-Flow</a:t>
              </a:r>
              <a:r>
                <a:rPr kumimoji="1" lang="zh-CN" altLang="en-US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>
                  <a:latin typeface="Microsoft YaHei" charset="-122"/>
                  <a:ea typeface="Microsoft YaHei" charset="-122"/>
                  <a:cs typeface="Microsoft YaHei" charset="-122"/>
                </a:rPr>
                <a:t>TI</a:t>
              </a:r>
              <a:endParaRPr kumimoji="1" lang="zh-CN" altLang="en-US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22" name="直线箭头连接符 21"/>
          <p:cNvCxnSpPr>
            <a:cxnSpLocks/>
            <a:stCxn id="5" idx="3"/>
            <a:endCxn id="35" idx="1"/>
          </p:cNvCxnSpPr>
          <p:nvPr/>
        </p:nvCxnSpPr>
        <p:spPr>
          <a:xfrm flipV="1">
            <a:off x="2600145" y="2024084"/>
            <a:ext cx="1195696" cy="106276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cxnSpLocks/>
            <a:stCxn id="5" idx="3"/>
            <a:endCxn id="36" idx="1"/>
          </p:cNvCxnSpPr>
          <p:nvPr/>
        </p:nvCxnSpPr>
        <p:spPr>
          <a:xfrm flipV="1">
            <a:off x="2600145" y="2789196"/>
            <a:ext cx="1195696" cy="2976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cxnSpLocks/>
            <a:stCxn id="5" idx="3"/>
          </p:cNvCxnSpPr>
          <p:nvPr/>
        </p:nvCxnSpPr>
        <p:spPr>
          <a:xfrm>
            <a:off x="2600145" y="3086846"/>
            <a:ext cx="1227450" cy="291054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3" idx="3"/>
            <a:endCxn id="37" idx="1"/>
          </p:cNvCxnSpPr>
          <p:nvPr/>
        </p:nvCxnSpPr>
        <p:spPr>
          <a:xfrm>
            <a:off x="2614112" y="4818892"/>
            <a:ext cx="1181730" cy="42645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3779616" y="3554788"/>
            <a:ext cx="1727572" cy="666198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Virus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Total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7" name="直线箭头连接符 46"/>
          <p:cNvCxnSpPr>
            <a:stCxn id="32" idx="3"/>
            <a:endCxn id="45" idx="1"/>
          </p:cNvCxnSpPr>
          <p:nvPr/>
        </p:nvCxnSpPr>
        <p:spPr>
          <a:xfrm flipV="1">
            <a:off x="2600145" y="3887887"/>
            <a:ext cx="1179471" cy="6498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圆角矩形标注 48"/>
          <p:cNvSpPr/>
          <p:nvPr/>
        </p:nvSpPr>
        <p:spPr>
          <a:xfrm>
            <a:off x="6878938" y="449997"/>
            <a:ext cx="4779662" cy="2067336"/>
          </a:xfrm>
          <a:prstGeom prst="wedgeRoundRectCallout">
            <a:avLst>
              <a:gd name="adj1" fmla="val -74125"/>
              <a:gd name="adj2" fmla="val 3802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About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IPs,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Blacklists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IPs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With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DDoS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Tag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About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20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Domains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Using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Phishing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Aim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Financial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Industry</a:t>
            </a:r>
          </a:p>
        </p:txBody>
      </p:sp>
      <p:sp>
        <p:nvSpPr>
          <p:cNvPr id="50" name="圆角矩形标注 49"/>
          <p:cNvSpPr/>
          <p:nvPr/>
        </p:nvSpPr>
        <p:spPr>
          <a:xfrm>
            <a:off x="6878938" y="2982803"/>
            <a:ext cx="4779662" cy="1385705"/>
          </a:xfrm>
          <a:prstGeom prst="wedgeRoundRectCallout">
            <a:avLst>
              <a:gd name="adj1" fmla="val -78668"/>
              <a:gd name="adj2" fmla="val 14925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Malware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Brute-Force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Made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In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China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6878938" y="4757348"/>
            <a:ext cx="4779662" cy="1724664"/>
          </a:xfrm>
          <a:prstGeom prst="wedgeRoundRectCallout">
            <a:avLst>
              <a:gd name="adj1" fmla="val -73647"/>
              <a:gd name="adj2" fmla="val -7517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DDoS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Behaviors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With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Short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Time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Small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Flows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Botnet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Behaviors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(From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Honey</a:t>
            </a:r>
            <a:r>
              <a:rPr kumimoji="1"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Pot)</a:t>
            </a:r>
          </a:p>
        </p:txBody>
      </p:sp>
    </p:spTree>
    <p:extLst>
      <p:ext uri="{BB962C8B-B14F-4D97-AF65-F5344CB8AC3E}">
        <p14:creationId xmlns:p14="http://schemas.microsoft.com/office/powerpoint/2010/main" val="2509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About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 Processing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662" y="1303020"/>
            <a:ext cx="5030908" cy="474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80000"/>
              </a:lnSpc>
              <a:buFont typeface="+mj-lt"/>
              <a:buAutoNum type="alphaLcParenR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Using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DDoS/SMS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Spamming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Detect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Victims</a:t>
            </a:r>
          </a:p>
          <a:p>
            <a:pPr marL="457200" indent="-457200">
              <a:lnSpc>
                <a:spcPct val="180000"/>
              </a:lnSpc>
              <a:buFont typeface="+mj-lt"/>
              <a:buAutoNum type="alphaLcParenR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Preparing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Delivering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Phishing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Sites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via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SMS</a:t>
            </a:r>
          </a:p>
          <a:p>
            <a:pPr marL="457200" indent="-457200">
              <a:lnSpc>
                <a:spcPct val="180000"/>
              </a:lnSpc>
              <a:buFont typeface="+mj-lt"/>
              <a:buAutoNum type="alphaLcParenR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Making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with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Leaking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Accounts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Weak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Password</a:t>
            </a:r>
            <a:endParaRPr kumimoji="1" lang="en-US" altLang="zh-CN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180000"/>
              </a:lnSpc>
              <a:buFont typeface="+mj-lt"/>
              <a:buAutoNum type="alphaLcParenR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 Attack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909480"/>
            <a:ext cx="4834891" cy="2288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56503"/>
            <a:ext cx="4834891" cy="183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About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72662" y="1303020"/>
            <a:ext cx="545381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80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Medium-Scale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Black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Team</a:t>
            </a:r>
          </a:p>
          <a:p>
            <a:pPr marL="342900" indent="-342900">
              <a:lnSpc>
                <a:spcPct val="180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Mainly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Focus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on</a:t>
            </a:r>
            <a:r>
              <a:rPr kumimoji="1" lang="zh-CN" altLang="en-US" sz="24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Financial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Industry</a:t>
            </a:r>
            <a:endParaRPr kumimoji="1" lang="en-US" altLang="zh-CN" sz="24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180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Using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DDoS,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Phishing,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SMS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Spamming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Collision</a:t>
            </a:r>
          </a:p>
          <a:p>
            <a:pPr marL="342900" indent="-342900">
              <a:lnSpc>
                <a:spcPct val="180000"/>
              </a:lnSpc>
              <a:buFont typeface="Arial" charset="0"/>
              <a:buChar char="•"/>
            </a:pP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Medium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Level</a:t>
            </a:r>
            <a:endParaRPr kumimoji="1" lang="zh-CN" altLang="en-US" sz="24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1337310"/>
            <a:ext cx="4731004" cy="46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Real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</a:t>
            </a:r>
            <a:r>
              <a:rPr kumimoji="1" lang="zh-CN" altLang="en-US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Roadmap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3021" y="4535504"/>
            <a:ext cx="263925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Google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Hacking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AWVS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Scan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Micro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DDoS</a:t>
            </a:r>
            <a:endParaRPr kumimoji="1" lang="zh-CN" altLang="en-US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345344" y="1794636"/>
            <a:ext cx="263925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Possible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Collect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DBs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Prepare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Brute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Tools</a:t>
            </a: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Prepare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Phishing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Site</a:t>
            </a:r>
            <a:endParaRPr kumimoji="1" lang="zh-CN" altLang="en-US" sz="16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18925" y="1794635"/>
            <a:ext cx="24457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Make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Phishing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DB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Brute-force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Account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9661447" y="4544338"/>
            <a:ext cx="1679413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Illegal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Login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(Brute</a:t>
            </a:r>
            <a:r>
              <a: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Force)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799299" y="4535503"/>
            <a:ext cx="1892841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Set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Up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Phishing</a:t>
            </a:r>
            <a:r>
              <a:rPr kumimoji="1" lang="zh-CN" altLang="en-US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Site</a:t>
            </a:r>
          </a:p>
        </p:txBody>
      </p:sp>
      <p:grpSp>
        <p:nvGrpSpPr>
          <p:cNvPr id="25" name="组 24"/>
          <p:cNvGrpSpPr/>
          <p:nvPr/>
        </p:nvGrpSpPr>
        <p:grpSpPr>
          <a:xfrm>
            <a:off x="862232" y="2832409"/>
            <a:ext cx="10521379" cy="1590906"/>
            <a:chOff x="672662" y="2553629"/>
            <a:chExt cx="10521379" cy="1590906"/>
          </a:xfrm>
        </p:grpSpPr>
        <p:sp>
          <p:nvSpPr>
            <p:cNvPr id="26" name="剪去单圆角的矩形 25"/>
            <p:cNvSpPr/>
            <p:nvPr/>
          </p:nvSpPr>
          <p:spPr>
            <a:xfrm>
              <a:off x="672662" y="3233854"/>
              <a:ext cx="1661532" cy="836341"/>
            </a:xfrm>
            <a:prstGeom prst="snip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27" name="剪去同侧角的矩形 26"/>
            <p:cNvSpPr/>
            <p:nvPr/>
          </p:nvSpPr>
          <p:spPr>
            <a:xfrm rot="10800000">
              <a:off x="2185640" y="2553629"/>
              <a:ext cx="1593598" cy="825190"/>
            </a:xfrm>
            <a:prstGeom prst="snip2Same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sp>
          <p:nvSpPr>
            <p:cNvPr id="28" name="剪去同侧角的矩形 27"/>
            <p:cNvSpPr/>
            <p:nvPr/>
          </p:nvSpPr>
          <p:spPr>
            <a:xfrm>
              <a:off x="3636773" y="3245005"/>
              <a:ext cx="1593598" cy="825190"/>
            </a:xfrm>
            <a:prstGeom prst="snip2Same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9" name="剪去同侧角的矩形 28"/>
            <p:cNvSpPr/>
            <p:nvPr/>
          </p:nvSpPr>
          <p:spPr>
            <a:xfrm rot="10800000">
              <a:off x="5087906" y="2553629"/>
              <a:ext cx="1593598" cy="825190"/>
            </a:xfrm>
            <a:prstGeom prst="snip2Same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0" name="剪去同侧角的矩形 29"/>
            <p:cNvSpPr/>
            <p:nvPr/>
          </p:nvSpPr>
          <p:spPr>
            <a:xfrm>
              <a:off x="6532950" y="3245005"/>
              <a:ext cx="1593598" cy="825190"/>
            </a:xfrm>
            <a:prstGeom prst="snip2Same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1" name="剪去同侧角的矩形 30"/>
            <p:cNvSpPr/>
            <p:nvPr/>
          </p:nvSpPr>
          <p:spPr>
            <a:xfrm rot="10800000">
              <a:off x="7984083" y="2587083"/>
              <a:ext cx="1593598" cy="825190"/>
            </a:xfrm>
            <a:prstGeom prst="snip2Same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2" name="剪去单圆角的矩形 31"/>
            <p:cNvSpPr/>
            <p:nvPr/>
          </p:nvSpPr>
          <p:spPr>
            <a:xfrm flipH="1">
              <a:off x="9429127" y="3256156"/>
              <a:ext cx="1764914" cy="888379"/>
            </a:xfrm>
            <a:prstGeom prst="snipRoundRect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51082" y="3359636"/>
              <a:ext cx="130469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Recon-naissance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185639" y="2643057"/>
              <a:ext cx="1593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 err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Weaponi-zation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781226" y="3494440"/>
              <a:ext cx="13046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Delivery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081817" y="2766167"/>
              <a:ext cx="159558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Exploitation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677403" y="3503713"/>
              <a:ext cx="13046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Installation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128536" y="2815012"/>
              <a:ext cx="130469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C&amp;C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9659238" y="3412274"/>
              <a:ext cx="130469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Active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on</a:t>
              </a:r>
              <a:r>
                <a: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Objects</a:t>
              </a:r>
              <a:endParaRPr kumimoji="1"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Summary</a:t>
            </a:r>
            <a:endParaRPr kumimoji="1" lang="en-US" altLang="zh-CN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3421" y="1290827"/>
            <a:ext cx="103534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Understanding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Attacker‘s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Targets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and</a:t>
            </a:r>
            <a:r>
              <a:rPr kumimoji="1" lang="zh-CN" altLang="en-US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Ambition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Building Private Threat Intelligence Datasets</a:t>
            </a:r>
            <a:endParaRPr kumimoji="1" lang="en-US" altLang="zh-CN" sz="28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 Analysis with Threat Intelligence Datasets</a:t>
            </a:r>
            <a:endParaRPr kumimoji="1" lang="en-US" altLang="zh-CN" sz="28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8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Discover Advanced Threat with Your Private TI Platform</a:t>
            </a:r>
            <a:endParaRPr kumimoji="1" lang="en-US" altLang="zh-CN" sz="2800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7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0" y="2768817"/>
            <a:ext cx="12087829" cy="1382238"/>
            <a:chOff x="0" y="3498020"/>
            <a:chExt cx="12192000" cy="1382238"/>
          </a:xfrm>
        </p:grpSpPr>
        <p:sp>
          <p:nvSpPr>
            <p:cNvPr id="4" name="文本框 3"/>
            <p:cNvSpPr txBox="1"/>
            <p:nvPr/>
          </p:nvSpPr>
          <p:spPr>
            <a:xfrm>
              <a:off x="0" y="3498020"/>
              <a:ext cx="1219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5400" b="1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Thank</a:t>
              </a:r>
              <a:r>
                <a:rPr kumimoji="1" lang="zh-CN" altLang="en-US" sz="5400" b="1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5400" b="1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You!</a:t>
              </a:r>
              <a:endParaRPr kumimoji="1" lang="zh-CN" altLang="en-US" sz="5400" b="1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0" y="4421350"/>
              <a:ext cx="12192000" cy="45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Email:</a:t>
              </a:r>
              <a:r>
                <a:rPr kumimoji="1" lang="zh-CN" altLang="en-US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e1knot@oulook.com</a:t>
              </a:r>
              <a:r>
                <a:rPr kumimoji="1" lang="zh-CN" altLang="en-US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   </a:t>
              </a:r>
              <a:r>
                <a:rPr kumimoji="1" lang="en-US" altLang="zh-CN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Twitter:</a:t>
              </a:r>
              <a:r>
                <a:rPr kumimoji="1" lang="zh-CN" altLang="en-US" dirty="0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dirty="0" err="1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elknot</a:t>
              </a:r>
              <a:r>
                <a:rPr kumimoji="1" lang="en-US" altLang="zh-CN" dirty="0" err="1" smtClean="0">
                  <a:solidFill>
                    <a:prstClr val="white">
                      <a:lumMod val="95000"/>
                    </a:prstClr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_jeremyli</a:t>
              </a:r>
              <a:endParaRPr kumimoji="1" lang="en-US" altLang="zh-CN" dirty="0">
                <a:solidFill>
                  <a:prstClr val="white">
                    <a:lumMod val="95000"/>
                  </a:prstClr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95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3104393"/>
            <a:ext cx="12192000" cy="83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zh-CN" sz="4400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 </a:t>
            </a:r>
            <a:r>
              <a:rPr kumimoji="1"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Profiling Research</a:t>
            </a:r>
            <a:endParaRPr kumimoji="1" lang="en-US" altLang="zh-CN" sz="44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61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574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What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Do?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96" y="1614834"/>
            <a:ext cx="4155089" cy="381254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1814" y="1490524"/>
            <a:ext cx="6048510" cy="412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Fetching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Sensitive</a:t>
            </a:r>
            <a:r>
              <a:rPr kumimoji="1" lang="en-US" altLang="zh-CN" sz="2600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Privacy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Persistent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Penetrating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Malicious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Remote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Access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Fetching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Illegal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Profits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Advanced</a:t>
            </a:r>
            <a:r>
              <a:rPr kumimoji="1" lang="zh-CN" altLang="en-US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6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Threats</a:t>
            </a:r>
            <a:endParaRPr kumimoji="1" lang="zh-CN" altLang="en-US" sz="2600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8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574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Attackers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err="1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Gonna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mr-IN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……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6601" y="5740482"/>
            <a:ext cx="377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Lockheed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Martin</a:t>
            </a:r>
            <a:r>
              <a:rPr kumimoji="1" lang="zh-CN" altLang="en-US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Kill-Chain</a:t>
            </a:r>
            <a:endParaRPr kumimoji="1" lang="zh-CN" altLang="en-US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1" name="组 40"/>
          <p:cNvGrpSpPr/>
          <p:nvPr/>
        </p:nvGrpSpPr>
        <p:grpSpPr>
          <a:xfrm>
            <a:off x="940025" y="2172358"/>
            <a:ext cx="10521379" cy="2608887"/>
            <a:chOff x="940025" y="2286000"/>
            <a:chExt cx="10521379" cy="2608887"/>
          </a:xfrm>
        </p:grpSpPr>
        <p:grpSp>
          <p:nvGrpSpPr>
            <p:cNvPr id="7" name="组 6"/>
            <p:cNvGrpSpPr/>
            <p:nvPr/>
          </p:nvGrpSpPr>
          <p:grpSpPr>
            <a:xfrm>
              <a:off x="940025" y="3303981"/>
              <a:ext cx="10521379" cy="1590906"/>
              <a:chOff x="672662" y="2553629"/>
              <a:chExt cx="10521379" cy="1590906"/>
            </a:xfrm>
          </p:grpSpPr>
          <p:sp>
            <p:nvSpPr>
              <p:cNvPr id="8" name="剪去单圆角的矩形 7"/>
              <p:cNvSpPr/>
              <p:nvPr/>
            </p:nvSpPr>
            <p:spPr>
              <a:xfrm>
                <a:off x="672662" y="3233854"/>
                <a:ext cx="1661532" cy="836341"/>
              </a:xfrm>
              <a:prstGeom prst="snipRound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sp>
            <p:nvSpPr>
              <p:cNvPr id="9" name="剪去同侧角的矩形 8"/>
              <p:cNvSpPr/>
              <p:nvPr/>
            </p:nvSpPr>
            <p:spPr>
              <a:xfrm rot="10800000">
                <a:off x="2185640" y="2553629"/>
                <a:ext cx="1593598" cy="825190"/>
              </a:xfrm>
              <a:prstGeom prst="snip2Same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/>
              </a:p>
            </p:txBody>
          </p:sp>
          <p:sp>
            <p:nvSpPr>
              <p:cNvPr id="10" name="剪去同侧角的矩形 9"/>
              <p:cNvSpPr/>
              <p:nvPr/>
            </p:nvSpPr>
            <p:spPr>
              <a:xfrm>
                <a:off x="3636773" y="3245005"/>
                <a:ext cx="1593598" cy="825190"/>
              </a:xfrm>
              <a:prstGeom prst="snip2Same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1" name="剪去同侧角的矩形 10"/>
              <p:cNvSpPr/>
              <p:nvPr/>
            </p:nvSpPr>
            <p:spPr>
              <a:xfrm rot="10800000">
                <a:off x="5087906" y="2553629"/>
                <a:ext cx="1593598" cy="825190"/>
              </a:xfrm>
              <a:prstGeom prst="snip2Same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2" name="剪去同侧角的矩形 11"/>
              <p:cNvSpPr/>
              <p:nvPr/>
            </p:nvSpPr>
            <p:spPr>
              <a:xfrm>
                <a:off x="6532950" y="3245005"/>
                <a:ext cx="1593598" cy="825190"/>
              </a:xfrm>
              <a:prstGeom prst="snip2Same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3" name="剪去同侧角的矩形 12"/>
              <p:cNvSpPr/>
              <p:nvPr/>
            </p:nvSpPr>
            <p:spPr>
              <a:xfrm rot="10800000">
                <a:off x="7984083" y="2587083"/>
                <a:ext cx="1593598" cy="825190"/>
              </a:xfrm>
              <a:prstGeom prst="snip2Same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4" name="剪去单圆角的矩形 13"/>
              <p:cNvSpPr/>
              <p:nvPr/>
            </p:nvSpPr>
            <p:spPr>
              <a:xfrm flipH="1">
                <a:off x="9429127" y="3256156"/>
                <a:ext cx="1764914" cy="888379"/>
              </a:xfrm>
              <a:prstGeom prst="snipRound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851082" y="3359636"/>
                <a:ext cx="1304692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Recon-naissance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185639" y="2643057"/>
                <a:ext cx="1593599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 dirty="0" err="1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Weaponi-zation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781226" y="3494440"/>
                <a:ext cx="1304692" cy="338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Delivery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5081817" y="2766167"/>
                <a:ext cx="1595585" cy="338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Exploitation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677403" y="3503713"/>
                <a:ext cx="1304692" cy="338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Installation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8128536" y="2815012"/>
                <a:ext cx="1304692" cy="338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C&amp;C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9659238" y="3412274"/>
                <a:ext cx="1304692" cy="584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Active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on</a:t>
                </a:r>
                <a:r>
                  <a:rPr kumimoji="1" lang="zh-CN" altLang="en-US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 </a:t>
                </a:r>
                <a:r>
                  <a:rPr kumimoji="1" lang="en-US" altLang="zh-CN" sz="1600" dirty="0">
                    <a:solidFill>
                      <a:schemeClr val="bg1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Objects</a:t>
                </a:r>
                <a:endParaRPr kumimoji="1" lang="zh-CN" altLang="en-US" sz="16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940025" y="2500115"/>
              <a:ext cx="4423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Intelligence-Driven</a:t>
              </a:r>
              <a:endPara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371610" y="2500115"/>
              <a:ext cx="6089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smtClean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Response-Driven</a:t>
              </a:r>
              <a:endParaRPr kumimoji="1" lang="zh-CN" altLang="en-US" sz="2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" name="直线连接符 5"/>
            <p:cNvCxnSpPr/>
            <p:nvPr/>
          </p:nvCxnSpPr>
          <p:spPr>
            <a:xfrm>
              <a:off x="940025" y="2286000"/>
              <a:ext cx="0" cy="254569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/>
            <p:cNvCxnSpPr/>
            <p:nvPr/>
          </p:nvCxnSpPr>
          <p:spPr>
            <a:xfrm>
              <a:off x="5345078" y="2286000"/>
              <a:ext cx="2019" cy="170935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>
              <a:off x="11461404" y="2286000"/>
              <a:ext cx="0" cy="249172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5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4671" y="321928"/>
            <a:ext cx="897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Profiling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—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Description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36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Attackers</a:t>
            </a:r>
            <a:endParaRPr kumimoji="1" lang="zh-CN" altLang="en-US" sz="36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1813" y="1185724"/>
            <a:ext cx="94355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Weapons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(Exploits,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Vulnerabilities,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IPs,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etc.)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Damages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(Assets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Infection,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Business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Impacts,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etc.)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Motivation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Money,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Political</a:t>
            </a:r>
            <a:r>
              <a:rPr kumimoji="1" lang="zh-CN" altLang="en-US" sz="2400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Factors,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etc.)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Objectives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(Remote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Access,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err="1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DoS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etc.)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Identities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(Virtual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Profiles,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Real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Profiles)</a:t>
            </a:r>
          </a:p>
          <a:p>
            <a:pPr marL="457200" indent="-45720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Target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(Business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Property,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System,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Employees,</a:t>
            </a:r>
            <a:r>
              <a:rPr kumimoji="1" lang="zh-CN" altLang="en-US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400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etc.)</a:t>
            </a:r>
          </a:p>
        </p:txBody>
      </p:sp>
    </p:spTree>
    <p:extLst>
      <p:ext uri="{BB962C8B-B14F-4D97-AF65-F5344CB8AC3E}">
        <p14:creationId xmlns:p14="http://schemas.microsoft.com/office/powerpoint/2010/main" val="188844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568274"/>
            <a:ext cx="12192000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4400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Building Private </a:t>
            </a:r>
            <a:endParaRPr kumimoji="1" lang="en-US" altLang="zh-CN" sz="4400" b="1" dirty="0" smtClean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30000"/>
              </a:lnSpc>
            </a:pPr>
            <a:r>
              <a:rPr kumimoji="1"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 </a:t>
            </a:r>
            <a:r>
              <a:rPr kumimoji="1" lang="en-US" altLang="zh-CN" sz="4400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 </a:t>
            </a:r>
            <a:r>
              <a:rPr kumimoji="1" lang="en-US" altLang="zh-CN" sz="4400" b="1" dirty="0" smtClean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  <a:endParaRPr kumimoji="1" lang="en-US" altLang="zh-CN" sz="4400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662" y="336330"/>
            <a:ext cx="991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Life-Cycle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Threat</a:t>
            </a:r>
            <a:r>
              <a:rPr kumimoji="1" lang="zh-CN" altLang="en-US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Intelligence</a:t>
            </a:r>
            <a:endParaRPr kumimoji="1" lang="zh-CN" altLang="en-US" sz="4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6150124" y="1624429"/>
            <a:ext cx="4913960" cy="4246951"/>
            <a:chOff x="5765660" y="1551693"/>
            <a:chExt cx="4913960" cy="4246951"/>
          </a:xfrm>
        </p:grpSpPr>
        <p:sp>
          <p:nvSpPr>
            <p:cNvPr id="3" name="任意形状 2"/>
            <p:cNvSpPr/>
            <p:nvPr/>
          </p:nvSpPr>
          <p:spPr>
            <a:xfrm>
              <a:off x="7514297" y="1551693"/>
              <a:ext cx="1416686" cy="920846"/>
            </a:xfrm>
            <a:custGeom>
              <a:avLst/>
              <a:gdLst>
                <a:gd name="connsiteX0" fmla="*/ 0 w 1416686"/>
                <a:gd name="connsiteY0" fmla="*/ 153477 h 920846"/>
                <a:gd name="connsiteX1" fmla="*/ 153477 w 1416686"/>
                <a:gd name="connsiteY1" fmla="*/ 0 h 920846"/>
                <a:gd name="connsiteX2" fmla="*/ 1263209 w 1416686"/>
                <a:gd name="connsiteY2" fmla="*/ 0 h 920846"/>
                <a:gd name="connsiteX3" fmla="*/ 1416686 w 1416686"/>
                <a:gd name="connsiteY3" fmla="*/ 153477 h 920846"/>
                <a:gd name="connsiteX4" fmla="*/ 1416686 w 1416686"/>
                <a:gd name="connsiteY4" fmla="*/ 767369 h 920846"/>
                <a:gd name="connsiteX5" fmla="*/ 1263209 w 1416686"/>
                <a:gd name="connsiteY5" fmla="*/ 920846 h 920846"/>
                <a:gd name="connsiteX6" fmla="*/ 153477 w 1416686"/>
                <a:gd name="connsiteY6" fmla="*/ 920846 h 920846"/>
                <a:gd name="connsiteX7" fmla="*/ 0 w 1416686"/>
                <a:gd name="connsiteY7" fmla="*/ 767369 h 920846"/>
                <a:gd name="connsiteX8" fmla="*/ 0 w 1416686"/>
                <a:gd name="connsiteY8" fmla="*/ 153477 h 9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686" h="920846">
                  <a:moveTo>
                    <a:pt x="0" y="153477"/>
                  </a:moveTo>
                  <a:cubicBezTo>
                    <a:pt x="0" y="68714"/>
                    <a:pt x="68714" y="0"/>
                    <a:pt x="153477" y="0"/>
                  </a:cubicBezTo>
                  <a:lnTo>
                    <a:pt x="1263209" y="0"/>
                  </a:lnTo>
                  <a:cubicBezTo>
                    <a:pt x="1347972" y="0"/>
                    <a:pt x="1416686" y="68714"/>
                    <a:pt x="1416686" y="153477"/>
                  </a:cubicBezTo>
                  <a:lnTo>
                    <a:pt x="1416686" y="767369"/>
                  </a:lnTo>
                  <a:cubicBezTo>
                    <a:pt x="1416686" y="852132"/>
                    <a:pt x="1347972" y="920846"/>
                    <a:pt x="1263209" y="920846"/>
                  </a:cubicBezTo>
                  <a:lnTo>
                    <a:pt x="153477" y="920846"/>
                  </a:lnTo>
                  <a:cubicBezTo>
                    <a:pt x="68714" y="920846"/>
                    <a:pt x="0" y="852132"/>
                    <a:pt x="0" y="767369"/>
                  </a:cubicBezTo>
                  <a:lnTo>
                    <a:pt x="0" y="153477"/>
                  </a:lnTo>
                  <a:close/>
                </a:path>
              </a:pathLst>
            </a:custGeom>
            <a:ln w="57150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02" tIns="102102" rIns="102102" bIns="102102" numCol="1" spcCol="1270" anchor="ctr" anchorCtr="0">
              <a:noAutofit/>
            </a:bodyPr>
            <a:lstStyle/>
            <a:p>
              <a:pPr lvl="0" algn="ctr" defTabSz="666750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Collection</a:t>
              </a:r>
              <a:endParaRPr lang="zh-CN" altLang="en-US" sz="1400" b="1" kern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7" name="任意形状 6"/>
            <p:cNvSpPr/>
            <p:nvPr/>
          </p:nvSpPr>
          <p:spPr>
            <a:xfrm>
              <a:off x="6384015" y="2012116"/>
              <a:ext cx="3677250" cy="367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36481" y="234132"/>
                  </a:moveTo>
                  <a:arcTo wR="1838625" hR="1838625" stAng="17953853" swAng="1210876"/>
                </a:path>
              </a:pathLst>
            </a:custGeom>
            <a:noFill/>
            <a:ln w="57150">
              <a:tailEnd type="arrow"/>
            </a:ln>
          </p:spPr>
          <p:style>
            <a:lnRef idx="1">
              <a:schemeClr val="accent2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任意形状 7"/>
            <p:cNvSpPr/>
            <p:nvPr/>
          </p:nvSpPr>
          <p:spPr>
            <a:xfrm>
              <a:off x="9262934" y="2822152"/>
              <a:ext cx="1416686" cy="920846"/>
            </a:xfrm>
            <a:custGeom>
              <a:avLst/>
              <a:gdLst>
                <a:gd name="connsiteX0" fmla="*/ 0 w 1416686"/>
                <a:gd name="connsiteY0" fmla="*/ 153477 h 920846"/>
                <a:gd name="connsiteX1" fmla="*/ 153477 w 1416686"/>
                <a:gd name="connsiteY1" fmla="*/ 0 h 920846"/>
                <a:gd name="connsiteX2" fmla="*/ 1263209 w 1416686"/>
                <a:gd name="connsiteY2" fmla="*/ 0 h 920846"/>
                <a:gd name="connsiteX3" fmla="*/ 1416686 w 1416686"/>
                <a:gd name="connsiteY3" fmla="*/ 153477 h 920846"/>
                <a:gd name="connsiteX4" fmla="*/ 1416686 w 1416686"/>
                <a:gd name="connsiteY4" fmla="*/ 767369 h 920846"/>
                <a:gd name="connsiteX5" fmla="*/ 1263209 w 1416686"/>
                <a:gd name="connsiteY5" fmla="*/ 920846 h 920846"/>
                <a:gd name="connsiteX6" fmla="*/ 153477 w 1416686"/>
                <a:gd name="connsiteY6" fmla="*/ 920846 h 920846"/>
                <a:gd name="connsiteX7" fmla="*/ 0 w 1416686"/>
                <a:gd name="connsiteY7" fmla="*/ 767369 h 920846"/>
                <a:gd name="connsiteX8" fmla="*/ 0 w 1416686"/>
                <a:gd name="connsiteY8" fmla="*/ 153477 h 9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686" h="920846">
                  <a:moveTo>
                    <a:pt x="0" y="153477"/>
                  </a:moveTo>
                  <a:cubicBezTo>
                    <a:pt x="0" y="68714"/>
                    <a:pt x="68714" y="0"/>
                    <a:pt x="153477" y="0"/>
                  </a:cubicBezTo>
                  <a:lnTo>
                    <a:pt x="1263209" y="0"/>
                  </a:lnTo>
                  <a:cubicBezTo>
                    <a:pt x="1347972" y="0"/>
                    <a:pt x="1416686" y="68714"/>
                    <a:pt x="1416686" y="153477"/>
                  </a:cubicBezTo>
                  <a:lnTo>
                    <a:pt x="1416686" y="767369"/>
                  </a:lnTo>
                  <a:cubicBezTo>
                    <a:pt x="1416686" y="852132"/>
                    <a:pt x="1347972" y="920846"/>
                    <a:pt x="1263209" y="920846"/>
                  </a:cubicBezTo>
                  <a:lnTo>
                    <a:pt x="153477" y="920846"/>
                  </a:lnTo>
                  <a:cubicBezTo>
                    <a:pt x="68714" y="920846"/>
                    <a:pt x="0" y="852132"/>
                    <a:pt x="0" y="767369"/>
                  </a:cubicBezTo>
                  <a:lnTo>
                    <a:pt x="0" y="153477"/>
                  </a:lnTo>
                  <a:close/>
                </a:path>
              </a:pathLst>
            </a:custGeom>
            <a:ln w="57150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02" tIns="102102" rIns="102102" bIns="102102" numCol="1" spcCol="1270" anchor="ctr" anchorCtr="0">
              <a:noAutofit/>
            </a:bodyPr>
            <a:lstStyle/>
            <a:p>
              <a:pPr lvl="0" algn="ctr" defTabSz="666750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Pre-processing</a:t>
              </a: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&amp;</a:t>
              </a:r>
              <a:r>
                <a:rPr lang="zh-CN" alt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U</a:t>
              </a: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tilization</a:t>
              </a:r>
              <a:endParaRPr lang="zh-CN" altLang="en-US" sz="1400" b="1" kern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任意形状 9"/>
            <p:cNvSpPr/>
            <p:nvPr/>
          </p:nvSpPr>
          <p:spPr>
            <a:xfrm>
              <a:off x="6384015" y="2012116"/>
              <a:ext cx="3677250" cy="367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672832" y="1966017"/>
                  </a:moveTo>
                  <a:arcTo wR="1838625" hR="1838625" stAng="21838381" swAng="1359213"/>
                </a:path>
              </a:pathLst>
            </a:custGeom>
            <a:noFill/>
            <a:ln w="57150">
              <a:tailEnd type="arrow"/>
            </a:ln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任意形状 10"/>
            <p:cNvSpPr/>
            <p:nvPr/>
          </p:nvSpPr>
          <p:spPr>
            <a:xfrm>
              <a:off x="8595014" y="4877798"/>
              <a:ext cx="1416686" cy="920846"/>
            </a:xfrm>
            <a:custGeom>
              <a:avLst/>
              <a:gdLst>
                <a:gd name="connsiteX0" fmla="*/ 0 w 1416686"/>
                <a:gd name="connsiteY0" fmla="*/ 153477 h 920846"/>
                <a:gd name="connsiteX1" fmla="*/ 153477 w 1416686"/>
                <a:gd name="connsiteY1" fmla="*/ 0 h 920846"/>
                <a:gd name="connsiteX2" fmla="*/ 1263209 w 1416686"/>
                <a:gd name="connsiteY2" fmla="*/ 0 h 920846"/>
                <a:gd name="connsiteX3" fmla="*/ 1416686 w 1416686"/>
                <a:gd name="connsiteY3" fmla="*/ 153477 h 920846"/>
                <a:gd name="connsiteX4" fmla="*/ 1416686 w 1416686"/>
                <a:gd name="connsiteY4" fmla="*/ 767369 h 920846"/>
                <a:gd name="connsiteX5" fmla="*/ 1263209 w 1416686"/>
                <a:gd name="connsiteY5" fmla="*/ 920846 h 920846"/>
                <a:gd name="connsiteX6" fmla="*/ 153477 w 1416686"/>
                <a:gd name="connsiteY6" fmla="*/ 920846 h 920846"/>
                <a:gd name="connsiteX7" fmla="*/ 0 w 1416686"/>
                <a:gd name="connsiteY7" fmla="*/ 767369 h 920846"/>
                <a:gd name="connsiteX8" fmla="*/ 0 w 1416686"/>
                <a:gd name="connsiteY8" fmla="*/ 153477 h 9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686" h="920846">
                  <a:moveTo>
                    <a:pt x="0" y="153477"/>
                  </a:moveTo>
                  <a:cubicBezTo>
                    <a:pt x="0" y="68714"/>
                    <a:pt x="68714" y="0"/>
                    <a:pt x="153477" y="0"/>
                  </a:cubicBezTo>
                  <a:lnTo>
                    <a:pt x="1263209" y="0"/>
                  </a:lnTo>
                  <a:cubicBezTo>
                    <a:pt x="1347972" y="0"/>
                    <a:pt x="1416686" y="68714"/>
                    <a:pt x="1416686" y="153477"/>
                  </a:cubicBezTo>
                  <a:lnTo>
                    <a:pt x="1416686" y="767369"/>
                  </a:lnTo>
                  <a:cubicBezTo>
                    <a:pt x="1416686" y="852132"/>
                    <a:pt x="1347972" y="920846"/>
                    <a:pt x="1263209" y="920846"/>
                  </a:cubicBezTo>
                  <a:lnTo>
                    <a:pt x="153477" y="920846"/>
                  </a:lnTo>
                  <a:cubicBezTo>
                    <a:pt x="68714" y="920846"/>
                    <a:pt x="0" y="852132"/>
                    <a:pt x="0" y="767369"/>
                  </a:cubicBezTo>
                  <a:lnTo>
                    <a:pt x="0" y="153477"/>
                  </a:lnTo>
                  <a:close/>
                </a:path>
              </a:pathLst>
            </a:custGeom>
            <a:ln w="57150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02" tIns="102102" rIns="102102" bIns="102102" numCol="1" spcCol="1270" anchor="ctr" anchorCtr="0">
              <a:noAutofit/>
            </a:bodyPr>
            <a:lstStyle/>
            <a:p>
              <a:pPr lvl="0" algn="ctr" defTabSz="666750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Analysis </a:t>
              </a: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&amp;</a:t>
              </a:r>
              <a:r>
                <a:rPr lang="zh-CN" alt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</a:t>
              </a: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roduction</a:t>
              </a:r>
              <a:endParaRPr lang="zh-CN" altLang="en-US" sz="1400" b="1" kern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" name="任意形状 11"/>
            <p:cNvSpPr/>
            <p:nvPr/>
          </p:nvSpPr>
          <p:spPr>
            <a:xfrm>
              <a:off x="6384015" y="2012116"/>
              <a:ext cx="3677250" cy="367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64074" y="3663376"/>
                  </a:moveTo>
                  <a:arcTo wR="1838625" hR="1838625" stAng="4977406" swAng="845189"/>
                </a:path>
              </a:pathLst>
            </a:custGeom>
            <a:noFill/>
            <a:ln w="57150">
              <a:tailEnd type="arrow"/>
            </a:ln>
          </p:spPr>
          <p:style>
            <a:lnRef idx="1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任意形状 12"/>
            <p:cNvSpPr/>
            <p:nvPr/>
          </p:nvSpPr>
          <p:spPr>
            <a:xfrm>
              <a:off x="6433580" y="4877798"/>
              <a:ext cx="1416686" cy="920846"/>
            </a:xfrm>
            <a:custGeom>
              <a:avLst/>
              <a:gdLst>
                <a:gd name="connsiteX0" fmla="*/ 0 w 1416686"/>
                <a:gd name="connsiteY0" fmla="*/ 153477 h 920846"/>
                <a:gd name="connsiteX1" fmla="*/ 153477 w 1416686"/>
                <a:gd name="connsiteY1" fmla="*/ 0 h 920846"/>
                <a:gd name="connsiteX2" fmla="*/ 1263209 w 1416686"/>
                <a:gd name="connsiteY2" fmla="*/ 0 h 920846"/>
                <a:gd name="connsiteX3" fmla="*/ 1416686 w 1416686"/>
                <a:gd name="connsiteY3" fmla="*/ 153477 h 920846"/>
                <a:gd name="connsiteX4" fmla="*/ 1416686 w 1416686"/>
                <a:gd name="connsiteY4" fmla="*/ 767369 h 920846"/>
                <a:gd name="connsiteX5" fmla="*/ 1263209 w 1416686"/>
                <a:gd name="connsiteY5" fmla="*/ 920846 h 920846"/>
                <a:gd name="connsiteX6" fmla="*/ 153477 w 1416686"/>
                <a:gd name="connsiteY6" fmla="*/ 920846 h 920846"/>
                <a:gd name="connsiteX7" fmla="*/ 0 w 1416686"/>
                <a:gd name="connsiteY7" fmla="*/ 767369 h 920846"/>
                <a:gd name="connsiteX8" fmla="*/ 0 w 1416686"/>
                <a:gd name="connsiteY8" fmla="*/ 153477 h 9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686" h="920846">
                  <a:moveTo>
                    <a:pt x="0" y="153477"/>
                  </a:moveTo>
                  <a:cubicBezTo>
                    <a:pt x="0" y="68714"/>
                    <a:pt x="68714" y="0"/>
                    <a:pt x="153477" y="0"/>
                  </a:cubicBezTo>
                  <a:lnTo>
                    <a:pt x="1263209" y="0"/>
                  </a:lnTo>
                  <a:cubicBezTo>
                    <a:pt x="1347972" y="0"/>
                    <a:pt x="1416686" y="68714"/>
                    <a:pt x="1416686" y="153477"/>
                  </a:cubicBezTo>
                  <a:lnTo>
                    <a:pt x="1416686" y="767369"/>
                  </a:lnTo>
                  <a:cubicBezTo>
                    <a:pt x="1416686" y="852132"/>
                    <a:pt x="1347972" y="920846"/>
                    <a:pt x="1263209" y="920846"/>
                  </a:cubicBezTo>
                  <a:lnTo>
                    <a:pt x="153477" y="920846"/>
                  </a:lnTo>
                  <a:cubicBezTo>
                    <a:pt x="68714" y="920846"/>
                    <a:pt x="0" y="852132"/>
                    <a:pt x="0" y="767369"/>
                  </a:cubicBezTo>
                  <a:lnTo>
                    <a:pt x="0" y="153477"/>
                  </a:lnTo>
                  <a:close/>
                </a:path>
              </a:pathLst>
            </a:custGeom>
            <a:ln w="57150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02" tIns="102102" rIns="102102" bIns="102102" numCol="1" spcCol="1270" anchor="ctr" anchorCtr="0">
              <a:noAutofit/>
            </a:bodyPr>
            <a:lstStyle/>
            <a:p>
              <a:pPr lvl="0" algn="ctr" defTabSz="666750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Transmission</a:t>
              </a:r>
              <a:endParaRPr lang="zh-CN" altLang="en-US" sz="1400" b="1" kern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4" name="任意形状 13"/>
            <p:cNvSpPr/>
            <p:nvPr/>
          </p:nvSpPr>
          <p:spPr>
            <a:xfrm>
              <a:off x="6384015" y="2012116"/>
              <a:ext cx="3677250" cy="367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4992" y="2662648"/>
                  </a:moveTo>
                  <a:arcTo wR="1838625" hR="1838625" stAng="9202406" swAng="1359213"/>
                </a:path>
              </a:pathLst>
            </a:custGeom>
            <a:noFill/>
            <a:ln w="57150">
              <a:tailEnd type="arrow"/>
            </a:ln>
          </p:spPr>
          <p:style>
            <a:lnRef idx="1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任意形状 14"/>
            <p:cNvSpPr/>
            <p:nvPr/>
          </p:nvSpPr>
          <p:spPr>
            <a:xfrm>
              <a:off x="5765660" y="2822152"/>
              <a:ext cx="1416686" cy="920846"/>
            </a:xfrm>
            <a:custGeom>
              <a:avLst/>
              <a:gdLst>
                <a:gd name="connsiteX0" fmla="*/ 0 w 1416686"/>
                <a:gd name="connsiteY0" fmla="*/ 153477 h 920846"/>
                <a:gd name="connsiteX1" fmla="*/ 153477 w 1416686"/>
                <a:gd name="connsiteY1" fmla="*/ 0 h 920846"/>
                <a:gd name="connsiteX2" fmla="*/ 1263209 w 1416686"/>
                <a:gd name="connsiteY2" fmla="*/ 0 h 920846"/>
                <a:gd name="connsiteX3" fmla="*/ 1416686 w 1416686"/>
                <a:gd name="connsiteY3" fmla="*/ 153477 h 920846"/>
                <a:gd name="connsiteX4" fmla="*/ 1416686 w 1416686"/>
                <a:gd name="connsiteY4" fmla="*/ 767369 h 920846"/>
                <a:gd name="connsiteX5" fmla="*/ 1263209 w 1416686"/>
                <a:gd name="connsiteY5" fmla="*/ 920846 h 920846"/>
                <a:gd name="connsiteX6" fmla="*/ 153477 w 1416686"/>
                <a:gd name="connsiteY6" fmla="*/ 920846 h 920846"/>
                <a:gd name="connsiteX7" fmla="*/ 0 w 1416686"/>
                <a:gd name="connsiteY7" fmla="*/ 767369 h 920846"/>
                <a:gd name="connsiteX8" fmla="*/ 0 w 1416686"/>
                <a:gd name="connsiteY8" fmla="*/ 153477 h 92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6686" h="920846">
                  <a:moveTo>
                    <a:pt x="0" y="153477"/>
                  </a:moveTo>
                  <a:cubicBezTo>
                    <a:pt x="0" y="68714"/>
                    <a:pt x="68714" y="0"/>
                    <a:pt x="153477" y="0"/>
                  </a:cubicBezTo>
                  <a:lnTo>
                    <a:pt x="1263209" y="0"/>
                  </a:lnTo>
                  <a:cubicBezTo>
                    <a:pt x="1347972" y="0"/>
                    <a:pt x="1416686" y="68714"/>
                    <a:pt x="1416686" y="153477"/>
                  </a:cubicBezTo>
                  <a:lnTo>
                    <a:pt x="1416686" y="767369"/>
                  </a:lnTo>
                  <a:cubicBezTo>
                    <a:pt x="1416686" y="852132"/>
                    <a:pt x="1347972" y="920846"/>
                    <a:pt x="1263209" y="920846"/>
                  </a:cubicBezTo>
                  <a:lnTo>
                    <a:pt x="153477" y="920846"/>
                  </a:lnTo>
                  <a:cubicBezTo>
                    <a:pt x="68714" y="920846"/>
                    <a:pt x="0" y="852132"/>
                    <a:pt x="0" y="767369"/>
                  </a:cubicBezTo>
                  <a:lnTo>
                    <a:pt x="0" y="153477"/>
                  </a:lnTo>
                  <a:close/>
                </a:path>
              </a:pathLst>
            </a:custGeom>
            <a:ln w="57150"/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2102" tIns="102102" rIns="102102" bIns="102102" numCol="1" spcCol="1270" anchor="ctr" anchorCtr="0">
              <a:noAutofit/>
            </a:bodyPr>
            <a:lstStyle/>
            <a:p>
              <a:pPr lvl="0" algn="ctr" defTabSz="666750">
                <a:lnSpc>
                  <a:spcPct val="12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Planning </a:t>
              </a: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&amp;</a:t>
              </a: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en-US" altLang="zh-CN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D</a:t>
              </a:r>
              <a:r>
                <a:rPr lang="en-US" sz="1400" b="1" i="0" kern="1200" dirty="0" smtClean="0">
                  <a:latin typeface="Microsoft YaHei" charset="-122"/>
                  <a:ea typeface="Microsoft YaHei" charset="-122"/>
                  <a:cs typeface="Microsoft YaHei" charset="-122"/>
                </a:rPr>
                <a:t>irection</a:t>
              </a:r>
              <a:endParaRPr lang="zh-CN" altLang="en-US" sz="1400" b="1" kern="1200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6" name="任意形状 15"/>
            <p:cNvSpPr/>
            <p:nvPr/>
          </p:nvSpPr>
          <p:spPr>
            <a:xfrm>
              <a:off x="6384015" y="2012116"/>
              <a:ext cx="3677250" cy="367725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2356" y="642391"/>
                  </a:moveTo>
                  <a:arcTo wR="1838625" hR="1838625" stAng="13235271" swAng="1210876"/>
                </a:path>
              </a:pathLst>
            </a:custGeom>
            <a:noFill/>
            <a:ln w="57150">
              <a:tailEnd type="arrow"/>
            </a:ln>
          </p:spPr>
          <p:style>
            <a:lnRef idx="1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十字箭头标注 5"/>
          <p:cNvSpPr/>
          <p:nvPr/>
        </p:nvSpPr>
        <p:spPr>
          <a:xfrm>
            <a:off x="7699104" y="2870267"/>
            <a:ext cx="1816001" cy="1816001"/>
          </a:xfrm>
          <a:prstGeom prst="quad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smtClean="0">
                <a:latin typeface="Microsoft YaHei" charset="-122"/>
                <a:ea typeface="Microsoft YaHei" charset="-122"/>
                <a:cs typeface="Microsoft YaHei" charset="-122"/>
              </a:rPr>
              <a:t>Plan</a:t>
            </a:r>
            <a:endParaRPr kumimoji="1" lang="zh-CN" altLang="en-US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662" y="1610974"/>
            <a:ext cx="5214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Investigate Your Business Services</a:t>
            </a:r>
            <a:endParaRPr kumimoji="1"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Considering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TTL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FINTEL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Create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Objectives and Key Results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en-US" altLang="zh-CN" sz="20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Your Threat Intelligence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Datasets</a:t>
            </a: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Of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Course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Providing APIs</a:t>
            </a:r>
            <a:endParaRPr kumimoji="1"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Wingdings" charset="2"/>
              <a:buChar char="ü"/>
            </a:pP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Verify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your</a:t>
            </a:r>
            <a:r>
              <a:rPr kumimoji="1" lang="zh-CN" altLang="en-US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2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work</a:t>
            </a:r>
            <a:endParaRPr kumimoji="1" lang="en-US" altLang="zh-CN" sz="2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8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43087</TotalTime>
  <Words>1179</Words>
  <Application>Microsoft Macintosh PowerPoint</Application>
  <PresentationFormat>宽屏</PresentationFormat>
  <Paragraphs>343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DengXian</vt:lpstr>
      <vt:lpstr>DengXian Light</vt:lpstr>
      <vt:lpstr>Menlo</vt:lpstr>
      <vt:lpstr>Microsoft YaHei</vt:lpstr>
      <vt:lpstr>Wingdings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81</cp:revision>
  <dcterms:created xsi:type="dcterms:W3CDTF">2018-02-19T12:52:50Z</dcterms:created>
  <dcterms:modified xsi:type="dcterms:W3CDTF">2018-04-20T16:02:24Z</dcterms:modified>
</cp:coreProperties>
</file>