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1" r:id="rId6"/>
    <p:sldId id="266" r:id="rId7"/>
    <p:sldId id="269" r:id="rId8"/>
    <p:sldId id="267" r:id="rId9"/>
    <p:sldId id="270" r:id="rId10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1F2DD-6153-4E89-8F54-B029104A8433}" v="16" dt="2023-01-01T22:21:29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A3217-B3C0-4E52-805A-76634DD02622}" type="datetime1">
              <a:rPr lang="sv-SE" smtClean="0"/>
              <a:t>2023-01-03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1E56D-39A6-40EB-9819-7894921516C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28110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noProof="0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09BB4-8063-4DC8-B879-72EFC6469D4C}" type="datetime1">
              <a:rPr lang="sv-SE" noProof="0" smtClean="0"/>
              <a:pPr/>
              <a:t>2023-01-03</a:t>
            </a:fld>
            <a:endParaRPr lang="sv-SE" noProof="0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noProof="0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noProof="0" dirty="0"/>
              <a:t>Redigera format för bakgrundstext</a:t>
            </a:r>
          </a:p>
          <a:p>
            <a:pPr lvl="1"/>
            <a:r>
              <a:rPr lang="sv-SE" noProof="0" dirty="0"/>
              <a:t>Nivå två</a:t>
            </a:r>
          </a:p>
          <a:p>
            <a:pPr lvl="2"/>
            <a:r>
              <a:rPr lang="sv-SE" noProof="0" dirty="0"/>
              <a:t>Nivå tre</a:t>
            </a:r>
          </a:p>
          <a:p>
            <a:pPr lvl="3"/>
            <a:r>
              <a:rPr lang="sv-SE" noProof="0" dirty="0"/>
              <a:t>Nivå fyra</a:t>
            </a:r>
          </a:p>
          <a:p>
            <a:pPr lvl="4"/>
            <a:r>
              <a:rPr lang="sv-SE" noProof="0" dirty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noProof="0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5248D-ABD8-41AA-AF75-22CC76D0B3E0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7045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5248D-ABD8-41AA-AF75-22CC76D0B3E0}" type="slidenum">
              <a:rPr lang="sv-SE" smtClean="0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589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5248D-ABD8-41AA-AF75-22CC76D0B3E0}" type="slidenum">
              <a:rPr lang="sv-SE" smtClean="0"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286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ulär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 useBgFill="1">
        <p:nvSpPr>
          <p:cNvPr id="10" name="Rektangulär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ktangulär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ktangulär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ak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ak koppling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k koppling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/>
              <a:t>Klicka här för att ändra mall för underrubrikformat</a:t>
            </a:r>
            <a:endParaRPr lang="sv-SE" noProof="0" dirty="0"/>
          </a:p>
        </p:txBody>
      </p:sp>
      <p:sp>
        <p:nvSpPr>
          <p:cNvPr id="20" name="Platshållare för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95DAEE88-0667-47D5-B98A-01B714057CA7}" type="datetime1">
              <a:rPr lang="sv-SE" noProof="0" smtClean="0"/>
              <a:t>2023-01-03</a:t>
            </a:fld>
            <a:endParaRPr lang="sv-SE" noProof="0" dirty="0"/>
          </a:p>
        </p:txBody>
      </p:sp>
      <p:sp>
        <p:nvSpPr>
          <p:cNvPr id="21" name="Platshållare för sidfot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sv-SE" noProof="0" dirty="0"/>
          </a:p>
        </p:txBody>
      </p:sp>
      <p:sp>
        <p:nvSpPr>
          <p:cNvPr id="22" name="Platshållare för bildnumm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21771-043C-492F-8EE8-27159D4FDF2B}" type="datetime1">
              <a:rPr lang="sv-SE" noProof="0" smtClean="0"/>
              <a:t>2023-01-03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ulär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 useBgFill="1">
        <p:nvSpPr>
          <p:cNvPr id="23" name="Rektangulär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ktangulär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ktangulär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grpSp>
        <p:nvGrpSpPr>
          <p:cNvPr id="16" name="Grup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ak koppling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ak koppling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k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4E6E7E9-0CED-417F-82DC-8CB3954189FC}" type="datetime1">
              <a:rPr lang="sv-SE" noProof="0" smtClean="0"/>
              <a:t>2023-01-03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sv-SE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F7CCC-E474-4550-BF14-685A0226C885}" type="datetime1">
              <a:rPr lang="sv-SE" noProof="0" smtClean="0"/>
              <a:t>2023-01-03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1A893A-E1D0-4E60-B20F-9AF881B99C42}" type="datetime1">
              <a:rPr lang="sv-SE" noProof="0" smtClean="0"/>
              <a:t>2023-01-03</a:t>
            </a:fld>
            <a:endParaRPr lang="sv-SE" noProof="0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D1774-619D-4A19-8A78-334072D71D96}" type="datetime1">
              <a:rPr lang="sv-SE" noProof="0" smtClean="0"/>
              <a:t>2023-01-03</a:t>
            </a:fld>
            <a:endParaRPr lang="sv-SE" noProof="0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6F3FA-8524-47F7-B6D2-192CC0E32EBA}" type="datetime1">
              <a:rPr lang="sv-SE" noProof="0" smtClean="0"/>
              <a:t>2023-01-03</a:t>
            </a:fld>
            <a:endParaRPr lang="sv-SE" noProof="0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 rtl="0"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A62EB489-09E8-4521-A353-1A64FC270CD5}" type="datetime1">
              <a:rPr lang="sv-SE" noProof="0" smtClean="0"/>
              <a:t>2023-01-03</a:t>
            </a:fld>
            <a:endParaRPr lang="sv-SE" noProof="0" dirty="0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sv-SE" noProof="0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ulär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tshållare för bild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11E949BF-85BF-4F14-8975-728F5408E5B9}" type="datetime1">
              <a:rPr lang="sv-SE" noProof="0" smtClean="0"/>
              <a:t>2023-01-03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sv-SE" noProof="0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  <p:sp>
        <p:nvSpPr>
          <p:cNvPr id="12" name="Rektangulär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ktangulär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7" name="Rektangel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ktangel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v-SE" noProof="0" dirty="0"/>
              <a:t>Redigera format för rubrik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D56ABB2-9232-4353-A6FF-76A6F295CAAC}" type="datetime1">
              <a:rPr lang="sv-SE" noProof="0" smtClean="0"/>
              <a:t>2023-01-03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sv-SE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bstrakt bil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ktangulär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ktangulär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sv-SE" sz="4400" dirty="0">
                <a:solidFill>
                  <a:schemeClr val="tx1"/>
                </a:solidFill>
              </a:rPr>
              <a:t>Math.js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52603"/>
            <a:ext cx="4775075" cy="803041"/>
          </a:xfrm>
        </p:spPr>
        <p:txBody>
          <a:bodyPr rtlCol="0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chemeClr val="tx1"/>
                </a:solidFill>
              </a:rPr>
              <a:t>Founder: </a:t>
            </a:r>
            <a:r>
              <a:rPr lang="en-GB" dirty="0">
                <a:solidFill>
                  <a:schemeClr val="tx1"/>
                </a:solidFill>
              </a:rPr>
              <a:t>Jos de Jong, Netherlands</a:t>
            </a:r>
          </a:p>
          <a:p>
            <a:pPr rtl="0">
              <a:spcAft>
                <a:spcPts val="600"/>
              </a:spcAft>
            </a:pPr>
            <a:r>
              <a:rPr lang="en-GB" b="1" dirty="0">
                <a:solidFill>
                  <a:schemeClr val="tx1"/>
                </a:solidFill>
              </a:rPr>
              <a:t>GitHub:</a:t>
            </a:r>
            <a:r>
              <a:rPr lang="en-GB" dirty="0">
                <a:solidFill>
                  <a:schemeClr val="tx1"/>
                </a:solidFill>
              </a:rPr>
              <a:t> https://github.com/josdejong/mathjs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en-GB" b="1" dirty="0"/>
              <a:t>What is Math.js?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7A1CA2D-AFE0-07DC-9D89-E2D5F2C3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426"/>
            <a:ext cx="10058400" cy="4088318"/>
          </a:xfrm>
        </p:spPr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Math.js is a JavaScript library that provides a wide range of mathematical functions and operations.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It can be used to perform complex mathematical calculations, such as solving equations, finding the roots of a function, and calculating statistical measures.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Math.js can be used in web applications, scientific and engineering applications, and financial applications.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It is designed to be easy to use and flexible, allowing developers to perform complex calculations with just a few lines of code.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Some potential risks of using Math.js include dependency risk, performance risk, and accuracy risk. These risks can be mitigated by ensuring that you are using a stable version of the library, optimizing your code, and thoroughly testing your code.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Math.js is generally well-regarded by developers, due to its wide range of functions and operations, ease of use, and flexibility. It is a valuable resource for anyone looking to perform complex mathematical calculations in their projects.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 descr="En bild som visar text, elektronik&#10;&#10;Automatiskt genererad beskrivning">
            <a:extLst>
              <a:ext uri="{FF2B5EF4-FFF2-40B4-BE49-F238E27FC236}">
                <a16:creationId xmlns:a16="http://schemas.microsoft.com/office/drawing/2014/main" id="{5B9C17A1-6A9B-0112-3529-E57EDDD218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" r="4572" b="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31" name="Rectangle 26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24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6167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6821F39-9D71-3AD4-B653-37A65B46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846" y="1352277"/>
            <a:ext cx="4633416" cy="1371600"/>
          </a:xfrm>
        </p:spPr>
        <p:txBody>
          <a:bodyPr>
            <a:normAutofit/>
          </a:bodyPr>
          <a:lstStyle/>
          <a:p>
            <a:pPr algn="ctr">
              <a:spcBef>
                <a:spcPts val="200"/>
              </a:spcBef>
            </a:pPr>
            <a:r>
              <a:rPr lang="en-GB" dirty="0">
                <a:solidFill>
                  <a:schemeClr val="tx1"/>
                </a:solidFill>
              </a:rPr>
              <a:t>Unit tests of Math.js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87965851-AAD8-AFBA-7375-A935C3703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845" y="2852792"/>
            <a:ext cx="4633415" cy="25721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Dot Matrix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Grey dots equals passing test.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Yellow dots equals slow test.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Blue dots equals pending test.</a:t>
            </a:r>
          </a:p>
        </p:txBody>
      </p:sp>
    </p:spTree>
    <p:extLst>
      <p:ext uri="{BB962C8B-B14F-4D97-AF65-F5344CB8AC3E}">
        <p14:creationId xmlns:p14="http://schemas.microsoft.com/office/powerpoint/2010/main" val="200626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7E905E-F5EB-CA49-8815-54EC4293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Coverage of Math.js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9F5F411-80AB-D7A6-1A08-A59C2652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69767"/>
            <a:ext cx="10058400" cy="204136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“Yeah, code coverage is broken, the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nyc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 doesn't work with ESM modules out of the box, so after refactoring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mathjs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CommonJS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ESM, coverage didn't work anymore (except for two files that are still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CommonJS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I don't really use coverage that much, so it hasn't been a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fix this yet. Help getting the coverage working again would be welcome (either implementing a workaround for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nyc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replacing that with a different coverage library).</a:t>
            </a:r>
            <a:endParaRPr lang="sv-S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 nice day,</a:t>
            </a:r>
            <a:b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Jos”</a:t>
            </a:r>
            <a:endParaRPr lang="sv-S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90E67CA-469F-550D-DC82-CA8E4A4AF579}"/>
              </a:ext>
            </a:extLst>
          </p:cNvPr>
          <p:cNvSpPr txBox="1"/>
          <p:nvPr/>
        </p:nvSpPr>
        <p:spPr>
          <a:xfrm>
            <a:off x="1066800" y="1971093"/>
            <a:ext cx="988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 : Istanbul (</a:t>
            </a:r>
            <a:r>
              <a:rPr lang="en-GB" dirty="0" err="1"/>
              <a:t>nyc</a:t>
            </a:r>
            <a:r>
              <a:rPr lang="en-GB" dirty="0"/>
              <a:t>) != ESM (ECMAScript Modules)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19CD9B33-B9BA-4AF1-4051-E2219A1F724D}"/>
              </a:ext>
            </a:extLst>
          </p:cNvPr>
          <p:cNvSpPr txBox="1"/>
          <p:nvPr/>
        </p:nvSpPr>
        <p:spPr>
          <a:xfrm>
            <a:off x="1066800" y="5040477"/>
            <a:ext cx="966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Solution: c8 = ESM</a:t>
            </a:r>
          </a:p>
        </p:txBody>
      </p:sp>
    </p:spTree>
    <p:extLst>
      <p:ext uri="{BB962C8B-B14F-4D97-AF65-F5344CB8AC3E}">
        <p14:creationId xmlns:p14="http://schemas.microsoft.com/office/powerpoint/2010/main" val="238144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 descr="En bild som visar text&#10;&#10;Automatiskt genererad beskrivning">
            <a:extLst>
              <a:ext uri="{FF2B5EF4-FFF2-40B4-BE49-F238E27FC236}">
                <a16:creationId xmlns:a16="http://schemas.microsoft.com/office/drawing/2014/main" id="{478E0300-8F91-0788-BC6D-7358674903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" r="-1" b="385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24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6167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66C76AD-C7EB-2770-B42A-11353684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846" y="1352277"/>
            <a:ext cx="4633416" cy="13716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Coverage of Math.js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19CD0C-98E4-3837-1195-927A4AF8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845" y="2852792"/>
            <a:ext cx="4633415" cy="257219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Coverage testing measures the percentage of different parts of the code (e.g., statements, branches, functions, lines) that are executed during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helps you determine how thoroughly your tests exercise the code and can help you identify areas of the code that may not be adequately tested.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By ensuring that a high percentage of code is executed during testing, you can have greater confidence in the correctness and quality of your code</a:t>
            </a:r>
          </a:p>
        </p:txBody>
      </p:sp>
    </p:spTree>
    <p:extLst>
      <p:ext uri="{BB962C8B-B14F-4D97-AF65-F5344CB8AC3E}">
        <p14:creationId xmlns:p14="http://schemas.microsoft.com/office/powerpoint/2010/main" val="3549720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0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2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4" descr="Spinning turntable and bokeh">
            <a:extLst>
              <a:ext uri="{FF2B5EF4-FFF2-40B4-BE49-F238E27FC236}">
                <a16:creationId xmlns:a16="http://schemas.microsoft.com/office/drawing/2014/main" id="{37D08DCB-CECD-0166-0EDD-3F36AC84C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6311" b="9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7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3B3DC54-3AD1-200C-E6CE-A25D1323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/>
              <a:t>Thank You For Listening.</a:t>
            </a:r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823140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tf78438558_wac</Template>
  <TotalTime>0</TotalTime>
  <Words>445</Words>
  <Application>Microsoft Office PowerPoint</Application>
  <PresentationFormat>Bredbild</PresentationFormat>
  <Paragraphs>27</Paragraphs>
  <Slides>6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Garamond</vt:lpstr>
      <vt:lpstr>Söhne</vt:lpstr>
      <vt:lpstr>Wingdings</vt:lpstr>
      <vt:lpstr>SavonVTI</vt:lpstr>
      <vt:lpstr>Math.js</vt:lpstr>
      <vt:lpstr>What is Math.js?</vt:lpstr>
      <vt:lpstr>Unit tests of Math.js</vt:lpstr>
      <vt:lpstr>Coverage of Math.js</vt:lpstr>
      <vt:lpstr>Coverage of Math.js</vt:lpstr>
      <vt:lpstr>Thank You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2023-01-01T13:41:52Z</dcterms:created>
  <dcterms:modified xsi:type="dcterms:W3CDTF">2023-01-03T19:06:04Z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