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Chang" initials="DC" lastIdx="1" clrIdx="0">
    <p:extLst>
      <p:ext uri="{19B8F6BF-5375-455C-9EA6-DF929625EA0E}">
        <p15:presenceInfo xmlns:p15="http://schemas.microsoft.com/office/powerpoint/2012/main" userId="3d66988ed9d75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BD42DB-FDE9-4EDA-8164-883AD916FC8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F4CBB-BD6D-42E8-8EED-B9888744B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slim/nets/mobilenet_v1.md" TargetMode="External"/><Relationship Id="rId2" Type="http://schemas.openxmlformats.org/officeDocument/2006/relationships/hyperlink" Target="https://arxiv.org/abs/1704.0486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1AA-D6B5-4132-96D6-7D22AAC8A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Starcraft 2 Unit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12523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B36F-4B49-4E1A-8856-3106D159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Starcraft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DF9E-DC5C-4BCE-A3E2-77F45D90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deep learning, we can create a model that recognizes Starcraft 2 units and structures as a way to create an interactive stream. </a:t>
            </a:r>
          </a:p>
          <a:p>
            <a:r>
              <a:rPr lang="en-US" dirty="0"/>
              <a:t>If the viewer decides to hover over one of the units that has been recognized by the model, we can display the unit’s details and background information giving unfamiliar viewers a deeper understanding of the game. </a:t>
            </a:r>
          </a:p>
          <a:p>
            <a:r>
              <a:rPr lang="en-US" dirty="0"/>
              <a:t>This model can be used to handle in-game replays, live streams, and other video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E225-BCE0-47F8-8F1B-7F831A07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pic>
        <p:nvPicPr>
          <p:cNvPr id="5" name="Content Placeholder 4" descr="In-game screenshot">
            <a:extLst>
              <a:ext uri="{FF2B5EF4-FFF2-40B4-BE49-F238E27FC236}">
                <a16:creationId xmlns:a16="http://schemas.microsoft.com/office/drawing/2014/main" id="{D58E5579-4347-4348-B07B-BF26BAF628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98" y="2003259"/>
            <a:ext cx="3666238" cy="206225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D53030-9F5F-4194-A345-35FEFD652DC9}"/>
              </a:ext>
            </a:extLst>
          </p:cNvPr>
          <p:cNvSpPr/>
          <p:nvPr/>
        </p:nvSpPr>
        <p:spPr>
          <a:xfrm>
            <a:off x="4882896" y="2778356"/>
            <a:ext cx="89611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376E1-B620-46B4-A05E-538E7A67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8" y="2003259"/>
            <a:ext cx="2207730" cy="2062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2A09082-4465-4762-BFCD-0847CF98D76D}"/>
              </a:ext>
            </a:extLst>
          </p:cNvPr>
          <p:cNvSpPr/>
          <p:nvPr/>
        </p:nvSpPr>
        <p:spPr>
          <a:xfrm>
            <a:off x="8504843" y="2778356"/>
            <a:ext cx="89611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xml">
            <a:extLst>
              <a:ext uri="{FF2B5EF4-FFF2-40B4-BE49-F238E27FC236}">
                <a16:creationId xmlns:a16="http://schemas.microsoft.com/office/drawing/2014/main" id="{9FEB599C-3EB2-48EE-8997-E559A978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00" y="2390807"/>
            <a:ext cx="1740669" cy="12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0B6BD99-B4CA-46B1-BABA-9A3871CFC0C8}"/>
              </a:ext>
            </a:extLst>
          </p:cNvPr>
          <p:cNvSpPr/>
          <p:nvPr/>
        </p:nvSpPr>
        <p:spPr>
          <a:xfrm rot="5400000" flipV="1">
            <a:off x="9300878" y="4272270"/>
            <a:ext cx="1676914" cy="12634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749E61-FE63-4EAE-8B2E-B66D584B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03368"/>
              </p:ext>
            </p:extLst>
          </p:nvPr>
        </p:nvGraphicFramePr>
        <p:xfrm>
          <a:off x="5410200" y="5078005"/>
          <a:ext cx="3990755" cy="609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803">
                  <a:extLst>
                    <a:ext uri="{9D8B030D-6E8A-4147-A177-3AD203B41FA5}">
                      <a16:colId xmlns:a16="http://schemas.microsoft.com/office/drawing/2014/main" val="1680889083"/>
                    </a:ext>
                  </a:extLst>
                </a:gridCol>
                <a:gridCol w="435929">
                  <a:extLst>
                    <a:ext uri="{9D8B030D-6E8A-4147-A177-3AD203B41FA5}">
                      <a16:colId xmlns:a16="http://schemas.microsoft.com/office/drawing/2014/main" val="3938403967"/>
                    </a:ext>
                  </a:extLst>
                </a:gridCol>
                <a:gridCol w="448504">
                  <a:extLst>
                    <a:ext uri="{9D8B030D-6E8A-4147-A177-3AD203B41FA5}">
                      <a16:colId xmlns:a16="http://schemas.microsoft.com/office/drawing/2014/main" val="953860519"/>
                    </a:ext>
                  </a:extLst>
                </a:gridCol>
                <a:gridCol w="528240">
                  <a:extLst>
                    <a:ext uri="{9D8B030D-6E8A-4147-A177-3AD203B41FA5}">
                      <a16:colId xmlns:a16="http://schemas.microsoft.com/office/drawing/2014/main" val="3991359068"/>
                    </a:ext>
                  </a:extLst>
                </a:gridCol>
                <a:gridCol w="381341">
                  <a:extLst>
                    <a:ext uri="{9D8B030D-6E8A-4147-A177-3AD203B41FA5}">
                      <a16:colId xmlns:a16="http://schemas.microsoft.com/office/drawing/2014/main" val="566306862"/>
                    </a:ext>
                  </a:extLst>
                </a:gridCol>
                <a:gridCol w="442217">
                  <a:extLst>
                    <a:ext uri="{9D8B030D-6E8A-4147-A177-3AD203B41FA5}">
                      <a16:colId xmlns:a16="http://schemas.microsoft.com/office/drawing/2014/main" val="1589158343"/>
                    </a:ext>
                  </a:extLst>
                </a:gridCol>
                <a:gridCol w="442217">
                  <a:extLst>
                    <a:ext uri="{9D8B030D-6E8A-4147-A177-3AD203B41FA5}">
                      <a16:colId xmlns:a16="http://schemas.microsoft.com/office/drawing/2014/main" val="983098908"/>
                    </a:ext>
                  </a:extLst>
                </a:gridCol>
                <a:gridCol w="448504">
                  <a:extLst>
                    <a:ext uri="{9D8B030D-6E8A-4147-A177-3AD203B41FA5}">
                      <a16:colId xmlns:a16="http://schemas.microsoft.com/office/drawing/2014/main" val="4280187897"/>
                    </a:ext>
                  </a:extLst>
                </a:gridCol>
              </a:tblGrid>
              <a:tr h="1923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filename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width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height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class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xmin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xmax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ymax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3530356"/>
                  </a:ext>
                </a:extLst>
              </a:tr>
              <a:tr h="3197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Screenshot.jpg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1920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1080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overlord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806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942181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BE4DC29A-5404-4917-98D0-D3AEE85DCC71}"/>
              </a:ext>
            </a:extLst>
          </p:cNvPr>
          <p:cNvSpPr/>
          <p:nvPr/>
        </p:nvSpPr>
        <p:spPr>
          <a:xfrm>
            <a:off x="4305828" y="5175884"/>
            <a:ext cx="896112" cy="512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525A2-491D-4EAB-B8F4-5836BD0006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79453" y="4739395"/>
            <a:ext cx="2028501" cy="12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8A79-C1D4-4633-A59B-35C87AB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2FE-6A02-474D-B1DA-027B5EA7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2"/>
              </a:rPr>
              <a:t>MobileNets</a:t>
            </a:r>
            <a:r>
              <a:rPr lang="en-US" dirty="0"/>
              <a:t> are small, low-latency, low-power models parameterized to meet the resource constraints of a variety of use cases. They can be built upon for classification, detection, embeddings and segmentation similar to how other popular large scale models, such as Inception, are used.” – </a:t>
            </a:r>
            <a:r>
              <a:rPr lang="en-US" dirty="0">
                <a:hlinkClick r:id="rId3"/>
              </a:rPr>
              <a:t>TensorFlow GitHub</a:t>
            </a:r>
            <a:endParaRPr lang="en-US" dirty="0"/>
          </a:p>
          <a:p>
            <a:r>
              <a:rPr lang="en-US" dirty="0" err="1"/>
              <a:t>MobileNet</a:t>
            </a:r>
            <a:r>
              <a:rPr lang="en-US" dirty="0"/>
              <a:t> is also integrated with Keras allowing us to have even greater interactivity with it.</a:t>
            </a:r>
          </a:p>
        </p:txBody>
      </p:sp>
    </p:spTree>
    <p:extLst>
      <p:ext uri="{BB962C8B-B14F-4D97-AF65-F5344CB8AC3E}">
        <p14:creationId xmlns:p14="http://schemas.microsoft.com/office/powerpoint/2010/main" val="10303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2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43BB2-4B7D-4CC7-BB7C-10090CAB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87" y="0"/>
            <a:ext cx="5225385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7A8F1-2D96-4CBC-9EE2-FE0FC2BE4AD2}"/>
              </a:ext>
            </a:extLst>
          </p:cNvPr>
          <p:cNvPicPr/>
          <p:nvPr/>
        </p:nvPicPr>
        <p:blipFill rotWithShape="1">
          <a:blip r:embed="rId3"/>
          <a:srcRect r="1627" b="-3"/>
          <a:stretch/>
        </p:blipFill>
        <p:spPr>
          <a:xfrm>
            <a:off x="8127998" y="10"/>
            <a:ext cx="4064001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951A8-19D1-4FC9-8EFC-6C7F222890DC}"/>
              </a:ext>
            </a:extLst>
          </p:cNvPr>
          <p:cNvPicPr/>
          <p:nvPr/>
        </p:nvPicPr>
        <p:blipFill rotWithShape="1">
          <a:blip r:embed="rId3"/>
          <a:srcRect r="1627" b="-3"/>
          <a:stretch/>
        </p:blipFill>
        <p:spPr>
          <a:xfrm>
            <a:off x="8125045" y="3429000"/>
            <a:ext cx="4064001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BC857-4BE2-49FD-B4B7-1E838C7354EF}"/>
              </a:ext>
            </a:extLst>
          </p:cNvPr>
          <p:cNvSpPr txBox="1"/>
          <p:nvPr/>
        </p:nvSpPr>
        <p:spPr>
          <a:xfrm>
            <a:off x="4102291" y="3429000"/>
            <a:ext cx="348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= ~1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Score: Log loss = 0.0289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on validation set: 98%</a:t>
            </a:r>
          </a:p>
        </p:txBody>
      </p:sp>
    </p:spTree>
    <p:extLst>
      <p:ext uri="{BB962C8B-B14F-4D97-AF65-F5344CB8AC3E}">
        <p14:creationId xmlns:p14="http://schemas.microsoft.com/office/powerpoint/2010/main" val="4509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E08CA9-CCE2-4A51-857B-CE5093441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417" r="10534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5AE974-576B-4494-9442-E6AE2A85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Showing off the model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13C39A-91D0-43C6-9E37-D414FAAF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With only a couple of images per class, we achieved nearly 100% accuracy for all classes.</a:t>
            </a:r>
          </a:p>
          <a:p>
            <a:r>
              <a:rPr lang="en-US" sz="2000" dirty="0" err="1"/>
              <a:t>ImageDataGenerator</a:t>
            </a:r>
            <a:r>
              <a:rPr lang="en-US" sz="2000" dirty="0"/>
              <a:t> was a big help to the model as it added effects per epoch simulated new data.</a:t>
            </a:r>
          </a:p>
          <a:p>
            <a:r>
              <a:rPr lang="en-US" sz="2000" dirty="0"/>
              <a:t> Starcraft 2 Unit Recognition is 100% doable</a:t>
            </a:r>
          </a:p>
        </p:txBody>
      </p:sp>
    </p:spTree>
    <p:extLst>
      <p:ext uri="{BB962C8B-B14F-4D97-AF65-F5344CB8AC3E}">
        <p14:creationId xmlns:p14="http://schemas.microsoft.com/office/powerpoint/2010/main" val="5287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E003-D59E-44FA-A5C6-7000C56E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0CCC-6DDC-4F15-977E-7D3ADED8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attempt to train a Yolo Model but without much more data, the model will not perform as well in object detection as our unit recognition model </a:t>
            </a:r>
            <a:r>
              <a:rPr lang="en-US"/>
              <a:t>is doing</a:t>
            </a:r>
            <a:endParaRPr lang="en-US" dirty="0"/>
          </a:p>
          <a:p>
            <a:r>
              <a:rPr lang="en-US" dirty="0"/>
              <a:t>OpenCV can be used to apply this unit recognition model</a:t>
            </a:r>
          </a:p>
          <a:p>
            <a:r>
              <a:rPr lang="en-US" dirty="0"/>
              <a:t>Data!!! We can still expand this model to include all of the units and structures that Starcraft 2 has to offer (&gt; 100)</a:t>
            </a:r>
          </a:p>
        </p:txBody>
      </p:sp>
    </p:spTree>
    <p:extLst>
      <p:ext uri="{BB962C8B-B14F-4D97-AF65-F5344CB8AC3E}">
        <p14:creationId xmlns:p14="http://schemas.microsoft.com/office/powerpoint/2010/main" val="693687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Starcraft 2 Unit Recognition</vt:lpstr>
      <vt:lpstr>Starcraft 2?</vt:lpstr>
      <vt:lpstr>Collecting Data</vt:lpstr>
      <vt:lpstr>Model: MobileNet</vt:lpstr>
      <vt:lpstr>Training</vt:lpstr>
      <vt:lpstr>Showing off the model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2 Unit Recognition</dc:title>
  <dc:creator>Daniel Chang</dc:creator>
  <cp:lastModifiedBy>Daniel Chang</cp:lastModifiedBy>
  <cp:revision>1</cp:revision>
  <dcterms:created xsi:type="dcterms:W3CDTF">2019-06-26T04:04:27Z</dcterms:created>
  <dcterms:modified xsi:type="dcterms:W3CDTF">2019-06-26T04:08:57Z</dcterms:modified>
</cp:coreProperties>
</file>