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9"/>
  </p:notesMasterIdLst>
  <p:sldIdLst>
    <p:sldId id="32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4" r:id="rId17"/>
    <p:sldId id="353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基本概念" id="{34552B36-9236-4A4F-8C04-F458CFD4A1F9}">
          <p14:sldIdLst>
            <p14:sldId id="339"/>
            <p14:sldId id="340"/>
          </p14:sldIdLst>
        </p14:section>
        <p14:section name="执行任务" id="{EDB63CD5-65A6-9740-8961-66D5DD1F3E7B}">
          <p14:sldIdLst>
            <p14:sldId id="341"/>
            <p14:sldId id="342"/>
            <p14:sldId id="343"/>
          </p14:sldIdLst>
        </p14:section>
        <p14:section name="创建队列" id="{AEA60799-B732-5B4A-8BB3-CF3944BCCADA}">
          <p14:sldIdLst>
            <p14:sldId id="344"/>
            <p14:sldId id="345"/>
            <p14:sldId id="346"/>
          </p14:sldIdLst>
        </p14:section>
        <p14:section name="线程间通信" id="{9F8EED62-E34E-D14F-B5D3-BDBA9702936B}">
          <p14:sldIdLst>
            <p14:sldId id="347"/>
          </p14:sldIdLst>
        </p14:section>
        <p14:section name="其他用法" id="{FC99DD8E-34DB-B14B-8CD8-E45EA153CE54}">
          <p14:sldIdLst>
            <p14:sldId id="348"/>
            <p14:sldId id="349"/>
            <p14:sldId id="350"/>
          </p14:sldIdLst>
        </p14:section>
        <p14:section name="单例模式" id="{C6B84C27-AAE0-B34A-8EFB-D74259CC42D6}">
          <p14:sldIdLst>
            <p14:sldId id="351"/>
            <p14:sldId id="352"/>
            <p14:sldId id="354"/>
            <p14:sldId id="35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812" autoAdjust="0"/>
  </p:normalViewPr>
  <p:slideViewPr>
    <p:cSldViewPr snapToGrid="0" snapToObjects="1">
      <p:cViewPr varScale="1">
        <p:scale>
          <a:sx n="140" d="100"/>
          <a:sy n="140" d="100"/>
        </p:scale>
        <p:origin x="-23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14-6-23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14-6-23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多线程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GCD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线程间通信示例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从子线程回到主线程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dispatch_async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), ^{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执行耗时的异步操作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...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dispatch_async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(), ^{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回到主线程，执行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UI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刷新操作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8992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延时执行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en-US" altLang="zh-CN" sz="1800"/>
              <a:t>iOS</a:t>
            </a:r>
            <a:r>
              <a:rPr lang="zh-CN" altLang="en-US" sz="1800"/>
              <a:t>常见的延时执行有</a:t>
            </a:r>
            <a:r>
              <a:rPr lang="en-US" altLang="zh-CN" sz="1800"/>
              <a:t>2</a:t>
            </a:r>
            <a:r>
              <a:rPr lang="zh-CN" altLang="en-US" sz="1800"/>
              <a:t>种方式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调用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NSObject</a:t>
            </a:r>
            <a:r>
              <a:rPr lang="zh-CN" altLang="en-US" sz="1800"/>
              <a:t>的方法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performSelector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(run)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withObject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afterDelay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2.0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2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秒后再调用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self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的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run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方法</a:t>
            </a: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使用</a:t>
            </a:r>
            <a:r>
              <a:rPr lang="en-US" altLang="zh-CN" sz="1800"/>
              <a:t>GCD</a:t>
            </a:r>
            <a:r>
              <a:rPr lang="zh-CN" altLang="en-US" sz="1800"/>
              <a:t>函数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dispatch_after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dispatch_time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DISPATCH_TIME_NOW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int64_t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)(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2.0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 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NSEC_PER_SEC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)), 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(), ^{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2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秒后</a:t>
            </a:r>
            <a:r>
              <a:rPr lang="zh-TW" altLang="en-US" sz="1600">
                <a:solidFill>
                  <a:srgbClr val="FF0000"/>
                </a:solidFill>
                <a:latin typeface="STHeitiSC-Light"/>
              </a:rPr>
              <a:t>异步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执行这里的代码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...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2677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一次性代码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使用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dispatch_once</a:t>
            </a:r>
            <a:r>
              <a:rPr lang="zh-CN" altLang="en-US" sz="1800"/>
              <a:t>函数能保证某段代码在程序运行过程中只被执行</a:t>
            </a:r>
            <a:r>
              <a:rPr lang="en-US" altLang="zh-CN" sz="1800"/>
              <a:t>1</a:t>
            </a:r>
            <a:r>
              <a:rPr lang="zh-CN" altLang="en-US" sz="1800"/>
              <a:t>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static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dispatch_once_t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onceToken;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dispatch_once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(&amp;onceToken, ^{</a:t>
            </a:r>
          </a:p>
          <a:p>
            <a:pPr marL="0" indent="0">
              <a:buNone/>
            </a:pP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只执行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1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次的代码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(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这里面默认是线程安全的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)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22027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800"/>
              <a:t>有这么</a:t>
            </a:r>
            <a:r>
              <a:rPr lang="en-US" altLang="zh-CN" sz="1800"/>
              <a:t>1</a:t>
            </a:r>
            <a:r>
              <a:rPr lang="zh-CN" altLang="en-US" sz="1800"/>
              <a:t>种需求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首先：分别异步执行</a:t>
            </a:r>
            <a:r>
              <a:rPr lang="en-US" altLang="zh-CN" sz="1800"/>
              <a:t>2</a:t>
            </a:r>
            <a:r>
              <a:rPr lang="zh-CN" altLang="en-US" sz="1800"/>
              <a:t>个耗时的操作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其次：等</a:t>
            </a:r>
            <a:r>
              <a:rPr lang="en-US" altLang="zh-CN" sz="1800"/>
              <a:t>2</a:t>
            </a:r>
            <a:r>
              <a:rPr lang="zh-CN" altLang="en-US" sz="1800"/>
              <a:t>个异步操作都执行完毕后，再回到主线程执行操作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如果想要快速高效地实现上述需求，可以考虑用队列组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dispatch_group_t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group = 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dispatch_group_create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dispatch_group_async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(group,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), ^{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执行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1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个耗时的异步操作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dispatch_group_async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(group,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), ^{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执行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1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个耗时的异步操作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dispatch_group_notify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(group, 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(), ^{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等前面的异步操作都执行完毕后，回到主线程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...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95386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 lnSpcReduction="10000"/>
          </a:bodyPr>
          <a:lstStyle/>
          <a:p>
            <a:r>
              <a:rPr lang="zh-CN" altLang="en-US" sz="1800"/>
              <a:t>单例模式的作用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可以保证在程序运行过程，一个类只有一个实例，而且该实例易于供外界访问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从而方便地控制了实例个数，并节约系统资源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单例模式的使用场合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在整个应用程序中，共享一份资源（这份资源只需要创建初始化</a:t>
            </a:r>
            <a:r>
              <a:rPr lang="en-US" altLang="zh-CN" sz="1800"/>
              <a:t>1</a:t>
            </a:r>
            <a:r>
              <a:rPr lang="zh-CN" altLang="en-US" sz="1800"/>
              <a:t>次）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单例模式在</a:t>
            </a:r>
            <a:r>
              <a:rPr lang="en-US" altLang="zh-CN" sz="1800"/>
              <a:t>ARC\MRC</a:t>
            </a:r>
            <a:r>
              <a:rPr lang="zh-CN" altLang="en-US" sz="1800"/>
              <a:t>环境下的写法有所不同</a:t>
            </a:r>
            <a:r>
              <a:rPr lang="zh-CN" altLang="zh-CN" sz="1800"/>
              <a:t>，</a:t>
            </a:r>
            <a:r>
              <a:rPr lang="zh-CN" altLang="en-US" sz="1800"/>
              <a:t>需要编写</a:t>
            </a:r>
            <a:r>
              <a:rPr lang="en-US" altLang="zh-CN" sz="1800"/>
              <a:t>2</a:t>
            </a:r>
            <a:r>
              <a:rPr lang="zh-CN" altLang="en-US" sz="1800"/>
              <a:t>套不同的代码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可以用宏判断是否为</a:t>
            </a:r>
            <a:r>
              <a:rPr lang="en-US" altLang="zh-CN" sz="1800"/>
              <a:t>ARC</a:t>
            </a:r>
            <a:r>
              <a:rPr lang="zh-CN" altLang="en-US" sz="1800"/>
              <a:t>环境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#if __has_feature(objc_arc)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ARC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#else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MRC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#endif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50315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单例模式</a:t>
            </a:r>
            <a:r>
              <a:rPr kumimoji="1" lang="en-US" altLang="zh-CN" dirty="0"/>
              <a:t> - ARC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 lnSpcReduction="10000"/>
          </a:bodyPr>
          <a:lstStyle/>
          <a:p>
            <a:r>
              <a:rPr lang="en-US" altLang="zh-CN" sz="1800"/>
              <a:t>ARC</a:t>
            </a:r>
            <a:r>
              <a:rPr lang="zh-CN" altLang="en-US" sz="1800"/>
              <a:t>中，单例模式的实现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</a:t>
            </a:r>
            <a:r>
              <a:rPr lang="en-US" altLang="zh-CN" sz="1800"/>
              <a:t>.m</a:t>
            </a:r>
            <a:r>
              <a:rPr lang="zh-CN" altLang="en-US" sz="1800"/>
              <a:t>中保留一个全局的</a:t>
            </a:r>
            <a:r>
              <a:rPr lang="en-US" altLang="zh-CN" sz="1800"/>
              <a:t>static</a:t>
            </a:r>
            <a:r>
              <a:rPr lang="zh-CN" altLang="en-US" sz="1800"/>
              <a:t>的实例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static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_instance;</a:t>
            </a: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重写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allocWithZone:</a:t>
            </a:r>
            <a:r>
              <a:rPr lang="zh-CN" altLang="en-US" sz="1800"/>
              <a:t>方法，在这里创建唯一的实例（注意线程安全）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)allocWithZone:(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_NSZone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*)zone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@synchronized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super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allocWithZone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:zone];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96703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单例模式</a:t>
            </a:r>
            <a:r>
              <a:rPr kumimoji="1" lang="en-US" altLang="zh-CN" dirty="0"/>
              <a:t> - ARC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p"/>
            </a:pPr>
            <a:r>
              <a:rPr lang="zh-CN" altLang="en-US" sz="1800"/>
              <a:t>提供</a:t>
            </a:r>
            <a:r>
              <a:rPr lang="en-US" altLang="zh-CN" sz="1800"/>
              <a:t>1</a:t>
            </a:r>
            <a:r>
              <a:rPr lang="zh-CN" altLang="en-US" sz="1800"/>
              <a:t>个类方法让外界访问唯一的实例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)sharedSoundTool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@synchronized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[[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37510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单例模式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非</a:t>
            </a:r>
            <a:r>
              <a:rPr kumimoji="1" lang="en-US" altLang="zh-CN" dirty="0"/>
              <a:t>ARC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非</a:t>
            </a:r>
            <a:r>
              <a:rPr lang="en-US" altLang="zh-CN" sz="1800"/>
              <a:t>ARC</a:t>
            </a:r>
            <a:r>
              <a:rPr lang="zh-CN" altLang="en-US" sz="1800"/>
              <a:t>中（</a:t>
            </a:r>
            <a:r>
              <a:rPr lang="en-US" altLang="zh-CN" sz="1800"/>
              <a:t>MRC</a:t>
            </a:r>
            <a:r>
              <a:rPr lang="zh-CN" altLang="en-US" sz="1800"/>
              <a:t>），单例模式的实现</a:t>
            </a:r>
            <a:r>
              <a:rPr lang="zh-CN" altLang="zh-CN" sz="1800"/>
              <a:t>（</a:t>
            </a:r>
            <a:r>
              <a:rPr lang="zh-CN" altLang="en-US" sz="1800"/>
              <a:t>比</a:t>
            </a:r>
            <a:r>
              <a:rPr lang="en-US" altLang="zh-CN" sz="1800"/>
              <a:t>ARC</a:t>
            </a:r>
            <a:r>
              <a:rPr lang="zh-CN" altLang="en-US" sz="1800"/>
              <a:t>多了几个步骤）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实现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copyWithZone:</a:t>
            </a:r>
            <a:r>
              <a:rPr lang="zh-CN" altLang="en-US" sz="1800"/>
              <a:t>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)copyWithZone:(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_NSZone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*)zone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实现内存管理方法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)retain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{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)retainCount {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 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oneway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)release {}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)autorelease {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 }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4843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什么是</a:t>
            </a:r>
            <a:r>
              <a:rPr lang="en-US" altLang="zh-CN" sz="1800"/>
              <a:t>GCD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全称是</a:t>
            </a:r>
            <a:r>
              <a:rPr lang="en-US" altLang="zh-CN" sz="1800"/>
              <a:t>Grand Central Dispatch</a:t>
            </a:r>
            <a:r>
              <a:rPr lang="zh-CN" altLang="en-US" sz="1800"/>
              <a:t>，可译为“牛逼的中枢调度器”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纯</a:t>
            </a:r>
            <a:r>
              <a:rPr lang="en-US" altLang="zh-CN" sz="1800"/>
              <a:t>C</a:t>
            </a:r>
            <a:r>
              <a:rPr lang="zh-CN" altLang="en-US" sz="1800"/>
              <a:t>语言，提供了非常多强大的函数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/>
              <a:t>GCD</a:t>
            </a:r>
            <a:r>
              <a:rPr lang="zh-CN" altLang="en-US" sz="1800"/>
              <a:t>的优势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GCD</a:t>
            </a:r>
            <a:r>
              <a:rPr lang="zh-CN" altLang="en-US" sz="1800"/>
              <a:t>是苹果公司为</a:t>
            </a:r>
            <a:r>
              <a:rPr lang="zh-CN" altLang="en-US" sz="1800">
                <a:solidFill>
                  <a:srgbClr val="FF0000"/>
                </a:solidFill>
              </a:rPr>
              <a:t>多核</a:t>
            </a:r>
            <a:r>
              <a:rPr lang="zh-CN" altLang="en-US" sz="1800"/>
              <a:t>的</a:t>
            </a:r>
            <a:r>
              <a:rPr lang="zh-CN" altLang="en-US" sz="1800">
                <a:solidFill>
                  <a:srgbClr val="FF0000"/>
                </a:solidFill>
              </a:rPr>
              <a:t>并行</a:t>
            </a:r>
            <a:r>
              <a:rPr lang="zh-CN" altLang="en-US" sz="1800"/>
              <a:t>运算提出的解决方案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GCD</a:t>
            </a:r>
            <a:r>
              <a:rPr lang="zh-CN" altLang="en-US" sz="1800"/>
              <a:t>会自动利用更多的</a:t>
            </a:r>
            <a:r>
              <a:rPr lang="en-US" altLang="zh-CN" sz="1800"/>
              <a:t>CPU</a:t>
            </a:r>
            <a:r>
              <a:rPr lang="zh-CN" altLang="en-US" sz="1800"/>
              <a:t>内核（比如双核、四核）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GCD</a:t>
            </a:r>
            <a:r>
              <a:rPr lang="zh-CN" altLang="en-US" sz="1800"/>
              <a:t>会自动管理线程的生命周期（创建线程、调度任务、销毁线程）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程序员只需要告诉</a:t>
            </a:r>
            <a:r>
              <a:rPr lang="en-US" altLang="zh-CN" sz="1800"/>
              <a:t>GCD</a:t>
            </a:r>
            <a:r>
              <a:rPr lang="zh-CN" altLang="en-US" sz="1800"/>
              <a:t>想要执行什么任务，不需要编写任何线程管理代码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2198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任务和队列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/>
              <a:t>GCD</a:t>
            </a:r>
            <a:r>
              <a:rPr lang="zh-CN" altLang="en-US" sz="1800"/>
              <a:t>中有</a:t>
            </a:r>
            <a:r>
              <a:rPr lang="en-US" altLang="zh-CN" sz="1800"/>
              <a:t>2</a:t>
            </a:r>
            <a:r>
              <a:rPr lang="zh-CN" altLang="en-US" sz="1800"/>
              <a:t>个核心概念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任务</a:t>
            </a:r>
            <a:r>
              <a:rPr lang="zh-CN" altLang="zh-CN" sz="1800"/>
              <a:t>：</a:t>
            </a:r>
            <a:r>
              <a:rPr lang="zh-CN" altLang="en-US" sz="1800"/>
              <a:t>执行什么操作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队列</a:t>
            </a:r>
            <a:r>
              <a:rPr lang="zh-CN" altLang="en-US" sz="1800"/>
              <a:t>：用来存放任务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/>
              <a:t>GCD</a:t>
            </a:r>
            <a:r>
              <a:rPr lang="zh-CN" altLang="en-US" sz="1800"/>
              <a:t>的使用就</a:t>
            </a:r>
            <a:r>
              <a:rPr lang="en-US" altLang="zh-CN" sz="1800"/>
              <a:t>2</a:t>
            </a:r>
            <a:r>
              <a:rPr lang="zh-CN" altLang="en-US" sz="1800"/>
              <a:t>个步骤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定制</a:t>
            </a:r>
            <a:r>
              <a:rPr lang="zh-CN" altLang="en-US" sz="1800">
                <a:solidFill>
                  <a:srgbClr val="0000FF"/>
                </a:solidFill>
              </a:rPr>
              <a:t>任务</a:t>
            </a:r>
            <a:endParaRPr lang="en-US" altLang="zh-CN" sz="1800">
              <a:solidFill>
                <a:srgbClr val="0000FF"/>
              </a:solidFill>
            </a:endParaRPr>
          </a:p>
          <a:p>
            <a:pPr>
              <a:buFont typeface="Wingdings" charset="2"/>
              <a:buChar char="ü"/>
            </a:pPr>
            <a:r>
              <a:rPr lang="zh-CN" altLang="en-US" sz="1800"/>
              <a:t>确定想做的事情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将</a:t>
            </a:r>
            <a:r>
              <a:rPr lang="zh-CN" altLang="en-US" sz="1800">
                <a:solidFill>
                  <a:srgbClr val="0000FF"/>
                </a:solidFill>
              </a:rPr>
              <a:t>任务</a:t>
            </a:r>
            <a:r>
              <a:rPr lang="zh-CN" altLang="en-US" sz="1800">
                <a:solidFill>
                  <a:srgbClr val="FF0000"/>
                </a:solidFill>
              </a:rPr>
              <a:t>添加到</a:t>
            </a:r>
            <a:r>
              <a:rPr lang="zh-CN" altLang="en-US" sz="1800">
                <a:solidFill>
                  <a:srgbClr val="0000FF"/>
                </a:solidFill>
              </a:rPr>
              <a:t>队列</a:t>
            </a:r>
            <a:r>
              <a:rPr lang="zh-CN" altLang="en-US" sz="1800">
                <a:solidFill>
                  <a:srgbClr val="FF0000"/>
                </a:solidFill>
              </a:rPr>
              <a:t>中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en-US" altLang="zh-CN" sz="1800"/>
              <a:t>GCD</a:t>
            </a:r>
            <a:r>
              <a:rPr lang="zh-CN" altLang="en-US" sz="1800"/>
              <a:t>会自动将</a:t>
            </a:r>
            <a:r>
              <a:rPr lang="zh-CN" altLang="en-US" sz="1800">
                <a:solidFill>
                  <a:srgbClr val="0000FF"/>
                </a:solidFill>
              </a:rPr>
              <a:t>队列</a:t>
            </a:r>
            <a:r>
              <a:rPr lang="zh-CN" altLang="en-US" sz="1800"/>
              <a:t>中的</a:t>
            </a:r>
            <a:r>
              <a:rPr lang="zh-CN" altLang="en-US" sz="1800">
                <a:solidFill>
                  <a:srgbClr val="0000FF"/>
                </a:solidFill>
              </a:rPr>
              <a:t>任务</a:t>
            </a:r>
            <a:r>
              <a:rPr lang="zh-CN" altLang="en-US" sz="1800"/>
              <a:t>取出，放到对应的</a:t>
            </a:r>
            <a:r>
              <a:rPr lang="zh-CN" altLang="en-US" sz="1800">
                <a:solidFill>
                  <a:srgbClr val="0000FF"/>
                </a:solidFill>
              </a:rPr>
              <a:t>线程</a:t>
            </a:r>
            <a:r>
              <a:rPr lang="zh-CN" altLang="en-US" sz="1800"/>
              <a:t>中执行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0000FF"/>
                </a:solidFill>
              </a:rPr>
              <a:t>任务</a:t>
            </a:r>
            <a:r>
              <a:rPr lang="zh-CN" altLang="en-US" sz="1800"/>
              <a:t>的取出遵循</a:t>
            </a:r>
            <a:r>
              <a:rPr lang="zh-CN" altLang="en-US" sz="1800">
                <a:solidFill>
                  <a:srgbClr val="0000FF"/>
                </a:solidFill>
              </a:rPr>
              <a:t>队列</a:t>
            </a:r>
            <a:r>
              <a:rPr lang="zh-CN" altLang="en-US" sz="1800"/>
              <a:t>的</a:t>
            </a:r>
            <a:r>
              <a:rPr lang="en-US" altLang="zh-CN" sz="1800">
                <a:solidFill>
                  <a:srgbClr val="0000FF"/>
                </a:solidFill>
              </a:rPr>
              <a:t>FIFO</a:t>
            </a:r>
            <a:r>
              <a:rPr lang="zh-CN" altLang="en-US" sz="1800"/>
              <a:t>原则：先进先出，后进后出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00747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13179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/>
              <a:t>GCD</a:t>
            </a:r>
            <a:r>
              <a:rPr lang="zh-CN" altLang="en-US" sz="1800"/>
              <a:t>中有</a:t>
            </a:r>
            <a:r>
              <a:rPr lang="en-US" altLang="zh-CN" sz="1800"/>
              <a:t>2</a:t>
            </a:r>
            <a:r>
              <a:rPr lang="zh-CN" altLang="en-US" sz="1800"/>
              <a:t>个用来执行任务的函数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用</a:t>
            </a: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的方式执行任务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800">
                <a:solidFill>
                  <a:srgbClr val="FF0000"/>
                </a:solidFill>
                <a:latin typeface="Menlo-Regular"/>
              </a:rPr>
              <a:t>sync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block);</a:t>
            </a: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queue</a:t>
            </a:r>
            <a:r>
              <a:rPr lang="zh-CN" altLang="en-US" sz="1800"/>
              <a:t>：队列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800"/>
              <a:t>：任务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用</a:t>
            </a: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的方式执行任务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800">
                <a:solidFill>
                  <a:srgbClr val="FF0000"/>
                </a:solidFill>
                <a:latin typeface="Menlo-Regular"/>
              </a:rPr>
              <a:t>async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block);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同步和异步的区别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：在当前线程中执行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：在另一条线程中执行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2754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zh-CN" sz="1800"/>
              <a:t>GCD</a:t>
            </a:r>
            <a:r>
              <a:rPr lang="zh-CN" altLang="en-US" sz="1800"/>
              <a:t>的队列可以分为</a:t>
            </a:r>
            <a:r>
              <a:rPr lang="en-US" altLang="zh-CN" sz="1800"/>
              <a:t>2</a:t>
            </a:r>
            <a:r>
              <a:rPr lang="zh-CN" altLang="en-US" sz="1800"/>
              <a:t>大类型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队列（</a:t>
            </a:r>
            <a:r>
              <a:rPr lang="en-US" altLang="zh-CN" sz="1800"/>
              <a:t>Concurrent Dispatch Queue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可以让多个任务</a:t>
            </a:r>
            <a:r>
              <a:rPr lang="zh-CN" altLang="en-US" sz="1800">
                <a:solidFill>
                  <a:srgbClr val="0000FF"/>
                </a:solidFill>
              </a:rPr>
              <a:t>并发</a:t>
            </a:r>
            <a:r>
              <a:rPr lang="zh-CN" altLang="en-US" sz="1800"/>
              <a:t>（</a:t>
            </a:r>
            <a:r>
              <a:rPr lang="zh-CN" altLang="en-US" sz="1800">
                <a:solidFill>
                  <a:srgbClr val="0000FF"/>
                </a:solidFill>
              </a:rPr>
              <a:t>同时</a:t>
            </a:r>
            <a:r>
              <a:rPr lang="zh-CN" altLang="en-US" sz="1800"/>
              <a:t>）执行</a:t>
            </a:r>
            <a:r>
              <a:rPr lang="zh-CN" altLang="zh-CN" sz="1800"/>
              <a:t>（</a:t>
            </a:r>
            <a:r>
              <a:rPr lang="zh-CN" altLang="en-US" sz="1800"/>
              <a:t>自动开启多个线程同时执行任务）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0000FF"/>
                </a:solidFill>
              </a:rPr>
              <a:t>并发</a:t>
            </a:r>
            <a:r>
              <a:rPr lang="zh-CN" altLang="en-US" sz="1800"/>
              <a:t>功能只有在</a:t>
            </a: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（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800">
                <a:solidFill>
                  <a:srgbClr val="0000FF"/>
                </a:solidFill>
                <a:latin typeface="Menlo-Regular"/>
              </a:rPr>
              <a:t>async</a:t>
            </a:r>
            <a:r>
              <a:rPr lang="zh-CN" altLang="en-US" sz="1800"/>
              <a:t>）函数下才有效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串行</a:t>
            </a:r>
            <a:r>
              <a:rPr lang="zh-CN" altLang="en-US" sz="1800"/>
              <a:t>队列（</a:t>
            </a:r>
            <a:r>
              <a:rPr lang="en-US" altLang="zh-CN" sz="1800"/>
              <a:t>Serial Dispatch Queue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让任务一个接着一个地执行（一个任务执行完毕后，再执行下一个任务）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86991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容易混淆的术语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有</a:t>
            </a:r>
            <a:r>
              <a:rPr lang="en-US" altLang="zh-CN" sz="1800"/>
              <a:t>4</a:t>
            </a:r>
            <a:r>
              <a:rPr lang="zh-CN" altLang="en-US" sz="1800"/>
              <a:t>个术语比较容易混淆：</a:t>
            </a: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、</a:t>
            </a: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、</a:t>
            </a: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、</a:t>
            </a:r>
            <a:r>
              <a:rPr lang="zh-CN" altLang="en-US" sz="1800">
                <a:solidFill>
                  <a:srgbClr val="FF0000"/>
                </a:solidFill>
              </a:rPr>
              <a:t>串行</a:t>
            </a:r>
            <a:endParaRPr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和</a:t>
            </a: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决定了要不要开启新的线程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：在</a:t>
            </a:r>
            <a:r>
              <a:rPr lang="zh-CN" altLang="en-US" sz="1800">
                <a:solidFill>
                  <a:schemeClr val="accent6"/>
                </a:solidFill>
              </a:rPr>
              <a:t>当前</a:t>
            </a:r>
            <a:r>
              <a:rPr lang="zh-CN" altLang="en-US" sz="1800"/>
              <a:t>线程中执行任务，</a:t>
            </a:r>
            <a:r>
              <a:rPr lang="zh-CN" altLang="en-US" sz="1800">
                <a:solidFill>
                  <a:srgbClr val="F79646"/>
                </a:solidFill>
              </a:rPr>
              <a:t>不具备</a:t>
            </a:r>
            <a:r>
              <a:rPr lang="zh-CN" altLang="en-US" sz="1800"/>
              <a:t>开启新线程的能力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：在</a:t>
            </a:r>
            <a:r>
              <a:rPr lang="zh-CN" altLang="en-US" sz="1800">
                <a:solidFill>
                  <a:srgbClr val="F79646"/>
                </a:solidFill>
              </a:rPr>
              <a:t>新的</a:t>
            </a:r>
            <a:r>
              <a:rPr lang="zh-CN" altLang="en-US" sz="1800"/>
              <a:t>线程中执行任务，</a:t>
            </a:r>
            <a:r>
              <a:rPr lang="zh-CN" altLang="en-US" sz="1800">
                <a:solidFill>
                  <a:srgbClr val="F79646"/>
                </a:solidFill>
              </a:rPr>
              <a:t>具备</a:t>
            </a:r>
            <a:r>
              <a:rPr lang="zh-CN" altLang="en-US" sz="1800"/>
              <a:t>开启新线程的能力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和</a:t>
            </a:r>
            <a:r>
              <a:rPr lang="zh-CN" altLang="en-US" sz="1800">
                <a:solidFill>
                  <a:srgbClr val="FF0000"/>
                </a:solidFill>
              </a:rPr>
              <a:t>串行</a:t>
            </a:r>
            <a:r>
              <a:rPr lang="zh-CN" altLang="en-US" sz="1800"/>
              <a:t>决定了任务的执行方式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：</a:t>
            </a:r>
            <a:r>
              <a:rPr lang="zh-CN" altLang="en-US" sz="1800">
                <a:solidFill>
                  <a:srgbClr val="F79646"/>
                </a:solidFill>
              </a:rPr>
              <a:t>多个</a:t>
            </a:r>
            <a:r>
              <a:rPr lang="zh-CN" altLang="en-US" sz="1800"/>
              <a:t>任务并发（同时）执行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F0000"/>
                </a:solidFill>
              </a:rPr>
              <a:t>串行</a:t>
            </a:r>
            <a:r>
              <a:rPr lang="zh-CN" altLang="en-US" sz="1800"/>
              <a:t>：</a:t>
            </a:r>
            <a:r>
              <a:rPr lang="zh-CN" altLang="en-US" sz="1800">
                <a:solidFill>
                  <a:srgbClr val="F79646"/>
                </a:solidFill>
              </a:rPr>
              <a:t>一个</a:t>
            </a:r>
            <a:r>
              <a:rPr lang="zh-CN" altLang="en-US" sz="1800"/>
              <a:t>任务执行完毕后，再执行下一个任务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497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并发队列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5" y="1365577"/>
            <a:ext cx="8572634" cy="5155320"/>
          </a:xfrm>
        </p:spPr>
        <p:txBody>
          <a:bodyPr>
            <a:normAutofit/>
          </a:bodyPr>
          <a:lstStyle/>
          <a:p>
            <a:r>
              <a:rPr lang="en-US" altLang="zh-CN" sz="1800"/>
              <a:t>GCD</a:t>
            </a:r>
            <a:r>
              <a:rPr lang="zh-CN" altLang="en-US" sz="1800"/>
              <a:t>默认已经提供了全局的并发队列，供整个应用使用，不需要手动创建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使用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zh-CN" altLang="en-US" sz="1800"/>
              <a:t>函数获得全局的并发队列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zh-CN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dispatch_get_global_queue(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dispatch_queue_priority_t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priority,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队列的优先级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unsigned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flags);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此参数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暂时无用，用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0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即可</a:t>
            </a: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queue =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);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获得全局并发队列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pPr>
              <a:buFont typeface="Wingdings" charset="2"/>
              <a:buChar char="n"/>
            </a:pPr>
            <a:r>
              <a:rPr lang="zh-CN" altLang="en-US" sz="1800"/>
              <a:t>全局并发队列的优先级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#define DISPATCH_QUEUE_PRIORITY_HIGH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2</a:t>
            </a:r>
            <a:r>
              <a:rPr lang="zh-CN" altLang="en-US" sz="1800">
                <a:solidFill>
                  <a:srgbClr val="1C00CF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高</a:t>
            </a:r>
            <a:endParaRPr lang="en-US" altLang="zh-CN" sz="1800">
              <a:solidFill>
                <a:srgbClr val="64382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#define DISPATCH_QUEUE_PRIORITY_DEFAULT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zh-CN" altLang="en-US" sz="1800">
                <a:solidFill>
                  <a:srgbClr val="1C00CF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默认（中）</a:t>
            </a:r>
            <a:endParaRPr lang="en-US" altLang="zh-CN" sz="1800">
              <a:solidFill>
                <a:srgbClr val="64382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#define DISPATCH_QUEUE_PRIORITY_LOW (-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)</a:t>
            </a:r>
            <a:r>
              <a:rPr lang="zh-CN" altLang="en-US" sz="1800">
                <a:solidFill>
                  <a:srgbClr val="64382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低</a:t>
            </a:r>
            <a:endParaRPr lang="en-US" altLang="zh-CN" sz="1800">
              <a:solidFill>
                <a:srgbClr val="64382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#define DISPATCH_QUEUE_PRIORITY_BACKGROUND INT16_MIN</a:t>
            </a:r>
            <a:r>
              <a:rPr lang="zh-CN" altLang="en-US" sz="1800">
                <a:solidFill>
                  <a:srgbClr val="64382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后台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523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串行队列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 lnSpcReduction="10000"/>
          </a:bodyPr>
          <a:lstStyle/>
          <a:p>
            <a:r>
              <a:rPr lang="en-US" altLang="zh-CN" sz="1800"/>
              <a:t>GCD</a:t>
            </a:r>
            <a:r>
              <a:rPr lang="zh-CN" altLang="en-US" sz="1800"/>
              <a:t>中获得串行有</a:t>
            </a:r>
            <a:r>
              <a:rPr lang="en-US" altLang="zh-CN" sz="1800"/>
              <a:t>2</a:t>
            </a:r>
            <a:r>
              <a:rPr lang="zh-CN" altLang="en-US" sz="1800"/>
              <a:t>种途径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使用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dispatch_queue_create</a:t>
            </a:r>
            <a:r>
              <a:rPr lang="zh-CN" altLang="en-US" sz="1800"/>
              <a:t>函数创建串行队列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dispatch_queue_create(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*label,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 队列名称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dispatch_queue_attr_t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attr);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 队列属性，一般用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NULL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即可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queue =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dispatch_queue_create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"cn.itcast.queue"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NULL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 创建</a:t>
            </a:r>
            <a:endParaRPr lang="en-US" altLang="zh-CN" sz="18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dispatch_release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(queue);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 非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ARC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需要释放手动创建的队列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使用主队列（跟主线程相关联的队列）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主队列是</a:t>
            </a:r>
            <a:r>
              <a:rPr lang="en-US" altLang="zh-CN" sz="1800"/>
              <a:t>GCD</a:t>
            </a:r>
            <a:r>
              <a:rPr lang="zh-CN" altLang="en-US" sz="1800"/>
              <a:t>自带的一种特殊的串行队列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放在主队列中的任务，都会放到主线程中执行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使用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dispatch_get_main_queue()</a:t>
            </a:r>
            <a:r>
              <a:rPr lang="zh-CN" altLang="en-US" sz="1800"/>
              <a:t>获得主队列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queue = 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();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6403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各种队列的执行效果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172411"/>
              </p:ext>
            </p:extLst>
          </p:nvPr>
        </p:nvGraphicFramePr>
        <p:xfrm>
          <a:off x="499073" y="2207230"/>
          <a:ext cx="8128000" cy="24616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70684"/>
                <a:gridCol w="2097804"/>
                <a:gridCol w="2197700"/>
                <a:gridCol w="2161812"/>
              </a:tblGrid>
              <a:tr h="37544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内容占位符 2"/>
          <p:cNvSpPr txBox="1">
            <a:spLocks/>
          </p:cNvSpPr>
          <p:nvPr/>
        </p:nvSpPr>
        <p:spPr>
          <a:xfrm>
            <a:off x="2169159" y="2608702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</a:rPr>
              <a:t>没有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252691" y="2615902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</a:rPr>
              <a:t>没有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457915" y="2608702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</a:rPr>
              <a:t>没有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169159" y="3638704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执行任务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252691" y="3648543"/>
            <a:ext cx="2205224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4BACC6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450391" y="3648543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</a:rPr>
              <a:t>没有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169159" y="2192961"/>
            <a:ext cx="2083532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chemeClr val="bg1"/>
                </a:solidFill>
              </a:rPr>
              <a:t>全局并发队列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252691" y="2200161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FFFF"/>
                </a:solidFill>
              </a:rPr>
              <a:t>手动创建串行队列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429373" y="2180363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FFFF"/>
                </a:solidFill>
              </a:rPr>
              <a:t>主队列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99073" y="2608702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同步（</a:t>
            </a:r>
            <a:r>
              <a:rPr lang="en-US" altLang="zh-CN" sz="1800"/>
              <a:t>sync</a:t>
            </a:r>
            <a:r>
              <a:rPr lang="zh-CN" altLang="en-US" sz="1800"/>
              <a:t>）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99073" y="3655743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异步（</a:t>
            </a:r>
            <a:r>
              <a:rPr lang="en-US" altLang="zh-CN" sz="1800"/>
              <a:t>async</a:t>
            </a:r>
            <a:r>
              <a:rPr lang="zh-CN" altLang="en-US" sz="180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314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7283</TotalTime>
  <Words>1029</Words>
  <Application>Microsoft Macintosh PowerPoint</Application>
  <PresentationFormat>全屏显示(4:3)</PresentationFormat>
  <Paragraphs>196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框架PPT2014</vt:lpstr>
      <vt:lpstr>多线程 GCD</vt:lpstr>
      <vt:lpstr>简介</vt:lpstr>
      <vt:lpstr>任务和队列</vt:lpstr>
      <vt:lpstr>执行任务</vt:lpstr>
      <vt:lpstr>队列的类型</vt:lpstr>
      <vt:lpstr>容易混淆的术语</vt:lpstr>
      <vt:lpstr>并发队列</vt:lpstr>
      <vt:lpstr>串行队列</vt:lpstr>
      <vt:lpstr>各种队列的执行效果</vt:lpstr>
      <vt:lpstr>线程间通信示例</vt:lpstr>
      <vt:lpstr>延时执行</vt:lpstr>
      <vt:lpstr>一次性代码</vt:lpstr>
      <vt:lpstr>队列组</vt:lpstr>
      <vt:lpstr>单例模式</vt:lpstr>
      <vt:lpstr>单例模式 - ARC</vt:lpstr>
      <vt:lpstr>单例模式 - ARC</vt:lpstr>
      <vt:lpstr>单例模式 – 非ARC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</cp:lastModifiedBy>
  <cp:revision>4154</cp:revision>
  <dcterms:created xsi:type="dcterms:W3CDTF">2013-07-22T07:36:09Z</dcterms:created>
  <dcterms:modified xsi:type="dcterms:W3CDTF">2014-06-23T09:59:43Z</dcterms:modified>
</cp:coreProperties>
</file>