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14"/>
  </p:notesMasterIdLst>
  <p:sldIdLst>
    <p:sldId id="328" r:id="rId2"/>
    <p:sldId id="339" r:id="rId3"/>
    <p:sldId id="340" r:id="rId4"/>
    <p:sldId id="341" r:id="rId5"/>
    <p:sldId id="342" r:id="rId6"/>
    <p:sldId id="343" r:id="rId7"/>
    <p:sldId id="345" r:id="rId8"/>
    <p:sldId id="350" r:id="rId9"/>
    <p:sldId id="348" r:id="rId10"/>
    <p:sldId id="344" r:id="rId11"/>
    <p:sldId id="349" r:id="rId12"/>
    <p:sldId id="351" r:id="rId1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简介" id="{9B0E8B7A-DD00-854A-93F1-166674D8743F}">
          <p14:sldIdLst>
            <p14:sldId id="328"/>
          </p14:sldIdLst>
        </p14:section>
        <p14:section name="NSOperation的基本概念" id="{34552B36-9236-4A4F-8C04-F458CFD4A1F9}">
          <p14:sldIdLst>
            <p14:sldId id="339"/>
            <p14:sldId id="340"/>
          </p14:sldIdLst>
        </p14:section>
        <p14:section name="具体使用" id="{939705A2-8B26-4445-B628-6814D4840C6E}">
          <p14:sldIdLst>
            <p14:sldId id="341"/>
            <p14:sldId id="342"/>
          </p14:sldIdLst>
        </p14:section>
        <p14:section name="NSOperationQueue" id="{4FAEB6B4-0895-9D4E-B480-8265D812D48F}">
          <p14:sldIdLst>
            <p14:sldId id="343"/>
            <p14:sldId id="345"/>
            <p14:sldId id="350"/>
          </p14:sldIdLst>
        </p14:section>
        <p14:section name="NSOperation的其他用法" id="{3AC23797-4861-984F-8E69-C8712DDFDFBE}">
          <p14:sldIdLst>
            <p14:sldId id="348"/>
            <p14:sldId id="344"/>
            <p14:sldId id="349"/>
            <p14:sldId id="35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 autoAdjust="0"/>
    <p:restoredTop sz="99812" autoAdjust="0"/>
  </p:normalViewPr>
  <p:slideViewPr>
    <p:cSldViewPr snapToGrid="0" snapToObjects="1">
      <p:cViewPr>
        <p:scale>
          <a:sx n="89" d="100"/>
          <a:sy n="89" d="100"/>
        </p:scale>
        <p:origin x="-1664" y="-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3C532-1D52-084F-ADDA-E5588BE0641E}" type="datetimeFigureOut">
              <a:rPr kumimoji="1" lang="zh-CN" altLang="en-US" smtClean="0"/>
              <a:t>14-6-23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50903-560B-5A4D-8B49-0FB38A3D28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1528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14-6-23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多线程</a:t>
            </a:r>
            <a:r>
              <a:rPr kumimoji="1" lang="en-US" altLang="zh-TW" dirty="0"/>
              <a:t/>
            </a:r>
            <a:br>
              <a:rPr kumimoji="1" lang="en-US" altLang="zh-TW" dirty="0"/>
            </a:br>
            <a:r>
              <a:rPr kumimoji="1" lang="en-US" altLang="zh-TW" dirty="0"/>
              <a:t>NSOperation</a:t>
            </a:r>
            <a:endParaRPr kumimoji="1"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学院</a:t>
            </a:r>
            <a:endParaRPr kumimoji="1" lang="en-US" altLang="zh-CN" dirty="0" smtClean="0"/>
          </a:p>
          <a:p>
            <a:r>
              <a:rPr kumimoji="1" lang="zh-CN" altLang="en-US" dirty="0"/>
              <a:t>李明杰</a:t>
            </a:r>
          </a:p>
        </p:txBody>
      </p:sp>
    </p:spTree>
    <p:extLst>
      <p:ext uri="{BB962C8B-B14F-4D97-AF65-F5344CB8AC3E}">
        <p14:creationId xmlns:p14="http://schemas.microsoft.com/office/powerpoint/2010/main" val="390249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2800" dirty="0"/>
              <a:t>操作依赖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2"/>
            <a:ext cx="8229600" cy="1949828"/>
          </a:xfrm>
        </p:spPr>
        <p:txBody>
          <a:bodyPr>
            <a:normAutofit/>
          </a:bodyPr>
          <a:lstStyle/>
          <a:p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</a:t>
            </a:r>
            <a:r>
              <a:rPr lang="zh-CN" altLang="en-US" sz="1800"/>
              <a:t>之间可以设置依赖来保证执行顺序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比如一定要让操作</a:t>
            </a:r>
            <a:r>
              <a:rPr lang="en-US" altLang="zh-CN" sz="1800"/>
              <a:t>A</a:t>
            </a:r>
            <a:r>
              <a:rPr lang="zh-CN" altLang="en-US" sz="1800"/>
              <a:t>执行完后，才能执行操作</a:t>
            </a:r>
            <a:r>
              <a:rPr lang="en-US" altLang="zh-CN" sz="1800"/>
              <a:t>B</a:t>
            </a:r>
            <a:r>
              <a:rPr lang="zh-CN" altLang="en-US" sz="1800"/>
              <a:t>，可以这么写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[operationB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addDependency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:operationA];</a:t>
            </a: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操作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B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依赖于操作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A</a:t>
            </a:r>
          </a:p>
          <a:p>
            <a:pPr marL="0" indent="0">
              <a:buNone/>
            </a:pPr>
            <a:endParaRPr lang="en-US" altLang="zh-CN" sz="1800">
              <a:solidFill>
                <a:srgbClr val="007400"/>
              </a:solidFill>
              <a:latin typeface="Menlo-Regular"/>
            </a:endParaRPr>
          </a:p>
          <a:p>
            <a:r>
              <a:rPr lang="zh-CN" altLang="en-US" sz="1800"/>
              <a:t>可以在不同</a:t>
            </a:r>
            <a:r>
              <a:rPr lang="en-US" altLang="zh-CN" sz="1800"/>
              <a:t>queue</a:t>
            </a:r>
            <a:r>
              <a:rPr lang="zh-CN" altLang="en-US" sz="1800"/>
              <a:t>的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</a:t>
            </a:r>
            <a:r>
              <a:rPr lang="zh-CN" altLang="en-US" sz="1800"/>
              <a:t>之间创建依赖关系</a:t>
            </a:r>
            <a:endParaRPr lang="en-US" altLang="zh-CN" sz="1800"/>
          </a:p>
        </p:txBody>
      </p:sp>
      <p:grpSp>
        <p:nvGrpSpPr>
          <p:cNvPr id="9" name="组 8"/>
          <p:cNvGrpSpPr/>
          <p:nvPr/>
        </p:nvGrpSpPr>
        <p:grpSpPr>
          <a:xfrm>
            <a:off x="1184474" y="3546073"/>
            <a:ext cx="1969368" cy="2675175"/>
            <a:chOff x="1184474" y="3802915"/>
            <a:chExt cx="1969368" cy="2675175"/>
          </a:xfrm>
        </p:grpSpPr>
        <p:sp>
          <p:nvSpPr>
            <p:cNvPr id="4" name="矩形 3"/>
            <p:cNvSpPr/>
            <p:nvPr/>
          </p:nvSpPr>
          <p:spPr>
            <a:xfrm>
              <a:off x="1184474" y="3802915"/>
              <a:ext cx="1969368" cy="2675175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Queue</a:t>
              </a:r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336874" y="4259272"/>
              <a:ext cx="1702801" cy="527950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NSOperation</a:t>
              </a:r>
              <a:endParaRPr kumimoji="1"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336874" y="5039504"/>
              <a:ext cx="1702801" cy="527950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NSOperation</a:t>
              </a:r>
              <a:endParaRPr kumimoji="1"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336874" y="5810027"/>
              <a:ext cx="1702801" cy="527950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NSOperation</a:t>
              </a:r>
              <a:endParaRPr kumimoji="1" lang="zh-CN" altLang="en-US"/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4233842" y="3546073"/>
            <a:ext cx="1969368" cy="2675175"/>
            <a:chOff x="1184474" y="3802915"/>
            <a:chExt cx="1969368" cy="2675175"/>
          </a:xfrm>
        </p:grpSpPr>
        <p:sp>
          <p:nvSpPr>
            <p:cNvPr id="11" name="矩形 10"/>
            <p:cNvSpPr/>
            <p:nvPr/>
          </p:nvSpPr>
          <p:spPr>
            <a:xfrm>
              <a:off x="1184474" y="3802915"/>
              <a:ext cx="1969368" cy="2675175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Queue</a:t>
              </a:r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336874" y="4259272"/>
              <a:ext cx="1702801" cy="527950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NSOperation</a:t>
              </a:r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336874" y="5039504"/>
              <a:ext cx="1702801" cy="527950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NSOperation</a:t>
              </a:r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336874" y="5810027"/>
              <a:ext cx="1702801" cy="527950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NSOperation</a:t>
              </a:r>
              <a:endParaRPr kumimoji="1" lang="zh-CN" altLang="en-US"/>
            </a:p>
          </p:txBody>
        </p:sp>
      </p:grpSp>
      <p:cxnSp>
        <p:nvCxnSpPr>
          <p:cNvPr id="16" name="直线箭头连接符 15"/>
          <p:cNvCxnSpPr>
            <a:stCxn id="8" idx="0"/>
            <a:endCxn id="7" idx="2"/>
          </p:cNvCxnSpPr>
          <p:nvPr/>
        </p:nvCxnSpPr>
        <p:spPr>
          <a:xfrm flipV="1">
            <a:off x="2188275" y="5310612"/>
            <a:ext cx="0" cy="2425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7" idx="3"/>
            <a:endCxn id="14" idx="1"/>
          </p:cNvCxnSpPr>
          <p:nvPr/>
        </p:nvCxnSpPr>
        <p:spPr>
          <a:xfrm>
            <a:off x="3039675" y="5046637"/>
            <a:ext cx="1346567" cy="77052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stCxn id="14" idx="0"/>
            <a:endCxn id="6" idx="3"/>
          </p:cNvCxnSpPr>
          <p:nvPr/>
        </p:nvCxnSpPr>
        <p:spPr>
          <a:xfrm flipH="1" flipV="1">
            <a:off x="3039675" y="4266405"/>
            <a:ext cx="2197968" cy="128678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内容占位符 2"/>
          <p:cNvSpPr txBox="1">
            <a:spLocks/>
          </p:cNvSpPr>
          <p:nvPr/>
        </p:nvSpPr>
        <p:spPr>
          <a:xfrm>
            <a:off x="6350497" y="4669886"/>
            <a:ext cx="2668634" cy="753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r>
              <a:rPr lang="zh-CN" altLang="en-US" sz="1800"/>
              <a:t>注意：不能相互依赖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比如</a:t>
            </a:r>
            <a:r>
              <a:rPr lang="en-US" altLang="zh-CN" sz="1800"/>
              <a:t>A</a:t>
            </a:r>
            <a:r>
              <a:rPr lang="zh-CN" altLang="en-US" sz="1800"/>
              <a:t>依赖</a:t>
            </a:r>
            <a:r>
              <a:rPr lang="en-US" altLang="zh-CN" sz="1800"/>
              <a:t>B</a:t>
            </a:r>
            <a:r>
              <a:rPr lang="zh-CN" altLang="en-US" sz="1800"/>
              <a:t>，</a:t>
            </a:r>
            <a:r>
              <a:rPr lang="en-US" altLang="zh-CN" sz="1800"/>
              <a:t>B</a:t>
            </a:r>
            <a:r>
              <a:rPr lang="zh-CN" altLang="en-US" sz="1800"/>
              <a:t>依赖</a:t>
            </a:r>
            <a:r>
              <a:rPr lang="en-US" altLang="zh-CN" sz="1800"/>
              <a:t>A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76698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2800" dirty="0"/>
              <a:t>操作的执行顺序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1"/>
            <a:ext cx="8229600" cy="4889226"/>
          </a:xfrm>
        </p:spPr>
        <p:txBody>
          <a:bodyPr>
            <a:normAutofit/>
          </a:bodyPr>
          <a:lstStyle/>
          <a:p>
            <a:r>
              <a:rPr lang="zh-CN" altLang="en-US" sz="1800"/>
              <a:t>对于添加到</a:t>
            </a:r>
            <a:r>
              <a:rPr lang="en-US" altLang="zh-CN" sz="1800"/>
              <a:t>queue</a:t>
            </a:r>
            <a:r>
              <a:rPr lang="zh-CN" altLang="en-US" sz="1800"/>
              <a:t>中的</a:t>
            </a:r>
            <a:r>
              <a:rPr lang="en-US" altLang="zh-CN" sz="1800"/>
              <a:t>operations</a:t>
            </a:r>
            <a:r>
              <a:rPr lang="zh-CN" altLang="en-US" sz="1800"/>
              <a:t>，它们的执行顺序取决于</a:t>
            </a:r>
            <a:r>
              <a:rPr lang="en-US" altLang="zh-CN" sz="1800"/>
              <a:t>2</a:t>
            </a:r>
            <a:r>
              <a:rPr lang="zh-CN" altLang="en-US" sz="1800"/>
              <a:t>点</a:t>
            </a:r>
          </a:p>
          <a:p>
            <a:pPr>
              <a:buFont typeface="Wingdings" charset="2"/>
              <a:buChar char="p"/>
            </a:pPr>
            <a:r>
              <a:rPr lang="zh-CN" altLang="en-US" sz="1800"/>
              <a:t>首先依据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</a:t>
            </a:r>
            <a:r>
              <a:rPr lang="zh-CN" altLang="en-US" sz="1800"/>
              <a:t>之间的依赖关系</a:t>
            </a:r>
          </a:p>
          <a:p>
            <a:pPr>
              <a:buFont typeface="Wingdings" charset="2"/>
              <a:buChar char="p"/>
            </a:pPr>
            <a:r>
              <a:rPr lang="zh-CN" altLang="en-US" sz="1800"/>
              <a:t>然后依据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</a:t>
            </a:r>
            <a:r>
              <a:rPr lang="zh-CN" altLang="en-US" sz="1800"/>
              <a:t>的优先级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r>
              <a:rPr lang="zh-CN" altLang="en-US" sz="1800"/>
              <a:t>因此，总体的执行顺序是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先满足依赖关系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然后再从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</a:t>
            </a:r>
            <a:r>
              <a:rPr lang="zh-CN" altLang="en-US" sz="1800"/>
              <a:t>中选择优先级最高的那个执行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38400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2800" dirty="0"/>
              <a:t>自定义</a:t>
            </a:r>
            <a:r>
              <a:rPr kumimoji="1" lang="en-US" altLang="zh-CN" sz="2800"/>
              <a:t>NSOperation</a:t>
            </a:r>
            <a:endParaRPr kumimoji="1"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1041" y="1404143"/>
            <a:ext cx="8415655" cy="4889226"/>
          </a:xfrm>
        </p:spPr>
        <p:txBody>
          <a:bodyPr>
            <a:normAutofit/>
          </a:bodyPr>
          <a:lstStyle/>
          <a:p>
            <a:r>
              <a:rPr lang="zh-CN" altLang="en-US" sz="1800"/>
              <a:t>自定义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</a:t>
            </a:r>
            <a:r>
              <a:rPr lang="zh-CN" altLang="en-US" sz="1800"/>
              <a:t>的步骤很简单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重写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)main</a:t>
            </a:r>
            <a:r>
              <a:rPr lang="zh-CN" altLang="en-US" sz="1800"/>
              <a:t>方法，在里面实现想执行的任务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r>
              <a:rPr lang="zh-CN" altLang="en-US" sz="1800"/>
              <a:t>重写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)main</a:t>
            </a:r>
            <a:r>
              <a:rPr lang="zh-CN" altLang="en-US" sz="1800"/>
              <a:t>方法的注意点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自己创建自动释放池（</a:t>
            </a:r>
            <a:r>
              <a:rPr lang="zh-CN" altLang="en-US" sz="1800"/>
              <a:t>因为</a:t>
            </a:r>
            <a:r>
              <a:rPr lang="zh-CN" altLang="en-US" sz="1800"/>
              <a:t>如果是异步操作，无法访问主线程的自动释放池）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经常通过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)isCancelled</a:t>
            </a:r>
            <a:r>
              <a:rPr lang="zh-CN" altLang="en-US" sz="1800"/>
              <a:t>方法检测操作是否被取消，对取消做出响应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21495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1"/>
            <a:ext cx="8229600" cy="4889226"/>
          </a:xfrm>
        </p:spPr>
        <p:txBody>
          <a:bodyPr>
            <a:normAutofit/>
          </a:bodyPr>
          <a:lstStyle/>
          <a:p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</a:t>
            </a:r>
            <a:r>
              <a:rPr lang="zh-CN" altLang="en-US" sz="1800"/>
              <a:t>的作用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配合使用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</a:t>
            </a:r>
            <a:r>
              <a:rPr lang="zh-CN" altLang="en-US" sz="1800"/>
              <a:t>和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NSOperationQueue</a:t>
            </a:r>
            <a:r>
              <a:rPr lang="zh-CN" altLang="en-US" sz="1800"/>
              <a:t>也能实现多线程编程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</a:t>
            </a:r>
            <a:r>
              <a:rPr lang="zh-CN" altLang="en-US" sz="1800"/>
              <a:t>和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NSOperationQueue</a:t>
            </a:r>
            <a:r>
              <a:rPr lang="zh-CN" altLang="en-US" sz="1800"/>
              <a:t>实现多线程的具体步骤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先将需要执行的操作封装到一个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</a:t>
            </a:r>
            <a:r>
              <a:rPr lang="zh-CN" altLang="en-US" sz="1800"/>
              <a:t>对象中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TW" altLang="en-US" sz="1800"/>
              <a:t>然后将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</a:t>
            </a:r>
            <a:r>
              <a:rPr lang="zh-TW" altLang="en-US" sz="1800"/>
              <a:t>对象添加到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NSOperationQueue</a:t>
            </a:r>
            <a:r>
              <a:rPr lang="zh-TW" altLang="en-US" sz="1800"/>
              <a:t>中</a:t>
            </a:r>
            <a:endParaRPr lang="en-US" altLang="zh-TW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系统会自动将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</a:t>
            </a:r>
            <a:r>
              <a:rPr lang="zh-CN" altLang="en-US" sz="1800"/>
              <a:t>中封装的操作放到一条新线程中执行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21982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NSOperation</a:t>
            </a:r>
            <a:r>
              <a:rPr kumimoji="1" lang="zh-CN" altLang="en-US" dirty="0"/>
              <a:t>的子类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1"/>
            <a:ext cx="8229600" cy="4889226"/>
          </a:xfrm>
        </p:spPr>
        <p:txBody>
          <a:bodyPr>
            <a:normAutofit/>
          </a:bodyPr>
          <a:lstStyle/>
          <a:p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</a:t>
            </a:r>
            <a:r>
              <a:rPr lang="zh-CN" altLang="en-US" sz="1800"/>
              <a:t>是个抽象类，并不具备封装操作的能力，必须使用它的子类</a:t>
            </a:r>
            <a:endParaRPr lang="en-US" altLang="zh-CN" sz="1800"/>
          </a:p>
          <a:p>
            <a:endParaRPr lang="en-US" altLang="zh-CN" sz="1800"/>
          </a:p>
          <a:p>
            <a:r>
              <a:rPr lang="zh-CN" altLang="en-US" sz="1800"/>
              <a:t>使用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</a:t>
            </a:r>
            <a:r>
              <a:rPr lang="zh-CN" altLang="en-US" sz="1800"/>
              <a:t>子类的方式有</a:t>
            </a:r>
            <a:r>
              <a:rPr lang="en-US" altLang="zh-CN" sz="1800"/>
              <a:t>3</a:t>
            </a:r>
            <a:r>
              <a:rPr lang="zh-CN" altLang="en-US" sz="1800"/>
              <a:t>种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NSInvocationOperation</a:t>
            </a:r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NSBlockOperation</a:t>
            </a:r>
          </a:p>
          <a:p>
            <a:pPr>
              <a:buFont typeface="Wingdings" charset="2"/>
              <a:buChar char="p"/>
            </a:pPr>
            <a:r>
              <a:rPr lang="zh-CN" altLang="en-US" sz="1800"/>
              <a:t>自定义子类继承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</a:t>
            </a:r>
            <a:r>
              <a:rPr lang="zh-CN" altLang="en-US" sz="1800"/>
              <a:t>，实现内部相应的方法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49485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NSInvocationOperation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1"/>
            <a:ext cx="8229600" cy="4889226"/>
          </a:xfrm>
        </p:spPr>
        <p:txBody>
          <a:bodyPr>
            <a:normAutofit/>
          </a:bodyPr>
          <a:lstStyle/>
          <a:p>
            <a:r>
              <a:rPr lang="zh-CN" altLang="en-US" sz="1800"/>
              <a:t>创建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NSInvocationOperation</a:t>
            </a:r>
            <a:r>
              <a:rPr lang="zh-CN" altLang="en-US" sz="1800"/>
              <a:t>对象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)initWithTarget:(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)target selector:(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SEL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)sel object:(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)arg;</a:t>
            </a:r>
          </a:p>
          <a:p>
            <a:pPr marL="0" indent="0">
              <a:buNone/>
            </a:pPr>
            <a:endParaRPr lang="en-US" altLang="zh-CN" sz="1800"/>
          </a:p>
          <a:p>
            <a:r>
              <a:rPr lang="zh-CN" altLang="en-US" sz="1800"/>
              <a:t>调用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start</a:t>
            </a:r>
            <a:r>
              <a:rPr lang="zh-CN" altLang="en-US" sz="1800"/>
              <a:t>方法开始执行操作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)start;</a:t>
            </a:r>
            <a:endParaRPr lang="en-US" altLang="zh-CN" sz="1800"/>
          </a:p>
          <a:p>
            <a:pPr marL="0" indent="0">
              <a:buNone/>
            </a:pPr>
            <a:r>
              <a:rPr lang="zh-CN" altLang="en-US" sz="1800"/>
              <a:t>一旦执行操作，就会调用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target</a:t>
            </a:r>
            <a:r>
              <a:rPr lang="zh-CN" altLang="en-US" sz="1800"/>
              <a:t>的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sel</a:t>
            </a:r>
            <a:r>
              <a:rPr lang="zh-CN" altLang="en-US" sz="1800"/>
              <a:t>方法</a:t>
            </a: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  <a:p>
            <a:r>
              <a:rPr lang="zh-CN" altLang="en-US" sz="1800"/>
              <a:t>注意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默认情况下，调用了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start</a:t>
            </a:r>
            <a:r>
              <a:rPr lang="zh-CN" altLang="en-US" sz="1800"/>
              <a:t>方法后并不会开一条新线程去执行操作，而是在当前线程同步执行操作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只有将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</a:t>
            </a:r>
            <a:r>
              <a:rPr lang="zh-CN" altLang="en-US" sz="1800"/>
              <a:t>放到一个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NSOperationQueue</a:t>
            </a:r>
            <a:r>
              <a:rPr lang="zh-CN" altLang="en-US" sz="1800"/>
              <a:t>中，才会异步执行操作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49610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NSBlockOperation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1"/>
            <a:ext cx="8229600" cy="4889226"/>
          </a:xfrm>
        </p:spPr>
        <p:txBody>
          <a:bodyPr>
            <a:normAutofit/>
          </a:bodyPr>
          <a:lstStyle/>
          <a:p>
            <a:r>
              <a:rPr lang="zh-CN" altLang="en-US" sz="1800"/>
              <a:t>创建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NSBlockOperation</a:t>
            </a:r>
            <a:r>
              <a:rPr lang="zh-CN" altLang="en-US" sz="1800"/>
              <a:t>对象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)blockOperationWithBlock:(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(^)(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))block;</a:t>
            </a:r>
          </a:p>
          <a:p>
            <a:pPr marL="0" indent="0">
              <a:buNone/>
            </a:pP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1800"/>
              <a:t>通过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addExecutionBlock:</a:t>
            </a:r>
            <a:r>
              <a:rPr lang="zh-CN" altLang="en-US" sz="1800"/>
              <a:t>方法添加更多的操作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</a:t>
            </a: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)addExecutionBlock:(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(^)(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))block;</a:t>
            </a:r>
          </a:p>
          <a:p>
            <a:pPr marL="0" indent="0">
              <a:buNone/>
            </a:pP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zh-CN" altLang="en-US" sz="1800"/>
              <a:t>注意：只要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NSBlockOperation</a:t>
            </a:r>
            <a:r>
              <a:rPr lang="zh-CN" altLang="en-US" sz="1800"/>
              <a:t>封装的操作数 </a:t>
            </a:r>
            <a:r>
              <a:rPr lang="en-US" altLang="zh-CN" sz="1800"/>
              <a:t>&gt;</a:t>
            </a:r>
            <a:r>
              <a:rPr lang="zh-CN" altLang="en-US" sz="1800"/>
              <a:t> </a:t>
            </a:r>
            <a:r>
              <a:rPr lang="en-US" altLang="zh-CN" sz="1800"/>
              <a:t>1</a:t>
            </a:r>
            <a:r>
              <a:rPr lang="zh-CN" altLang="en-US" sz="1800"/>
              <a:t>，就会异步执行操作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04076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NSOperationQueue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1"/>
            <a:ext cx="8229600" cy="4889226"/>
          </a:xfrm>
        </p:spPr>
        <p:txBody>
          <a:bodyPr>
            <a:normAutofit/>
          </a:bodyPr>
          <a:lstStyle/>
          <a:p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NSOperationQueue</a:t>
            </a:r>
            <a:r>
              <a:rPr lang="zh-CN" altLang="en-US" sz="1800"/>
              <a:t>的作用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</a:t>
            </a:r>
            <a:r>
              <a:rPr lang="zh-CN" altLang="en-US" sz="1800"/>
              <a:t>可以调用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start</a:t>
            </a:r>
            <a:r>
              <a:rPr lang="zh-CN" altLang="en-US" sz="1800"/>
              <a:t>方法来执行任务，但默认是同步执行的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如果</a:t>
            </a:r>
            <a:r>
              <a:rPr lang="zh-TW" altLang="en-US" sz="1800"/>
              <a:t>将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</a:t>
            </a:r>
            <a:r>
              <a:rPr lang="zh-TW" altLang="en-US" sz="1800"/>
              <a:t>添加到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NSOperationQueue</a:t>
            </a:r>
            <a:r>
              <a:rPr lang="zh-CN" altLang="en-US" sz="1800"/>
              <a:t>（</a:t>
            </a:r>
            <a:r>
              <a:rPr lang="zh-TW" altLang="en-US" sz="1800"/>
              <a:t>操作队列</a:t>
            </a:r>
            <a:r>
              <a:rPr lang="zh-CN" altLang="zh-TW" sz="1800"/>
              <a:t>）</a:t>
            </a:r>
            <a:r>
              <a:rPr lang="zh-TW" altLang="en-US" sz="1800"/>
              <a:t>中，</a:t>
            </a:r>
            <a:r>
              <a:rPr lang="zh-CN" altLang="en-US" sz="1800"/>
              <a:t>系统会自动</a:t>
            </a:r>
            <a:r>
              <a:rPr lang="zh-TW" altLang="en-US" sz="1800"/>
              <a:t>异步执行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</a:t>
            </a:r>
            <a:r>
              <a:rPr lang="zh-CN" altLang="en-US" sz="1800"/>
              <a:t>中的操作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pPr>
              <a:buFont typeface="Wingdings" charset="2"/>
              <a:buChar char="n"/>
            </a:pPr>
            <a:r>
              <a:rPr lang="zh-CN" altLang="en-US" sz="1800"/>
              <a:t>添加操作到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NSOperationQueue</a:t>
            </a:r>
            <a:r>
              <a:rPr lang="zh-CN" altLang="en-US" sz="1800"/>
              <a:t>中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)addOperation:(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*)op;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)addOperationWithBlock:(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(^)(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))block;</a:t>
            </a:r>
          </a:p>
        </p:txBody>
      </p:sp>
    </p:spTree>
    <p:extLst>
      <p:ext uri="{BB962C8B-B14F-4D97-AF65-F5344CB8AC3E}">
        <p14:creationId xmlns:p14="http://schemas.microsoft.com/office/powerpoint/2010/main" val="120838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最大并发数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1"/>
            <a:ext cx="8229600" cy="4889226"/>
          </a:xfrm>
        </p:spPr>
        <p:txBody>
          <a:bodyPr>
            <a:normAutofit/>
          </a:bodyPr>
          <a:lstStyle/>
          <a:p>
            <a:r>
              <a:rPr lang="zh-CN" altLang="en-US" sz="1800"/>
              <a:t>什么是并发数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同时执行的任务数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比如，同时开</a:t>
            </a:r>
            <a:r>
              <a:rPr lang="en-US" altLang="zh-CN" sz="1800"/>
              <a:t>3</a:t>
            </a:r>
            <a:r>
              <a:rPr lang="zh-CN" altLang="en-US" sz="1800"/>
              <a:t>个线程执行</a:t>
            </a:r>
            <a:r>
              <a:rPr lang="en-US" altLang="zh-CN" sz="1800"/>
              <a:t>3</a:t>
            </a:r>
            <a:r>
              <a:rPr lang="zh-CN" altLang="en-US" sz="1800"/>
              <a:t>个任务，并发数就是</a:t>
            </a:r>
            <a:r>
              <a:rPr lang="zh-CN" altLang="zh-CN" sz="1800"/>
              <a:t>3</a:t>
            </a:r>
            <a:endParaRPr lang="en-US" altLang="zh-CN" sz="1800"/>
          </a:p>
          <a:p>
            <a:endParaRPr lang="en-US" altLang="zh-CN" sz="1800"/>
          </a:p>
          <a:p>
            <a:r>
              <a:rPr lang="zh-CN" altLang="en-US" sz="1800"/>
              <a:t>最大并发数的相关方法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NSInteger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)maxConcurrentOperationCount;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)setMaxConcurrentOperationCount:(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NSInteger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)cnt;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1578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2800" dirty="0"/>
              <a:t>队列的取消、暂停、恢复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7" y="1365577"/>
            <a:ext cx="8529821" cy="4889226"/>
          </a:xfrm>
        </p:spPr>
        <p:txBody>
          <a:bodyPr>
            <a:normAutofit/>
          </a:bodyPr>
          <a:lstStyle/>
          <a:p>
            <a:r>
              <a:rPr lang="zh-CN" altLang="en-US" sz="1800"/>
              <a:t>取消队列的所有操作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)cancelAllOperations;</a:t>
            </a:r>
            <a:endParaRPr lang="en-US" altLang="zh-CN" sz="1800"/>
          </a:p>
          <a:p>
            <a:pPr marL="0" indent="0">
              <a:buNone/>
            </a:pPr>
            <a:r>
              <a:rPr lang="zh-CN" altLang="en-US" sz="1800"/>
              <a:t>提示：也可以调用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</a:t>
            </a:r>
            <a:r>
              <a:rPr lang="zh-CN" altLang="en-US" sz="1800"/>
              <a:t>的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)cancel</a:t>
            </a:r>
            <a:r>
              <a:rPr lang="zh-CN" altLang="en-US" sz="1800"/>
              <a:t>方法取消单个操作</a:t>
            </a: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  <a:p>
            <a:r>
              <a:rPr lang="zh-CN" altLang="en-US" sz="1800"/>
              <a:t>暂停和恢复队列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)setSuspended:(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)b;</a:t>
            </a: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YES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代表暂停队列，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NO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代表恢复队列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)isSuspended;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62904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2800" dirty="0"/>
              <a:t>操作优先级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1"/>
            <a:ext cx="8229600" cy="4889226"/>
          </a:xfrm>
        </p:spPr>
        <p:txBody>
          <a:bodyPr>
            <a:normAutofit/>
          </a:bodyPr>
          <a:lstStyle/>
          <a:p>
            <a:r>
              <a:rPr lang="en-US" altLang="en-US" sz="1800"/>
              <a:t>设置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</a:t>
            </a:r>
            <a:r>
              <a:rPr lang="zh-CN" altLang="en-US" sz="1800"/>
              <a:t>在</a:t>
            </a:r>
            <a:r>
              <a:rPr lang="en-US" altLang="zh-CN" sz="1800"/>
              <a:t>queue</a:t>
            </a:r>
            <a:r>
              <a:rPr lang="zh-CN" altLang="en-US" sz="1800"/>
              <a:t>中的优先级，可以改变操作的执行顺序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NSOperationQueuePriority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)queuePriority;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)setQueuePriority:(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NSOperationQueuePriority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)p;</a:t>
            </a:r>
          </a:p>
          <a:p>
            <a:pPr marL="0" indent="0">
              <a:buNone/>
            </a:pPr>
            <a:endParaRPr lang="en-US" altLang="zh-CN" sz="1800"/>
          </a:p>
          <a:p>
            <a:r>
              <a:rPr lang="zh-CN" altLang="en-US" sz="1800"/>
              <a:t>优先级的取值（优先级越高，越先执行）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NSOperationQueuePriorityVeryLow = -</a:t>
            </a:r>
            <a:r>
              <a:rPr lang="en-US" altLang="zh-CN" sz="1800">
                <a:solidFill>
                  <a:srgbClr val="1C00CF"/>
                </a:solidFill>
                <a:latin typeface="Menlo-Regular"/>
              </a:rPr>
              <a:t>8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L,</a:t>
            </a:r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NSOperationQueuePriorityLow = -</a:t>
            </a:r>
            <a:r>
              <a:rPr lang="en-US" altLang="zh-CN" sz="1800">
                <a:solidFill>
                  <a:srgbClr val="1C00CF"/>
                </a:solidFill>
                <a:latin typeface="Menlo-Regular"/>
              </a:rPr>
              <a:t>4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L,</a:t>
            </a:r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NSOperationQueuePriorityNormal = </a:t>
            </a:r>
            <a:r>
              <a:rPr lang="en-US" altLang="zh-CN" sz="1800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,</a:t>
            </a:r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NSOperationQueuePriorityHigh = </a:t>
            </a:r>
            <a:r>
              <a:rPr lang="en-US" altLang="zh-CN" sz="1800">
                <a:solidFill>
                  <a:srgbClr val="1C00CF"/>
                </a:solidFill>
                <a:latin typeface="Menlo-Regular"/>
              </a:rPr>
              <a:t>4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,</a:t>
            </a:r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NSOperationQueuePriorityVeryHigh = </a:t>
            </a:r>
            <a:r>
              <a:rPr lang="en-US" altLang="zh-CN" sz="1800">
                <a:solidFill>
                  <a:srgbClr val="1C00CF"/>
                </a:solidFill>
                <a:latin typeface="Menlo-Regular"/>
              </a:rPr>
              <a:t>8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61574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框架PPT2014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传智模板iOS8.potx</Template>
  <TotalTime>6952</TotalTime>
  <Words>557</Words>
  <Application>Microsoft Macintosh PowerPoint</Application>
  <PresentationFormat>全屏显示(4:3)</PresentationFormat>
  <Paragraphs>115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框架PPT2014</vt:lpstr>
      <vt:lpstr>多线程 NSOperation</vt:lpstr>
      <vt:lpstr>简介</vt:lpstr>
      <vt:lpstr>NSOperation的子类</vt:lpstr>
      <vt:lpstr>NSInvocationOperation</vt:lpstr>
      <vt:lpstr>NSBlockOperation</vt:lpstr>
      <vt:lpstr>NSOperationQueue</vt:lpstr>
      <vt:lpstr>最大并发数</vt:lpstr>
      <vt:lpstr>队列的取消、暂停、恢复</vt:lpstr>
      <vt:lpstr>操作优先级</vt:lpstr>
      <vt:lpstr>操作依赖</vt:lpstr>
      <vt:lpstr>操作的执行顺序</vt:lpstr>
      <vt:lpstr>自定义NSOperation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MJ Lee</cp:lastModifiedBy>
  <cp:revision>3946</cp:revision>
  <dcterms:created xsi:type="dcterms:W3CDTF">2013-07-22T07:36:09Z</dcterms:created>
  <dcterms:modified xsi:type="dcterms:W3CDTF">2014-06-22T16:51:18Z</dcterms:modified>
</cp:coreProperties>
</file>