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328" r:id="rId2"/>
    <p:sldId id="329" r:id="rId3"/>
    <p:sldId id="330" r:id="rId4"/>
    <p:sldId id="331" r:id="rId5"/>
    <p:sldId id="332" r:id="rId6"/>
    <p:sldId id="341" r:id="rId7"/>
    <p:sldId id="342" r:id="rId8"/>
    <p:sldId id="333" r:id="rId9"/>
    <p:sldId id="335" r:id="rId10"/>
    <p:sldId id="336" r:id="rId11"/>
    <p:sldId id="338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进程和线程" id="{EF12EA94-D525-344E-B18B-F13C676D2EFB}">
          <p14:sldIdLst>
            <p14:sldId id="329"/>
            <p14:sldId id="330"/>
            <p14:sldId id="331"/>
          </p14:sldIdLst>
        </p14:section>
        <p14:section name="基本概念" id="{4675DAF1-5014-AD44-82FC-BB643A3630D1}">
          <p14:sldIdLst>
            <p14:sldId id="332"/>
            <p14:sldId id="341"/>
            <p14:sldId id="342"/>
          </p14:sldIdLst>
        </p14:section>
        <p14:section name="应用" id="{835F6FC8-7BA0-9B41-AE3D-82DD6BF5B24A}">
          <p14:sldIdLst>
            <p14:sldId id="333"/>
            <p14:sldId id="335"/>
            <p14:sldId id="336"/>
          </p14:sldIdLst>
        </p14:section>
        <p14:section name="实现方案" id="{CC77ACBC-140B-D84E-9835-B89A6F197DA3}">
          <p14:sldIdLst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4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22059" y="2340103"/>
            <a:ext cx="2405014" cy="386232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子线程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637607" y="2340103"/>
            <a:ext cx="2405014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6" name="矩形 5"/>
          <p:cNvSpPr/>
          <p:nvPr/>
        </p:nvSpPr>
        <p:spPr>
          <a:xfrm>
            <a:off x="3492311" y="2874389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3492311" y="4371442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3492311" y="5270385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表格的滚动处理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37322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如果将耗时操作放在子线程（后台线程、非主线程）</a:t>
            </a:r>
            <a:endParaRPr lang="en-US" altLang="zh-CN" sz="180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847107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042621" y="3534135"/>
            <a:ext cx="31612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28581" y="3164803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5847107" y="3534135"/>
            <a:ext cx="0" cy="652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28581" y="2063824"/>
            <a:ext cx="7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并行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202435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02435" y="3534135"/>
            <a:ext cx="0" cy="2030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3373687" y="4371441"/>
            <a:ext cx="2797058" cy="1645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好处在哪？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在用户点击按钮那一刻就有反应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能同时处理耗时操作和用</a:t>
            </a:r>
            <a:r>
              <a:rPr lang="en-US" altLang="zh-CN" sz="1800"/>
              <a:t>UI</a:t>
            </a:r>
            <a:r>
              <a:rPr lang="zh-CN" altLang="en-US" sz="1800"/>
              <a:t>控件的事件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20644" y="2553191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116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44737E-6 L 0.31673 2.4473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00324E-6 L -0.29018 -0.1172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4.40666E-6 L -0.29018 -0.1050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</a:t>
            </a:r>
            <a:r>
              <a:rPr kumimoji="1" lang="en-US" altLang="en-US" dirty="0"/>
              <a:t>多线程的</a:t>
            </a:r>
            <a:r>
              <a:rPr kumimoji="1" lang="zh-CN" altLang="en-US" dirty="0"/>
              <a:t>实现方案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19390"/>
              </p:ext>
            </p:extLst>
          </p:nvPr>
        </p:nvGraphicFramePr>
        <p:xfrm>
          <a:off x="156979" y="1534236"/>
          <a:ext cx="8833610" cy="43445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3207"/>
                <a:gridCol w="4062395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56979" y="1899098"/>
            <a:ext cx="149843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pthread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979" y="3322149"/>
            <a:ext cx="1498431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NSThread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6979" y="4100672"/>
            <a:ext cx="1498431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GCD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56979" y="4848387"/>
            <a:ext cx="1498431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NSOperation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55410" y="3284300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简单易用，可直接操作线程对象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55410" y="1899098"/>
            <a:ext cx="4038630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一套通用的多线程</a:t>
            </a:r>
            <a:r>
              <a:rPr lang="en-US" altLang="zh-CN" sz="1600"/>
              <a:t>API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适用于</a:t>
            </a:r>
            <a:r>
              <a:rPr lang="en-US" altLang="zh-CN" sz="1600"/>
              <a:t>Unix\Linux\Windows</a:t>
            </a:r>
            <a:r>
              <a:rPr lang="zh-CN" altLang="en-US" sz="1600"/>
              <a:t>等系统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跨平台</a:t>
            </a:r>
            <a:r>
              <a:rPr lang="en-US" altLang="zh-CN" sz="1600"/>
              <a:t>\</a:t>
            </a:r>
            <a:r>
              <a:rPr lang="zh-CN" altLang="en-US" sz="1600"/>
              <a:t>可移植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使用难度大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655410" y="4093071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旨在替代</a:t>
            </a:r>
            <a:r>
              <a:rPr lang="en-US" altLang="zh-CN" sz="1600"/>
              <a:t>NSThread</a:t>
            </a:r>
            <a:r>
              <a:rPr lang="zh-CN" altLang="en-US" sz="1600"/>
              <a:t>等线程技术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充分利用设备的多核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655410" y="4886639"/>
            <a:ext cx="4038630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基于</a:t>
            </a:r>
            <a:r>
              <a:rPr lang="en-US" altLang="zh-CN" sz="1600"/>
              <a:t>GCD</a:t>
            </a:r>
            <a:r>
              <a:rPr lang="zh-CN" altLang="en-US" sz="1600"/>
              <a:t>（底层是</a:t>
            </a:r>
            <a:r>
              <a:rPr lang="en-US" altLang="zh-CN" sz="1600"/>
              <a:t>GCD</a:t>
            </a:r>
            <a:r>
              <a:rPr lang="zh-CN" altLang="en-US" sz="1600"/>
              <a:t>）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比</a:t>
            </a:r>
            <a:r>
              <a:rPr lang="en-US" altLang="zh-CN" sz="1600"/>
              <a:t>GCD</a:t>
            </a:r>
            <a:r>
              <a:rPr lang="zh-CN" altLang="en-US" sz="1600"/>
              <a:t>多了一些更简单实用的功能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736854" y="1895871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36854" y="4072348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736855" y="3296309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736855" y="4872555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436123" y="4886824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6123" y="4068188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6436123" y="3309825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436123" y="1895870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63198" y="1895869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几乎不用</a:t>
            </a:r>
            <a:endParaRPr lang="en-US" altLang="zh-CN" sz="180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863198" y="3322149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偶尔使用</a:t>
            </a:r>
            <a:endParaRPr lang="en-US" altLang="zh-CN" sz="180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7863198" y="4072348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7863198" y="4863803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什么是进程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进程是指在系统中</a:t>
            </a:r>
            <a:r>
              <a:rPr lang="zh-CN" altLang="en-US" sz="1800">
                <a:solidFill>
                  <a:srgbClr val="FF0000"/>
                </a:solidFill>
              </a:rPr>
              <a:t>正在运行</a:t>
            </a:r>
            <a:r>
              <a:rPr lang="zh-CN" altLang="en-US" sz="1800"/>
              <a:t>的一个应用程序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每个进程之间是</a:t>
            </a:r>
            <a:r>
              <a:rPr lang="zh-CN" altLang="en-US" sz="1800">
                <a:solidFill>
                  <a:srgbClr val="FF0000"/>
                </a:solidFill>
              </a:rPr>
              <a:t>独立</a:t>
            </a:r>
            <a:r>
              <a:rPr lang="zh-CN" altLang="en-US" sz="1800"/>
              <a:t>的</a:t>
            </a:r>
            <a:r>
              <a:rPr lang="zh-CN" altLang="zh-CN" sz="1800"/>
              <a:t>，</a:t>
            </a:r>
            <a:r>
              <a:rPr lang="zh-CN" altLang="en-US" sz="1800"/>
              <a:t>每个进程均运行在其专用且受保护的内存空间内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比如同时打开</a:t>
            </a:r>
            <a:r>
              <a:rPr lang="en-US" altLang="zh-CN" sz="1800"/>
              <a:t>QQ</a:t>
            </a:r>
            <a:r>
              <a:rPr lang="zh-CN" altLang="en-US" sz="1800"/>
              <a:t>、</a:t>
            </a:r>
            <a:r>
              <a:rPr lang="en-US" altLang="zh-CN" sz="1800"/>
              <a:t>Xcode</a:t>
            </a:r>
            <a:r>
              <a:rPr lang="zh-CN" altLang="en-US" sz="1800"/>
              <a:t>，系统就会分别启动</a:t>
            </a:r>
            <a:r>
              <a:rPr lang="en-US" altLang="zh-CN" sz="1800"/>
              <a:t>2</a:t>
            </a:r>
            <a:r>
              <a:rPr lang="zh-CN" altLang="en-US" sz="1800"/>
              <a:t>个进程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通过“活动监视器”可以查看</a:t>
            </a:r>
            <a:r>
              <a:rPr lang="en-US" altLang="zh-CN" sz="1800"/>
              <a:t>Mac</a:t>
            </a:r>
            <a:r>
              <a:rPr lang="zh-CN" altLang="en-US" sz="1800"/>
              <a:t>系统中所开启的进程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884788" y="3310390"/>
            <a:ext cx="6721536" cy="214033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1236979" y="3548405"/>
            <a:ext cx="2016758" cy="16882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</a:rPr>
              <a:t>QQ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5271030" y="3548405"/>
            <a:ext cx="2016758" cy="16882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</a:rPr>
              <a:t>Xcode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1个进程要想执行任务，</a:t>
            </a:r>
            <a:r>
              <a:rPr lang="zh-CN" altLang="en-US" sz="1800">
                <a:solidFill>
                  <a:srgbClr val="FF0000"/>
                </a:solidFill>
              </a:rPr>
              <a:t>必须</a:t>
            </a:r>
            <a:r>
              <a:rPr lang="zh-CN" altLang="en-US" sz="1800"/>
              <a:t>得有线程（</a:t>
            </a:r>
            <a:r>
              <a:rPr lang="zh-CN" altLang="en-US" sz="1800">
                <a:solidFill>
                  <a:srgbClr val="FF0000"/>
                </a:solidFill>
              </a:rPr>
              <a:t>每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个进程至少要有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条线程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线程是进程的基本执行单元</a:t>
            </a:r>
            <a:r>
              <a:rPr lang="zh-CN" altLang="en-US" sz="1800"/>
              <a:t>，一个进程（程序）的所有任务都在线程中执行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比如使用酷狗播放音乐、使用迅雷下载电影，都需要在线程中执行</a:t>
            </a:r>
            <a:endParaRPr lang="en-US" altLang="zh-CN" sz="1800"/>
          </a:p>
        </p:txBody>
      </p:sp>
      <p:sp>
        <p:nvSpPr>
          <p:cNvPr id="7" name="矩形 6"/>
          <p:cNvSpPr/>
          <p:nvPr/>
        </p:nvSpPr>
        <p:spPr>
          <a:xfrm>
            <a:off x="856245" y="3296119"/>
            <a:ext cx="7349451" cy="305354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内存</a:t>
            </a:r>
          </a:p>
        </p:txBody>
      </p:sp>
      <p:sp>
        <p:nvSpPr>
          <p:cNvPr id="8" name="矩形 7"/>
          <p:cNvSpPr/>
          <p:nvPr/>
        </p:nvSpPr>
        <p:spPr>
          <a:xfrm>
            <a:off x="1022916" y="3448518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酷狗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1194165" y="4247578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播放音乐</a:t>
            </a:r>
          </a:p>
        </p:txBody>
      </p:sp>
      <p:sp>
        <p:nvSpPr>
          <p:cNvPr id="10" name="矩形 9"/>
          <p:cNvSpPr/>
          <p:nvPr/>
        </p:nvSpPr>
        <p:spPr>
          <a:xfrm>
            <a:off x="5228216" y="3448518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迅雷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5394887" y="4247578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下载电影</a:t>
            </a:r>
          </a:p>
        </p:txBody>
      </p:sp>
    </p:spTree>
    <p:extLst>
      <p:ext uri="{BB962C8B-B14F-4D97-AF65-F5344CB8AC3E}">
        <p14:creationId xmlns:p14="http://schemas.microsoft.com/office/powerpoint/2010/main" val="2640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r>
              <a:rPr kumimoji="1" lang="zh-CN" altLang="en-US" dirty="0"/>
              <a:t>的串行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1</a:t>
            </a:r>
            <a:r>
              <a:rPr lang="zh-CN" altLang="en-US" sz="1800"/>
              <a:t>个线程中任务的执行是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如果要在</a:t>
            </a:r>
            <a:r>
              <a:rPr lang="en-US" altLang="zh-CN" sz="1800"/>
              <a:t>1</a:t>
            </a:r>
            <a:r>
              <a:rPr lang="zh-CN" altLang="en-US" sz="1800"/>
              <a:t>个线程中执行多个任务，那么只能一个一个地按顺序执行这些任务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也就是说，在同一时间内，</a:t>
            </a:r>
            <a:r>
              <a:rPr lang="en-US" altLang="zh-CN" sz="1800"/>
              <a:t>1</a:t>
            </a:r>
            <a:r>
              <a:rPr lang="zh-CN" altLang="en-US" sz="1800"/>
              <a:t>个线程只能执行</a:t>
            </a:r>
            <a:r>
              <a:rPr lang="en-US" altLang="zh-CN" sz="1800"/>
              <a:t>1</a:t>
            </a:r>
            <a:r>
              <a:rPr lang="zh-CN" altLang="en-US" sz="1800"/>
              <a:t>个任务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比如在</a:t>
            </a:r>
            <a:r>
              <a:rPr lang="en-US" altLang="zh-CN" sz="1800"/>
              <a:t>1</a:t>
            </a:r>
            <a:r>
              <a:rPr lang="zh-CN" altLang="en-US" sz="1800"/>
              <a:t>个线程中下载</a:t>
            </a:r>
            <a:r>
              <a:rPr lang="zh-CN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2654364" y="3281257"/>
            <a:ext cx="2668636" cy="309695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2896968" y="3724188"/>
            <a:ext cx="2254783" cy="249706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726" y="4337752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3726" y="4903951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3726" y="545587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07683" y="67634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311865" y="4337752"/>
            <a:ext cx="0" cy="38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89119" y="4723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311865" y="4742435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2311865" y="5294363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2311865" y="4337752"/>
            <a:ext cx="0" cy="150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5590101" y="3349095"/>
            <a:ext cx="3200697" cy="71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因此，也可以认为</a:t>
            </a:r>
            <a:r>
              <a:rPr lang="zh-CN" altLang="en-US" sz="1800">
                <a:solidFill>
                  <a:srgbClr val="FF0000"/>
                </a:solidFill>
              </a:rPr>
              <a:t>线程是进程中的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条执行路径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68E-6 1.63775E-6 L -0.32611 0.001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-0.00417 " pathEditMode="relative" ptsTypes="AA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0 " pathEditMode="relative" ptsTypes="AA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什么是多线程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个进程中可以开启多条线程，每条线程可以</a:t>
            </a:r>
            <a:r>
              <a:rPr lang="zh-CN" altLang="en-US" sz="1800">
                <a:solidFill>
                  <a:srgbClr val="FF0000"/>
                </a:solidFill>
              </a:rPr>
              <a:t>并行（同时）</a:t>
            </a:r>
            <a:r>
              <a:rPr lang="zh-CN" altLang="en-US" sz="1800"/>
              <a:t>执行不同的任务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</a:t>
            </a:r>
            <a:r>
              <a:rPr lang="zh-CN" altLang="zh-CN" sz="1800"/>
              <a:t>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车间，线程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车间工人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多线程技术可以提高程序的执行效率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比如同时开启</a:t>
            </a:r>
            <a:r>
              <a:rPr lang="en-US" altLang="zh-CN" sz="1800"/>
              <a:t>3</a:t>
            </a:r>
            <a:r>
              <a:rPr lang="zh-CN" altLang="en-US" sz="1800"/>
              <a:t>条线程分别下载</a:t>
            </a:r>
            <a:r>
              <a:rPr lang="en-US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12" name="矩形 11"/>
          <p:cNvSpPr/>
          <p:nvPr/>
        </p:nvSpPr>
        <p:spPr>
          <a:xfrm>
            <a:off x="826701" y="4523248"/>
            <a:ext cx="7493162" cy="18406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6" name="矩形 15"/>
          <p:cNvSpPr/>
          <p:nvPr/>
        </p:nvSpPr>
        <p:spPr>
          <a:xfrm>
            <a:off x="1042301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449484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3" name="矩形 22"/>
          <p:cNvSpPr/>
          <p:nvPr/>
        </p:nvSpPr>
        <p:spPr>
          <a:xfrm>
            <a:off x="5856667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1142195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35107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2994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028029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3449484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856667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034" y="5479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3913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047E-6 1.85288E-6 L 1.86047E-6 0.2583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639E-6 1.85288E-6 L -3.18639E-6 0.25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6102E-7 1.85288E-6 L 8.26102E-7 0.2586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2" grpId="0" animBg="1"/>
      <p:bldP spid="23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69"/>
            <a:ext cx="8341658" cy="2677542"/>
          </a:xfrm>
        </p:spPr>
        <p:txBody>
          <a:bodyPr>
            <a:normAutofit/>
          </a:bodyPr>
          <a:lstStyle/>
          <a:p>
            <a:r>
              <a:rPr lang="zh-CN" altLang="en-US" sz="1800"/>
              <a:t>多线程的原理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同一时间，</a:t>
            </a:r>
            <a:r>
              <a:rPr lang="en-US" altLang="zh-CN" sz="1800"/>
              <a:t>CPU</a:t>
            </a:r>
            <a:r>
              <a:rPr lang="zh-CN" altLang="en-US" sz="1800"/>
              <a:t>只能处理</a:t>
            </a:r>
            <a:r>
              <a:rPr lang="en-US" altLang="zh-CN" sz="1800"/>
              <a:t>1</a:t>
            </a:r>
            <a:r>
              <a:rPr lang="zh-CN" altLang="en-US" sz="1800"/>
              <a:t>条线程，只有</a:t>
            </a:r>
            <a:r>
              <a:rPr lang="en-US" altLang="zh-CN" sz="1800"/>
              <a:t>1</a:t>
            </a:r>
            <a:r>
              <a:rPr lang="zh-CN" altLang="en-US" sz="1800"/>
              <a:t>条线程在工作</a:t>
            </a:r>
            <a:r>
              <a:rPr lang="zh-CN" altLang="zh-CN" sz="1800"/>
              <a:t>（</a:t>
            </a:r>
            <a:r>
              <a:rPr lang="zh-CN" altLang="en-US" sz="1800"/>
              <a:t>执行）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多线程并发（同时）执行，其实是</a:t>
            </a:r>
            <a:r>
              <a:rPr lang="en-US" altLang="zh-CN" sz="1800"/>
              <a:t>CPU</a:t>
            </a:r>
            <a:r>
              <a:rPr lang="zh-CN" altLang="en-US" sz="1800"/>
              <a:t>快速地在多条线程之间</a:t>
            </a:r>
            <a:r>
              <a:rPr lang="zh-CN" altLang="en-US" sz="1800">
                <a:solidFill>
                  <a:srgbClr val="FF0000"/>
                </a:solidFill>
              </a:rPr>
              <a:t>调度</a:t>
            </a:r>
            <a:r>
              <a:rPr lang="zh-CN" altLang="en-US" sz="1800"/>
              <a:t>（切换）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en-US" altLang="zh-CN" sz="1800"/>
              <a:t>CPU</a:t>
            </a:r>
            <a:r>
              <a:rPr lang="zh-CN" altLang="en-US" sz="1800"/>
              <a:t>调度线程的时间足够快，就造成了多线程并发执行的假象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思考：如果线程非常非常多，会发生什么情况？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CPU</a:t>
            </a:r>
            <a:r>
              <a:rPr lang="zh-CN" altLang="en-US" sz="1800"/>
              <a:t>会在</a:t>
            </a:r>
            <a:r>
              <a:rPr lang="en-US" altLang="zh-CN" sz="1800"/>
              <a:t>N</a:t>
            </a:r>
            <a:r>
              <a:rPr lang="zh-CN" altLang="en-US" sz="1800"/>
              <a:t>多线程之间调度，</a:t>
            </a:r>
            <a:r>
              <a:rPr lang="en-US" altLang="zh-CN" sz="1800"/>
              <a:t>CPU</a:t>
            </a:r>
            <a:r>
              <a:rPr lang="zh-CN" altLang="en-US" sz="1800"/>
              <a:t>会累死，消耗大量的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每条线程被调度执行的频次会降低（线程的执行效率降低）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581124" y="4329232"/>
            <a:ext cx="7493162" cy="18406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796724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3203907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611090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782987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197423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604605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82987" y="516168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200097" y="5166540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604605" y="516168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90773" y="5509587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197423" y="5523560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604605" y="551870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82453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203908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611091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69"/>
            <a:ext cx="8341658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多线程的优点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能适当提高资源利用率（</a:t>
            </a:r>
            <a:r>
              <a:rPr lang="en-US" altLang="zh-CN" sz="1800"/>
              <a:t>CPU</a:t>
            </a:r>
            <a:r>
              <a:rPr lang="zh-CN" altLang="en-US" sz="1800"/>
              <a:t>、内存利用率）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多线程的缺点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开启线程需要占用一定的内存空间（默认情况下，主线程占用</a:t>
            </a:r>
            <a:r>
              <a:rPr lang="en-US" altLang="zh-CN" sz="1800"/>
              <a:t>1M</a:t>
            </a:r>
            <a:r>
              <a:rPr lang="zh-CN" altLang="en-US" sz="1800"/>
              <a:t>，子线程占用</a:t>
            </a:r>
            <a:r>
              <a:rPr lang="en-US" altLang="zh-CN" sz="1800"/>
              <a:t>512KB</a:t>
            </a:r>
            <a:r>
              <a:rPr lang="zh-CN" altLang="en-US" sz="1800"/>
              <a:t>）</a:t>
            </a:r>
            <a:r>
              <a:rPr lang="zh-CN" altLang="zh-CN" sz="1800"/>
              <a:t>，</a:t>
            </a:r>
            <a:r>
              <a:rPr lang="zh-CN" altLang="en-US" sz="1800"/>
              <a:t>如果开启大量的线程</a:t>
            </a:r>
            <a:r>
              <a:rPr lang="zh-CN" altLang="zh-CN" sz="1800"/>
              <a:t>，</a:t>
            </a:r>
            <a:r>
              <a:rPr lang="zh-CN" altLang="en-US" sz="1800"/>
              <a:t>会占用大量的内存空间，降低程序的性能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线程越多，</a:t>
            </a:r>
            <a:r>
              <a:rPr lang="en-US" altLang="zh-CN" sz="1800"/>
              <a:t>CPU</a:t>
            </a:r>
            <a:r>
              <a:rPr lang="zh-CN" altLang="en-US" sz="1800"/>
              <a:t>在调度线程上的开销就越大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程序设计更加复杂：比如线程之间的通信、多线程的数据共享</a:t>
            </a: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191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iOS</a:t>
            </a:r>
            <a:r>
              <a:rPr kumimoji="1" lang="zh-CN" altLang="en-US" dirty="0"/>
              <a:t>开发中的应用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什么是主线程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一个</a:t>
            </a:r>
            <a:r>
              <a:rPr lang="en-US" altLang="zh-CN" sz="1800"/>
              <a:t>iOS</a:t>
            </a:r>
            <a:r>
              <a:rPr lang="zh-CN" altLang="en-US" sz="1800"/>
              <a:t>程序运行后，默认会开启</a:t>
            </a:r>
            <a:r>
              <a:rPr lang="en-US" altLang="zh-CN" sz="1800"/>
              <a:t>1</a:t>
            </a:r>
            <a:r>
              <a:rPr lang="zh-CN" altLang="en-US" sz="1800"/>
              <a:t>条线程</a:t>
            </a:r>
            <a:r>
              <a:rPr lang="zh-CN" altLang="zh-CN" sz="1800"/>
              <a:t>，</a:t>
            </a:r>
            <a:r>
              <a:rPr lang="zh-CN" altLang="en-US" sz="1800"/>
              <a:t>称为“</a:t>
            </a:r>
            <a:r>
              <a:rPr lang="zh-CN" altLang="en-US" sz="1800">
                <a:solidFill>
                  <a:srgbClr val="FF0000"/>
                </a:solidFill>
              </a:rPr>
              <a:t>主线程</a:t>
            </a:r>
            <a:r>
              <a:rPr lang="zh-CN" altLang="en-US" sz="1800"/>
              <a:t>”或“</a:t>
            </a:r>
            <a:r>
              <a:rPr lang="en-US" altLang="zh-CN" sz="1800">
                <a:solidFill>
                  <a:srgbClr val="FF0000"/>
                </a:solidFill>
              </a:rPr>
              <a:t>UI</a:t>
            </a:r>
            <a:r>
              <a:rPr lang="zh-CN" altLang="en-US" sz="1800">
                <a:solidFill>
                  <a:srgbClr val="FF0000"/>
                </a:solidFill>
              </a:rPr>
              <a:t>线程</a:t>
            </a:r>
            <a:r>
              <a:rPr lang="zh-CN" altLang="en-US" sz="1800"/>
              <a:t>”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主线程的主要作用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显示</a:t>
            </a:r>
            <a:r>
              <a:rPr lang="en-US" altLang="zh-CN" sz="1800"/>
              <a:t>\</a:t>
            </a:r>
            <a:r>
              <a:rPr lang="zh-CN" altLang="en-US" sz="1800"/>
              <a:t>刷新</a:t>
            </a:r>
            <a:r>
              <a:rPr lang="en-US" altLang="zh-CN" sz="1800"/>
              <a:t>UI</a:t>
            </a:r>
            <a:r>
              <a:rPr lang="zh-CN" altLang="en-US" sz="1800"/>
              <a:t>界面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处理</a:t>
            </a:r>
            <a:r>
              <a:rPr lang="en-US" altLang="zh-CN" sz="1800"/>
              <a:t>UI</a:t>
            </a:r>
            <a:r>
              <a:rPr lang="zh-CN" altLang="en-US" sz="1800"/>
              <a:t>事件（比如点击事件、滚动事件、拖拽事件等）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主线程的使用注意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别将比较耗时的操作放到主线程中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耗时操作会卡住主线程，严重影响</a:t>
            </a:r>
            <a:r>
              <a:rPr lang="en-US" altLang="zh-CN" sz="1800"/>
              <a:t>UI</a:t>
            </a:r>
            <a:r>
              <a:rPr lang="zh-CN" altLang="en-US" sz="1800"/>
              <a:t>的流畅度，给用户一种“卡”的坏体验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53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4" name="矩形 3"/>
          <p:cNvSpPr/>
          <p:nvPr/>
        </p:nvSpPr>
        <p:spPr>
          <a:xfrm>
            <a:off x="3553972" y="2340103"/>
            <a:ext cx="2668100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6931568" y="2920571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6931568" y="4428518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6931568" y="5370861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表格的拖拽处理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3197201" y="2920571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2069277" y="3576942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69173" y="3207610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197201" y="3576942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197201" y="4233313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197201" y="5175062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465861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如果将耗时操作放在主线程</a:t>
            </a:r>
            <a:endParaRPr lang="en-US" altLang="zh-CN" sz="180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2618" y="3265815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  <p:cxnSp>
        <p:nvCxnSpPr>
          <p:cNvPr id="15" name="直线连接符 14"/>
          <p:cNvCxnSpPr/>
          <p:nvPr/>
        </p:nvCxnSpPr>
        <p:spPr>
          <a:xfrm>
            <a:off x="2069277" y="4233313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244" y="4045010"/>
            <a:ext cx="1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响应用户操作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4276" y="3863981"/>
            <a:ext cx="88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42618" y="4806766"/>
            <a:ext cx="2440287" cy="141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问题在哪？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</a:t>
            </a:r>
            <a:r>
              <a:rPr lang="en-US" altLang="zh-CN" sz="1800"/>
              <a:t>5</a:t>
            </a:r>
            <a:r>
              <a:rPr lang="zh-CN" altLang="en-US" sz="1800"/>
              <a:t>秒后才给出反应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34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9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7046</TotalTime>
  <Words>669</Words>
  <Application>Microsoft Macintosh PowerPoint</Application>
  <PresentationFormat>全屏显示(4:3)</PresentationFormat>
  <Paragraphs>317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框架PPT2014</vt:lpstr>
      <vt:lpstr>多线程 基础</vt:lpstr>
      <vt:lpstr>进程</vt:lpstr>
      <vt:lpstr>线程</vt:lpstr>
      <vt:lpstr>线程的串行</vt:lpstr>
      <vt:lpstr>多线程</vt:lpstr>
      <vt:lpstr>多线程的原理</vt:lpstr>
      <vt:lpstr>多线程的优缺点</vt:lpstr>
      <vt:lpstr>多线程在iOS开发中的应用</vt:lpstr>
      <vt:lpstr>耗时操作的执行</vt:lpstr>
      <vt:lpstr>耗时操作的执行</vt:lpstr>
      <vt:lpstr>iOS中多线程的实现方案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3725</cp:revision>
  <dcterms:created xsi:type="dcterms:W3CDTF">2013-07-22T07:36:09Z</dcterms:created>
  <dcterms:modified xsi:type="dcterms:W3CDTF">2014-09-15T00:29:44Z</dcterms:modified>
</cp:coreProperties>
</file>