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8"/>
  </p:notesMasterIdLst>
  <p:sldIdLst>
    <p:sldId id="328" r:id="rId2"/>
    <p:sldId id="339" r:id="rId3"/>
    <p:sldId id="343" r:id="rId4"/>
    <p:sldId id="346" r:id="rId5"/>
    <p:sldId id="344" r:id="rId6"/>
    <p:sldId id="345" r:id="rId7"/>
    <p:sldId id="347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基本使用" id="{34552B36-9236-4A4F-8C04-F458CFD4A1F9}">
          <p14:sldIdLst>
            <p14:sldId id="339"/>
            <p14:sldId id="343"/>
            <p14:sldId id="346"/>
          </p14:sldIdLst>
        </p14:section>
        <p14:section name="线程状态" id="{35C4BFF1-F65C-1041-A6D1-975F96A9A53E}">
          <p14:sldIdLst>
            <p14:sldId id="344"/>
            <p14:sldId id="345"/>
          </p14:sldIdLst>
        </p14:section>
        <p14:section name="安全隐患" id="{F30BB985-97CC-F547-8B81-057826E0511C}">
          <p14:sldIdLst>
            <p14:sldId id="347"/>
            <p14:sldId id="349"/>
            <p14:sldId id="350"/>
            <p14:sldId id="351"/>
            <p14:sldId id="352"/>
            <p14:sldId id="353"/>
          </p14:sldIdLst>
        </p14:section>
        <p14:section name="原子和非原子属性" id="{F3EF3407-C209-F44C-AFC6-5178C46E53A1}">
          <p14:sldIdLst>
            <p14:sldId id="354"/>
            <p14:sldId id="355"/>
          </p14:sldIdLst>
        </p14:section>
        <p14:section name="线程间通信" id="{59AA1A3E-FAD9-AA44-B5CE-0BB464D88565}">
          <p14:sldIdLst>
            <p14:sldId id="356"/>
            <p14:sldId id="3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12" autoAdjust="0"/>
  </p:normalViewPr>
  <p:slideViewPr>
    <p:cSldViewPr snapToGrid="0" snapToObjects="1">
      <p:cViewPr varScale="1">
        <p:scale>
          <a:sx n="95" d="100"/>
          <a:sy n="95" d="100"/>
        </p:scale>
        <p:origin x="-1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14/9/14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NSThread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安全隐患分析</a:t>
            </a:r>
          </a:p>
        </p:txBody>
      </p:sp>
      <p:pic>
        <p:nvPicPr>
          <p:cNvPr id="36" name="图片 35" descr="race-con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4" y="1739610"/>
            <a:ext cx="7289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4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安全隐患解决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互斥锁</a:t>
            </a:r>
          </a:p>
        </p:txBody>
      </p:sp>
      <p:pic>
        <p:nvPicPr>
          <p:cNvPr id="4" name="图片 3" descr="loc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8" y="1450975"/>
            <a:ext cx="79248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安全隐患解决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互斥锁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互斥锁使用格式</a:t>
            </a:r>
            <a:endParaRPr lang="en-US" altLang="zh-CN" sz="1800"/>
          </a:p>
          <a:p>
            <a:pPr marL="0" indent="0">
              <a:buNone/>
            </a:pPr>
            <a:r>
              <a:rPr lang="en-US" altLang="zh-TW" sz="1800">
                <a:solidFill>
                  <a:srgbClr val="AA0D91"/>
                </a:solidFill>
                <a:latin typeface="Menlo-Regular"/>
              </a:rPr>
              <a:t>@synchronized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zh-TW" altLang="en-US" sz="1800">
                <a:solidFill>
                  <a:srgbClr val="000000"/>
                </a:solidFill>
                <a:latin typeface="STHeitiSC-Light"/>
              </a:rPr>
              <a:t>锁对象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) {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需要锁定的代码</a:t>
            </a:r>
            <a:r>
              <a:rPr lang="zh-TW" altLang="en-US" sz="180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TW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注意：锁定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份代码只用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把锁，用多把锁是无效的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1800"/>
              <a:t>互斥锁的优缺点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优点：能有效防止因多线程抢夺资源造成的数据安全问题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缺点：需要消耗大量的</a:t>
            </a:r>
            <a:r>
              <a:rPr lang="en-US" altLang="zh-CN" sz="1800"/>
              <a:t>CPU</a:t>
            </a:r>
            <a:r>
              <a:rPr lang="zh-CN" altLang="en-US" sz="1800"/>
              <a:t>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互斥锁的使用前提</a:t>
            </a:r>
            <a:r>
              <a:rPr lang="zh-CN" altLang="zh-CN" sz="1800"/>
              <a:t>：</a:t>
            </a:r>
            <a:r>
              <a:rPr lang="zh-CN" altLang="en-US" sz="1800"/>
              <a:t>多条线程抢夺同一块资源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相关专业术语：</a:t>
            </a:r>
            <a:r>
              <a:rPr lang="zh-CN" altLang="en-US" sz="1800">
                <a:solidFill>
                  <a:srgbClr val="FF0000"/>
                </a:solidFill>
              </a:rPr>
              <a:t>线程同步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线程同步的意思是：多条线程在同一条线上执行（按顺序地执行任务）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互斥锁，就是使用了线程同步技术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334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原子和非原子属性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en-US" altLang="zh-CN" sz="1800"/>
              <a:t>OC</a:t>
            </a:r>
            <a:r>
              <a:rPr lang="zh-CN" altLang="en-US" sz="1800"/>
              <a:t>在定义属性时有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两种选择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zh-CN" sz="1800"/>
              <a:t>：</a:t>
            </a:r>
            <a:r>
              <a:rPr lang="zh-CN" altLang="en-US" sz="1800"/>
              <a:t>原子属性，为</a:t>
            </a:r>
            <a:r>
              <a:rPr lang="en-US" altLang="zh-CN" sz="1800"/>
              <a:t>setter</a:t>
            </a:r>
            <a:r>
              <a:rPr lang="zh-CN" altLang="en-US" sz="1800"/>
              <a:t>方法加锁（默认就是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zh-CN" altLang="zh-CN" sz="1800"/>
              <a:t>：</a:t>
            </a:r>
            <a:r>
              <a:rPr lang="zh-CN" altLang="en-US" sz="1800"/>
              <a:t>非原子属性，不会为</a:t>
            </a:r>
            <a:r>
              <a:rPr lang="en-US" altLang="zh-CN" sz="1800"/>
              <a:t>setter</a:t>
            </a:r>
            <a:r>
              <a:rPr lang="zh-CN" altLang="en-US" sz="1800"/>
              <a:t>方法加锁</a:t>
            </a:r>
          </a:p>
        </p:txBody>
      </p:sp>
    </p:spTree>
    <p:extLst>
      <p:ext uri="{BB962C8B-B14F-4D97-AF65-F5344CB8AC3E}">
        <p14:creationId xmlns:p14="http://schemas.microsoft.com/office/powerpoint/2010/main" val="30010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原子和非原子属性的选择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对比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zh-CN" altLang="en-US" sz="1800"/>
              <a:t>：线程安全，需要消耗大量的资源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zh-CN" altLang="zh-CN" sz="1800"/>
              <a:t>：</a:t>
            </a:r>
            <a:r>
              <a:rPr lang="zh-CN" altLang="en-US" sz="1800"/>
              <a:t>非线程安全，适合内存小的移动设备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iOS</a:t>
            </a:r>
            <a:r>
              <a:rPr lang="zh-CN" altLang="en-US" sz="1800"/>
              <a:t>开发的建议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所有属性都声明为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尽量避免多线程抢夺同一块资源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尽量将加锁、资源抢夺的业务逻辑交给服务器端处理，减小移动客户端的压力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165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线程间通信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什么叫做线程间通信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</a:t>
            </a:r>
            <a:r>
              <a:rPr lang="en-US" altLang="zh-CN" sz="1800"/>
              <a:t>1</a:t>
            </a:r>
            <a:r>
              <a:rPr lang="zh-CN" altLang="en-US" sz="1800"/>
              <a:t>个进程中，线程往往不是孤立存在的，多个线程之间需要经常进行通信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线程间通信的体现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zh-CN" sz="1800"/>
              <a:t>1</a:t>
            </a:r>
            <a:r>
              <a:rPr lang="zh-CN" altLang="en-US" sz="1800"/>
              <a:t>个线程传递数据给另</a:t>
            </a:r>
            <a:r>
              <a:rPr lang="en-US" altLang="zh-CN" sz="1800"/>
              <a:t>1</a:t>
            </a:r>
            <a:r>
              <a:rPr lang="zh-CN" altLang="en-US" sz="1800"/>
              <a:t>个线程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</a:t>
            </a:r>
            <a:r>
              <a:rPr lang="zh-CN" altLang="zh-CN" sz="1800"/>
              <a:t>1</a:t>
            </a:r>
            <a:r>
              <a:rPr lang="zh-CN" altLang="en-US" sz="1800"/>
              <a:t>个线程中执行完特定任务后，转到另</a:t>
            </a:r>
            <a:r>
              <a:rPr lang="en-US" altLang="zh-CN" sz="1800"/>
              <a:t>1</a:t>
            </a:r>
            <a:r>
              <a:rPr lang="zh-CN" altLang="en-US" sz="1800"/>
              <a:t>个线程继续执行任务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线程间通信常用方法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)performSelectorOnMainThread:(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)arg waitUntilDone:(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)wait;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)performSelector:(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)aSelector onThread:(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*)thr withObject:(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)arg waitUntilDone:(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)wait;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04046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线程间通信示例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图片下载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1801820" y="1940574"/>
            <a:ext cx="2322434" cy="3852609"/>
            <a:chOff x="1422497" y="1940574"/>
            <a:chExt cx="1498432" cy="3852609"/>
          </a:xfrm>
          <a:solidFill>
            <a:srgbClr val="3366FF"/>
          </a:solidFill>
        </p:grpSpPr>
        <p:sp>
          <p:nvSpPr>
            <p:cNvPr id="6" name="矩形 5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9174" y="2002805"/>
              <a:ext cx="651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/>
                <a:t>主线程</a:t>
              </a:r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1544946" y="1940574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70278" y="274046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添加</a:t>
            </a:r>
            <a:r>
              <a:rPr kumimoji="1" lang="en-US" altLang="zh-CN"/>
              <a:t>UIImageView</a:t>
            </a:r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5307852" y="2511743"/>
            <a:ext cx="2322434" cy="3281440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12" name="矩形 11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92063" y="1974267"/>
              <a:ext cx="56594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/>
                <a:t>子线程</a:t>
              </a:r>
            </a:p>
          </p:txBody>
        </p:sp>
      </p:grpSp>
      <p:cxnSp>
        <p:nvCxnSpPr>
          <p:cNvPr id="15" name="直线箭头连接符 14"/>
          <p:cNvCxnSpPr/>
          <p:nvPr/>
        </p:nvCxnSpPr>
        <p:spPr>
          <a:xfrm>
            <a:off x="4124254" y="3109795"/>
            <a:ext cx="118359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06542" y="29642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下载图片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7762426" y="3109795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06542" y="3909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下载完毕</a:t>
            </a:r>
          </a:p>
        </p:txBody>
      </p:sp>
      <p:cxnSp>
        <p:nvCxnSpPr>
          <p:cNvPr id="20" name="直线箭头连接符 19"/>
          <p:cNvCxnSpPr/>
          <p:nvPr/>
        </p:nvCxnSpPr>
        <p:spPr>
          <a:xfrm flipH="1">
            <a:off x="4124254" y="4094350"/>
            <a:ext cx="118359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57594" y="3948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/>
              <a:t>显示图片</a:t>
            </a: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1544946" y="3109795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7775820" y="4246750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1558340" y="4246750"/>
            <a:ext cx="0" cy="98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79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创建和启动线程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zh-CN" altLang="en-US" sz="1800"/>
              <a:t>对象就代表一条线程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创建、启动线程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*thread = [[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initWithTarget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[thread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start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线程一启动，就会在线程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thread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中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self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的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run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方法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r>
              <a:rPr lang="zh-CN" altLang="en-US" sz="1800"/>
              <a:t>主线程相关用法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*)mainThread;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获得主线程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)isMainThread;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是否为主线程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)isMainThread;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是否为主线程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</p:txBody>
      </p:sp>
    </p:spTree>
    <p:extLst>
      <p:ext uri="{BB962C8B-B14F-4D97-AF65-F5344CB8AC3E}">
        <p14:creationId xmlns:p14="http://schemas.microsoft.com/office/powerpoint/2010/main" val="22198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获得当前线程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*current = 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currentThread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en-US" altLang="en-US" sz="1800"/>
              <a:t>线程的调度优先级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)threadPriority;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)setThreadPriority:(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)threadPriority;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)setThreadPriority:(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)p;</a:t>
            </a:r>
          </a:p>
          <a:p>
            <a:pPr marL="0" indent="0">
              <a:buNone/>
            </a:pPr>
            <a:r>
              <a:rPr lang="en-US" altLang="en-US" sz="1800"/>
              <a:t>调度优先级</a:t>
            </a:r>
            <a:r>
              <a:rPr lang="zh-CN" altLang="en-US" sz="1800"/>
              <a:t>的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取值范围是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0.0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~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1.0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，默认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0.5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，值越大，优先级越高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en-US" altLang="en-US" sz="1800"/>
              <a:t>线程的</a:t>
            </a:r>
            <a:r>
              <a:rPr lang="zh-CN" altLang="en-US" sz="1800"/>
              <a:t>名字</a:t>
            </a:r>
            <a:endParaRPr lang="en-US" altLang="en-US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)setName:(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*)n;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*)name;</a:t>
            </a:r>
          </a:p>
        </p:txBody>
      </p:sp>
    </p:spTree>
    <p:extLst>
      <p:ext uri="{BB962C8B-B14F-4D97-AF65-F5344CB8AC3E}">
        <p14:creationId xmlns:p14="http://schemas.microsoft.com/office/powerpoint/2010/main" val="36031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其他创建线程方式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创建线程后自动启动线程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detachNewThreadSelector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toTarget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隐式创建并启动线程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performSelectorInBackground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上述</a:t>
            </a:r>
            <a:r>
              <a:rPr lang="en-US" altLang="zh-CN" sz="1800"/>
              <a:t>2</a:t>
            </a:r>
            <a:r>
              <a:rPr lang="zh-CN" altLang="en-US" sz="1800"/>
              <a:t>种创建线程方式的优缺点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优点：简单快捷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缺点：无法对线程进行更详细的设置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58082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57513" y="4180794"/>
            <a:ext cx="8718910" cy="226875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5661" y="4603115"/>
            <a:ext cx="3738409" cy="127508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可调度线程池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线程的状态</a:t>
            </a:r>
          </a:p>
        </p:txBody>
      </p:sp>
      <p:sp>
        <p:nvSpPr>
          <p:cNvPr id="6" name="矩形 5"/>
          <p:cNvSpPr/>
          <p:nvPr/>
        </p:nvSpPr>
        <p:spPr>
          <a:xfrm>
            <a:off x="670733" y="2111800"/>
            <a:ext cx="856252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新建</a:t>
            </a:r>
            <a:endParaRPr kumimoji="1" lang="en-US" altLang="zh-CN" sz="1600"/>
          </a:p>
          <a:p>
            <a:pPr algn="ctr"/>
            <a:r>
              <a:rPr kumimoji="1" lang="en-US" altLang="zh-CN" sz="1600"/>
              <a:t>New</a:t>
            </a:r>
            <a:endParaRPr kumimoji="1" lang="zh-CN" altLang="en-US" sz="160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7513" y="1365578"/>
            <a:ext cx="8861617" cy="60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*thread = [[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initWithTarget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selector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object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[thread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start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  <p:sp>
        <p:nvSpPr>
          <p:cNvPr id="8" name="矩形 7"/>
          <p:cNvSpPr/>
          <p:nvPr/>
        </p:nvSpPr>
        <p:spPr>
          <a:xfrm>
            <a:off x="627445" y="5073989"/>
            <a:ext cx="1555515" cy="571356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线程对象</a:t>
            </a:r>
          </a:p>
        </p:txBody>
      </p:sp>
      <p:sp>
        <p:nvSpPr>
          <p:cNvPr id="10" name="矩形 9"/>
          <p:cNvSpPr/>
          <p:nvPr/>
        </p:nvSpPr>
        <p:spPr>
          <a:xfrm>
            <a:off x="2198381" y="2111800"/>
            <a:ext cx="1174692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就绪</a:t>
            </a:r>
            <a:endParaRPr kumimoji="1" lang="en-US" altLang="zh-CN" sz="1600"/>
          </a:p>
          <a:p>
            <a:pPr algn="ctr"/>
            <a:r>
              <a:rPr lang="en-US" altLang="zh-CN" sz="1600"/>
              <a:t>Runnable</a:t>
            </a:r>
            <a:endParaRPr kumimoji="1" lang="zh-CN" altLang="en-US" sz="1600"/>
          </a:p>
        </p:txBody>
      </p:sp>
      <p:cxnSp>
        <p:nvCxnSpPr>
          <p:cNvPr id="12" name="直线箭头连接符 11"/>
          <p:cNvCxnSpPr>
            <a:stCxn id="6" idx="3"/>
            <a:endCxn id="10" idx="1"/>
          </p:cNvCxnSpPr>
          <p:nvPr/>
        </p:nvCxnSpPr>
        <p:spPr>
          <a:xfrm>
            <a:off x="1526985" y="2411447"/>
            <a:ext cx="6713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3382183" y="2340102"/>
            <a:ext cx="2040723" cy="15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37177" y="2107900"/>
            <a:ext cx="1040971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运行</a:t>
            </a:r>
            <a:endParaRPr kumimoji="1" lang="en-US" altLang="zh-CN" sz="1600"/>
          </a:p>
          <a:p>
            <a:pPr algn="ctr"/>
            <a:r>
              <a:rPr lang="en-US" altLang="zh-CN" sz="1600"/>
              <a:t>Running</a:t>
            </a:r>
            <a:endParaRPr kumimoji="1" lang="zh-CN" altLang="en-US" sz="1600"/>
          </a:p>
        </p:txBody>
      </p:sp>
      <p:sp>
        <p:nvSpPr>
          <p:cNvPr id="25" name="矩形 24"/>
          <p:cNvSpPr/>
          <p:nvPr/>
        </p:nvSpPr>
        <p:spPr>
          <a:xfrm>
            <a:off x="2335360" y="5073989"/>
            <a:ext cx="1555515" cy="57135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其他线程对象</a:t>
            </a:r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3382186" y="2497060"/>
            <a:ext cx="20407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584066" y="2068993"/>
            <a:ext cx="60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start</a:t>
            </a:r>
            <a:endParaRPr kumimoji="1"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3444925" y="2027846"/>
            <a:ext cx="1828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CPU</a:t>
            </a:r>
            <a:r>
              <a:rPr kumimoji="1" lang="zh-CN" altLang="en-US" sz="1600"/>
              <a:t>调度</a:t>
            </a:r>
            <a:r>
              <a:rPr kumimoji="1" lang="zh-CN" altLang="en-US" sz="1600">
                <a:solidFill>
                  <a:srgbClr val="FF0000"/>
                </a:solidFill>
              </a:rPr>
              <a:t>当前</a:t>
            </a:r>
            <a:r>
              <a:rPr kumimoji="1" lang="zh-CN" altLang="en-US" sz="1600"/>
              <a:t>线程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476554" y="2539866"/>
            <a:ext cx="1828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CPU</a:t>
            </a:r>
            <a:r>
              <a:rPr kumimoji="1" lang="zh-CN" altLang="en-US" sz="1600"/>
              <a:t>调度</a:t>
            </a:r>
            <a:r>
              <a:rPr kumimoji="1" lang="zh-CN" altLang="en-US" sz="1600">
                <a:solidFill>
                  <a:srgbClr val="FF0000"/>
                </a:solidFill>
              </a:rPr>
              <a:t>其他</a:t>
            </a:r>
            <a:r>
              <a:rPr kumimoji="1" lang="zh-CN" altLang="en-US" sz="1600"/>
              <a:t>线程</a:t>
            </a:r>
          </a:p>
        </p:txBody>
      </p:sp>
      <p:sp>
        <p:nvSpPr>
          <p:cNvPr id="69" name="矩形 68"/>
          <p:cNvSpPr/>
          <p:nvPr/>
        </p:nvSpPr>
        <p:spPr>
          <a:xfrm>
            <a:off x="2284007" y="3394693"/>
            <a:ext cx="1002460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阻塞</a:t>
            </a:r>
            <a:endParaRPr kumimoji="1" lang="en-US" altLang="zh-CN" sz="1600"/>
          </a:p>
          <a:p>
            <a:pPr algn="ctr"/>
            <a:r>
              <a:rPr kumimoji="1" lang="en-US" altLang="zh-CN" sz="1600"/>
              <a:t>Blocked</a:t>
            </a:r>
            <a:endParaRPr kumimoji="1" lang="zh-CN" altLang="en-US" sz="1600"/>
          </a:p>
        </p:txBody>
      </p:sp>
      <p:sp>
        <p:nvSpPr>
          <p:cNvPr id="70" name="文本框 69"/>
          <p:cNvSpPr txBox="1"/>
          <p:nvPr/>
        </p:nvSpPr>
        <p:spPr>
          <a:xfrm>
            <a:off x="3720027" y="3525063"/>
            <a:ext cx="2843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调用了</a:t>
            </a:r>
            <a:r>
              <a:rPr kumimoji="1" lang="en-US" altLang="zh-CN" sz="1600"/>
              <a:t>sleep</a:t>
            </a:r>
            <a:r>
              <a:rPr kumimoji="1" lang="zh-CN" altLang="en-US" sz="1600"/>
              <a:t>方法</a:t>
            </a:r>
            <a:r>
              <a:rPr kumimoji="1" lang="en-US" altLang="zh-CN" sz="1600"/>
              <a:t>\</a:t>
            </a:r>
            <a:r>
              <a:rPr kumimoji="1" lang="zh-CN" altLang="en-US" sz="1600"/>
              <a:t>等待同步锁</a:t>
            </a:r>
          </a:p>
        </p:txBody>
      </p:sp>
      <p:cxnSp>
        <p:nvCxnSpPr>
          <p:cNvPr id="71" name="直线箭头连接符 70"/>
          <p:cNvCxnSpPr>
            <a:stCxn id="14" idx="2"/>
            <a:endCxn id="69" idx="3"/>
          </p:cNvCxnSpPr>
          <p:nvPr/>
        </p:nvCxnSpPr>
        <p:spPr>
          <a:xfrm flipH="1">
            <a:off x="3286467" y="2707194"/>
            <a:ext cx="2671196" cy="9871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0160" y="2923817"/>
            <a:ext cx="2228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sleep</a:t>
            </a:r>
            <a:r>
              <a:rPr kumimoji="1" lang="zh-CN" altLang="en-US" sz="1600"/>
              <a:t>到时</a:t>
            </a:r>
            <a:r>
              <a:rPr kumimoji="1" lang="en-US" altLang="zh-CN" sz="1600"/>
              <a:t>\</a:t>
            </a:r>
            <a:r>
              <a:rPr kumimoji="1" lang="zh-CN" altLang="en-US" sz="1600"/>
              <a:t>得到同步锁</a:t>
            </a:r>
          </a:p>
        </p:txBody>
      </p:sp>
      <p:cxnSp>
        <p:nvCxnSpPr>
          <p:cNvPr id="77" name="直线箭头连接符 76"/>
          <p:cNvCxnSpPr>
            <a:stCxn id="69" idx="0"/>
            <a:endCxn id="10" idx="2"/>
          </p:cNvCxnSpPr>
          <p:nvPr/>
        </p:nvCxnSpPr>
        <p:spPr>
          <a:xfrm flipV="1">
            <a:off x="2785237" y="2711094"/>
            <a:ext cx="490" cy="6835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6563774" y="2720402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线程任务执行完毕</a:t>
            </a:r>
            <a:endParaRPr kumimoji="1" lang="en-US" altLang="zh-CN" sz="1600"/>
          </a:p>
          <a:p>
            <a:r>
              <a:rPr kumimoji="1" lang="zh-CN" altLang="en-US" sz="1600"/>
              <a:t>异常</a:t>
            </a:r>
            <a:r>
              <a:rPr kumimoji="1" lang="en-US" altLang="zh-CN" sz="1600"/>
              <a:t>\</a:t>
            </a:r>
            <a:r>
              <a:rPr kumimoji="1" lang="zh-CN" altLang="en-US" sz="1600"/>
              <a:t>强制退出</a:t>
            </a:r>
          </a:p>
        </p:txBody>
      </p:sp>
      <p:sp>
        <p:nvSpPr>
          <p:cNvPr id="81" name="矩形 80"/>
          <p:cNvSpPr/>
          <p:nvPr/>
        </p:nvSpPr>
        <p:spPr>
          <a:xfrm>
            <a:off x="6999640" y="3394693"/>
            <a:ext cx="892105" cy="59929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死亡</a:t>
            </a:r>
            <a:endParaRPr kumimoji="1" lang="en-US" altLang="zh-CN" sz="1600"/>
          </a:p>
          <a:p>
            <a:pPr algn="ctr"/>
            <a:r>
              <a:rPr kumimoji="1" lang="en-US" altLang="zh-CN" sz="1600"/>
              <a:t>Dead</a:t>
            </a:r>
            <a:endParaRPr kumimoji="1" lang="zh-CN" altLang="en-US" sz="1600"/>
          </a:p>
        </p:txBody>
      </p:sp>
      <p:cxnSp>
        <p:nvCxnSpPr>
          <p:cNvPr id="82" name="直线箭头连接符 81"/>
          <p:cNvCxnSpPr>
            <a:stCxn id="14" idx="2"/>
            <a:endCxn id="81" idx="1"/>
          </p:cNvCxnSpPr>
          <p:nvPr/>
        </p:nvCxnSpPr>
        <p:spPr>
          <a:xfrm>
            <a:off x="5957663" y="2707194"/>
            <a:ext cx="1041977" cy="987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0331" y="6092932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注意：在此讨论的是</a:t>
            </a:r>
            <a:r>
              <a:rPr kumimoji="1" lang="zh-CN" altLang="en-US" sz="1600">
                <a:solidFill>
                  <a:schemeClr val="accent6"/>
                </a:solidFill>
              </a:rPr>
              <a:t>橙色背景</a:t>
            </a:r>
            <a:r>
              <a:rPr kumimoji="1" lang="zh-CN" altLang="en-US" sz="1600">
                <a:solidFill>
                  <a:schemeClr val="bg1"/>
                </a:solidFill>
              </a:rPr>
              <a:t>线程的状态</a:t>
            </a:r>
          </a:p>
        </p:txBody>
      </p:sp>
    </p:spTree>
    <p:extLst>
      <p:ext uri="{BB962C8B-B14F-4D97-AF65-F5344CB8AC3E}">
        <p14:creationId xmlns:p14="http://schemas.microsoft.com/office/powerpoint/2010/main" val="367433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254 0 " pathEditMode="relative" ptsTypes="AA"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" pathEditMode="relative" ptsTypes="AA">
                                      <p:cBhvr>
                                        <p:cTn id="1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7" presetClass="emph" presetSubtype="0" fill="remove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272 0.00024 " pathEditMode="relative" ptsTypes="AA">
                                      <p:cBhvr>
                                        <p:cTn id="2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xit" presetSubtype="32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6" grpId="0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10" grpId="0" animBg="1"/>
      <p:bldP spid="10" grpId="1" animBg="1"/>
      <p:bldP spid="10" grpId="2" animBg="1"/>
      <p:bldP spid="14" grpId="0" animBg="1"/>
      <p:bldP spid="14" grpId="1" animBg="1"/>
      <p:bldP spid="14" grpId="2" animBg="1"/>
      <p:bldP spid="25" grpId="0" animBg="1"/>
      <p:bldP spid="25" grpId="1" animBg="1"/>
      <p:bldP spid="28" grpId="0"/>
      <p:bldP spid="31" grpId="1"/>
      <p:bldP spid="31" grpId="2"/>
      <p:bldP spid="31" grpId="3"/>
      <p:bldP spid="34" grpId="2"/>
      <p:bldP spid="69" grpId="0" animBg="1"/>
      <p:bldP spid="70" grpId="0"/>
      <p:bldP spid="76" grpId="0"/>
      <p:bldP spid="80" grpId="0"/>
      <p:bldP spid="81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控制线程状态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2"/>
            <a:ext cx="8229600" cy="5074721"/>
          </a:xfrm>
        </p:spPr>
        <p:txBody>
          <a:bodyPr>
            <a:normAutofit lnSpcReduction="10000"/>
          </a:bodyPr>
          <a:lstStyle/>
          <a:p>
            <a:r>
              <a:rPr lang="en-US" altLang="en-US" sz="1800"/>
              <a:t>启动线程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)start;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进入就绪状态 </a:t>
            </a:r>
            <a:r>
              <a:rPr lang="en-US" altLang="zh-CN" sz="1800">
                <a:solidFill>
                  <a:srgbClr val="007400"/>
                </a:solidFill>
                <a:latin typeface="STHeitiSC-Light"/>
              </a:rPr>
              <a:t>-&gt;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 运行状态</a:t>
            </a:r>
            <a:r>
              <a:rPr lang="zh-CN" altLang="zh-CN" sz="1800">
                <a:solidFill>
                  <a:srgbClr val="007400"/>
                </a:solidFill>
                <a:latin typeface="STHeitiSC-Light"/>
              </a:rPr>
              <a:t>。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当线程任务执行完毕，自动进入死亡状态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en-US" altLang="en-US" sz="1800"/>
              <a:t>阻塞</a:t>
            </a:r>
            <a:r>
              <a:rPr lang="zh-CN" altLang="en-US" sz="1800"/>
              <a:t>（暂停）线程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)sleepUntilDate:(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*)date;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)sleepForTimeInterval:(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)ti;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进入阻塞状态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强制停止线程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)exit;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进入死亡状态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注意：一旦线程停止（死亡）了，就不能再次开启任务</a:t>
            </a:r>
            <a:endParaRPr lang="en-US" altLang="zh-CN" sz="1800">
              <a:solidFill>
                <a:srgbClr val="FF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18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多线程的安全隐患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资源共享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1</a:t>
            </a:r>
            <a:r>
              <a:rPr lang="zh-CN" altLang="en-US" sz="1800"/>
              <a:t>块资源可能会被多个线程共享，也就是</a:t>
            </a:r>
            <a:r>
              <a:rPr lang="zh-CN" altLang="en-US" sz="1800">
                <a:solidFill>
                  <a:srgbClr val="FF0000"/>
                </a:solidFill>
              </a:rPr>
              <a:t>多个线程可能会访问同一块资源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比如多个线程访问同一个对象</a:t>
            </a:r>
            <a:r>
              <a:rPr lang="zh-CN" altLang="zh-CN" sz="1800"/>
              <a:t>、</a:t>
            </a:r>
            <a:r>
              <a:rPr lang="zh-CN" altLang="en-US" sz="1800"/>
              <a:t>同一个变量、同一个文件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当多个线程访问同一块资源时，很容易引发</a:t>
            </a:r>
            <a:r>
              <a:rPr lang="zh-CN" altLang="en-US" sz="1800">
                <a:solidFill>
                  <a:srgbClr val="FF0000"/>
                </a:solidFill>
              </a:rPr>
              <a:t>数据错乱和数据安全</a:t>
            </a:r>
            <a:r>
              <a:rPr lang="zh-CN" altLang="en-US" sz="1800"/>
              <a:t>问题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568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安全隐患示例</a:t>
            </a:r>
            <a:r>
              <a:rPr kumimoji="1" lang="zh-CN" altLang="zh-CN" dirty="0"/>
              <a:t>0</a:t>
            </a:r>
            <a:r>
              <a:rPr kumimoji="1" lang="en-US" altLang="zh-CN" dirty="0"/>
              <a:t>1 – </a:t>
            </a:r>
            <a:r>
              <a:rPr kumimoji="1" lang="zh-CN" altLang="en-US" dirty="0"/>
              <a:t>存钱取钱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3782197" y="1940574"/>
            <a:ext cx="1498432" cy="3852609"/>
            <a:chOff x="3767926" y="1940574"/>
            <a:chExt cx="1498432" cy="3852609"/>
          </a:xfrm>
        </p:grpSpPr>
        <p:sp>
          <p:nvSpPr>
            <p:cNvPr id="5" name="矩形 4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余额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86356" y="2526430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1000</a:t>
              </a:r>
              <a:endParaRPr kumimoji="1" lang="zh-CN" altLang="en-US"/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640179" y="1974267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7013" y="150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15" name="组 14"/>
          <p:cNvGrpSpPr/>
          <p:nvPr/>
        </p:nvGrpSpPr>
        <p:grpSpPr>
          <a:xfrm>
            <a:off x="1422497" y="1940574"/>
            <a:ext cx="1498432" cy="3852609"/>
            <a:chOff x="1422497" y="1940574"/>
            <a:chExt cx="1498432" cy="3852609"/>
          </a:xfrm>
          <a:solidFill>
            <a:srgbClr val="3366FF"/>
          </a:solidFill>
        </p:grpSpPr>
        <p:sp>
          <p:nvSpPr>
            <p:cNvPr id="11" name="矩形 10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线程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893432" y="15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3366FF"/>
                </a:solidFill>
              </a:rPr>
              <a:t>存钱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6170087" y="1940574"/>
            <a:ext cx="1498432" cy="3852609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17" name="矩形 16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线程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641022" y="15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取钱</a:t>
            </a:r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2920929" y="2782441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82766" y="2579124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5280629" y="3000321"/>
            <a:ext cx="88945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2250" y="2820866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507960" y="3247695"/>
            <a:ext cx="133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1000+1000</a:t>
            </a:r>
            <a:endParaRPr kumimoji="1" lang="zh-CN" altLang="en-US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2920929" y="3453079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210320" y="3284883"/>
            <a:ext cx="67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/>
              <a:t>2</a:t>
            </a:r>
            <a:r>
              <a:rPr kumimoji="1" lang="en-US" altLang="zh-CN"/>
              <a:t>000</a:t>
            </a:r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355610" y="3840772"/>
            <a:ext cx="114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1000-500</a:t>
            </a:r>
            <a:endParaRPr kumimoji="1" lang="zh-CN" altLang="en-US"/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5280629" y="4047817"/>
            <a:ext cx="86126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243449" y="3882052"/>
            <a:ext cx="55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500</a:t>
            </a:r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1373100" y="1940574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7731065" y="1940574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371627" y="2775160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7731065" y="2949138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9" grpId="0"/>
      <p:bldP spid="23" grpId="0"/>
      <p:bldP spid="27" grpId="0"/>
      <p:bldP spid="28" grpId="0"/>
      <p:bldP spid="31" grpId="0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安全隐患示例</a:t>
            </a:r>
            <a:r>
              <a:rPr kumimoji="1" lang="en-US" altLang="zh-CN" dirty="0"/>
              <a:t>02 – </a:t>
            </a:r>
            <a:r>
              <a:rPr kumimoji="1" lang="en-US" altLang="en-US" dirty="0"/>
              <a:t>卖票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782197" y="1940574"/>
            <a:ext cx="1498432" cy="3852609"/>
            <a:chOff x="3767926" y="1940574"/>
            <a:chExt cx="1498432" cy="3852609"/>
          </a:xfrm>
        </p:grpSpPr>
        <p:sp>
          <p:nvSpPr>
            <p:cNvPr id="4" name="矩形 3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票数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86356" y="2526430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1000</a:t>
              </a:r>
              <a:endParaRPr kumimoji="1" lang="zh-CN" altLang="en-US"/>
            </a:p>
          </p:txBody>
        </p:sp>
      </p:grpSp>
      <p:cxnSp>
        <p:nvCxnSpPr>
          <p:cNvPr id="7" name="直线箭头连接符 6"/>
          <p:cNvCxnSpPr/>
          <p:nvPr/>
        </p:nvCxnSpPr>
        <p:spPr>
          <a:xfrm>
            <a:off x="640179" y="1974267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7013" y="150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1422497" y="1940574"/>
            <a:ext cx="1498432" cy="3852609"/>
            <a:chOff x="1422497" y="1940574"/>
            <a:chExt cx="1498432" cy="3852609"/>
          </a:xfrm>
          <a:solidFill>
            <a:srgbClr val="3366FF"/>
          </a:solidFill>
        </p:grpSpPr>
        <p:sp>
          <p:nvSpPr>
            <p:cNvPr id="10" name="矩形 9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线程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93432" y="15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3366FF"/>
                </a:solidFill>
              </a:rPr>
              <a:t>卖票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6170087" y="1940574"/>
            <a:ext cx="1498432" cy="3852609"/>
            <a:chOff x="1422497" y="1940574"/>
            <a:chExt cx="1498432" cy="3852609"/>
          </a:xfrm>
          <a:solidFill>
            <a:srgbClr val="F79646"/>
          </a:solidFill>
        </p:grpSpPr>
        <p:sp>
          <p:nvSpPr>
            <p:cNvPr id="14" name="矩形 13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线程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641022" y="15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79646"/>
                </a:solidFill>
              </a:rPr>
              <a:t>卖票</a:t>
            </a:r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2920929" y="2782441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882766" y="2579124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5280629" y="3000321"/>
            <a:ext cx="88945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02250" y="2820866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07754" y="3247695"/>
            <a:ext cx="100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r>
              <a:rPr kumimoji="1" lang="zh-CN" altLang="en-US"/>
              <a:t> </a:t>
            </a:r>
            <a:r>
              <a:rPr kumimoji="1" lang="en-US" altLang="zh-CN"/>
              <a:t>-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2920929" y="3453079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67404" y="3284883"/>
            <a:ext cx="55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/>
              <a:t>9</a:t>
            </a:r>
            <a:r>
              <a:rPr kumimoji="1" lang="en-US" altLang="zh-CN"/>
              <a:t>99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441236" y="3840772"/>
            <a:ext cx="100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1000</a:t>
            </a:r>
            <a:r>
              <a:rPr kumimoji="1" lang="zh-CN" altLang="en-US"/>
              <a:t> </a:t>
            </a:r>
            <a:r>
              <a:rPr kumimoji="1" lang="en-US" altLang="zh-CN"/>
              <a:t>-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cxnSp>
        <p:nvCxnSpPr>
          <p:cNvPr id="25" name="直线箭头连接符 24"/>
          <p:cNvCxnSpPr/>
          <p:nvPr/>
        </p:nvCxnSpPr>
        <p:spPr>
          <a:xfrm flipH="1">
            <a:off x="5280629" y="4047817"/>
            <a:ext cx="86126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57720" y="3882052"/>
            <a:ext cx="55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999</a:t>
            </a:r>
            <a:endParaRPr kumimoji="1" lang="zh-CN" altLang="en-US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373100" y="1940574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731065" y="1940574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1371627" y="2775160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7731065" y="2949138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8" grpId="0"/>
      <p:bldP spid="20" grpId="0"/>
      <p:bldP spid="21" grpId="0"/>
      <p:bldP spid="23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7126</TotalTime>
  <Words>711</Words>
  <Application>Microsoft Macintosh PowerPoint</Application>
  <PresentationFormat>全屏显示(4:3)</PresentationFormat>
  <Paragraphs>168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框架PPT2014</vt:lpstr>
      <vt:lpstr>多线程 NSThread</vt:lpstr>
      <vt:lpstr>创建和启动线程</vt:lpstr>
      <vt:lpstr>其他用法</vt:lpstr>
      <vt:lpstr>其他创建线程方式</vt:lpstr>
      <vt:lpstr>线程的状态</vt:lpstr>
      <vt:lpstr>控制线程状态</vt:lpstr>
      <vt:lpstr>多线程的安全隐患</vt:lpstr>
      <vt:lpstr>安全隐患示例01 – 存钱取钱</vt:lpstr>
      <vt:lpstr>安全隐患示例02 – 卖票</vt:lpstr>
      <vt:lpstr>安全隐患分析</vt:lpstr>
      <vt:lpstr>安全隐患解决 – 互斥锁</vt:lpstr>
      <vt:lpstr>安全隐患解决 – 互斥锁</vt:lpstr>
      <vt:lpstr>原子和非原子属性</vt:lpstr>
      <vt:lpstr>原子和非原子属性的选择</vt:lpstr>
      <vt:lpstr>线程间通信</vt:lpstr>
      <vt:lpstr>线程间通信示例 – 图片下载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3989</cp:revision>
  <dcterms:created xsi:type="dcterms:W3CDTF">2013-07-22T07:36:09Z</dcterms:created>
  <dcterms:modified xsi:type="dcterms:W3CDTF">2014-09-14T15:34:24Z</dcterms:modified>
</cp:coreProperties>
</file>