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8"/>
  </p:notesMasterIdLst>
  <p:sldIdLst>
    <p:sldId id="328" r:id="rId2"/>
    <p:sldId id="352" r:id="rId3"/>
    <p:sldId id="353" r:id="rId4"/>
    <p:sldId id="354" r:id="rId5"/>
    <p:sldId id="355" r:id="rId6"/>
    <p:sldId id="358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9B0E8B7A-DD00-854A-93F1-166674D8743F}">
          <p14:sldIdLst>
            <p14:sldId id="328"/>
          </p14:sldIdLst>
        </p14:section>
        <p14:section name="文件下载" id="{7EC137D0-7A7A-EB4F-9D64-B57A653A4CCB}">
          <p14:sldIdLst>
            <p14:sldId id="352"/>
            <p14:sldId id="353"/>
            <p14:sldId id="354"/>
          </p14:sldIdLst>
        </p14:section>
        <p14:section name="文件上传" id="{A6C79224-822D-FA4B-AEB9-13474550856E}">
          <p14:sldIdLst>
            <p14:sldId id="355"/>
            <p14:sldId id="3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812" autoAdjust="0"/>
  </p:normalViewPr>
  <p:slideViewPr>
    <p:cSldViewPr snapToGrid="0" snapToObjects="1">
      <p:cViewPr>
        <p:scale>
          <a:sx n="89" d="100"/>
          <a:sy n="89" d="100"/>
        </p:scale>
        <p:origin x="-1664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C532-1D52-084F-ADDA-E5588BE0641E}" type="datetimeFigureOut">
              <a:rPr kumimoji="1" lang="zh-CN" altLang="en-US" smtClean="0"/>
              <a:t>14-6-29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50903-560B-5A4D-8B49-0FB38A3D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52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14-6-29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msoffes/ssziparchiv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网络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zh-CN" altLang="en-US" dirty="0"/>
              <a:t>文件下载上传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en-US" altLang="zh-CN" dirty="0" smtClean="0"/>
          </a:p>
          <a:p>
            <a:r>
              <a:rPr kumimoji="1" lang="zh-CN" altLang="en-US" dirty="0"/>
              <a:t>李明杰</a:t>
            </a:r>
          </a:p>
        </p:txBody>
      </p:sp>
    </p:spTree>
    <p:extLst>
      <p:ext uri="{BB962C8B-B14F-4D97-AF65-F5344CB8AC3E}">
        <p14:creationId xmlns:p14="http://schemas.microsoft.com/office/powerpoint/2010/main" val="39024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小文件下载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7" y="1417983"/>
            <a:ext cx="8519654" cy="4675188"/>
          </a:xfrm>
        </p:spPr>
        <p:txBody>
          <a:bodyPr>
            <a:normAutofit/>
          </a:bodyPr>
          <a:lstStyle/>
          <a:p>
            <a:r>
              <a:rPr kumimoji="1" lang="zh-CN" altLang="en-US" sz="1800"/>
              <a:t>如果文件比较小，下载方式会比较多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直接用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NSData</a:t>
            </a:r>
            <a:r>
              <a:rPr kumimoji="1" lang="zh-CN" altLang="en-US" sz="1800"/>
              <a:t>的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>
                <a:solidFill>
                  <a:srgbClr val="AA0D91"/>
                </a:solidFill>
                <a:latin typeface="Menlo-Regular"/>
              </a:rPr>
              <a:t>id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)dataWithContentsOfURL:(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</a:t>
            </a:r>
            <a:r>
              <a:rPr lang="en-US" altLang="zh-CN" sz="1800">
                <a:solidFill>
                  <a:srgbClr val="000000"/>
                </a:solidFill>
                <a:latin typeface="Menlo-Regular"/>
              </a:rPr>
              <a:t> *)url;</a:t>
            </a:r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利用</a:t>
            </a:r>
            <a:r>
              <a:rPr lang="en-US" altLang="zh-CN" sz="1800">
                <a:solidFill>
                  <a:srgbClr val="5C2699"/>
                </a:solidFill>
                <a:latin typeface="Menlo-Regular"/>
              </a:rPr>
              <a:t>NSURLConnection</a:t>
            </a:r>
            <a:r>
              <a:rPr kumimoji="1" lang="zh-CN" altLang="en-US" sz="1800"/>
              <a:t>发送一个</a:t>
            </a:r>
            <a:r>
              <a:rPr kumimoji="1" lang="en-US" altLang="zh-CN" sz="1800"/>
              <a:t>HTTP</a:t>
            </a:r>
            <a:r>
              <a:rPr kumimoji="1" lang="zh-CN" altLang="en-US" sz="1800"/>
              <a:t>请求去下载</a:t>
            </a:r>
            <a:endParaRPr kumimoji="1" lang="en-US" altLang="zh-CN" sz="1800"/>
          </a:p>
          <a:p>
            <a:pPr>
              <a:buFont typeface="Wingdings" charset="2"/>
              <a:buChar char="p"/>
            </a:pPr>
            <a:r>
              <a:rPr kumimoji="1" lang="zh-CN" altLang="en-US" sz="1800"/>
              <a:t>如果是下载图片，还可以利用</a:t>
            </a:r>
            <a:r>
              <a:rPr kumimoji="1" lang="en-US" altLang="zh-CN" sz="1800">
                <a:solidFill>
                  <a:srgbClr val="0000FF"/>
                </a:solidFill>
              </a:rPr>
              <a:t>SDWebImage</a:t>
            </a:r>
            <a:r>
              <a:rPr kumimoji="1" lang="zh-CN" altLang="en-US" sz="1800"/>
              <a:t>框架</a:t>
            </a:r>
          </a:p>
        </p:txBody>
      </p:sp>
    </p:spTree>
    <p:extLst>
      <p:ext uri="{BB962C8B-B14F-4D97-AF65-F5344CB8AC3E}">
        <p14:creationId xmlns:p14="http://schemas.microsoft.com/office/powerpoint/2010/main" val="226951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HTTP</a:t>
            </a:r>
            <a:r>
              <a:rPr kumimoji="1" lang="zh-CN" altLang="en-US"/>
              <a:t> </a:t>
            </a:r>
            <a:r>
              <a:rPr kumimoji="1" lang="en-US" altLang="zh-CN">
                <a:solidFill>
                  <a:srgbClr val="FF0000"/>
                </a:solidFill>
              </a:rPr>
              <a:t>Range</a:t>
            </a:r>
            <a:r>
              <a:rPr kumimoji="1" lang="zh-CN" altLang="en-US"/>
              <a:t>的示例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/>
              <a:t>通过设置请求头</a:t>
            </a:r>
            <a:r>
              <a:rPr kumimoji="1" lang="en-US" altLang="zh-CN" sz="1800"/>
              <a:t>Range</a:t>
            </a:r>
            <a:r>
              <a:rPr kumimoji="1" lang="zh-CN" altLang="en-US" sz="1800"/>
              <a:t>可以指定每次从网路下载数据包的大小</a:t>
            </a:r>
            <a:endParaRPr kumimoji="1" lang="en-US" altLang="zh-CN" sz="1800"/>
          </a:p>
          <a:p>
            <a:r>
              <a:rPr kumimoji="1" lang="en-US" altLang="zh-CN" sz="1800">
                <a:solidFill>
                  <a:srgbClr val="FF6600"/>
                </a:solidFill>
              </a:rPr>
              <a:t>Range</a:t>
            </a:r>
            <a:r>
              <a:rPr kumimoji="1" lang="zh-CN" altLang="en-US" sz="1800">
                <a:solidFill>
                  <a:srgbClr val="FF6600"/>
                </a:solidFill>
              </a:rPr>
              <a:t>示例</a:t>
            </a:r>
            <a:endParaRPr kumimoji="1" lang="en-US" altLang="zh-CN" sz="1800">
              <a:solidFill>
                <a:srgbClr val="FF6600"/>
              </a:solidFill>
            </a:endParaRPr>
          </a:p>
          <a:p>
            <a:pPr lvl="1"/>
            <a:r>
              <a:rPr kumimoji="1" lang="en-US" altLang="zh-CN" sz="1600" dirty="0">
                <a:solidFill>
                  <a:srgbClr val="FF0000"/>
                </a:solidFill>
                <a:latin typeface="Menlo Regular"/>
                <a:cs typeface="Menlo Regular"/>
              </a:rPr>
              <a:t>bytes=</a:t>
            </a:r>
            <a:r>
              <a:rPr kumimoji="1" lang="en-US" altLang="zh-CN" sz="1600" dirty="0">
                <a:latin typeface="Menlo Regular"/>
                <a:cs typeface="Menlo Regular"/>
              </a:rPr>
              <a:t>0</a:t>
            </a:r>
            <a:r>
              <a:rPr kumimoji="1" lang="en-US" altLang="zh-CN" sz="1600" dirty="0">
                <a:solidFill>
                  <a:srgbClr val="FF0000"/>
                </a:solidFill>
                <a:latin typeface="Menlo Regular"/>
                <a:cs typeface="Menlo Regular"/>
              </a:rPr>
              <a:t>-</a:t>
            </a:r>
            <a:r>
              <a:rPr kumimoji="1" lang="en-US" altLang="zh-CN" sz="1600" dirty="0">
                <a:latin typeface="Menlo Regular"/>
                <a:cs typeface="Menlo Regular"/>
              </a:rPr>
              <a:t>499</a:t>
            </a:r>
            <a:r>
              <a:rPr kumimoji="1" lang="en-US" altLang="zh-CN" sz="1600" dirty="0"/>
              <a:t>			</a:t>
            </a:r>
            <a:r>
              <a:rPr kumimoji="1" lang="zh-CN" altLang="en-US" sz="1600" dirty="0">
                <a:solidFill>
                  <a:srgbClr val="0000FF"/>
                </a:solidFill>
              </a:rPr>
              <a:t>从</a:t>
            </a:r>
            <a:r>
              <a:rPr kumimoji="1" lang="en-US" altLang="zh-CN" sz="1600" dirty="0">
                <a:solidFill>
                  <a:srgbClr val="0000FF"/>
                </a:solidFill>
              </a:rPr>
              <a:t>0</a:t>
            </a:r>
            <a:r>
              <a:rPr kumimoji="1" lang="zh-CN" altLang="en-US" sz="1600" dirty="0">
                <a:solidFill>
                  <a:srgbClr val="0000FF"/>
                </a:solidFill>
              </a:rPr>
              <a:t>到</a:t>
            </a:r>
            <a:r>
              <a:rPr kumimoji="1" lang="en-US" altLang="zh-CN" sz="1600" dirty="0">
                <a:solidFill>
                  <a:srgbClr val="0000FF"/>
                </a:solidFill>
              </a:rPr>
              <a:t>499</a:t>
            </a:r>
            <a:r>
              <a:rPr kumimoji="1" lang="zh-CN" altLang="en-US" sz="1600" dirty="0">
                <a:solidFill>
                  <a:srgbClr val="0000FF"/>
                </a:solidFill>
              </a:rPr>
              <a:t>的头</a:t>
            </a:r>
            <a:r>
              <a:rPr kumimoji="1" lang="en-US" altLang="zh-CN" sz="1600" dirty="0">
                <a:solidFill>
                  <a:srgbClr val="0000FF"/>
                </a:solidFill>
              </a:rPr>
              <a:t>500</a:t>
            </a:r>
            <a:r>
              <a:rPr kumimoji="1" lang="zh-CN" altLang="en-US" sz="1600" dirty="0">
                <a:solidFill>
                  <a:srgbClr val="0000FF"/>
                </a:solidFill>
              </a:rPr>
              <a:t>个字节</a:t>
            </a:r>
            <a:endParaRPr kumimoji="1" lang="en-US" altLang="zh-CN" sz="1600" dirty="0">
              <a:solidFill>
                <a:srgbClr val="0000FF"/>
              </a:solidFill>
            </a:endParaRPr>
          </a:p>
          <a:p>
            <a:pPr lvl="1"/>
            <a:r>
              <a:rPr kumimoji="1" lang="en-US" altLang="zh-CN" sz="1600" dirty="0">
                <a:latin typeface="Menlo Bold"/>
                <a:cs typeface="Menlo Bold"/>
              </a:rPr>
              <a:t>bytes=500</a:t>
            </a:r>
            <a:r>
              <a:rPr kumimoji="1" lang="en-US" altLang="zh-CN" sz="1600" dirty="0">
                <a:solidFill>
                  <a:srgbClr val="FF0000"/>
                </a:solidFill>
                <a:latin typeface="Menlo Bold"/>
                <a:cs typeface="Menlo Bold"/>
              </a:rPr>
              <a:t>-</a:t>
            </a:r>
            <a:r>
              <a:rPr kumimoji="1" lang="en-US" altLang="zh-CN" sz="1600" dirty="0">
                <a:latin typeface="Menlo Bold"/>
                <a:cs typeface="Menlo Bold"/>
              </a:rPr>
              <a:t>999</a:t>
            </a:r>
            <a:r>
              <a:rPr kumimoji="1" lang="en-US" altLang="zh-CN" sz="1600" dirty="0"/>
              <a:t>		</a:t>
            </a:r>
            <a:r>
              <a:rPr kumimoji="1" lang="zh-CN" altLang="en-US" sz="1600" dirty="0">
                <a:solidFill>
                  <a:srgbClr val="0000FF"/>
                </a:solidFill>
              </a:rPr>
              <a:t>从</a:t>
            </a:r>
            <a:r>
              <a:rPr kumimoji="1" lang="en-US" altLang="zh-CN" sz="1600" dirty="0">
                <a:solidFill>
                  <a:srgbClr val="0000FF"/>
                </a:solidFill>
              </a:rPr>
              <a:t>500</a:t>
            </a:r>
            <a:r>
              <a:rPr kumimoji="1" lang="zh-CN" altLang="en-US" sz="1600" dirty="0">
                <a:solidFill>
                  <a:srgbClr val="0000FF"/>
                </a:solidFill>
              </a:rPr>
              <a:t>到</a:t>
            </a:r>
            <a:r>
              <a:rPr kumimoji="1" lang="en-US" altLang="zh-CN" sz="1600" dirty="0">
                <a:solidFill>
                  <a:srgbClr val="0000FF"/>
                </a:solidFill>
              </a:rPr>
              <a:t>999</a:t>
            </a:r>
            <a:r>
              <a:rPr kumimoji="1" lang="zh-CN" altLang="en-US" sz="1600" dirty="0">
                <a:solidFill>
                  <a:srgbClr val="0000FF"/>
                </a:solidFill>
              </a:rPr>
              <a:t>的第二个</a:t>
            </a:r>
            <a:r>
              <a:rPr kumimoji="1" lang="en-US" altLang="zh-CN" sz="1600" dirty="0">
                <a:solidFill>
                  <a:srgbClr val="0000FF"/>
                </a:solidFill>
              </a:rPr>
              <a:t>500</a:t>
            </a:r>
            <a:r>
              <a:rPr kumimoji="1" lang="zh-CN" altLang="en-US" sz="1600" dirty="0">
                <a:solidFill>
                  <a:srgbClr val="0000FF"/>
                </a:solidFill>
              </a:rPr>
              <a:t>字节</a:t>
            </a:r>
            <a:endParaRPr kumimoji="1" lang="en-US" altLang="zh-CN" sz="1600" dirty="0">
              <a:solidFill>
                <a:srgbClr val="0000FF"/>
              </a:solidFill>
            </a:endParaRPr>
          </a:p>
          <a:p>
            <a:pPr lvl="1"/>
            <a:r>
              <a:rPr kumimoji="1" lang="en-US" altLang="zh-CN" sz="1600" dirty="0">
                <a:latin typeface="Menlo Regular"/>
                <a:cs typeface="Menlo Regular"/>
              </a:rPr>
              <a:t>bytes=500</a:t>
            </a:r>
            <a:r>
              <a:rPr kumimoji="1" lang="en-US" altLang="zh-CN" sz="1600" dirty="0">
                <a:solidFill>
                  <a:srgbClr val="FF0000"/>
                </a:solidFill>
                <a:latin typeface="Menlo Regular"/>
                <a:cs typeface="Menlo Regular"/>
              </a:rPr>
              <a:t>-</a:t>
            </a:r>
            <a:r>
              <a:rPr kumimoji="1" lang="en-US" altLang="zh-CN" sz="1600" dirty="0"/>
              <a:t>			</a:t>
            </a:r>
            <a:r>
              <a:rPr kumimoji="1" lang="zh-CN" altLang="en-US" sz="1600" dirty="0">
                <a:solidFill>
                  <a:srgbClr val="0000FF"/>
                </a:solidFill>
              </a:rPr>
              <a:t>从</a:t>
            </a:r>
            <a:r>
              <a:rPr kumimoji="1" lang="en-US" altLang="zh-CN" sz="1600" dirty="0">
                <a:solidFill>
                  <a:srgbClr val="0000FF"/>
                </a:solidFill>
              </a:rPr>
              <a:t>500</a:t>
            </a:r>
            <a:r>
              <a:rPr kumimoji="1" lang="zh-CN" altLang="en-US" sz="1600" dirty="0">
                <a:solidFill>
                  <a:srgbClr val="0000FF"/>
                </a:solidFill>
              </a:rPr>
              <a:t>字节以后的所有字节</a:t>
            </a:r>
            <a:endParaRPr kumimoji="1" lang="en-US" altLang="zh-CN" sz="1600" dirty="0">
              <a:solidFill>
                <a:srgbClr val="0000FF"/>
              </a:solidFill>
            </a:endParaRPr>
          </a:p>
          <a:p>
            <a:pPr lvl="1"/>
            <a:endParaRPr kumimoji="1" lang="en-US" altLang="zh-CN" sz="1600" dirty="0">
              <a:solidFill>
                <a:srgbClr val="0000FF"/>
              </a:solidFill>
            </a:endParaRPr>
          </a:p>
          <a:p>
            <a:pPr lvl="1"/>
            <a:r>
              <a:rPr kumimoji="1" lang="en-US" altLang="zh-CN" sz="1600" dirty="0">
                <a:latin typeface="Menlo Regular"/>
                <a:cs typeface="Menlo Regular"/>
              </a:rPr>
              <a:t>bytes=</a:t>
            </a:r>
            <a:r>
              <a:rPr kumimoji="1" lang="en-US" altLang="zh-CN" sz="1600" dirty="0">
                <a:solidFill>
                  <a:srgbClr val="FF0000"/>
                </a:solidFill>
                <a:latin typeface="Menlo Regular"/>
                <a:cs typeface="Menlo Regular"/>
              </a:rPr>
              <a:t>-</a:t>
            </a:r>
            <a:r>
              <a:rPr kumimoji="1" lang="en-US" altLang="zh-CN" sz="1600" dirty="0">
                <a:latin typeface="Menlo Regular"/>
                <a:cs typeface="Menlo Regular"/>
              </a:rPr>
              <a:t>500</a:t>
            </a:r>
            <a:r>
              <a:rPr kumimoji="1" lang="en-US" altLang="zh-CN" sz="1600" dirty="0"/>
              <a:t>			</a:t>
            </a:r>
            <a:r>
              <a:rPr kumimoji="1" lang="zh-CN" altLang="en-US" sz="1600" dirty="0"/>
              <a:t>最后</a:t>
            </a:r>
            <a:r>
              <a:rPr kumimoji="1" lang="en-US" altLang="zh-CN" sz="1600" dirty="0"/>
              <a:t>500</a:t>
            </a:r>
            <a:r>
              <a:rPr kumimoji="1" lang="zh-CN" altLang="en-US" sz="1600" dirty="0"/>
              <a:t>个字节</a:t>
            </a:r>
            <a:endParaRPr kumimoji="1" lang="en-US" altLang="zh-CN" sz="1600" dirty="0"/>
          </a:p>
          <a:p>
            <a:pPr lvl="1"/>
            <a:r>
              <a:rPr kumimoji="1" lang="en-US" altLang="zh-CN" sz="1600" dirty="0">
                <a:latin typeface="Menlo Regular"/>
                <a:cs typeface="Menlo Regular"/>
              </a:rPr>
              <a:t>bytes=500</a:t>
            </a:r>
            <a:r>
              <a:rPr kumimoji="1" lang="en-US" altLang="zh-CN" sz="1600" dirty="0">
                <a:solidFill>
                  <a:srgbClr val="FF0000"/>
                </a:solidFill>
                <a:latin typeface="Menlo Regular"/>
                <a:cs typeface="Menlo Regular"/>
              </a:rPr>
              <a:t>-</a:t>
            </a:r>
            <a:r>
              <a:rPr kumimoji="1" lang="en-US" altLang="zh-CN" sz="1600" dirty="0">
                <a:latin typeface="Menlo Regular"/>
                <a:cs typeface="Menlo Regular"/>
              </a:rPr>
              <a:t>599</a:t>
            </a:r>
            <a:r>
              <a:rPr kumimoji="1" lang="en-US" altLang="zh-CN" sz="1600" dirty="0">
                <a:solidFill>
                  <a:srgbClr val="FF0000"/>
                </a:solidFill>
                <a:latin typeface="Menlo Regular"/>
                <a:cs typeface="Menlo Regular"/>
              </a:rPr>
              <a:t>,</a:t>
            </a:r>
            <a:r>
              <a:rPr kumimoji="1" lang="en-US" altLang="zh-CN" sz="1600" dirty="0">
                <a:latin typeface="Menlo Regular"/>
                <a:cs typeface="Menlo Regular"/>
              </a:rPr>
              <a:t>800</a:t>
            </a:r>
            <a:r>
              <a:rPr kumimoji="1" lang="en-US" altLang="zh-CN" sz="1600" dirty="0">
                <a:solidFill>
                  <a:srgbClr val="FF0000"/>
                </a:solidFill>
                <a:latin typeface="Menlo Regular"/>
                <a:cs typeface="Menlo Regular"/>
              </a:rPr>
              <a:t>-</a:t>
            </a:r>
            <a:r>
              <a:rPr kumimoji="1" lang="en-US" altLang="zh-CN" sz="1600" dirty="0">
                <a:latin typeface="Menlo Regular"/>
                <a:cs typeface="Menlo Regular"/>
              </a:rPr>
              <a:t>899</a:t>
            </a:r>
            <a:r>
              <a:rPr kumimoji="1" lang="en-US" altLang="zh-CN" sz="1600" dirty="0"/>
              <a:t>	</a:t>
            </a:r>
            <a:r>
              <a:rPr kumimoji="1" lang="zh-CN" altLang="en-US" sz="1600" dirty="0"/>
              <a:t>同时指定几个范围</a:t>
            </a:r>
            <a:endParaRPr kumimoji="1" lang="en-US" altLang="zh-CN" sz="1600" dirty="0"/>
          </a:p>
          <a:p>
            <a:r>
              <a:rPr kumimoji="1" lang="en-US" altLang="zh-CN" sz="1800" dirty="0">
                <a:solidFill>
                  <a:srgbClr val="FF6600"/>
                </a:solidFill>
              </a:rPr>
              <a:t>Range</a:t>
            </a:r>
            <a:r>
              <a:rPr kumimoji="1" lang="zh-CN" altLang="en-US" sz="1800" dirty="0">
                <a:solidFill>
                  <a:srgbClr val="FF6600"/>
                </a:solidFill>
              </a:rPr>
              <a:t>小结</a:t>
            </a:r>
            <a:endParaRPr kumimoji="1" lang="en-US" altLang="zh-CN" sz="1800" dirty="0">
              <a:solidFill>
                <a:srgbClr val="FF6600"/>
              </a:solidFill>
            </a:endParaRPr>
          </a:p>
          <a:p>
            <a:pPr lvl="1"/>
            <a:r>
              <a:rPr kumimoji="1" lang="en-US" altLang="zh-CN" sz="1600">
                <a:solidFill>
                  <a:srgbClr val="FF0000"/>
                </a:solidFill>
                <a:latin typeface="Menlo Regular"/>
                <a:cs typeface="Menlo Regular"/>
              </a:rPr>
              <a:t>-</a:t>
            </a:r>
            <a:r>
              <a:rPr kumimoji="1" lang="en-US" altLang="zh-CN" sz="1600"/>
              <a:t>	</a:t>
            </a:r>
            <a:r>
              <a:rPr kumimoji="1" lang="zh-CN" altLang="en-US" sz="1600"/>
              <a:t>用于分隔</a:t>
            </a:r>
            <a:endParaRPr kumimoji="1" lang="en-US" altLang="zh-CN" sz="1600"/>
          </a:p>
          <a:p>
            <a:pPr lvl="2">
              <a:buFont typeface="Wingdings" charset="2"/>
              <a:buChar char="p"/>
            </a:pPr>
            <a:r>
              <a:rPr kumimoji="1" lang="zh-CN" altLang="en-US" sz="1600"/>
              <a:t>前面的数字表示起始字节数</a:t>
            </a:r>
            <a:endParaRPr kumimoji="1" lang="en-US" altLang="zh-CN" sz="1600"/>
          </a:p>
          <a:p>
            <a:pPr lvl="2">
              <a:buFont typeface="Wingdings" charset="2"/>
              <a:buChar char="p"/>
            </a:pPr>
            <a:r>
              <a:rPr kumimoji="1" lang="zh-CN" altLang="en-US" sz="1600"/>
              <a:t>后面的数组表示截止字节数，没有表示到末尾</a:t>
            </a:r>
            <a:endParaRPr kumimoji="1" lang="en-US" altLang="zh-CN" sz="1600"/>
          </a:p>
          <a:p>
            <a:pPr lvl="1"/>
            <a:r>
              <a:rPr kumimoji="1" lang="zh-CN" altLang="zh-CN" sz="1600">
                <a:solidFill>
                  <a:srgbClr val="FF0000"/>
                </a:solidFill>
                <a:latin typeface="Menlo Regular"/>
                <a:cs typeface="Menlo Regular"/>
              </a:rPr>
              <a:t>,</a:t>
            </a:r>
            <a:r>
              <a:rPr kumimoji="1" lang="en-US" altLang="zh-CN" sz="1600"/>
              <a:t>	</a:t>
            </a:r>
            <a:r>
              <a:rPr kumimoji="1" lang="zh-CN" altLang="en-US" sz="1600"/>
              <a:t>用于分组，可以一次指定多个</a:t>
            </a:r>
            <a:r>
              <a:rPr kumimoji="1" lang="en-US" altLang="zh-CN" sz="1600"/>
              <a:t>Range</a:t>
            </a:r>
            <a:r>
              <a:rPr kumimoji="1" lang="zh-CN" altLang="en-US" sz="1600"/>
              <a:t>，不过很少用</a:t>
            </a:r>
          </a:p>
        </p:txBody>
      </p:sp>
    </p:spTree>
    <p:extLst>
      <p:ext uri="{BB962C8B-B14F-4D97-AF65-F5344CB8AC3E}">
        <p14:creationId xmlns:p14="http://schemas.microsoft.com/office/powerpoint/2010/main" val="216651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第三方解压缩框架</a:t>
            </a:r>
            <a:r>
              <a:rPr kumimoji="1" lang="en-US" altLang="zh-TW"/>
              <a:t>——SSZipArchive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hu-HU" dirty="0"/>
              <a:t>下载地址：</a:t>
            </a:r>
            <a:r>
              <a:rPr kumimoji="1" lang="hu-HU" altLang="zh-CN" dirty="0">
                <a:hlinkClick r:id="rId2"/>
              </a:rPr>
              <a:t>https://github.com/samsoffes/ssziparchive</a:t>
            </a:r>
            <a:endParaRPr kumimoji="1" lang="hu-HU" altLang="zh-CN" dirty="0"/>
          </a:p>
          <a:p>
            <a:pPr marL="0" indent="0">
              <a:buNone/>
            </a:pPr>
            <a:r>
              <a:rPr kumimoji="1" lang="zh-CN" altLang="en-US" dirty="0"/>
              <a:t>注意：</a:t>
            </a:r>
            <a:r>
              <a:rPr kumimoji="1" lang="zh-CN" altLang="en-US" dirty="0">
                <a:solidFill>
                  <a:srgbClr val="FF0000"/>
                </a:solidFill>
              </a:rPr>
              <a:t>需要引入</a:t>
            </a:r>
            <a:r>
              <a:rPr kumimoji="1" lang="en-US" altLang="zh-CN" dirty="0" err="1">
                <a:solidFill>
                  <a:srgbClr val="FF0000"/>
                </a:solidFill>
              </a:rPr>
              <a:t>libz.dylib</a:t>
            </a:r>
            <a:r>
              <a:rPr kumimoji="1" lang="zh-CN" altLang="en-US" dirty="0">
                <a:solidFill>
                  <a:srgbClr val="FF0000"/>
                </a:solidFill>
              </a:rPr>
              <a:t>框架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sz="1200" i="1" dirty="0">
                <a:solidFill>
                  <a:srgbClr val="878875"/>
                </a:solidFill>
                <a:latin typeface="Consolas-Italic"/>
                <a:ea typeface="微软雅黑"/>
              </a:rPr>
              <a:t>// Unzipping</a:t>
            </a:r>
            <a:endParaRPr lang="en-US" altLang="zh-CN" sz="1200" dirty="0">
              <a:solidFill>
                <a:srgbClr val="262626"/>
              </a:solidFill>
              <a:ea typeface="微软雅黑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NSString 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*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zipPath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=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dirty="0">
                <a:solidFill>
                  <a:srgbClr val="D20035"/>
                </a:solidFill>
                <a:ea typeface="微软雅黑"/>
              </a:rPr>
              <a:t>@"</a:t>
            </a:r>
            <a:r>
              <a:rPr lang="en-US" altLang="zh-CN" sz="1200" dirty="0" err="1">
                <a:solidFill>
                  <a:srgbClr val="D20035"/>
                </a:solidFill>
                <a:ea typeface="微软雅黑"/>
              </a:rPr>
              <a:t>path_to_your_zip_file</a:t>
            </a:r>
            <a:r>
              <a:rPr lang="en-US" altLang="zh-CN" sz="1200" dirty="0">
                <a:solidFill>
                  <a:srgbClr val="D20035"/>
                </a:solidFill>
                <a:ea typeface="微软雅黑"/>
              </a:rPr>
              <a:t>"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NSString 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*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destinationPath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=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dirty="0">
                <a:solidFill>
                  <a:srgbClr val="D20035"/>
                </a:solidFill>
                <a:ea typeface="微软雅黑"/>
              </a:rPr>
              <a:t>@"</a:t>
            </a:r>
            <a:r>
              <a:rPr lang="en-US" altLang="zh-CN" sz="1200" dirty="0" err="1">
                <a:solidFill>
                  <a:srgbClr val="D20035"/>
                </a:solidFill>
                <a:ea typeface="微软雅黑"/>
              </a:rPr>
              <a:t>path_to_the_folder_where_you_want_it_unzipped</a:t>
            </a:r>
            <a:r>
              <a:rPr lang="en-US" altLang="zh-CN" sz="1200" dirty="0">
                <a:solidFill>
                  <a:srgbClr val="D20035"/>
                </a:solidFill>
                <a:ea typeface="微软雅黑"/>
              </a:rPr>
              <a:t>"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[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SSZipArchive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unzipFileAtPath</a:t>
            </a:r>
            <a:r>
              <a:rPr lang="en-US" altLang="zh-CN" sz="1200" b="1" dirty="0" err="1">
                <a:solidFill>
                  <a:srgbClr val="262626"/>
                </a:solidFill>
                <a:latin typeface="Consolas-Bold"/>
                <a:ea typeface="微软雅黑"/>
              </a:rPr>
              <a:t>: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zipPath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toDestination</a:t>
            </a:r>
            <a:r>
              <a:rPr lang="en-US" altLang="zh-CN" sz="1200" b="1" dirty="0" err="1">
                <a:solidFill>
                  <a:srgbClr val="262626"/>
                </a:solidFill>
                <a:latin typeface="Consolas-Bold"/>
                <a:ea typeface="微软雅黑"/>
              </a:rPr>
              <a:t>: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destinationPath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];</a:t>
            </a:r>
          </a:p>
          <a:p>
            <a:pPr marL="0" indent="0">
              <a:buNone/>
            </a:pPr>
            <a:endParaRPr lang="en-US" altLang="zh-CN" sz="1200" dirty="0">
              <a:solidFill>
                <a:srgbClr val="262626"/>
              </a:solidFill>
              <a:ea typeface="微软雅黑"/>
            </a:endParaRPr>
          </a:p>
          <a:p>
            <a:pPr marL="0" indent="0">
              <a:buNone/>
            </a:pPr>
            <a:r>
              <a:rPr lang="en-US" altLang="zh-CN" sz="1200" i="1" dirty="0">
                <a:solidFill>
                  <a:srgbClr val="878875"/>
                </a:solidFill>
                <a:latin typeface="Consolas-Italic"/>
                <a:ea typeface="微软雅黑"/>
              </a:rPr>
              <a:t>// Zipping</a:t>
            </a:r>
            <a:endParaRPr lang="en-US" altLang="zh-CN" sz="1200" dirty="0">
              <a:solidFill>
                <a:srgbClr val="262626"/>
              </a:solidFill>
              <a:ea typeface="微软雅黑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NSString 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*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zippedPath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=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dirty="0">
                <a:solidFill>
                  <a:srgbClr val="D20035"/>
                </a:solidFill>
                <a:ea typeface="微软雅黑"/>
              </a:rPr>
              <a:t>@"</a:t>
            </a:r>
            <a:r>
              <a:rPr lang="en-US" altLang="zh-CN" sz="1200" dirty="0" err="1">
                <a:solidFill>
                  <a:srgbClr val="D20035"/>
                </a:solidFill>
                <a:ea typeface="微软雅黑"/>
              </a:rPr>
              <a:t>path_where_you_want_the_file_created</a:t>
            </a:r>
            <a:r>
              <a:rPr lang="en-US" altLang="zh-CN" sz="1200" dirty="0">
                <a:solidFill>
                  <a:srgbClr val="D20035"/>
                </a:solidFill>
                <a:ea typeface="微软雅黑"/>
              </a:rPr>
              <a:t>"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NSArray 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*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inputPaths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=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[NSArray 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arrayWithObjects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:</a:t>
            </a:r>
            <a:endParaRPr lang="en-US" altLang="zh-CN" sz="1200" dirty="0">
              <a:solidFill>
                <a:srgbClr val="262626"/>
              </a:solidFill>
              <a:ea typeface="微软雅黑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                      [[NSBundle 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mainBundle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] 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pathForResource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:</a:t>
            </a:r>
            <a:r>
              <a:rPr lang="en-US" altLang="zh-CN" sz="1200" dirty="0">
                <a:solidFill>
                  <a:srgbClr val="D20035"/>
                </a:solidFill>
                <a:ea typeface="微软雅黑"/>
              </a:rPr>
              <a:t>@"photo1"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ofType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:</a:t>
            </a:r>
            <a:r>
              <a:rPr lang="en-US" altLang="zh-CN" sz="1200" dirty="0">
                <a:solidFill>
                  <a:srgbClr val="D20035"/>
                </a:solidFill>
                <a:ea typeface="微软雅黑"/>
              </a:rPr>
              <a:t>@"jpg"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],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                      [[NSBundle 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mainBundle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] 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pathForResource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:</a:t>
            </a:r>
            <a:r>
              <a:rPr lang="en-US" altLang="zh-CN" sz="1200" dirty="0">
                <a:solidFill>
                  <a:srgbClr val="D20035"/>
                </a:solidFill>
                <a:ea typeface="微软雅黑"/>
              </a:rPr>
              <a:t>@"photo2"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ofType</a:t>
            </a:r>
            <a:r>
              <a:rPr lang="en-US" altLang="zh-CN" sz="1200" b="1" dirty="0">
                <a:solidFill>
                  <a:srgbClr val="262626"/>
                </a:solidFill>
                <a:latin typeface="Consolas-Bold"/>
                <a:ea typeface="微软雅黑"/>
              </a:rPr>
              <a:t>:</a:t>
            </a:r>
            <a:r>
              <a:rPr lang="en-US" altLang="zh-CN" sz="1200" dirty="0">
                <a:solidFill>
                  <a:srgbClr val="D20035"/>
                </a:solidFill>
                <a:ea typeface="微软雅黑"/>
              </a:rPr>
              <a:t>@"jpg"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]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                      </a:t>
            </a:r>
            <a:r>
              <a:rPr lang="en-US" altLang="zh-CN" sz="1200" dirty="0">
                <a:solidFill>
                  <a:srgbClr val="0E72A4"/>
                </a:solidFill>
                <a:ea typeface="微软雅黑"/>
              </a:rPr>
              <a:t>nil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];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[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SSZipArchive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createZipFileAtPath</a:t>
            </a:r>
            <a:r>
              <a:rPr lang="en-US" altLang="zh-CN" sz="1200" b="1" dirty="0" err="1">
                <a:solidFill>
                  <a:srgbClr val="262626"/>
                </a:solidFill>
                <a:latin typeface="Consolas-Bold"/>
                <a:ea typeface="微软雅黑"/>
              </a:rPr>
              <a:t>: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zippedPath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 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withFilesAtPaths</a:t>
            </a:r>
            <a:r>
              <a:rPr lang="en-US" altLang="zh-CN" sz="1200" b="1" dirty="0" err="1">
                <a:solidFill>
                  <a:srgbClr val="262626"/>
                </a:solidFill>
                <a:latin typeface="Consolas-Bold"/>
                <a:ea typeface="微软雅黑"/>
              </a:rPr>
              <a:t>:</a:t>
            </a:r>
            <a:r>
              <a:rPr lang="en-US" altLang="zh-CN" sz="1200" dirty="0" err="1">
                <a:solidFill>
                  <a:srgbClr val="262626"/>
                </a:solidFill>
                <a:ea typeface="微软雅黑"/>
              </a:rPr>
              <a:t>inputPaths</a:t>
            </a:r>
            <a:r>
              <a:rPr lang="en-US" altLang="zh-CN" sz="1200" dirty="0">
                <a:solidFill>
                  <a:srgbClr val="262626"/>
                </a:solidFill>
                <a:ea typeface="微软雅黑"/>
              </a:rPr>
              <a:t>];</a:t>
            </a:r>
            <a:endParaRPr kumimoji="1" lang="zh-CN" altLang="en-US" sz="1200" dirty="0"/>
          </a:p>
          <a:p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344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multipart/form-data</a:t>
            </a:r>
            <a:r>
              <a:rPr kumimoji="1" lang="zh-CN" altLang="en-US"/>
              <a:t>格式小结</a:t>
            </a:r>
          </a:p>
        </p:txBody>
      </p:sp>
      <p:sp>
        <p:nvSpPr>
          <p:cNvPr id="4" name="矩形 3"/>
          <p:cNvSpPr/>
          <p:nvPr/>
        </p:nvSpPr>
        <p:spPr>
          <a:xfrm>
            <a:off x="498474" y="1439210"/>
            <a:ext cx="8128599" cy="107999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Content-Length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	</a:t>
            </a:r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上传数据</a:t>
            </a:r>
            <a:r>
              <a:rPr kumimoji="1" lang="zh-CN" altLang="en-US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总</a:t>
            </a:r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长度</a:t>
            </a:r>
            <a:r>
              <a:rPr kumimoji="1" lang="en-US" altLang="zh-CN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以下黄色区域的总字节长度</a:t>
            </a:r>
            <a:r>
              <a:rPr kumimoji="1" lang="en-US" altLang="zh-CN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)</a:t>
            </a:r>
          </a:p>
          <a:p>
            <a:r>
              <a:rPr kumimoji="1" lang="en-US" altLang="zh-CN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Content-Type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	multipart/form-data; boundary=</a:t>
            </a:r>
            <a:r>
              <a:rPr kumimoji="1" lang="zh-CN" altLang="en-US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本次上传标示字符串</a:t>
            </a:r>
            <a:r>
              <a:rPr kumimoji="1" lang="en-US" altLang="zh-CN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(</a:t>
            </a:r>
            <a:r>
              <a:rPr kumimoji="1" lang="zh-CN" altLang="en-US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不能中文</a:t>
            </a:r>
            <a:r>
              <a:rPr kumimoji="1" lang="en-US" altLang="zh-CN" sz="1600">
                <a:solidFill>
                  <a:srgbClr val="FFFF00"/>
                </a:solidFill>
                <a:latin typeface="微软雅黑"/>
                <a:ea typeface="微软雅黑"/>
                <a:cs typeface="微软雅黑"/>
              </a:rPr>
              <a:t>)</a:t>
            </a:r>
            <a:endParaRPr kumimoji="1" lang="zh-CN" altLang="en-US" sz="1600">
              <a:solidFill>
                <a:srgbClr val="FFFF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8474" y="2608021"/>
            <a:ext cx="8128599" cy="108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--</a:t>
            </a:r>
            <a:r>
              <a:rPr kumimoji="1" lang="zh-CN" altLang="en-US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本次上传标示字符串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 \n</a:t>
            </a:r>
          </a:p>
          <a:p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Content-Disposition: form-data; name="</a:t>
            </a:r>
            <a:r>
              <a:rPr kumimoji="1" lang="zh-CN" altLang="en-US" sz="16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服务端字段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"; filename="</a:t>
            </a:r>
            <a:r>
              <a:rPr kumimoji="1" lang="zh-CN" altLang="en-US" sz="160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上传文件名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"</a:t>
            </a:r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\n</a:t>
            </a:r>
          </a:p>
          <a:p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Content-Type: </a:t>
            </a:r>
            <a:r>
              <a:rPr kumimoji="1" lang="zh-CN" altLang="en-US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上传文件</a:t>
            </a:r>
            <a:r>
              <a:rPr kumimoji="1" lang="en-US" altLang="zh-CN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MIMEType</a:t>
            </a:r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\n\n</a:t>
            </a:r>
            <a:endParaRPr kumimoji="1" lang="zh-CN" altLang="en-US" sz="160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8474" y="3688021"/>
            <a:ext cx="8128599" cy="10800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要上传的二进制数据</a:t>
            </a:r>
          </a:p>
        </p:txBody>
      </p:sp>
      <p:sp>
        <p:nvSpPr>
          <p:cNvPr id="7" name="矩形 6"/>
          <p:cNvSpPr/>
          <p:nvPr/>
        </p:nvSpPr>
        <p:spPr>
          <a:xfrm>
            <a:off x="498474" y="4768021"/>
            <a:ext cx="8128599" cy="16496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--</a:t>
            </a:r>
            <a:r>
              <a:rPr kumimoji="1" lang="zh-CN" altLang="en-US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本次上传标示字符串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 \n</a:t>
            </a:r>
          </a:p>
          <a:p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Content-Disposition: form-data; name="submit"</a:t>
            </a:r>
            <a:r>
              <a:rPr kumimoji="1" lang="zh-CN" altLang="en-US" sz="160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\n\n</a:t>
            </a:r>
          </a:p>
          <a:p>
            <a:endParaRPr kumimoji="1" lang="en-US" altLang="zh-CN" sz="160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Submit</a:t>
            </a:r>
            <a:r>
              <a:rPr kumimoji="1" lang="zh-CN" altLang="zh-CN" sz="160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\n</a:t>
            </a:r>
          </a:p>
          <a:p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--</a:t>
            </a:r>
            <a:r>
              <a:rPr kumimoji="1" lang="zh-CN" altLang="en-US" sz="160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本次上传标示字符串</a:t>
            </a:r>
            <a:r>
              <a:rPr kumimoji="1" lang="en-US" altLang="zh-CN" sz="1600">
                <a:latin typeface="微软雅黑"/>
                <a:ea typeface="微软雅黑"/>
                <a:cs typeface="微软雅黑"/>
              </a:rPr>
              <a:t>-- \n</a:t>
            </a:r>
          </a:p>
        </p:txBody>
      </p:sp>
    </p:spTree>
    <p:extLst>
      <p:ext uri="{BB962C8B-B14F-4D97-AF65-F5344CB8AC3E}">
        <p14:creationId xmlns:p14="http://schemas.microsoft.com/office/powerpoint/2010/main" val="265584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部分文件的</a:t>
            </a:r>
            <a:r>
              <a:rPr kumimoji="1" lang="en-US" altLang="zh-CN"/>
              <a:t>MIMEType</a:t>
            </a:r>
            <a:endParaRPr kumimoji="1"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542761"/>
              </p:ext>
            </p:extLst>
          </p:nvPr>
        </p:nvGraphicFramePr>
        <p:xfrm>
          <a:off x="370038" y="1622201"/>
          <a:ext cx="8127999" cy="44500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71101"/>
                <a:gridCol w="4147565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文件拓展名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MIMEType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图片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png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image</a:t>
                      </a:r>
                      <a:r>
                        <a:rPr lang="zh-CN" altLang="zh-CN"/>
                        <a:t>/</a:t>
                      </a:r>
                      <a:r>
                        <a:rPr lang="en-US" altLang="zh-CN"/>
                        <a:t>png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bmp</a:t>
                      </a:r>
                      <a:r>
                        <a:rPr lang="en-US" altLang="zh-CN"/>
                        <a:t>\dib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image/bmp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jpe\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jpeg</a:t>
                      </a:r>
                      <a:r>
                        <a:rPr lang="en-US" altLang="zh-CN"/>
                        <a:t>\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jpg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image/jpeg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gif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image/gif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多媒体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mp3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audio/mpeg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mp4</a:t>
                      </a:r>
                      <a:r>
                        <a:rPr lang="en-US" altLang="zh-CN"/>
                        <a:t>\mpg4\m4vmp4v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video/mp4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文本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js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application/javascript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pdf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application/pdf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text\txt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text/plain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json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application/json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xml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text/xml</a:t>
                      </a:r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36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传智模板iOS8.potx</Template>
  <TotalTime>9509</TotalTime>
  <Words>333</Words>
  <Application>Microsoft Macintosh PowerPoint</Application>
  <PresentationFormat>全屏显示(4:3)</PresentationFormat>
  <Paragraphs>78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框架PPT2014</vt:lpstr>
      <vt:lpstr>网络 文件下载上传</vt:lpstr>
      <vt:lpstr>小文件下载</vt:lpstr>
      <vt:lpstr>HTTP Range的示例</vt:lpstr>
      <vt:lpstr>第三方解压缩框架——SSZipArchive</vt:lpstr>
      <vt:lpstr>multipart/form-data格式小结</vt:lpstr>
      <vt:lpstr>部分文件的MIMEType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MJ Lee</cp:lastModifiedBy>
  <cp:revision>5148</cp:revision>
  <dcterms:created xsi:type="dcterms:W3CDTF">2013-07-22T07:36:09Z</dcterms:created>
  <dcterms:modified xsi:type="dcterms:W3CDTF">2014-06-29T11:16:47Z</dcterms:modified>
</cp:coreProperties>
</file>