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notesMasterIdLst>
    <p:notesMasterId r:id="rId53"/>
  </p:notesMasterIdLst>
  <p:sldIdLst>
    <p:sldId id="256" r:id="rId2"/>
    <p:sldId id="257" r:id="rId3"/>
    <p:sldId id="290" r:id="rId4"/>
    <p:sldId id="258" r:id="rId5"/>
    <p:sldId id="260" r:id="rId6"/>
    <p:sldId id="261" r:id="rId7"/>
    <p:sldId id="262" r:id="rId8"/>
    <p:sldId id="263" r:id="rId9"/>
    <p:sldId id="265" r:id="rId10"/>
    <p:sldId id="266" r:id="rId11"/>
    <p:sldId id="267" r:id="rId12"/>
    <p:sldId id="269" r:id="rId13"/>
    <p:sldId id="277" r:id="rId14"/>
    <p:sldId id="273" r:id="rId15"/>
    <p:sldId id="271" r:id="rId16"/>
    <p:sldId id="272" r:id="rId17"/>
    <p:sldId id="274" r:id="rId18"/>
    <p:sldId id="276" r:id="rId19"/>
    <p:sldId id="275" r:id="rId20"/>
    <p:sldId id="281" r:id="rId21"/>
    <p:sldId id="278" r:id="rId22"/>
    <p:sldId id="279" r:id="rId23"/>
    <p:sldId id="280" r:id="rId24"/>
    <p:sldId id="284" r:id="rId25"/>
    <p:sldId id="285" r:id="rId26"/>
    <p:sldId id="286" r:id="rId27"/>
    <p:sldId id="288" r:id="rId28"/>
    <p:sldId id="289" r:id="rId29"/>
    <p:sldId id="291" r:id="rId30"/>
    <p:sldId id="292" r:id="rId31"/>
    <p:sldId id="293" r:id="rId32"/>
    <p:sldId id="294" r:id="rId33"/>
    <p:sldId id="295" r:id="rId34"/>
    <p:sldId id="296" r:id="rId35"/>
    <p:sldId id="297" r:id="rId36"/>
    <p:sldId id="298" r:id="rId37"/>
    <p:sldId id="299" r:id="rId38"/>
    <p:sldId id="300" r:id="rId39"/>
    <p:sldId id="301" r:id="rId40"/>
    <p:sldId id="303" r:id="rId41"/>
    <p:sldId id="304" r:id="rId42"/>
    <p:sldId id="305" r:id="rId43"/>
    <p:sldId id="306" r:id="rId44"/>
    <p:sldId id="307" r:id="rId45"/>
    <p:sldId id="309" r:id="rId46"/>
    <p:sldId id="312" r:id="rId47"/>
    <p:sldId id="311" r:id="rId48"/>
    <p:sldId id="313" r:id="rId49"/>
    <p:sldId id="315" r:id="rId50"/>
    <p:sldId id="314" r:id="rId51"/>
    <p:sldId id="316"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06" autoAdjust="0"/>
    <p:restoredTop sz="94660"/>
  </p:normalViewPr>
  <p:slideViewPr>
    <p:cSldViewPr snapToGrid="0">
      <p:cViewPr varScale="1">
        <p:scale>
          <a:sx n="143" d="100"/>
          <a:sy n="143" d="100"/>
        </p:scale>
        <p:origin x="876" y="3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_rels/data3.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hyperlink" Target="https://attack.mitre.org/tactics/TA0011/" TargetMode="Externa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diagrams/_rels/drawing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7.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6.png"/><Relationship Id="rId5" Type="http://schemas.openxmlformats.org/officeDocument/2006/relationships/hyperlink" Target="https://attack.mitre.org/tactics/TA0011/" TargetMode="External"/><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6796DC-F4AB-44BE-A0AD-48C9158A0B98}" type="doc">
      <dgm:prSet loTypeId="urn:microsoft.com/office/officeart/2016/7/layout/LinearBlockProcessNumbered" loCatId="process" qsTypeId="urn:microsoft.com/office/officeart/2005/8/quickstyle/simple1" qsCatId="simple" csTypeId="urn:microsoft.com/office/officeart/2005/8/colors/colorful1" csCatId="colorful" phldr="1"/>
      <dgm:spPr/>
      <dgm:t>
        <a:bodyPr/>
        <a:lstStyle/>
        <a:p>
          <a:endParaRPr lang="en-US"/>
        </a:p>
      </dgm:t>
    </dgm:pt>
    <dgm:pt modelId="{BD2AB612-4E1D-4488-9D6E-0F705CC9E54D}">
      <dgm:prSet/>
      <dgm:spPr/>
      <dgm:t>
        <a:bodyPr/>
        <a:lstStyle/>
        <a:p>
          <a:r>
            <a:rPr lang="en-GB"/>
            <a:t>whoami</a:t>
          </a:r>
          <a:endParaRPr lang="en-US"/>
        </a:p>
      </dgm:t>
    </dgm:pt>
    <dgm:pt modelId="{51B9EB02-555B-4B4A-8B1F-482A41C1F8CF}" type="parTrans" cxnId="{C7545A57-3EE3-43A2-B9B2-42D9380E5543}">
      <dgm:prSet/>
      <dgm:spPr/>
      <dgm:t>
        <a:bodyPr/>
        <a:lstStyle/>
        <a:p>
          <a:endParaRPr lang="en-US"/>
        </a:p>
      </dgm:t>
    </dgm:pt>
    <dgm:pt modelId="{416A2527-2F3A-4115-896C-F117666B4407}" type="sibTrans" cxnId="{C7545A57-3EE3-43A2-B9B2-42D9380E5543}">
      <dgm:prSet phldrT="01" phldr="0"/>
      <dgm:spPr/>
      <dgm:t>
        <a:bodyPr/>
        <a:lstStyle/>
        <a:p>
          <a:r>
            <a:rPr lang="en-US"/>
            <a:t>01</a:t>
          </a:r>
        </a:p>
      </dgm:t>
    </dgm:pt>
    <dgm:pt modelId="{F8155564-0421-4842-BACA-9902AAC61F50}">
      <dgm:prSet/>
      <dgm:spPr/>
      <dgm:t>
        <a:bodyPr/>
        <a:lstStyle/>
        <a:p>
          <a:r>
            <a:rPr lang="en-GB" dirty="0"/>
            <a:t>Threat Intelligence</a:t>
          </a:r>
          <a:endParaRPr lang="en-US" dirty="0"/>
        </a:p>
      </dgm:t>
    </dgm:pt>
    <dgm:pt modelId="{BA24A350-5C67-40D2-BE06-DBC5F06385AA}" type="parTrans" cxnId="{6F48C60B-4B95-4C4B-AEE2-91CB717F9B2E}">
      <dgm:prSet/>
      <dgm:spPr/>
      <dgm:t>
        <a:bodyPr/>
        <a:lstStyle/>
        <a:p>
          <a:endParaRPr lang="en-US"/>
        </a:p>
      </dgm:t>
    </dgm:pt>
    <dgm:pt modelId="{E60CD40E-1797-4154-9648-13300702277C}" type="sibTrans" cxnId="{6F48C60B-4B95-4C4B-AEE2-91CB717F9B2E}">
      <dgm:prSet phldrT="02" phldr="0"/>
      <dgm:spPr/>
      <dgm:t>
        <a:bodyPr/>
        <a:lstStyle/>
        <a:p>
          <a:r>
            <a:rPr lang="en-US"/>
            <a:t>02</a:t>
          </a:r>
        </a:p>
      </dgm:t>
    </dgm:pt>
    <dgm:pt modelId="{70F5BE85-E747-4127-8B16-E0E2AEE65213}">
      <dgm:prSet/>
      <dgm:spPr/>
      <dgm:t>
        <a:bodyPr/>
        <a:lstStyle/>
        <a:p>
          <a:r>
            <a:rPr lang="en-GB"/>
            <a:t>Cobalt Strike?</a:t>
          </a:r>
          <a:endParaRPr lang="en-US"/>
        </a:p>
      </dgm:t>
    </dgm:pt>
    <dgm:pt modelId="{43AFAD39-8DC1-4AD1-902A-27B9178591D0}" type="parTrans" cxnId="{75A1AC2C-A456-44E4-8C8D-5A18B859B689}">
      <dgm:prSet/>
      <dgm:spPr/>
      <dgm:t>
        <a:bodyPr/>
        <a:lstStyle/>
        <a:p>
          <a:endParaRPr lang="en-US"/>
        </a:p>
      </dgm:t>
    </dgm:pt>
    <dgm:pt modelId="{CD7DF2D8-8D7D-4B1B-A4FB-C7BF989ADFB9}" type="sibTrans" cxnId="{75A1AC2C-A456-44E4-8C8D-5A18B859B689}">
      <dgm:prSet phldrT="03" phldr="0"/>
      <dgm:spPr/>
      <dgm:t>
        <a:bodyPr/>
        <a:lstStyle/>
        <a:p>
          <a:r>
            <a:rPr lang="en-US"/>
            <a:t>03</a:t>
          </a:r>
        </a:p>
      </dgm:t>
    </dgm:pt>
    <dgm:pt modelId="{2CE28289-A718-40E6-99CB-0C127F3F3E26}">
      <dgm:prSet/>
      <dgm:spPr/>
      <dgm:t>
        <a:bodyPr/>
        <a:lstStyle/>
        <a:p>
          <a:r>
            <a:rPr lang="en-GB"/>
            <a:t>Stealing those configs</a:t>
          </a:r>
          <a:endParaRPr lang="en-US"/>
        </a:p>
      </dgm:t>
    </dgm:pt>
    <dgm:pt modelId="{5DA9F7CD-9CF5-4DC0-AA03-21454B0EAA7C}" type="parTrans" cxnId="{0F351282-4D30-4F5E-B933-4719C6DEA6C7}">
      <dgm:prSet/>
      <dgm:spPr/>
      <dgm:t>
        <a:bodyPr/>
        <a:lstStyle/>
        <a:p>
          <a:endParaRPr lang="en-US"/>
        </a:p>
      </dgm:t>
    </dgm:pt>
    <dgm:pt modelId="{1E37707E-03F7-41E3-8BD9-DAD287F7CC0E}" type="sibTrans" cxnId="{0F351282-4D30-4F5E-B933-4719C6DEA6C7}">
      <dgm:prSet phldrT="04" phldr="0"/>
      <dgm:spPr/>
      <dgm:t>
        <a:bodyPr/>
        <a:lstStyle/>
        <a:p>
          <a:r>
            <a:rPr lang="en-US"/>
            <a:t>04</a:t>
          </a:r>
        </a:p>
      </dgm:t>
    </dgm:pt>
    <dgm:pt modelId="{7A4FCBC6-FA79-4A6F-94A6-767FE989EFD6}">
      <dgm:prSet/>
      <dgm:spPr/>
      <dgm:t>
        <a:bodyPr/>
        <a:lstStyle/>
        <a:p>
          <a:r>
            <a:rPr lang="en-GB" dirty="0"/>
            <a:t>Analysis of data</a:t>
          </a:r>
          <a:endParaRPr lang="en-US" dirty="0"/>
        </a:p>
      </dgm:t>
    </dgm:pt>
    <dgm:pt modelId="{5E0C1485-E0D3-48D2-8DD4-946D18102881}" type="parTrans" cxnId="{620BAD6A-C07B-48BA-9EC8-5715A6CD55F7}">
      <dgm:prSet/>
      <dgm:spPr/>
      <dgm:t>
        <a:bodyPr/>
        <a:lstStyle/>
        <a:p>
          <a:endParaRPr lang="en-US"/>
        </a:p>
      </dgm:t>
    </dgm:pt>
    <dgm:pt modelId="{A1AE0550-957E-42C2-AA18-E19A6F9D2CB9}" type="sibTrans" cxnId="{620BAD6A-C07B-48BA-9EC8-5715A6CD55F7}">
      <dgm:prSet phldrT="05" phldr="0"/>
      <dgm:spPr/>
      <dgm:t>
        <a:bodyPr/>
        <a:lstStyle/>
        <a:p>
          <a:r>
            <a:rPr lang="en-US"/>
            <a:t>05</a:t>
          </a:r>
        </a:p>
      </dgm:t>
    </dgm:pt>
    <dgm:pt modelId="{3E8A8B16-E3F3-4C3E-A851-41F0F1451953}">
      <dgm:prSet/>
      <dgm:spPr/>
      <dgm:t>
        <a:bodyPr/>
        <a:lstStyle/>
        <a:p>
          <a:r>
            <a:rPr lang="en-US" dirty="0"/>
            <a:t>Case Studies</a:t>
          </a:r>
        </a:p>
      </dgm:t>
    </dgm:pt>
    <dgm:pt modelId="{EB07096E-D826-48EB-82B0-687B472DD8CF}" type="parTrans" cxnId="{542F3780-0C1D-4879-AF40-4C21FFAC9C92}">
      <dgm:prSet/>
      <dgm:spPr/>
      <dgm:t>
        <a:bodyPr/>
        <a:lstStyle/>
        <a:p>
          <a:endParaRPr lang="en-GB"/>
        </a:p>
      </dgm:t>
    </dgm:pt>
    <dgm:pt modelId="{E4241A6B-78F8-43FA-86FD-CA4C833DDC72}" type="sibTrans" cxnId="{542F3780-0C1D-4879-AF40-4C21FFAC9C92}">
      <dgm:prSet phldrT="06" phldr="0"/>
      <dgm:spPr/>
      <dgm:t>
        <a:bodyPr/>
        <a:lstStyle/>
        <a:p>
          <a:r>
            <a:rPr lang="en-GB"/>
            <a:t>06</a:t>
          </a:r>
        </a:p>
      </dgm:t>
    </dgm:pt>
    <dgm:pt modelId="{57F9E8FF-CDDD-4D2F-B8B4-827776EDF089}" type="pres">
      <dgm:prSet presAssocID="{676796DC-F4AB-44BE-A0AD-48C9158A0B98}" presName="Name0" presStyleCnt="0">
        <dgm:presLayoutVars>
          <dgm:animLvl val="lvl"/>
          <dgm:resizeHandles val="exact"/>
        </dgm:presLayoutVars>
      </dgm:prSet>
      <dgm:spPr/>
    </dgm:pt>
    <dgm:pt modelId="{CFB778EA-DF5E-460F-8906-6585E2A63458}" type="pres">
      <dgm:prSet presAssocID="{BD2AB612-4E1D-4488-9D6E-0F705CC9E54D}" presName="compositeNode" presStyleCnt="0">
        <dgm:presLayoutVars>
          <dgm:bulletEnabled val="1"/>
        </dgm:presLayoutVars>
      </dgm:prSet>
      <dgm:spPr/>
    </dgm:pt>
    <dgm:pt modelId="{EC85DCC8-EA74-424C-ABF2-039150A5EC5C}" type="pres">
      <dgm:prSet presAssocID="{BD2AB612-4E1D-4488-9D6E-0F705CC9E54D}" presName="bgRect" presStyleLbl="alignNode1" presStyleIdx="0" presStyleCnt="6"/>
      <dgm:spPr/>
    </dgm:pt>
    <dgm:pt modelId="{759B2DA0-0864-4613-A6E8-C6444A10A163}" type="pres">
      <dgm:prSet presAssocID="{416A2527-2F3A-4115-896C-F117666B4407}" presName="sibTransNodeRect" presStyleLbl="alignNode1" presStyleIdx="0" presStyleCnt="6">
        <dgm:presLayoutVars>
          <dgm:chMax val="0"/>
          <dgm:bulletEnabled val="1"/>
        </dgm:presLayoutVars>
      </dgm:prSet>
      <dgm:spPr/>
    </dgm:pt>
    <dgm:pt modelId="{3FB9903D-9309-4B4E-B134-915DF05F29B6}" type="pres">
      <dgm:prSet presAssocID="{BD2AB612-4E1D-4488-9D6E-0F705CC9E54D}" presName="nodeRect" presStyleLbl="alignNode1" presStyleIdx="0" presStyleCnt="6">
        <dgm:presLayoutVars>
          <dgm:bulletEnabled val="1"/>
        </dgm:presLayoutVars>
      </dgm:prSet>
      <dgm:spPr/>
    </dgm:pt>
    <dgm:pt modelId="{904E2348-8A04-4082-9CA6-7C0D5F13BAE4}" type="pres">
      <dgm:prSet presAssocID="{416A2527-2F3A-4115-896C-F117666B4407}" presName="sibTrans" presStyleCnt="0"/>
      <dgm:spPr/>
    </dgm:pt>
    <dgm:pt modelId="{54D4E06D-851E-4D82-9763-BF90359C8D3B}" type="pres">
      <dgm:prSet presAssocID="{F8155564-0421-4842-BACA-9902AAC61F50}" presName="compositeNode" presStyleCnt="0">
        <dgm:presLayoutVars>
          <dgm:bulletEnabled val="1"/>
        </dgm:presLayoutVars>
      </dgm:prSet>
      <dgm:spPr/>
    </dgm:pt>
    <dgm:pt modelId="{B9C59795-7450-4FC3-A9D5-36B1604BE972}" type="pres">
      <dgm:prSet presAssocID="{F8155564-0421-4842-BACA-9902AAC61F50}" presName="bgRect" presStyleLbl="alignNode1" presStyleIdx="1" presStyleCnt="6"/>
      <dgm:spPr/>
    </dgm:pt>
    <dgm:pt modelId="{FD5690E8-87CD-4681-88DF-FF2AE617C183}" type="pres">
      <dgm:prSet presAssocID="{E60CD40E-1797-4154-9648-13300702277C}" presName="sibTransNodeRect" presStyleLbl="alignNode1" presStyleIdx="1" presStyleCnt="6">
        <dgm:presLayoutVars>
          <dgm:chMax val="0"/>
          <dgm:bulletEnabled val="1"/>
        </dgm:presLayoutVars>
      </dgm:prSet>
      <dgm:spPr/>
    </dgm:pt>
    <dgm:pt modelId="{BB96D2A4-4CD8-4087-B320-3634952A795B}" type="pres">
      <dgm:prSet presAssocID="{F8155564-0421-4842-BACA-9902AAC61F50}" presName="nodeRect" presStyleLbl="alignNode1" presStyleIdx="1" presStyleCnt="6">
        <dgm:presLayoutVars>
          <dgm:bulletEnabled val="1"/>
        </dgm:presLayoutVars>
      </dgm:prSet>
      <dgm:spPr/>
    </dgm:pt>
    <dgm:pt modelId="{3774764A-A256-43AE-B833-F0FA09E10C5F}" type="pres">
      <dgm:prSet presAssocID="{E60CD40E-1797-4154-9648-13300702277C}" presName="sibTrans" presStyleCnt="0"/>
      <dgm:spPr/>
    </dgm:pt>
    <dgm:pt modelId="{9899F585-C9B9-4E3C-984F-39632A398EFB}" type="pres">
      <dgm:prSet presAssocID="{70F5BE85-E747-4127-8B16-E0E2AEE65213}" presName="compositeNode" presStyleCnt="0">
        <dgm:presLayoutVars>
          <dgm:bulletEnabled val="1"/>
        </dgm:presLayoutVars>
      </dgm:prSet>
      <dgm:spPr/>
    </dgm:pt>
    <dgm:pt modelId="{7E3E0C52-D6CD-4DF8-9763-D33FA8158431}" type="pres">
      <dgm:prSet presAssocID="{70F5BE85-E747-4127-8B16-E0E2AEE65213}" presName="bgRect" presStyleLbl="alignNode1" presStyleIdx="2" presStyleCnt="6"/>
      <dgm:spPr/>
    </dgm:pt>
    <dgm:pt modelId="{D0C0323D-2B8A-4FCB-AF2A-D98A873CAE38}" type="pres">
      <dgm:prSet presAssocID="{CD7DF2D8-8D7D-4B1B-A4FB-C7BF989ADFB9}" presName="sibTransNodeRect" presStyleLbl="alignNode1" presStyleIdx="2" presStyleCnt="6">
        <dgm:presLayoutVars>
          <dgm:chMax val="0"/>
          <dgm:bulletEnabled val="1"/>
        </dgm:presLayoutVars>
      </dgm:prSet>
      <dgm:spPr/>
    </dgm:pt>
    <dgm:pt modelId="{4115E830-F1D4-45F8-B57B-767B7A6EDAB7}" type="pres">
      <dgm:prSet presAssocID="{70F5BE85-E747-4127-8B16-E0E2AEE65213}" presName="nodeRect" presStyleLbl="alignNode1" presStyleIdx="2" presStyleCnt="6">
        <dgm:presLayoutVars>
          <dgm:bulletEnabled val="1"/>
        </dgm:presLayoutVars>
      </dgm:prSet>
      <dgm:spPr/>
    </dgm:pt>
    <dgm:pt modelId="{18DA4CC3-1353-4872-9579-95467650977B}" type="pres">
      <dgm:prSet presAssocID="{CD7DF2D8-8D7D-4B1B-A4FB-C7BF989ADFB9}" presName="sibTrans" presStyleCnt="0"/>
      <dgm:spPr/>
    </dgm:pt>
    <dgm:pt modelId="{4B96F601-5A15-4941-892A-109F7B4EE3AA}" type="pres">
      <dgm:prSet presAssocID="{2CE28289-A718-40E6-99CB-0C127F3F3E26}" presName="compositeNode" presStyleCnt="0">
        <dgm:presLayoutVars>
          <dgm:bulletEnabled val="1"/>
        </dgm:presLayoutVars>
      </dgm:prSet>
      <dgm:spPr/>
    </dgm:pt>
    <dgm:pt modelId="{4EDD22FB-B422-41D3-85EE-70E44DE4C494}" type="pres">
      <dgm:prSet presAssocID="{2CE28289-A718-40E6-99CB-0C127F3F3E26}" presName="bgRect" presStyleLbl="alignNode1" presStyleIdx="3" presStyleCnt="6"/>
      <dgm:spPr/>
    </dgm:pt>
    <dgm:pt modelId="{CEC0A120-A445-45AA-8981-61E1880ECB1B}" type="pres">
      <dgm:prSet presAssocID="{1E37707E-03F7-41E3-8BD9-DAD287F7CC0E}" presName="sibTransNodeRect" presStyleLbl="alignNode1" presStyleIdx="3" presStyleCnt="6">
        <dgm:presLayoutVars>
          <dgm:chMax val="0"/>
          <dgm:bulletEnabled val="1"/>
        </dgm:presLayoutVars>
      </dgm:prSet>
      <dgm:spPr/>
    </dgm:pt>
    <dgm:pt modelId="{18C4A73F-8089-4896-BC66-E9AD4347DD47}" type="pres">
      <dgm:prSet presAssocID="{2CE28289-A718-40E6-99CB-0C127F3F3E26}" presName="nodeRect" presStyleLbl="alignNode1" presStyleIdx="3" presStyleCnt="6">
        <dgm:presLayoutVars>
          <dgm:bulletEnabled val="1"/>
        </dgm:presLayoutVars>
      </dgm:prSet>
      <dgm:spPr/>
    </dgm:pt>
    <dgm:pt modelId="{1E906E74-BBEA-4591-A552-C619B84C4D4C}" type="pres">
      <dgm:prSet presAssocID="{1E37707E-03F7-41E3-8BD9-DAD287F7CC0E}" presName="sibTrans" presStyleCnt="0"/>
      <dgm:spPr/>
    </dgm:pt>
    <dgm:pt modelId="{6BBFD7A3-DF69-4107-B574-79C0B497A684}" type="pres">
      <dgm:prSet presAssocID="{7A4FCBC6-FA79-4A6F-94A6-767FE989EFD6}" presName="compositeNode" presStyleCnt="0">
        <dgm:presLayoutVars>
          <dgm:bulletEnabled val="1"/>
        </dgm:presLayoutVars>
      </dgm:prSet>
      <dgm:spPr/>
    </dgm:pt>
    <dgm:pt modelId="{8AB4852C-C434-41FC-81CC-8007E33F9E0E}" type="pres">
      <dgm:prSet presAssocID="{7A4FCBC6-FA79-4A6F-94A6-767FE989EFD6}" presName="bgRect" presStyleLbl="alignNode1" presStyleIdx="4" presStyleCnt="6"/>
      <dgm:spPr/>
    </dgm:pt>
    <dgm:pt modelId="{F4F99654-8083-43B1-A4F3-CA45A8CA1985}" type="pres">
      <dgm:prSet presAssocID="{A1AE0550-957E-42C2-AA18-E19A6F9D2CB9}" presName="sibTransNodeRect" presStyleLbl="alignNode1" presStyleIdx="4" presStyleCnt="6">
        <dgm:presLayoutVars>
          <dgm:chMax val="0"/>
          <dgm:bulletEnabled val="1"/>
        </dgm:presLayoutVars>
      </dgm:prSet>
      <dgm:spPr/>
    </dgm:pt>
    <dgm:pt modelId="{F1E8EF19-033F-43C4-B139-56DF26DDF9FF}" type="pres">
      <dgm:prSet presAssocID="{7A4FCBC6-FA79-4A6F-94A6-767FE989EFD6}" presName="nodeRect" presStyleLbl="alignNode1" presStyleIdx="4" presStyleCnt="6">
        <dgm:presLayoutVars>
          <dgm:bulletEnabled val="1"/>
        </dgm:presLayoutVars>
      </dgm:prSet>
      <dgm:spPr/>
    </dgm:pt>
    <dgm:pt modelId="{998D6E2D-6A99-443E-B9BE-3EE01CE7411D}" type="pres">
      <dgm:prSet presAssocID="{A1AE0550-957E-42C2-AA18-E19A6F9D2CB9}" presName="sibTrans" presStyleCnt="0"/>
      <dgm:spPr/>
    </dgm:pt>
    <dgm:pt modelId="{B3071E2C-C0F1-4830-97B2-A992356D9F56}" type="pres">
      <dgm:prSet presAssocID="{3E8A8B16-E3F3-4C3E-A851-41F0F1451953}" presName="compositeNode" presStyleCnt="0">
        <dgm:presLayoutVars>
          <dgm:bulletEnabled val="1"/>
        </dgm:presLayoutVars>
      </dgm:prSet>
      <dgm:spPr/>
    </dgm:pt>
    <dgm:pt modelId="{D7258968-4A9E-49DE-9B10-719421FB2C6F}" type="pres">
      <dgm:prSet presAssocID="{3E8A8B16-E3F3-4C3E-A851-41F0F1451953}" presName="bgRect" presStyleLbl="alignNode1" presStyleIdx="5" presStyleCnt="6"/>
      <dgm:spPr/>
    </dgm:pt>
    <dgm:pt modelId="{3F6948BB-329D-42BC-9FAC-56CA3EC6B8EC}" type="pres">
      <dgm:prSet presAssocID="{E4241A6B-78F8-43FA-86FD-CA4C833DDC72}" presName="sibTransNodeRect" presStyleLbl="alignNode1" presStyleIdx="5" presStyleCnt="6">
        <dgm:presLayoutVars>
          <dgm:chMax val="0"/>
          <dgm:bulletEnabled val="1"/>
        </dgm:presLayoutVars>
      </dgm:prSet>
      <dgm:spPr/>
    </dgm:pt>
    <dgm:pt modelId="{74CDA5F0-307A-44A6-B7DB-92E45EC4BEAE}" type="pres">
      <dgm:prSet presAssocID="{3E8A8B16-E3F3-4C3E-A851-41F0F1451953}" presName="nodeRect" presStyleLbl="alignNode1" presStyleIdx="5" presStyleCnt="6">
        <dgm:presLayoutVars>
          <dgm:bulletEnabled val="1"/>
        </dgm:presLayoutVars>
      </dgm:prSet>
      <dgm:spPr/>
    </dgm:pt>
  </dgm:ptLst>
  <dgm:cxnLst>
    <dgm:cxn modelId="{DA005701-799F-4AF7-9CD3-A67E6ACA5500}" type="presOf" srcId="{676796DC-F4AB-44BE-A0AD-48C9158A0B98}" destId="{57F9E8FF-CDDD-4D2F-B8B4-827776EDF089}" srcOrd="0" destOrd="0" presId="urn:microsoft.com/office/officeart/2016/7/layout/LinearBlockProcessNumbered"/>
    <dgm:cxn modelId="{95D7AC02-A56F-4A62-AD69-8733E4C8064C}" type="presOf" srcId="{416A2527-2F3A-4115-896C-F117666B4407}" destId="{759B2DA0-0864-4613-A6E8-C6444A10A163}" srcOrd="0" destOrd="0" presId="urn:microsoft.com/office/officeart/2016/7/layout/LinearBlockProcessNumbered"/>
    <dgm:cxn modelId="{6F48C60B-4B95-4C4B-AEE2-91CB717F9B2E}" srcId="{676796DC-F4AB-44BE-A0AD-48C9158A0B98}" destId="{F8155564-0421-4842-BACA-9902AAC61F50}" srcOrd="1" destOrd="0" parTransId="{BA24A350-5C67-40D2-BE06-DBC5F06385AA}" sibTransId="{E60CD40E-1797-4154-9648-13300702277C}"/>
    <dgm:cxn modelId="{D1375425-D3C5-4AE2-8F1C-E3297B2339CF}" type="presOf" srcId="{E4241A6B-78F8-43FA-86FD-CA4C833DDC72}" destId="{3F6948BB-329D-42BC-9FAC-56CA3EC6B8EC}" srcOrd="0" destOrd="0" presId="urn:microsoft.com/office/officeart/2016/7/layout/LinearBlockProcessNumbered"/>
    <dgm:cxn modelId="{75A1AC2C-A456-44E4-8C8D-5A18B859B689}" srcId="{676796DC-F4AB-44BE-A0AD-48C9158A0B98}" destId="{70F5BE85-E747-4127-8B16-E0E2AEE65213}" srcOrd="2" destOrd="0" parTransId="{43AFAD39-8DC1-4AD1-902A-27B9178591D0}" sibTransId="{CD7DF2D8-8D7D-4B1B-A4FB-C7BF989ADFB9}"/>
    <dgm:cxn modelId="{042AB92F-DAAE-49EA-85D3-E270525B681D}" type="presOf" srcId="{1E37707E-03F7-41E3-8BD9-DAD287F7CC0E}" destId="{CEC0A120-A445-45AA-8981-61E1880ECB1B}" srcOrd="0" destOrd="0" presId="urn:microsoft.com/office/officeart/2016/7/layout/LinearBlockProcessNumbered"/>
    <dgm:cxn modelId="{2593DB37-C71A-41B1-AD1B-1DA7DAEFB215}" type="presOf" srcId="{A1AE0550-957E-42C2-AA18-E19A6F9D2CB9}" destId="{F4F99654-8083-43B1-A4F3-CA45A8CA1985}" srcOrd="0" destOrd="0" presId="urn:microsoft.com/office/officeart/2016/7/layout/LinearBlockProcessNumbered"/>
    <dgm:cxn modelId="{650FFD38-C6B7-4CD2-80D0-5F77464BA86C}" type="presOf" srcId="{7A4FCBC6-FA79-4A6F-94A6-767FE989EFD6}" destId="{F1E8EF19-033F-43C4-B139-56DF26DDF9FF}" srcOrd="1" destOrd="0" presId="urn:microsoft.com/office/officeart/2016/7/layout/LinearBlockProcessNumbered"/>
    <dgm:cxn modelId="{BF214760-EE9D-4362-A7F4-47A5399AACF7}" type="presOf" srcId="{BD2AB612-4E1D-4488-9D6E-0F705CC9E54D}" destId="{EC85DCC8-EA74-424C-ABF2-039150A5EC5C}" srcOrd="0" destOrd="0" presId="urn:microsoft.com/office/officeart/2016/7/layout/LinearBlockProcessNumbered"/>
    <dgm:cxn modelId="{760FBE66-1622-4D68-B643-9F686CCF318D}" type="presOf" srcId="{2CE28289-A718-40E6-99CB-0C127F3F3E26}" destId="{18C4A73F-8089-4896-BC66-E9AD4347DD47}" srcOrd="1" destOrd="0" presId="urn:microsoft.com/office/officeart/2016/7/layout/LinearBlockProcessNumbered"/>
    <dgm:cxn modelId="{F909A16A-8643-45B4-8793-A540663C91DF}" type="presOf" srcId="{70F5BE85-E747-4127-8B16-E0E2AEE65213}" destId="{4115E830-F1D4-45F8-B57B-767B7A6EDAB7}" srcOrd="1" destOrd="0" presId="urn:microsoft.com/office/officeart/2016/7/layout/LinearBlockProcessNumbered"/>
    <dgm:cxn modelId="{620BAD6A-C07B-48BA-9EC8-5715A6CD55F7}" srcId="{676796DC-F4AB-44BE-A0AD-48C9158A0B98}" destId="{7A4FCBC6-FA79-4A6F-94A6-767FE989EFD6}" srcOrd="4" destOrd="0" parTransId="{5E0C1485-E0D3-48D2-8DD4-946D18102881}" sibTransId="{A1AE0550-957E-42C2-AA18-E19A6F9D2CB9}"/>
    <dgm:cxn modelId="{5DCD346F-F8F2-4018-B1E0-AA1F55F917E3}" type="presOf" srcId="{3E8A8B16-E3F3-4C3E-A851-41F0F1451953}" destId="{74CDA5F0-307A-44A6-B7DB-92E45EC4BEAE}" srcOrd="1" destOrd="0" presId="urn:microsoft.com/office/officeart/2016/7/layout/LinearBlockProcessNumbered"/>
    <dgm:cxn modelId="{FD6FED71-A50A-4EF1-B8F7-98F6E2E4CA3E}" type="presOf" srcId="{70F5BE85-E747-4127-8B16-E0E2AEE65213}" destId="{7E3E0C52-D6CD-4DF8-9763-D33FA8158431}" srcOrd="0" destOrd="0" presId="urn:microsoft.com/office/officeart/2016/7/layout/LinearBlockProcessNumbered"/>
    <dgm:cxn modelId="{C7545A57-3EE3-43A2-B9B2-42D9380E5543}" srcId="{676796DC-F4AB-44BE-A0AD-48C9158A0B98}" destId="{BD2AB612-4E1D-4488-9D6E-0F705CC9E54D}" srcOrd="0" destOrd="0" parTransId="{51B9EB02-555B-4B4A-8B1F-482A41C1F8CF}" sibTransId="{416A2527-2F3A-4115-896C-F117666B4407}"/>
    <dgm:cxn modelId="{DCCA707A-681D-4CE2-8D40-77714C451552}" type="presOf" srcId="{7A4FCBC6-FA79-4A6F-94A6-767FE989EFD6}" destId="{8AB4852C-C434-41FC-81CC-8007E33F9E0E}" srcOrd="0" destOrd="0" presId="urn:microsoft.com/office/officeart/2016/7/layout/LinearBlockProcessNumbered"/>
    <dgm:cxn modelId="{808A337C-50EE-4820-92C4-F6834ECCD48E}" type="presOf" srcId="{E60CD40E-1797-4154-9648-13300702277C}" destId="{FD5690E8-87CD-4681-88DF-FF2AE617C183}" srcOrd="0" destOrd="0" presId="urn:microsoft.com/office/officeart/2016/7/layout/LinearBlockProcessNumbered"/>
    <dgm:cxn modelId="{542F3780-0C1D-4879-AF40-4C21FFAC9C92}" srcId="{676796DC-F4AB-44BE-A0AD-48C9158A0B98}" destId="{3E8A8B16-E3F3-4C3E-A851-41F0F1451953}" srcOrd="5" destOrd="0" parTransId="{EB07096E-D826-48EB-82B0-687B472DD8CF}" sibTransId="{E4241A6B-78F8-43FA-86FD-CA4C833DDC72}"/>
    <dgm:cxn modelId="{0F351282-4D30-4F5E-B933-4719C6DEA6C7}" srcId="{676796DC-F4AB-44BE-A0AD-48C9158A0B98}" destId="{2CE28289-A718-40E6-99CB-0C127F3F3E26}" srcOrd="3" destOrd="0" parTransId="{5DA9F7CD-9CF5-4DC0-AA03-21454B0EAA7C}" sibTransId="{1E37707E-03F7-41E3-8BD9-DAD287F7CC0E}"/>
    <dgm:cxn modelId="{93ABCF8F-6326-498A-AEAD-ED672B9108E2}" type="presOf" srcId="{2CE28289-A718-40E6-99CB-0C127F3F3E26}" destId="{4EDD22FB-B422-41D3-85EE-70E44DE4C494}" srcOrd="0" destOrd="0" presId="urn:microsoft.com/office/officeart/2016/7/layout/LinearBlockProcessNumbered"/>
    <dgm:cxn modelId="{A58E39B7-E6AC-4DC6-B695-B55F5B868887}" type="presOf" srcId="{CD7DF2D8-8D7D-4B1B-A4FB-C7BF989ADFB9}" destId="{D0C0323D-2B8A-4FCB-AF2A-D98A873CAE38}" srcOrd="0" destOrd="0" presId="urn:microsoft.com/office/officeart/2016/7/layout/LinearBlockProcessNumbered"/>
    <dgm:cxn modelId="{1ED1A8C0-6197-4DA9-99B4-D74C95087214}" type="presOf" srcId="{F8155564-0421-4842-BACA-9902AAC61F50}" destId="{BB96D2A4-4CD8-4087-B320-3634952A795B}" srcOrd="1" destOrd="0" presId="urn:microsoft.com/office/officeart/2016/7/layout/LinearBlockProcessNumbered"/>
    <dgm:cxn modelId="{136DA2C8-962B-46CB-A577-2C90B725E48F}" type="presOf" srcId="{3E8A8B16-E3F3-4C3E-A851-41F0F1451953}" destId="{D7258968-4A9E-49DE-9B10-719421FB2C6F}" srcOrd="0" destOrd="0" presId="urn:microsoft.com/office/officeart/2016/7/layout/LinearBlockProcessNumbered"/>
    <dgm:cxn modelId="{60BB1BE3-5938-4E74-A666-0499F5570811}" type="presOf" srcId="{BD2AB612-4E1D-4488-9D6E-0F705CC9E54D}" destId="{3FB9903D-9309-4B4E-B134-915DF05F29B6}" srcOrd="1" destOrd="0" presId="urn:microsoft.com/office/officeart/2016/7/layout/LinearBlockProcessNumbered"/>
    <dgm:cxn modelId="{EBB90FE6-F7F2-4A8E-B2B8-7B1E97C8C8A9}" type="presOf" srcId="{F8155564-0421-4842-BACA-9902AAC61F50}" destId="{B9C59795-7450-4FC3-A9D5-36B1604BE972}" srcOrd="0" destOrd="0" presId="urn:microsoft.com/office/officeart/2016/7/layout/LinearBlockProcessNumbered"/>
    <dgm:cxn modelId="{D3A0C158-67FB-45C7-AECD-EACBAD5CDC73}" type="presParOf" srcId="{57F9E8FF-CDDD-4D2F-B8B4-827776EDF089}" destId="{CFB778EA-DF5E-460F-8906-6585E2A63458}" srcOrd="0" destOrd="0" presId="urn:microsoft.com/office/officeart/2016/7/layout/LinearBlockProcessNumbered"/>
    <dgm:cxn modelId="{9556C3E6-C096-4FEA-BA31-15ABF5AE9BE9}" type="presParOf" srcId="{CFB778EA-DF5E-460F-8906-6585E2A63458}" destId="{EC85DCC8-EA74-424C-ABF2-039150A5EC5C}" srcOrd="0" destOrd="0" presId="urn:microsoft.com/office/officeart/2016/7/layout/LinearBlockProcessNumbered"/>
    <dgm:cxn modelId="{48E87D52-49B9-4523-A7A3-DF5FD2E68FE4}" type="presParOf" srcId="{CFB778EA-DF5E-460F-8906-6585E2A63458}" destId="{759B2DA0-0864-4613-A6E8-C6444A10A163}" srcOrd="1" destOrd="0" presId="urn:microsoft.com/office/officeart/2016/7/layout/LinearBlockProcessNumbered"/>
    <dgm:cxn modelId="{02FD8645-432C-4E9B-97CA-78E92C1E7A6B}" type="presParOf" srcId="{CFB778EA-DF5E-460F-8906-6585E2A63458}" destId="{3FB9903D-9309-4B4E-B134-915DF05F29B6}" srcOrd="2" destOrd="0" presId="urn:microsoft.com/office/officeart/2016/7/layout/LinearBlockProcessNumbered"/>
    <dgm:cxn modelId="{F589A783-4BDE-4331-BAAE-59D5371CD1C5}" type="presParOf" srcId="{57F9E8FF-CDDD-4D2F-B8B4-827776EDF089}" destId="{904E2348-8A04-4082-9CA6-7C0D5F13BAE4}" srcOrd="1" destOrd="0" presId="urn:microsoft.com/office/officeart/2016/7/layout/LinearBlockProcessNumbered"/>
    <dgm:cxn modelId="{1BCE52E1-A766-4640-AEC9-6FFEA0B19F9F}" type="presParOf" srcId="{57F9E8FF-CDDD-4D2F-B8B4-827776EDF089}" destId="{54D4E06D-851E-4D82-9763-BF90359C8D3B}" srcOrd="2" destOrd="0" presId="urn:microsoft.com/office/officeart/2016/7/layout/LinearBlockProcessNumbered"/>
    <dgm:cxn modelId="{D8F81407-6148-4A21-AA29-DBD74BF07343}" type="presParOf" srcId="{54D4E06D-851E-4D82-9763-BF90359C8D3B}" destId="{B9C59795-7450-4FC3-A9D5-36B1604BE972}" srcOrd="0" destOrd="0" presId="urn:microsoft.com/office/officeart/2016/7/layout/LinearBlockProcessNumbered"/>
    <dgm:cxn modelId="{B51AE404-FF67-4DC3-A1C0-5CAC732C837C}" type="presParOf" srcId="{54D4E06D-851E-4D82-9763-BF90359C8D3B}" destId="{FD5690E8-87CD-4681-88DF-FF2AE617C183}" srcOrd="1" destOrd="0" presId="urn:microsoft.com/office/officeart/2016/7/layout/LinearBlockProcessNumbered"/>
    <dgm:cxn modelId="{13C68781-CB15-4E73-B057-A7F6E44CBA7E}" type="presParOf" srcId="{54D4E06D-851E-4D82-9763-BF90359C8D3B}" destId="{BB96D2A4-4CD8-4087-B320-3634952A795B}" srcOrd="2" destOrd="0" presId="urn:microsoft.com/office/officeart/2016/7/layout/LinearBlockProcessNumbered"/>
    <dgm:cxn modelId="{58D7087A-0ECD-471E-B09C-C74538DB6012}" type="presParOf" srcId="{57F9E8FF-CDDD-4D2F-B8B4-827776EDF089}" destId="{3774764A-A256-43AE-B833-F0FA09E10C5F}" srcOrd="3" destOrd="0" presId="urn:microsoft.com/office/officeart/2016/7/layout/LinearBlockProcessNumbered"/>
    <dgm:cxn modelId="{41E65CCD-A692-495B-A3E4-14FB1DE136A8}" type="presParOf" srcId="{57F9E8FF-CDDD-4D2F-B8B4-827776EDF089}" destId="{9899F585-C9B9-4E3C-984F-39632A398EFB}" srcOrd="4" destOrd="0" presId="urn:microsoft.com/office/officeart/2016/7/layout/LinearBlockProcessNumbered"/>
    <dgm:cxn modelId="{187E4686-CB3E-4C13-8A9A-05720ED1A4DF}" type="presParOf" srcId="{9899F585-C9B9-4E3C-984F-39632A398EFB}" destId="{7E3E0C52-D6CD-4DF8-9763-D33FA8158431}" srcOrd="0" destOrd="0" presId="urn:microsoft.com/office/officeart/2016/7/layout/LinearBlockProcessNumbered"/>
    <dgm:cxn modelId="{5B9A5DED-8953-49B9-B78B-85CEA2794825}" type="presParOf" srcId="{9899F585-C9B9-4E3C-984F-39632A398EFB}" destId="{D0C0323D-2B8A-4FCB-AF2A-D98A873CAE38}" srcOrd="1" destOrd="0" presId="urn:microsoft.com/office/officeart/2016/7/layout/LinearBlockProcessNumbered"/>
    <dgm:cxn modelId="{ABF806B0-0FA4-4220-9D1B-BB27DD7F37FE}" type="presParOf" srcId="{9899F585-C9B9-4E3C-984F-39632A398EFB}" destId="{4115E830-F1D4-45F8-B57B-767B7A6EDAB7}" srcOrd="2" destOrd="0" presId="urn:microsoft.com/office/officeart/2016/7/layout/LinearBlockProcessNumbered"/>
    <dgm:cxn modelId="{454A097D-CA4F-4AEE-9FDA-67C19A2DA678}" type="presParOf" srcId="{57F9E8FF-CDDD-4D2F-B8B4-827776EDF089}" destId="{18DA4CC3-1353-4872-9579-95467650977B}" srcOrd="5" destOrd="0" presId="urn:microsoft.com/office/officeart/2016/7/layout/LinearBlockProcessNumbered"/>
    <dgm:cxn modelId="{793A2945-D32A-4FC9-9FAD-A2B170276A19}" type="presParOf" srcId="{57F9E8FF-CDDD-4D2F-B8B4-827776EDF089}" destId="{4B96F601-5A15-4941-892A-109F7B4EE3AA}" srcOrd="6" destOrd="0" presId="urn:microsoft.com/office/officeart/2016/7/layout/LinearBlockProcessNumbered"/>
    <dgm:cxn modelId="{5AD8E323-090B-4A91-B580-896C1153C410}" type="presParOf" srcId="{4B96F601-5A15-4941-892A-109F7B4EE3AA}" destId="{4EDD22FB-B422-41D3-85EE-70E44DE4C494}" srcOrd="0" destOrd="0" presId="urn:microsoft.com/office/officeart/2016/7/layout/LinearBlockProcessNumbered"/>
    <dgm:cxn modelId="{B957819D-135F-4BA7-83E1-D6105233FF0C}" type="presParOf" srcId="{4B96F601-5A15-4941-892A-109F7B4EE3AA}" destId="{CEC0A120-A445-45AA-8981-61E1880ECB1B}" srcOrd="1" destOrd="0" presId="urn:microsoft.com/office/officeart/2016/7/layout/LinearBlockProcessNumbered"/>
    <dgm:cxn modelId="{C21185D9-0F4E-4F16-9473-C4E638C8B5B2}" type="presParOf" srcId="{4B96F601-5A15-4941-892A-109F7B4EE3AA}" destId="{18C4A73F-8089-4896-BC66-E9AD4347DD47}" srcOrd="2" destOrd="0" presId="urn:microsoft.com/office/officeart/2016/7/layout/LinearBlockProcessNumbered"/>
    <dgm:cxn modelId="{CC35C8A5-9531-4787-A568-970350034870}" type="presParOf" srcId="{57F9E8FF-CDDD-4D2F-B8B4-827776EDF089}" destId="{1E906E74-BBEA-4591-A552-C619B84C4D4C}" srcOrd="7" destOrd="0" presId="urn:microsoft.com/office/officeart/2016/7/layout/LinearBlockProcessNumbered"/>
    <dgm:cxn modelId="{06906BF6-68FF-4ADB-8A4A-25AA2DEF53D0}" type="presParOf" srcId="{57F9E8FF-CDDD-4D2F-B8B4-827776EDF089}" destId="{6BBFD7A3-DF69-4107-B574-79C0B497A684}" srcOrd="8" destOrd="0" presId="urn:microsoft.com/office/officeart/2016/7/layout/LinearBlockProcessNumbered"/>
    <dgm:cxn modelId="{27B6C014-6340-4089-8906-3478AC32B382}" type="presParOf" srcId="{6BBFD7A3-DF69-4107-B574-79C0B497A684}" destId="{8AB4852C-C434-41FC-81CC-8007E33F9E0E}" srcOrd="0" destOrd="0" presId="urn:microsoft.com/office/officeart/2016/7/layout/LinearBlockProcessNumbered"/>
    <dgm:cxn modelId="{CC3C561B-7854-424A-B3B9-365869185F1F}" type="presParOf" srcId="{6BBFD7A3-DF69-4107-B574-79C0B497A684}" destId="{F4F99654-8083-43B1-A4F3-CA45A8CA1985}" srcOrd="1" destOrd="0" presId="urn:microsoft.com/office/officeart/2016/7/layout/LinearBlockProcessNumbered"/>
    <dgm:cxn modelId="{8E18429D-52CB-44E9-AD89-B2F6188EF87B}" type="presParOf" srcId="{6BBFD7A3-DF69-4107-B574-79C0B497A684}" destId="{F1E8EF19-033F-43C4-B139-56DF26DDF9FF}" srcOrd="2" destOrd="0" presId="urn:microsoft.com/office/officeart/2016/7/layout/LinearBlockProcessNumbered"/>
    <dgm:cxn modelId="{3A3B23CA-2EA5-4D0D-B19D-88E7F84A9A95}" type="presParOf" srcId="{57F9E8FF-CDDD-4D2F-B8B4-827776EDF089}" destId="{998D6E2D-6A99-443E-B9BE-3EE01CE7411D}" srcOrd="9" destOrd="0" presId="urn:microsoft.com/office/officeart/2016/7/layout/LinearBlockProcessNumbered"/>
    <dgm:cxn modelId="{F52C71A0-2334-46BD-996B-8D69C392A57C}" type="presParOf" srcId="{57F9E8FF-CDDD-4D2F-B8B4-827776EDF089}" destId="{B3071E2C-C0F1-4830-97B2-A992356D9F56}" srcOrd="10" destOrd="0" presId="urn:microsoft.com/office/officeart/2016/7/layout/LinearBlockProcessNumbered"/>
    <dgm:cxn modelId="{DB41D0D6-2DB3-4013-A223-3DF43511AA65}" type="presParOf" srcId="{B3071E2C-C0F1-4830-97B2-A992356D9F56}" destId="{D7258968-4A9E-49DE-9B10-719421FB2C6F}" srcOrd="0" destOrd="0" presId="urn:microsoft.com/office/officeart/2016/7/layout/LinearBlockProcessNumbered"/>
    <dgm:cxn modelId="{09B53804-5110-4895-AAD3-A64D8648069A}" type="presParOf" srcId="{B3071E2C-C0F1-4830-97B2-A992356D9F56}" destId="{3F6948BB-329D-42BC-9FAC-56CA3EC6B8EC}" srcOrd="1" destOrd="0" presId="urn:microsoft.com/office/officeart/2016/7/layout/LinearBlockProcessNumbered"/>
    <dgm:cxn modelId="{4BC67467-89B0-4682-AE5E-3221629C7467}" type="presParOf" srcId="{B3071E2C-C0F1-4830-97B2-A992356D9F56}" destId="{74CDA5F0-307A-44A6-B7DB-92E45EC4BEAE}"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8415114-FAE5-44C5-ADAE-7AA38B641700}"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en-US"/>
        </a:p>
      </dgm:t>
    </dgm:pt>
    <dgm:pt modelId="{82961A94-1DA1-4FEB-911B-48D54E5D0959}">
      <dgm:prSet/>
      <dgm:spPr/>
      <dgm:t>
        <a:bodyPr/>
        <a:lstStyle/>
        <a:p>
          <a:r>
            <a:rPr lang="en-GB"/>
            <a:t>Cobalt Strike is an Adversary Simulation &amp; Red Team C2 framework tool</a:t>
          </a:r>
          <a:endParaRPr lang="en-US"/>
        </a:p>
      </dgm:t>
    </dgm:pt>
    <dgm:pt modelId="{3A15678F-A6A4-48FD-842E-B504E9D81134}" type="parTrans" cxnId="{AA260895-23D8-42A6-8808-EB3404021B6B}">
      <dgm:prSet/>
      <dgm:spPr/>
      <dgm:t>
        <a:bodyPr/>
        <a:lstStyle/>
        <a:p>
          <a:endParaRPr lang="en-US"/>
        </a:p>
      </dgm:t>
    </dgm:pt>
    <dgm:pt modelId="{D1FE3831-6CF8-4A19-B706-7FA09D706D0F}" type="sibTrans" cxnId="{AA260895-23D8-42A6-8808-EB3404021B6B}">
      <dgm:prSet/>
      <dgm:spPr/>
      <dgm:t>
        <a:bodyPr/>
        <a:lstStyle/>
        <a:p>
          <a:endParaRPr lang="en-US"/>
        </a:p>
      </dgm:t>
    </dgm:pt>
    <dgm:pt modelId="{EB28BA75-C5CB-4648-BA63-DFF9FABC0C73}">
      <dgm:prSet/>
      <dgm:spPr/>
      <dgm:t>
        <a:bodyPr/>
        <a:lstStyle/>
        <a:p>
          <a:pPr algn="ctr">
            <a:buNone/>
          </a:pPr>
          <a:r>
            <a:rPr lang="en-GB" dirty="0"/>
            <a:t>Used legitimately by red teamers &amp; penetration testers</a:t>
          </a:r>
          <a:endParaRPr lang="en-US" dirty="0"/>
        </a:p>
      </dgm:t>
    </dgm:pt>
    <dgm:pt modelId="{DF0F0369-9921-4A6B-BD56-CC74F3794FC5}" type="parTrans" cxnId="{801C06FF-D4D2-4E83-BA5C-461D9AD20BB6}">
      <dgm:prSet/>
      <dgm:spPr/>
      <dgm:t>
        <a:bodyPr/>
        <a:lstStyle/>
        <a:p>
          <a:endParaRPr lang="en-US"/>
        </a:p>
      </dgm:t>
    </dgm:pt>
    <dgm:pt modelId="{60B89408-B3EA-4D84-B453-C482420790F8}" type="sibTrans" cxnId="{801C06FF-D4D2-4E83-BA5C-461D9AD20BB6}">
      <dgm:prSet/>
      <dgm:spPr/>
      <dgm:t>
        <a:bodyPr/>
        <a:lstStyle/>
        <a:p>
          <a:endParaRPr lang="en-US"/>
        </a:p>
      </dgm:t>
    </dgm:pt>
    <dgm:pt modelId="{2626FE8C-F7EA-4670-A8D3-16ED6FB0B980}">
      <dgm:prSet/>
      <dgm:spPr/>
      <dgm:t>
        <a:bodyPr/>
        <a:lstStyle/>
        <a:p>
          <a:r>
            <a:rPr lang="en-GB" dirty="0"/>
            <a:t>Threat actors cracked Cobalt Strike, and it is now abused by every flavour of threat actor</a:t>
          </a:r>
          <a:endParaRPr lang="en-US" dirty="0"/>
        </a:p>
      </dgm:t>
    </dgm:pt>
    <dgm:pt modelId="{0888563C-D6BD-4AD0-AEAB-D95DC2F13A70}" type="parTrans" cxnId="{5FF6FCA6-D55D-4EB9-A9DA-B8109465F51E}">
      <dgm:prSet/>
      <dgm:spPr/>
      <dgm:t>
        <a:bodyPr/>
        <a:lstStyle/>
        <a:p>
          <a:endParaRPr lang="en-US"/>
        </a:p>
      </dgm:t>
    </dgm:pt>
    <dgm:pt modelId="{00133C1E-DEA4-4610-B4E4-7A1DD6E79ED4}" type="sibTrans" cxnId="{5FF6FCA6-D55D-4EB9-A9DA-B8109465F51E}">
      <dgm:prSet/>
      <dgm:spPr/>
      <dgm:t>
        <a:bodyPr/>
        <a:lstStyle/>
        <a:p>
          <a:endParaRPr lang="en-US"/>
        </a:p>
      </dgm:t>
    </dgm:pt>
    <dgm:pt modelId="{5CFE7331-50BA-4ABD-BF81-4888B4F1D943}">
      <dgm:prSet/>
      <dgm:spPr/>
      <dgm:t>
        <a:bodyPr/>
        <a:lstStyle/>
        <a:p>
          <a:pPr algn="ctr">
            <a:buNone/>
          </a:pPr>
          <a:r>
            <a:rPr lang="en-US" dirty="0"/>
            <a:t>APTs, cybercriminals, script kiddies, hacktivists</a:t>
          </a:r>
        </a:p>
      </dgm:t>
    </dgm:pt>
    <dgm:pt modelId="{4D2330B1-C5D0-49A4-AF62-ACEB68771841}" type="parTrans" cxnId="{E98B1D61-ACB0-4EE8-BB71-15B334752D06}">
      <dgm:prSet/>
      <dgm:spPr/>
      <dgm:t>
        <a:bodyPr/>
        <a:lstStyle/>
        <a:p>
          <a:endParaRPr lang="en-GB"/>
        </a:p>
      </dgm:t>
    </dgm:pt>
    <dgm:pt modelId="{5F80BC19-CE11-417E-B9F5-8BA76C2753F2}" type="sibTrans" cxnId="{E98B1D61-ACB0-4EE8-BB71-15B334752D06}">
      <dgm:prSet/>
      <dgm:spPr/>
      <dgm:t>
        <a:bodyPr/>
        <a:lstStyle/>
        <a:p>
          <a:endParaRPr lang="en-GB"/>
        </a:p>
      </dgm:t>
    </dgm:pt>
    <dgm:pt modelId="{78DDA28F-5D58-40E4-8840-97E0204D7B60}" type="pres">
      <dgm:prSet presAssocID="{78415114-FAE5-44C5-ADAE-7AA38B641700}" presName="Name0" presStyleCnt="0">
        <dgm:presLayoutVars>
          <dgm:dir/>
          <dgm:animLvl val="lvl"/>
          <dgm:resizeHandles val="exact"/>
        </dgm:presLayoutVars>
      </dgm:prSet>
      <dgm:spPr/>
    </dgm:pt>
    <dgm:pt modelId="{1D7EAA92-1034-4AD2-9CAB-0F321B880D60}" type="pres">
      <dgm:prSet presAssocID="{82961A94-1DA1-4FEB-911B-48D54E5D0959}" presName="composite" presStyleCnt="0"/>
      <dgm:spPr/>
    </dgm:pt>
    <dgm:pt modelId="{78EEF2B0-A63C-4B69-B135-1366A8214DED}" type="pres">
      <dgm:prSet presAssocID="{82961A94-1DA1-4FEB-911B-48D54E5D0959}" presName="parTx" presStyleLbl="alignNode1" presStyleIdx="0" presStyleCnt="2">
        <dgm:presLayoutVars>
          <dgm:chMax val="0"/>
          <dgm:chPref val="0"/>
          <dgm:bulletEnabled val="1"/>
        </dgm:presLayoutVars>
      </dgm:prSet>
      <dgm:spPr/>
    </dgm:pt>
    <dgm:pt modelId="{6363EC8D-1942-49F0-9160-75CC5E4ACC4A}" type="pres">
      <dgm:prSet presAssocID="{82961A94-1DA1-4FEB-911B-48D54E5D0959}" presName="desTx" presStyleLbl="alignAccFollowNode1" presStyleIdx="0" presStyleCnt="2">
        <dgm:presLayoutVars>
          <dgm:bulletEnabled val="1"/>
        </dgm:presLayoutVars>
      </dgm:prSet>
      <dgm:spPr/>
    </dgm:pt>
    <dgm:pt modelId="{84144B30-D168-4E3B-976B-FCEA78E9E101}" type="pres">
      <dgm:prSet presAssocID="{D1FE3831-6CF8-4A19-B706-7FA09D706D0F}" presName="space" presStyleCnt="0"/>
      <dgm:spPr/>
    </dgm:pt>
    <dgm:pt modelId="{EF57E6CC-363F-464A-A751-DCEFEDCF42F1}" type="pres">
      <dgm:prSet presAssocID="{2626FE8C-F7EA-4670-A8D3-16ED6FB0B980}" presName="composite" presStyleCnt="0"/>
      <dgm:spPr/>
    </dgm:pt>
    <dgm:pt modelId="{6E3D19FF-A597-47B5-A563-43B651FE4ECB}" type="pres">
      <dgm:prSet presAssocID="{2626FE8C-F7EA-4670-A8D3-16ED6FB0B980}" presName="parTx" presStyleLbl="alignNode1" presStyleIdx="1" presStyleCnt="2">
        <dgm:presLayoutVars>
          <dgm:chMax val="0"/>
          <dgm:chPref val="0"/>
          <dgm:bulletEnabled val="1"/>
        </dgm:presLayoutVars>
      </dgm:prSet>
      <dgm:spPr/>
    </dgm:pt>
    <dgm:pt modelId="{B18D4A1E-4E0F-44C5-A27D-7F8390AC0149}" type="pres">
      <dgm:prSet presAssocID="{2626FE8C-F7EA-4670-A8D3-16ED6FB0B980}" presName="desTx" presStyleLbl="alignAccFollowNode1" presStyleIdx="1" presStyleCnt="2">
        <dgm:presLayoutVars>
          <dgm:bulletEnabled val="1"/>
        </dgm:presLayoutVars>
      </dgm:prSet>
      <dgm:spPr/>
    </dgm:pt>
  </dgm:ptLst>
  <dgm:cxnLst>
    <dgm:cxn modelId="{8771DD11-5536-4158-A6AF-639402756731}" type="presOf" srcId="{78415114-FAE5-44C5-ADAE-7AA38B641700}" destId="{78DDA28F-5D58-40E4-8840-97E0204D7B60}" srcOrd="0" destOrd="0" presId="urn:microsoft.com/office/officeart/2005/8/layout/hList1"/>
    <dgm:cxn modelId="{3412CD17-2DFD-4B3A-9520-DC84266D6CDC}" type="presOf" srcId="{5CFE7331-50BA-4ABD-BF81-4888B4F1D943}" destId="{B18D4A1E-4E0F-44C5-A27D-7F8390AC0149}" srcOrd="0" destOrd="0" presId="urn:microsoft.com/office/officeart/2005/8/layout/hList1"/>
    <dgm:cxn modelId="{84D5CE18-F7A1-405E-ADAB-F25E34EA9866}" type="presOf" srcId="{2626FE8C-F7EA-4670-A8D3-16ED6FB0B980}" destId="{6E3D19FF-A597-47B5-A563-43B651FE4ECB}" srcOrd="0" destOrd="0" presId="urn:microsoft.com/office/officeart/2005/8/layout/hList1"/>
    <dgm:cxn modelId="{E98B1D61-ACB0-4EE8-BB71-15B334752D06}" srcId="{2626FE8C-F7EA-4670-A8D3-16ED6FB0B980}" destId="{5CFE7331-50BA-4ABD-BF81-4888B4F1D943}" srcOrd="0" destOrd="0" parTransId="{4D2330B1-C5D0-49A4-AF62-ACEB68771841}" sibTransId="{5F80BC19-CE11-417E-B9F5-8BA76C2753F2}"/>
    <dgm:cxn modelId="{836C1994-08F5-43CD-84FE-609BFC02C206}" type="presOf" srcId="{EB28BA75-C5CB-4648-BA63-DFF9FABC0C73}" destId="{6363EC8D-1942-49F0-9160-75CC5E4ACC4A}" srcOrd="0" destOrd="0" presId="urn:microsoft.com/office/officeart/2005/8/layout/hList1"/>
    <dgm:cxn modelId="{AA260895-23D8-42A6-8808-EB3404021B6B}" srcId="{78415114-FAE5-44C5-ADAE-7AA38B641700}" destId="{82961A94-1DA1-4FEB-911B-48D54E5D0959}" srcOrd="0" destOrd="0" parTransId="{3A15678F-A6A4-48FD-842E-B504E9D81134}" sibTransId="{D1FE3831-6CF8-4A19-B706-7FA09D706D0F}"/>
    <dgm:cxn modelId="{5FF6FCA6-D55D-4EB9-A9DA-B8109465F51E}" srcId="{78415114-FAE5-44C5-ADAE-7AA38B641700}" destId="{2626FE8C-F7EA-4670-A8D3-16ED6FB0B980}" srcOrd="1" destOrd="0" parTransId="{0888563C-D6BD-4AD0-AEAB-D95DC2F13A70}" sibTransId="{00133C1E-DEA4-4610-B4E4-7A1DD6E79ED4}"/>
    <dgm:cxn modelId="{D2B7CAF5-0A39-4458-8903-900232D30F7B}" type="presOf" srcId="{82961A94-1DA1-4FEB-911B-48D54E5D0959}" destId="{78EEF2B0-A63C-4B69-B135-1366A8214DED}" srcOrd="0" destOrd="0" presId="urn:microsoft.com/office/officeart/2005/8/layout/hList1"/>
    <dgm:cxn modelId="{801C06FF-D4D2-4E83-BA5C-461D9AD20BB6}" srcId="{82961A94-1DA1-4FEB-911B-48D54E5D0959}" destId="{EB28BA75-C5CB-4648-BA63-DFF9FABC0C73}" srcOrd="0" destOrd="0" parTransId="{DF0F0369-9921-4A6B-BD56-CC74F3794FC5}" sibTransId="{60B89408-B3EA-4D84-B453-C482420790F8}"/>
    <dgm:cxn modelId="{17FDC783-B682-48DE-867E-39E482C54C6A}" type="presParOf" srcId="{78DDA28F-5D58-40E4-8840-97E0204D7B60}" destId="{1D7EAA92-1034-4AD2-9CAB-0F321B880D60}" srcOrd="0" destOrd="0" presId="urn:microsoft.com/office/officeart/2005/8/layout/hList1"/>
    <dgm:cxn modelId="{24E1BEED-5F03-4DEC-83E9-F46A108EA2D8}" type="presParOf" srcId="{1D7EAA92-1034-4AD2-9CAB-0F321B880D60}" destId="{78EEF2B0-A63C-4B69-B135-1366A8214DED}" srcOrd="0" destOrd="0" presId="urn:microsoft.com/office/officeart/2005/8/layout/hList1"/>
    <dgm:cxn modelId="{31CF902A-3337-454E-A524-2922C1EECB66}" type="presParOf" srcId="{1D7EAA92-1034-4AD2-9CAB-0F321B880D60}" destId="{6363EC8D-1942-49F0-9160-75CC5E4ACC4A}" srcOrd="1" destOrd="0" presId="urn:microsoft.com/office/officeart/2005/8/layout/hList1"/>
    <dgm:cxn modelId="{D2F9B601-1CA6-4F5F-B2F2-AC6C7E49B336}" type="presParOf" srcId="{78DDA28F-5D58-40E4-8840-97E0204D7B60}" destId="{84144B30-D168-4E3B-976B-FCEA78E9E101}" srcOrd="1" destOrd="0" presId="urn:microsoft.com/office/officeart/2005/8/layout/hList1"/>
    <dgm:cxn modelId="{952BD0DA-6818-4BCA-9B6A-F4BCB8119EB7}" type="presParOf" srcId="{78DDA28F-5D58-40E4-8840-97E0204D7B60}" destId="{EF57E6CC-363F-464A-A751-DCEFEDCF42F1}" srcOrd="2" destOrd="0" presId="urn:microsoft.com/office/officeart/2005/8/layout/hList1"/>
    <dgm:cxn modelId="{070B20B3-1231-490E-886C-259AD612316D}" type="presParOf" srcId="{EF57E6CC-363F-464A-A751-DCEFEDCF42F1}" destId="{6E3D19FF-A597-47B5-A563-43B651FE4ECB}" srcOrd="0" destOrd="0" presId="urn:microsoft.com/office/officeart/2005/8/layout/hList1"/>
    <dgm:cxn modelId="{3560837D-65D6-483C-A2BC-512CA05DE971}" type="presParOf" srcId="{EF57E6CC-363F-464A-A751-DCEFEDCF42F1}" destId="{B18D4A1E-4E0F-44C5-A27D-7F8390AC0149}"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CB77B71-2F70-4DAF-9E84-7BBA4C9EDEAB}" type="doc">
      <dgm:prSet loTypeId="urn:microsoft.com/office/officeart/2018/2/layout/IconVerticalSolidList" loCatId="icon" qsTypeId="urn:microsoft.com/office/officeart/2005/8/quickstyle/simple3" qsCatId="simple" csTypeId="urn:microsoft.com/office/officeart/2018/5/colors/Iconchunking_neutralbg_accent2_2" csCatId="accent2" phldr="1"/>
      <dgm:spPr/>
      <dgm:t>
        <a:bodyPr/>
        <a:lstStyle/>
        <a:p>
          <a:endParaRPr lang="en-US"/>
        </a:p>
      </dgm:t>
    </dgm:pt>
    <dgm:pt modelId="{235FD0BA-2484-4841-8832-DEC6136DFD7D}">
      <dgm:prSet/>
      <dgm:spPr/>
      <dgm:t>
        <a:bodyPr/>
        <a:lstStyle/>
        <a:p>
          <a:pPr>
            <a:lnSpc>
              <a:spcPct val="100000"/>
            </a:lnSpc>
          </a:pPr>
          <a:r>
            <a:rPr lang="en-GB" dirty="0"/>
            <a:t>Cobalt Strike is a post-exploitation &amp; C2 framework</a:t>
          </a:r>
          <a:endParaRPr lang="en-US" dirty="0"/>
        </a:p>
      </dgm:t>
    </dgm:pt>
    <dgm:pt modelId="{8DC1E147-07ED-43BC-B1CA-E68B6BF25EA8}" type="parTrans" cxnId="{60933E50-1AE2-43FD-92A7-247471CD92C8}">
      <dgm:prSet/>
      <dgm:spPr/>
      <dgm:t>
        <a:bodyPr/>
        <a:lstStyle/>
        <a:p>
          <a:endParaRPr lang="en-US"/>
        </a:p>
      </dgm:t>
    </dgm:pt>
    <dgm:pt modelId="{3C435BC0-C7CF-4368-B489-B5F652C47C21}" type="sibTrans" cxnId="{60933E50-1AE2-43FD-92A7-247471CD92C8}">
      <dgm:prSet/>
      <dgm:spPr/>
      <dgm:t>
        <a:bodyPr/>
        <a:lstStyle/>
        <a:p>
          <a:endParaRPr lang="en-US"/>
        </a:p>
      </dgm:t>
    </dgm:pt>
    <dgm:pt modelId="{80E96B4E-E372-4224-8EE8-9AE0EE71B8CE}">
      <dgm:prSet/>
      <dgm:spPr/>
      <dgm:t>
        <a:bodyPr/>
        <a:lstStyle/>
        <a:p>
          <a:pPr>
            <a:lnSpc>
              <a:spcPct val="100000"/>
            </a:lnSpc>
          </a:pPr>
          <a:r>
            <a:rPr lang="en-GB" dirty="0">
              <a:hlinkClick xmlns:r="http://schemas.openxmlformats.org/officeDocument/2006/relationships" r:id="rId1"/>
            </a:rPr>
            <a:t>Command &amp; Control (C2)</a:t>
          </a:r>
          <a:r>
            <a:rPr lang="en-GB" dirty="0"/>
            <a:t> – “The adversary is trying to communicate with compromised systems to control them”</a:t>
          </a:r>
          <a:endParaRPr lang="en-US" dirty="0"/>
        </a:p>
      </dgm:t>
    </dgm:pt>
    <dgm:pt modelId="{EDACA7AC-8AF6-484C-B629-6262088774A1}" type="parTrans" cxnId="{60A9FAC9-42F8-479A-A971-137191BAEBA8}">
      <dgm:prSet/>
      <dgm:spPr/>
      <dgm:t>
        <a:bodyPr/>
        <a:lstStyle/>
        <a:p>
          <a:endParaRPr lang="en-US"/>
        </a:p>
      </dgm:t>
    </dgm:pt>
    <dgm:pt modelId="{A4603417-82CC-4207-9F08-8EA06260739A}" type="sibTrans" cxnId="{60A9FAC9-42F8-479A-A971-137191BAEBA8}">
      <dgm:prSet/>
      <dgm:spPr/>
      <dgm:t>
        <a:bodyPr/>
        <a:lstStyle/>
        <a:p>
          <a:endParaRPr lang="en-US"/>
        </a:p>
      </dgm:t>
    </dgm:pt>
    <dgm:pt modelId="{B1FAC6A0-3879-47D1-ABE6-BA85B0BE3CAF}">
      <dgm:prSet/>
      <dgm:spPr/>
      <dgm:t>
        <a:bodyPr/>
        <a:lstStyle/>
        <a:p>
          <a:pPr>
            <a:lnSpc>
              <a:spcPct val="100000"/>
            </a:lnSpc>
          </a:pPr>
          <a:r>
            <a:rPr lang="en-GB"/>
            <a:t>Cobalt Strike facilitates C2 via common network protocols (HTTP/S, DNS, SMB)</a:t>
          </a:r>
          <a:endParaRPr lang="en-US"/>
        </a:p>
      </dgm:t>
    </dgm:pt>
    <dgm:pt modelId="{6380848F-AC1C-41AA-A7F8-CC0813356208}" type="parTrans" cxnId="{96BDFAB1-24DA-4228-A32E-6D77A1538139}">
      <dgm:prSet/>
      <dgm:spPr/>
      <dgm:t>
        <a:bodyPr/>
        <a:lstStyle/>
        <a:p>
          <a:endParaRPr lang="en-US"/>
        </a:p>
      </dgm:t>
    </dgm:pt>
    <dgm:pt modelId="{4C91E6BF-2825-401A-A9D1-C686BB8EF40A}" type="sibTrans" cxnId="{96BDFAB1-24DA-4228-A32E-6D77A1538139}">
      <dgm:prSet/>
      <dgm:spPr/>
      <dgm:t>
        <a:bodyPr/>
        <a:lstStyle/>
        <a:p>
          <a:endParaRPr lang="en-US"/>
        </a:p>
      </dgm:t>
    </dgm:pt>
    <dgm:pt modelId="{FC569B53-0B0A-4D35-87A7-ABAD3BD77BAA}">
      <dgm:prSet/>
      <dgm:spPr/>
      <dgm:t>
        <a:bodyPr/>
        <a:lstStyle/>
        <a:p>
          <a:pPr>
            <a:lnSpc>
              <a:spcPct val="100000"/>
            </a:lnSpc>
          </a:pPr>
          <a:r>
            <a:rPr lang="en-GB"/>
            <a:t>Post-Exploitation – refers to the stage of an attack that occurs after a system has been successfully compromised</a:t>
          </a:r>
          <a:endParaRPr lang="en-US"/>
        </a:p>
      </dgm:t>
    </dgm:pt>
    <dgm:pt modelId="{CC0A5BD8-B8A9-4C81-A1EC-B3AC7C13E42D}" type="parTrans" cxnId="{A30CE9C9-3970-442B-87BC-3E4FF324D9F7}">
      <dgm:prSet/>
      <dgm:spPr/>
      <dgm:t>
        <a:bodyPr/>
        <a:lstStyle/>
        <a:p>
          <a:endParaRPr lang="en-US"/>
        </a:p>
      </dgm:t>
    </dgm:pt>
    <dgm:pt modelId="{634AF269-1F02-4F98-A70A-D9508C7798DC}" type="sibTrans" cxnId="{A30CE9C9-3970-442B-87BC-3E4FF324D9F7}">
      <dgm:prSet/>
      <dgm:spPr/>
      <dgm:t>
        <a:bodyPr/>
        <a:lstStyle/>
        <a:p>
          <a:endParaRPr lang="en-US"/>
        </a:p>
      </dgm:t>
    </dgm:pt>
    <dgm:pt modelId="{8B6C80B1-D599-4FC4-8F1C-5DEA7B63BA59}">
      <dgm:prSet/>
      <dgm:spPr/>
      <dgm:t>
        <a:bodyPr/>
        <a:lstStyle/>
        <a:p>
          <a:pPr>
            <a:lnSpc>
              <a:spcPct val="100000"/>
            </a:lnSpc>
          </a:pPr>
          <a:r>
            <a:rPr lang="en-GB"/>
            <a:t>Cobalt Strike can perform Credential Theft, Persistence, Privilege Escalation, Lateral Movement &amp; Discovery for Post-Exploitation</a:t>
          </a:r>
          <a:endParaRPr lang="en-US"/>
        </a:p>
      </dgm:t>
    </dgm:pt>
    <dgm:pt modelId="{8533C795-90C3-46DA-B3DB-964EF7389896}" type="parTrans" cxnId="{0B8E9F7F-1F68-4D4B-B2CA-9A174D9AE979}">
      <dgm:prSet/>
      <dgm:spPr/>
      <dgm:t>
        <a:bodyPr/>
        <a:lstStyle/>
        <a:p>
          <a:endParaRPr lang="en-US"/>
        </a:p>
      </dgm:t>
    </dgm:pt>
    <dgm:pt modelId="{1EDFC6C8-B408-434D-A45F-87FBFBFDFFAB}" type="sibTrans" cxnId="{0B8E9F7F-1F68-4D4B-B2CA-9A174D9AE979}">
      <dgm:prSet/>
      <dgm:spPr/>
      <dgm:t>
        <a:bodyPr/>
        <a:lstStyle/>
        <a:p>
          <a:endParaRPr lang="en-US"/>
        </a:p>
      </dgm:t>
    </dgm:pt>
    <dgm:pt modelId="{3376CDD2-5DD2-4C49-B089-4E9F1A30A554}" type="pres">
      <dgm:prSet presAssocID="{5CB77B71-2F70-4DAF-9E84-7BBA4C9EDEAB}" presName="root" presStyleCnt="0">
        <dgm:presLayoutVars>
          <dgm:dir/>
          <dgm:resizeHandles val="exact"/>
        </dgm:presLayoutVars>
      </dgm:prSet>
      <dgm:spPr/>
    </dgm:pt>
    <dgm:pt modelId="{F3AA2A13-3086-4FF4-82ED-69423032848F}" type="pres">
      <dgm:prSet presAssocID="{235FD0BA-2484-4841-8832-DEC6136DFD7D}" presName="compNode" presStyleCnt="0"/>
      <dgm:spPr/>
    </dgm:pt>
    <dgm:pt modelId="{E1A78403-FD5E-4A44-B257-3B95E5CC4B52}" type="pres">
      <dgm:prSet presAssocID="{235FD0BA-2484-4841-8832-DEC6136DFD7D}" presName="bgRect" presStyleLbl="bgShp" presStyleIdx="0" presStyleCnt="3"/>
      <dgm:spPr/>
    </dgm:pt>
    <dgm:pt modelId="{350A70A0-CFD0-4C09-9065-D62371D11657}" type="pres">
      <dgm:prSet presAssocID="{235FD0BA-2484-4841-8832-DEC6136DFD7D}" presName="iconRect" presStyleLbl="node1" presStyleIdx="0" presStyleCnt="3"/>
      <dgm:spPr>
        <a:blipFill>
          <a:blip xmlns:r="http://schemas.openxmlformats.org/officeDocument/2006/relationships" r:embed="rId2">
            <a:extLst>
              <a:ext uri="{96DAC541-7B7A-43D3-8B79-37D633B846F1}">
                <asvg:svgBlip xmlns:asvg="http://schemas.microsoft.com/office/drawing/2016/SVG/main" r:embed="rId3"/>
              </a:ext>
            </a:extLst>
          </a:blip>
          <a:srcRect/>
          <a:stretch>
            <a:fillRect/>
          </a:stretch>
        </a:blipFill>
      </dgm:spPr>
      <dgm:extLst>
        <a:ext uri="{E40237B7-FDA0-4F09-8148-C483321AD2D9}">
          <dgm14:cNvPr xmlns:dgm14="http://schemas.microsoft.com/office/drawing/2010/diagram" id="0" name="" descr="Server outline"/>
        </a:ext>
      </dgm:extLst>
    </dgm:pt>
    <dgm:pt modelId="{C7FBB168-ED8A-4AAD-B853-6FB342E50615}" type="pres">
      <dgm:prSet presAssocID="{235FD0BA-2484-4841-8832-DEC6136DFD7D}" presName="spaceRect" presStyleCnt="0"/>
      <dgm:spPr/>
    </dgm:pt>
    <dgm:pt modelId="{CEDD2693-BE0F-4E07-A37D-EEBBDECD4946}" type="pres">
      <dgm:prSet presAssocID="{235FD0BA-2484-4841-8832-DEC6136DFD7D}" presName="parTx" presStyleLbl="revTx" presStyleIdx="0" presStyleCnt="5">
        <dgm:presLayoutVars>
          <dgm:chMax val="0"/>
          <dgm:chPref val="0"/>
        </dgm:presLayoutVars>
      </dgm:prSet>
      <dgm:spPr/>
    </dgm:pt>
    <dgm:pt modelId="{AE404A0E-890B-46AD-8DE6-5B675486D6F4}" type="pres">
      <dgm:prSet presAssocID="{3C435BC0-C7CF-4368-B489-B5F652C47C21}" presName="sibTrans" presStyleCnt="0"/>
      <dgm:spPr/>
    </dgm:pt>
    <dgm:pt modelId="{E8DDDA0D-F711-4DB2-AA04-CBB2AC886C22}" type="pres">
      <dgm:prSet presAssocID="{80E96B4E-E372-4224-8EE8-9AE0EE71B8CE}" presName="compNode" presStyleCnt="0"/>
      <dgm:spPr/>
    </dgm:pt>
    <dgm:pt modelId="{58092AF2-A438-4084-870F-2A012ABC006A}" type="pres">
      <dgm:prSet presAssocID="{80E96B4E-E372-4224-8EE8-9AE0EE71B8CE}" presName="bgRect" presStyleLbl="bgShp" presStyleIdx="1" presStyleCnt="3"/>
      <dgm:spPr/>
    </dgm:pt>
    <dgm:pt modelId="{A140087B-351F-4C3E-8BDF-296DFBB28144}" type="pres">
      <dgm:prSet presAssocID="{80E96B4E-E372-4224-8EE8-9AE0EE71B8CE}" presName="iconRect" presStyleLbl="node1" presStyleIdx="1" presStyleCnt="3"/>
      <dgm:spPr>
        <a:blipFill>
          <a:blip xmlns:r="http://schemas.openxmlformats.org/officeDocument/2006/relationships" r:embed="rId4">
            <a:extLst>
              <a:ext uri="{96DAC541-7B7A-43D3-8B79-37D633B846F1}">
                <asvg:svgBlip xmlns:asvg="http://schemas.microsoft.com/office/drawing/2016/SVG/main" r:embed="rId5"/>
              </a:ext>
            </a:extLst>
          </a:blip>
          <a:srcRect/>
          <a:stretch>
            <a:fillRect/>
          </a:stretch>
        </a:blipFill>
      </dgm:spPr>
      <dgm:extLst>
        <a:ext uri="{E40237B7-FDA0-4F09-8148-C483321AD2D9}">
          <dgm14:cNvPr xmlns:dgm14="http://schemas.microsoft.com/office/drawing/2010/diagram" id="0" name="" descr="Cloud Computing outline"/>
        </a:ext>
      </dgm:extLst>
    </dgm:pt>
    <dgm:pt modelId="{266BF0A3-B336-4DA8-B78A-498E32890384}" type="pres">
      <dgm:prSet presAssocID="{80E96B4E-E372-4224-8EE8-9AE0EE71B8CE}" presName="spaceRect" presStyleCnt="0"/>
      <dgm:spPr/>
    </dgm:pt>
    <dgm:pt modelId="{81B73434-4DA3-4BBA-80E3-6F1FCB016FF7}" type="pres">
      <dgm:prSet presAssocID="{80E96B4E-E372-4224-8EE8-9AE0EE71B8CE}" presName="parTx" presStyleLbl="revTx" presStyleIdx="1" presStyleCnt="5">
        <dgm:presLayoutVars>
          <dgm:chMax val="0"/>
          <dgm:chPref val="0"/>
        </dgm:presLayoutVars>
      </dgm:prSet>
      <dgm:spPr/>
    </dgm:pt>
    <dgm:pt modelId="{5CAA6328-AB4E-4552-8FCC-36156DC14D58}" type="pres">
      <dgm:prSet presAssocID="{80E96B4E-E372-4224-8EE8-9AE0EE71B8CE}" presName="desTx" presStyleLbl="revTx" presStyleIdx="2" presStyleCnt="5">
        <dgm:presLayoutVars/>
      </dgm:prSet>
      <dgm:spPr/>
    </dgm:pt>
    <dgm:pt modelId="{D0699462-A0E8-47B0-B92A-EEAA4A9B20BE}" type="pres">
      <dgm:prSet presAssocID="{A4603417-82CC-4207-9F08-8EA06260739A}" presName="sibTrans" presStyleCnt="0"/>
      <dgm:spPr/>
    </dgm:pt>
    <dgm:pt modelId="{0A6C72DA-D3A4-4F61-8769-56176DA4A4B3}" type="pres">
      <dgm:prSet presAssocID="{FC569B53-0B0A-4D35-87A7-ABAD3BD77BAA}" presName="compNode" presStyleCnt="0"/>
      <dgm:spPr/>
    </dgm:pt>
    <dgm:pt modelId="{C214967F-9B67-4D33-A2CA-F09ED20E30D4}" type="pres">
      <dgm:prSet presAssocID="{FC569B53-0B0A-4D35-87A7-ABAD3BD77BAA}" presName="bgRect" presStyleLbl="bgShp" presStyleIdx="2" presStyleCnt="3"/>
      <dgm:spPr/>
    </dgm:pt>
    <dgm:pt modelId="{C7C18AE6-0252-424C-8115-EF7529617107}" type="pres">
      <dgm:prSet presAssocID="{FC569B53-0B0A-4D35-87A7-ABAD3BD77BAA}" presName="iconRect" presStyleLbl="node1" presStyleIdx="2" presStyleCnt="3"/>
      <dgm:spPr>
        <a:blipFill>
          <a:blip xmlns:r="http://schemas.openxmlformats.org/officeDocument/2006/relationships" r:embed="rId6">
            <a:extLst>
              <a:ext uri="{96DAC541-7B7A-43D3-8B79-37D633B846F1}">
                <asvg:svgBlip xmlns:asvg="http://schemas.microsoft.com/office/drawing/2016/SVG/main" r:embed="rId7"/>
              </a:ext>
            </a:extLst>
          </a:blip>
          <a:srcRect/>
          <a:stretch>
            <a:fillRect/>
          </a:stretch>
        </a:blipFill>
      </dgm:spPr>
      <dgm:extLst>
        <a:ext uri="{E40237B7-FDA0-4F09-8148-C483321AD2D9}">
          <dgm14:cNvPr xmlns:dgm14="http://schemas.microsoft.com/office/drawing/2010/diagram" id="0" name="" descr="Skull with solid fill"/>
        </a:ext>
      </dgm:extLst>
    </dgm:pt>
    <dgm:pt modelId="{D46496AF-7AC6-4FAE-A331-4D8C92971D83}" type="pres">
      <dgm:prSet presAssocID="{FC569B53-0B0A-4D35-87A7-ABAD3BD77BAA}" presName="spaceRect" presStyleCnt="0"/>
      <dgm:spPr/>
    </dgm:pt>
    <dgm:pt modelId="{5F9BA433-EFC6-4DF2-948D-23CFD0B865AB}" type="pres">
      <dgm:prSet presAssocID="{FC569B53-0B0A-4D35-87A7-ABAD3BD77BAA}" presName="parTx" presStyleLbl="revTx" presStyleIdx="3" presStyleCnt="5">
        <dgm:presLayoutVars>
          <dgm:chMax val="0"/>
          <dgm:chPref val="0"/>
        </dgm:presLayoutVars>
      </dgm:prSet>
      <dgm:spPr/>
    </dgm:pt>
    <dgm:pt modelId="{FDC4FAE9-269C-409A-84B9-61E1C290CBDD}" type="pres">
      <dgm:prSet presAssocID="{FC569B53-0B0A-4D35-87A7-ABAD3BD77BAA}" presName="desTx" presStyleLbl="revTx" presStyleIdx="4" presStyleCnt="5">
        <dgm:presLayoutVars/>
      </dgm:prSet>
      <dgm:spPr/>
    </dgm:pt>
  </dgm:ptLst>
  <dgm:cxnLst>
    <dgm:cxn modelId="{B3FDB804-784A-4E8B-9313-A80E8283917F}" type="presOf" srcId="{80E96B4E-E372-4224-8EE8-9AE0EE71B8CE}" destId="{81B73434-4DA3-4BBA-80E3-6F1FCB016FF7}" srcOrd="0" destOrd="0" presId="urn:microsoft.com/office/officeart/2018/2/layout/IconVerticalSolidList"/>
    <dgm:cxn modelId="{60933E50-1AE2-43FD-92A7-247471CD92C8}" srcId="{5CB77B71-2F70-4DAF-9E84-7BBA4C9EDEAB}" destId="{235FD0BA-2484-4841-8832-DEC6136DFD7D}" srcOrd="0" destOrd="0" parTransId="{8DC1E147-07ED-43BC-B1CA-E68B6BF25EA8}" sibTransId="{3C435BC0-C7CF-4368-B489-B5F652C47C21}"/>
    <dgm:cxn modelId="{0B8E9F7F-1F68-4D4B-B2CA-9A174D9AE979}" srcId="{FC569B53-0B0A-4D35-87A7-ABAD3BD77BAA}" destId="{8B6C80B1-D599-4FC4-8F1C-5DEA7B63BA59}" srcOrd="0" destOrd="0" parTransId="{8533C795-90C3-46DA-B3DB-964EF7389896}" sibTransId="{1EDFC6C8-B408-434D-A45F-87FBFBFDFFAB}"/>
    <dgm:cxn modelId="{DB18FA91-419E-49BA-9B74-D8DE1DF08CAD}" type="presOf" srcId="{8B6C80B1-D599-4FC4-8F1C-5DEA7B63BA59}" destId="{FDC4FAE9-269C-409A-84B9-61E1C290CBDD}" srcOrd="0" destOrd="0" presId="urn:microsoft.com/office/officeart/2018/2/layout/IconVerticalSolidList"/>
    <dgm:cxn modelId="{96BDFAB1-24DA-4228-A32E-6D77A1538139}" srcId="{80E96B4E-E372-4224-8EE8-9AE0EE71B8CE}" destId="{B1FAC6A0-3879-47D1-ABE6-BA85B0BE3CAF}" srcOrd="0" destOrd="0" parTransId="{6380848F-AC1C-41AA-A7F8-CC0813356208}" sibTransId="{4C91E6BF-2825-401A-A9D1-C686BB8EF40A}"/>
    <dgm:cxn modelId="{A30CE9C9-3970-442B-87BC-3E4FF324D9F7}" srcId="{5CB77B71-2F70-4DAF-9E84-7BBA4C9EDEAB}" destId="{FC569B53-0B0A-4D35-87A7-ABAD3BD77BAA}" srcOrd="2" destOrd="0" parTransId="{CC0A5BD8-B8A9-4C81-A1EC-B3AC7C13E42D}" sibTransId="{634AF269-1F02-4F98-A70A-D9508C7798DC}"/>
    <dgm:cxn modelId="{60A9FAC9-42F8-479A-A971-137191BAEBA8}" srcId="{5CB77B71-2F70-4DAF-9E84-7BBA4C9EDEAB}" destId="{80E96B4E-E372-4224-8EE8-9AE0EE71B8CE}" srcOrd="1" destOrd="0" parTransId="{EDACA7AC-8AF6-484C-B629-6262088774A1}" sibTransId="{A4603417-82CC-4207-9F08-8EA06260739A}"/>
    <dgm:cxn modelId="{E1CB5FD2-896C-4696-AC96-F718BE9A151B}" type="presOf" srcId="{B1FAC6A0-3879-47D1-ABE6-BA85B0BE3CAF}" destId="{5CAA6328-AB4E-4552-8FCC-36156DC14D58}" srcOrd="0" destOrd="0" presId="urn:microsoft.com/office/officeart/2018/2/layout/IconVerticalSolidList"/>
    <dgm:cxn modelId="{715AE0E8-F10E-4D76-AA6E-9A2B19B152F0}" type="presOf" srcId="{5CB77B71-2F70-4DAF-9E84-7BBA4C9EDEAB}" destId="{3376CDD2-5DD2-4C49-B089-4E9F1A30A554}" srcOrd="0" destOrd="0" presId="urn:microsoft.com/office/officeart/2018/2/layout/IconVerticalSolidList"/>
    <dgm:cxn modelId="{AD824CEA-A165-47C8-A15A-6A5A59E8A5F2}" type="presOf" srcId="{235FD0BA-2484-4841-8832-DEC6136DFD7D}" destId="{CEDD2693-BE0F-4E07-A37D-EEBBDECD4946}" srcOrd="0" destOrd="0" presId="urn:microsoft.com/office/officeart/2018/2/layout/IconVerticalSolidList"/>
    <dgm:cxn modelId="{91ED4BFF-62B0-40C9-BA8D-4D037B87A8A0}" type="presOf" srcId="{FC569B53-0B0A-4D35-87A7-ABAD3BD77BAA}" destId="{5F9BA433-EFC6-4DF2-948D-23CFD0B865AB}" srcOrd="0" destOrd="0" presId="urn:microsoft.com/office/officeart/2018/2/layout/IconVerticalSolidList"/>
    <dgm:cxn modelId="{6B6CEBC1-21CB-4AB4-BE6F-23AE59DB9B20}" type="presParOf" srcId="{3376CDD2-5DD2-4C49-B089-4E9F1A30A554}" destId="{F3AA2A13-3086-4FF4-82ED-69423032848F}" srcOrd="0" destOrd="0" presId="urn:microsoft.com/office/officeart/2018/2/layout/IconVerticalSolidList"/>
    <dgm:cxn modelId="{48F872F3-A110-4B9B-AFD0-15D05C469182}" type="presParOf" srcId="{F3AA2A13-3086-4FF4-82ED-69423032848F}" destId="{E1A78403-FD5E-4A44-B257-3B95E5CC4B52}" srcOrd="0" destOrd="0" presId="urn:microsoft.com/office/officeart/2018/2/layout/IconVerticalSolidList"/>
    <dgm:cxn modelId="{ED1FCF5B-BB50-4DC2-BD39-6C6545B35E9A}" type="presParOf" srcId="{F3AA2A13-3086-4FF4-82ED-69423032848F}" destId="{350A70A0-CFD0-4C09-9065-D62371D11657}" srcOrd="1" destOrd="0" presId="urn:microsoft.com/office/officeart/2018/2/layout/IconVerticalSolidList"/>
    <dgm:cxn modelId="{141972AB-8012-4256-8D3D-8875A790A487}" type="presParOf" srcId="{F3AA2A13-3086-4FF4-82ED-69423032848F}" destId="{C7FBB168-ED8A-4AAD-B853-6FB342E50615}" srcOrd="2" destOrd="0" presId="urn:microsoft.com/office/officeart/2018/2/layout/IconVerticalSolidList"/>
    <dgm:cxn modelId="{492B8367-17F4-454A-B628-C95015CE62B5}" type="presParOf" srcId="{F3AA2A13-3086-4FF4-82ED-69423032848F}" destId="{CEDD2693-BE0F-4E07-A37D-EEBBDECD4946}" srcOrd="3" destOrd="0" presId="urn:microsoft.com/office/officeart/2018/2/layout/IconVerticalSolidList"/>
    <dgm:cxn modelId="{46FE0EA5-3C0A-461A-9152-A8009C8530E4}" type="presParOf" srcId="{3376CDD2-5DD2-4C49-B089-4E9F1A30A554}" destId="{AE404A0E-890B-46AD-8DE6-5B675486D6F4}" srcOrd="1" destOrd="0" presId="urn:microsoft.com/office/officeart/2018/2/layout/IconVerticalSolidList"/>
    <dgm:cxn modelId="{4497B2E2-F68F-4BEF-A2F6-4A21200D3883}" type="presParOf" srcId="{3376CDD2-5DD2-4C49-B089-4E9F1A30A554}" destId="{E8DDDA0D-F711-4DB2-AA04-CBB2AC886C22}" srcOrd="2" destOrd="0" presId="urn:microsoft.com/office/officeart/2018/2/layout/IconVerticalSolidList"/>
    <dgm:cxn modelId="{CC3B9C1B-3C39-450C-8E13-B71FEF88168D}" type="presParOf" srcId="{E8DDDA0D-F711-4DB2-AA04-CBB2AC886C22}" destId="{58092AF2-A438-4084-870F-2A012ABC006A}" srcOrd="0" destOrd="0" presId="urn:microsoft.com/office/officeart/2018/2/layout/IconVerticalSolidList"/>
    <dgm:cxn modelId="{1F7590C3-45AD-487E-8D87-878C7FBFAAA2}" type="presParOf" srcId="{E8DDDA0D-F711-4DB2-AA04-CBB2AC886C22}" destId="{A140087B-351F-4C3E-8BDF-296DFBB28144}" srcOrd="1" destOrd="0" presId="urn:microsoft.com/office/officeart/2018/2/layout/IconVerticalSolidList"/>
    <dgm:cxn modelId="{A2DEC993-C3B8-4792-A8DA-DA197AB31B1A}" type="presParOf" srcId="{E8DDDA0D-F711-4DB2-AA04-CBB2AC886C22}" destId="{266BF0A3-B336-4DA8-B78A-498E32890384}" srcOrd="2" destOrd="0" presId="urn:microsoft.com/office/officeart/2018/2/layout/IconVerticalSolidList"/>
    <dgm:cxn modelId="{F28555AC-92CC-4567-B5C2-E595D04D6A99}" type="presParOf" srcId="{E8DDDA0D-F711-4DB2-AA04-CBB2AC886C22}" destId="{81B73434-4DA3-4BBA-80E3-6F1FCB016FF7}" srcOrd="3" destOrd="0" presId="urn:microsoft.com/office/officeart/2018/2/layout/IconVerticalSolidList"/>
    <dgm:cxn modelId="{396867C3-E6ED-4135-B9E5-9029C19BF70D}" type="presParOf" srcId="{E8DDDA0D-F711-4DB2-AA04-CBB2AC886C22}" destId="{5CAA6328-AB4E-4552-8FCC-36156DC14D58}" srcOrd="4" destOrd="0" presId="urn:microsoft.com/office/officeart/2018/2/layout/IconVerticalSolidList"/>
    <dgm:cxn modelId="{0B46534B-4426-40A8-961B-C8CD91A98425}" type="presParOf" srcId="{3376CDD2-5DD2-4C49-B089-4E9F1A30A554}" destId="{D0699462-A0E8-47B0-B92A-EEAA4A9B20BE}" srcOrd="3" destOrd="0" presId="urn:microsoft.com/office/officeart/2018/2/layout/IconVerticalSolidList"/>
    <dgm:cxn modelId="{3433B993-0C90-4624-A9E1-6382007BDCB5}" type="presParOf" srcId="{3376CDD2-5DD2-4C49-B089-4E9F1A30A554}" destId="{0A6C72DA-D3A4-4F61-8769-56176DA4A4B3}" srcOrd="4" destOrd="0" presId="urn:microsoft.com/office/officeart/2018/2/layout/IconVerticalSolidList"/>
    <dgm:cxn modelId="{F9B303C7-C2A6-4817-988E-2E20B865F045}" type="presParOf" srcId="{0A6C72DA-D3A4-4F61-8769-56176DA4A4B3}" destId="{C214967F-9B67-4D33-A2CA-F09ED20E30D4}" srcOrd="0" destOrd="0" presId="urn:microsoft.com/office/officeart/2018/2/layout/IconVerticalSolidList"/>
    <dgm:cxn modelId="{C086B420-9086-4609-B5D3-3CAC50848D6B}" type="presParOf" srcId="{0A6C72DA-D3A4-4F61-8769-56176DA4A4B3}" destId="{C7C18AE6-0252-424C-8115-EF7529617107}" srcOrd="1" destOrd="0" presId="urn:microsoft.com/office/officeart/2018/2/layout/IconVerticalSolidList"/>
    <dgm:cxn modelId="{43B4EB65-EBC8-40D8-A6E7-769F9BCD4BCC}" type="presParOf" srcId="{0A6C72DA-D3A4-4F61-8769-56176DA4A4B3}" destId="{D46496AF-7AC6-4FAE-A331-4D8C92971D83}" srcOrd="2" destOrd="0" presId="urn:microsoft.com/office/officeart/2018/2/layout/IconVerticalSolidList"/>
    <dgm:cxn modelId="{31EDA39B-D275-4DF5-99E3-FBFEE084FB79}" type="presParOf" srcId="{0A6C72DA-D3A4-4F61-8769-56176DA4A4B3}" destId="{5F9BA433-EFC6-4DF2-948D-23CFD0B865AB}" srcOrd="3" destOrd="0" presId="urn:microsoft.com/office/officeart/2018/2/layout/IconVerticalSolidList"/>
    <dgm:cxn modelId="{5DA4AB72-F290-42FD-AB44-10F1A6235A6B}" type="presParOf" srcId="{0A6C72DA-D3A4-4F61-8769-56176DA4A4B3}" destId="{FDC4FAE9-269C-409A-84B9-61E1C290CBDD}"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85DCC8-EA74-424C-ABF2-039150A5EC5C}">
      <dsp:nvSpPr>
        <dsp:cNvPr id="0" name=""/>
        <dsp:cNvSpPr/>
      </dsp:nvSpPr>
      <dsp:spPr>
        <a:xfrm>
          <a:off x="0" y="791455"/>
          <a:ext cx="1680269" cy="2016323"/>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973" tIns="0" rIns="165973" bIns="330200" numCol="1" spcCol="1270" anchor="t" anchorCtr="0">
          <a:noAutofit/>
        </a:bodyPr>
        <a:lstStyle/>
        <a:p>
          <a:pPr marL="0" lvl="0" indent="0" algn="l" defTabSz="933450">
            <a:lnSpc>
              <a:spcPct val="90000"/>
            </a:lnSpc>
            <a:spcBef>
              <a:spcPct val="0"/>
            </a:spcBef>
            <a:spcAft>
              <a:spcPct val="35000"/>
            </a:spcAft>
            <a:buNone/>
          </a:pPr>
          <a:r>
            <a:rPr lang="en-GB" sz="2100" kern="1200"/>
            <a:t>whoami</a:t>
          </a:r>
          <a:endParaRPr lang="en-US" sz="2100" kern="1200"/>
        </a:p>
      </dsp:txBody>
      <dsp:txXfrm>
        <a:off x="0" y="1597984"/>
        <a:ext cx="1680269" cy="1209794"/>
      </dsp:txXfrm>
    </dsp:sp>
    <dsp:sp modelId="{759B2DA0-0864-4613-A6E8-C6444A10A163}">
      <dsp:nvSpPr>
        <dsp:cNvPr id="0" name=""/>
        <dsp:cNvSpPr/>
      </dsp:nvSpPr>
      <dsp:spPr>
        <a:xfrm>
          <a:off x="0" y="791455"/>
          <a:ext cx="1680269" cy="806529"/>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65973" tIns="165100" rIns="165973" bIns="165100" numCol="1" spcCol="1270" anchor="ctr" anchorCtr="0">
          <a:noAutofit/>
        </a:bodyPr>
        <a:lstStyle/>
        <a:p>
          <a:pPr marL="0" lvl="0" indent="0" algn="l" defTabSz="1511300">
            <a:lnSpc>
              <a:spcPct val="90000"/>
            </a:lnSpc>
            <a:spcBef>
              <a:spcPct val="0"/>
            </a:spcBef>
            <a:spcAft>
              <a:spcPct val="35000"/>
            </a:spcAft>
            <a:buNone/>
          </a:pPr>
          <a:r>
            <a:rPr lang="en-US" sz="3400" kern="1200"/>
            <a:t>01</a:t>
          </a:r>
        </a:p>
      </dsp:txBody>
      <dsp:txXfrm>
        <a:off x="0" y="791455"/>
        <a:ext cx="1680269" cy="806529"/>
      </dsp:txXfrm>
    </dsp:sp>
    <dsp:sp modelId="{B9C59795-7450-4FC3-A9D5-36B1604BE972}">
      <dsp:nvSpPr>
        <dsp:cNvPr id="0" name=""/>
        <dsp:cNvSpPr/>
      </dsp:nvSpPr>
      <dsp:spPr>
        <a:xfrm>
          <a:off x="1814691" y="791455"/>
          <a:ext cx="1680269" cy="2016323"/>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973" tIns="0" rIns="165973" bIns="330200" numCol="1" spcCol="1270" anchor="t" anchorCtr="0">
          <a:noAutofit/>
        </a:bodyPr>
        <a:lstStyle/>
        <a:p>
          <a:pPr marL="0" lvl="0" indent="0" algn="l" defTabSz="933450">
            <a:lnSpc>
              <a:spcPct val="90000"/>
            </a:lnSpc>
            <a:spcBef>
              <a:spcPct val="0"/>
            </a:spcBef>
            <a:spcAft>
              <a:spcPct val="35000"/>
            </a:spcAft>
            <a:buNone/>
          </a:pPr>
          <a:r>
            <a:rPr lang="en-GB" sz="2100" kern="1200" dirty="0"/>
            <a:t>Threat Intelligence</a:t>
          </a:r>
          <a:endParaRPr lang="en-US" sz="2100" kern="1200" dirty="0"/>
        </a:p>
      </dsp:txBody>
      <dsp:txXfrm>
        <a:off x="1814691" y="1597984"/>
        <a:ext cx="1680269" cy="1209794"/>
      </dsp:txXfrm>
    </dsp:sp>
    <dsp:sp modelId="{FD5690E8-87CD-4681-88DF-FF2AE617C183}">
      <dsp:nvSpPr>
        <dsp:cNvPr id="0" name=""/>
        <dsp:cNvSpPr/>
      </dsp:nvSpPr>
      <dsp:spPr>
        <a:xfrm>
          <a:off x="1814691" y="791455"/>
          <a:ext cx="1680269" cy="806529"/>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65973" tIns="165100" rIns="165973" bIns="165100" numCol="1" spcCol="1270" anchor="ctr" anchorCtr="0">
          <a:noAutofit/>
        </a:bodyPr>
        <a:lstStyle/>
        <a:p>
          <a:pPr marL="0" lvl="0" indent="0" algn="l" defTabSz="1511300">
            <a:lnSpc>
              <a:spcPct val="90000"/>
            </a:lnSpc>
            <a:spcBef>
              <a:spcPct val="0"/>
            </a:spcBef>
            <a:spcAft>
              <a:spcPct val="35000"/>
            </a:spcAft>
            <a:buNone/>
          </a:pPr>
          <a:r>
            <a:rPr lang="en-US" sz="3400" kern="1200"/>
            <a:t>02</a:t>
          </a:r>
        </a:p>
      </dsp:txBody>
      <dsp:txXfrm>
        <a:off x="1814691" y="791455"/>
        <a:ext cx="1680269" cy="806529"/>
      </dsp:txXfrm>
    </dsp:sp>
    <dsp:sp modelId="{7E3E0C52-D6CD-4DF8-9763-D33FA8158431}">
      <dsp:nvSpPr>
        <dsp:cNvPr id="0" name=""/>
        <dsp:cNvSpPr/>
      </dsp:nvSpPr>
      <dsp:spPr>
        <a:xfrm>
          <a:off x="3629382" y="791455"/>
          <a:ext cx="1680269" cy="2016323"/>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973" tIns="0" rIns="165973" bIns="330200" numCol="1" spcCol="1270" anchor="t" anchorCtr="0">
          <a:noAutofit/>
        </a:bodyPr>
        <a:lstStyle/>
        <a:p>
          <a:pPr marL="0" lvl="0" indent="0" algn="l" defTabSz="933450">
            <a:lnSpc>
              <a:spcPct val="90000"/>
            </a:lnSpc>
            <a:spcBef>
              <a:spcPct val="0"/>
            </a:spcBef>
            <a:spcAft>
              <a:spcPct val="35000"/>
            </a:spcAft>
            <a:buNone/>
          </a:pPr>
          <a:r>
            <a:rPr lang="en-GB" sz="2100" kern="1200"/>
            <a:t>Cobalt Strike?</a:t>
          </a:r>
          <a:endParaRPr lang="en-US" sz="2100" kern="1200"/>
        </a:p>
      </dsp:txBody>
      <dsp:txXfrm>
        <a:off x="3629382" y="1597984"/>
        <a:ext cx="1680269" cy="1209794"/>
      </dsp:txXfrm>
    </dsp:sp>
    <dsp:sp modelId="{D0C0323D-2B8A-4FCB-AF2A-D98A873CAE38}">
      <dsp:nvSpPr>
        <dsp:cNvPr id="0" name=""/>
        <dsp:cNvSpPr/>
      </dsp:nvSpPr>
      <dsp:spPr>
        <a:xfrm>
          <a:off x="3629382" y="791455"/>
          <a:ext cx="1680269" cy="806529"/>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65973" tIns="165100" rIns="165973" bIns="165100" numCol="1" spcCol="1270" anchor="ctr" anchorCtr="0">
          <a:noAutofit/>
        </a:bodyPr>
        <a:lstStyle/>
        <a:p>
          <a:pPr marL="0" lvl="0" indent="0" algn="l" defTabSz="1511300">
            <a:lnSpc>
              <a:spcPct val="90000"/>
            </a:lnSpc>
            <a:spcBef>
              <a:spcPct val="0"/>
            </a:spcBef>
            <a:spcAft>
              <a:spcPct val="35000"/>
            </a:spcAft>
            <a:buNone/>
          </a:pPr>
          <a:r>
            <a:rPr lang="en-US" sz="3400" kern="1200"/>
            <a:t>03</a:t>
          </a:r>
        </a:p>
      </dsp:txBody>
      <dsp:txXfrm>
        <a:off x="3629382" y="791455"/>
        <a:ext cx="1680269" cy="806529"/>
      </dsp:txXfrm>
    </dsp:sp>
    <dsp:sp modelId="{4EDD22FB-B422-41D3-85EE-70E44DE4C494}">
      <dsp:nvSpPr>
        <dsp:cNvPr id="0" name=""/>
        <dsp:cNvSpPr/>
      </dsp:nvSpPr>
      <dsp:spPr>
        <a:xfrm>
          <a:off x="5444073" y="791455"/>
          <a:ext cx="1680269" cy="2016323"/>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973" tIns="0" rIns="165973" bIns="330200" numCol="1" spcCol="1270" anchor="t" anchorCtr="0">
          <a:noAutofit/>
        </a:bodyPr>
        <a:lstStyle/>
        <a:p>
          <a:pPr marL="0" lvl="0" indent="0" algn="l" defTabSz="933450">
            <a:lnSpc>
              <a:spcPct val="90000"/>
            </a:lnSpc>
            <a:spcBef>
              <a:spcPct val="0"/>
            </a:spcBef>
            <a:spcAft>
              <a:spcPct val="35000"/>
            </a:spcAft>
            <a:buNone/>
          </a:pPr>
          <a:r>
            <a:rPr lang="en-GB" sz="2100" kern="1200"/>
            <a:t>Stealing those configs</a:t>
          </a:r>
          <a:endParaRPr lang="en-US" sz="2100" kern="1200"/>
        </a:p>
      </dsp:txBody>
      <dsp:txXfrm>
        <a:off x="5444073" y="1597984"/>
        <a:ext cx="1680269" cy="1209794"/>
      </dsp:txXfrm>
    </dsp:sp>
    <dsp:sp modelId="{CEC0A120-A445-45AA-8981-61E1880ECB1B}">
      <dsp:nvSpPr>
        <dsp:cNvPr id="0" name=""/>
        <dsp:cNvSpPr/>
      </dsp:nvSpPr>
      <dsp:spPr>
        <a:xfrm>
          <a:off x="5444073" y="791455"/>
          <a:ext cx="1680269" cy="806529"/>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65973" tIns="165100" rIns="165973" bIns="165100" numCol="1" spcCol="1270" anchor="ctr" anchorCtr="0">
          <a:noAutofit/>
        </a:bodyPr>
        <a:lstStyle/>
        <a:p>
          <a:pPr marL="0" lvl="0" indent="0" algn="l" defTabSz="1511300">
            <a:lnSpc>
              <a:spcPct val="90000"/>
            </a:lnSpc>
            <a:spcBef>
              <a:spcPct val="0"/>
            </a:spcBef>
            <a:spcAft>
              <a:spcPct val="35000"/>
            </a:spcAft>
            <a:buNone/>
          </a:pPr>
          <a:r>
            <a:rPr lang="en-US" sz="3400" kern="1200"/>
            <a:t>04</a:t>
          </a:r>
        </a:p>
      </dsp:txBody>
      <dsp:txXfrm>
        <a:off x="5444073" y="791455"/>
        <a:ext cx="1680269" cy="806529"/>
      </dsp:txXfrm>
    </dsp:sp>
    <dsp:sp modelId="{8AB4852C-C434-41FC-81CC-8007E33F9E0E}">
      <dsp:nvSpPr>
        <dsp:cNvPr id="0" name=""/>
        <dsp:cNvSpPr/>
      </dsp:nvSpPr>
      <dsp:spPr>
        <a:xfrm>
          <a:off x="7258764" y="791455"/>
          <a:ext cx="1680269" cy="2016323"/>
        </a:xfrm>
        <a:prstGeom prst="rect">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973" tIns="0" rIns="165973" bIns="330200" numCol="1" spcCol="1270" anchor="t" anchorCtr="0">
          <a:noAutofit/>
        </a:bodyPr>
        <a:lstStyle/>
        <a:p>
          <a:pPr marL="0" lvl="0" indent="0" algn="l" defTabSz="933450">
            <a:lnSpc>
              <a:spcPct val="90000"/>
            </a:lnSpc>
            <a:spcBef>
              <a:spcPct val="0"/>
            </a:spcBef>
            <a:spcAft>
              <a:spcPct val="35000"/>
            </a:spcAft>
            <a:buNone/>
          </a:pPr>
          <a:r>
            <a:rPr lang="en-GB" sz="2100" kern="1200" dirty="0"/>
            <a:t>Analysis of data</a:t>
          </a:r>
          <a:endParaRPr lang="en-US" sz="2100" kern="1200" dirty="0"/>
        </a:p>
      </dsp:txBody>
      <dsp:txXfrm>
        <a:off x="7258764" y="1597984"/>
        <a:ext cx="1680269" cy="1209794"/>
      </dsp:txXfrm>
    </dsp:sp>
    <dsp:sp modelId="{F4F99654-8083-43B1-A4F3-CA45A8CA1985}">
      <dsp:nvSpPr>
        <dsp:cNvPr id="0" name=""/>
        <dsp:cNvSpPr/>
      </dsp:nvSpPr>
      <dsp:spPr>
        <a:xfrm>
          <a:off x="7258764" y="791455"/>
          <a:ext cx="1680269" cy="806529"/>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65973" tIns="165100" rIns="165973" bIns="165100" numCol="1" spcCol="1270" anchor="ctr" anchorCtr="0">
          <a:noAutofit/>
        </a:bodyPr>
        <a:lstStyle/>
        <a:p>
          <a:pPr marL="0" lvl="0" indent="0" algn="l" defTabSz="1511300">
            <a:lnSpc>
              <a:spcPct val="90000"/>
            </a:lnSpc>
            <a:spcBef>
              <a:spcPct val="0"/>
            </a:spcBef>
            <a:spcAft>
              <a:spcPct val="35000"/>
            </a:spcAft>
            <a:buNone/>
          </a:pPr>
          <a:r>
            <a:rPr lang="en-US" sz="3400" kern="1200"/>
            <a:t>05</a:t>
          </a:r>
        </a:p>
      </dsp:txBody>
      <dsp:txXfrm>
        <a:off x="7258764" y="791455"/>
        <a:ext cx="1680269" cy="806529"/>
      </dsp:txXfrm>
    </dsp:sp>
    <dsp:sp modelId="{D7258968-4A9E-49DE-9B10-719421FB2C6F}">
      <dsp:nvSpPr>
        <dsp:cNvPr id="0" name=""/>
        <dsp:cNvSpPr/>
      </dsp:nvSpPr>
      <dsp:spPr>
        <a:xfrm>
          <a:off x="9073455" y="791455"/>
          <a:ext cx="1680269" cy="2016323"/>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973" tIns="0" rIns="165973" bIns="330200" numCol="1" spcCol="1270" anchor="t" anchorCtr="0">
          <a:noAutofit/>
        </a:bodyPr>
        <a:lstStyle/>
        <a:p>
          <a:pPr marL="0" lvl="0" indent="0" algn="l" defTabSz="933450">
            <a:lnSpc>
              <a:spcPct val="90000"/>
            </a:lnSpc>
            <a:spcBef>
              <a:spcPct val="0"/>
            </a:spcBef>
            <a:spcAft>
              <a:spcPct val="35000"/>
            </a:spcAft>
            <a:buNone/>
          </a:pPr>
          <a:r>
            <a:rPr lang="en-US" sz="2100" kern="1200" dirty="0"/>
            <a:t>Case Studies</a:t>
          </a:r>
        </a:p>
      </dsp:txBody>
      <dsp:txXfrm>
        <a:off x="9073455" y="1597984"/>
        <a:ext cx="1680269" cy="1209794"/>
      </dsp:txXfrm>
    </dsp:sp>
    <dsp:sp modelId="{3F6948BB-329D-42BC-9FAC-56CA3EC6B8EC}">
      <dsp:nvSpPr>
        <dsp:cNvPr id="0" name=""/>
        <dsp:cNvSpPr/>
      </dsp:nvSpPr>
      <dsp:spPr>
        <a:xfrm>
          <a:off x="9073455" y="791455"/>
          <a:ext cx="1680269" cy="806529"/>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65973" tIns="165100" rIns="165973" bIns="165100" numCol="1" spcCol="1270" anchor="ctr" anchorCtr="0">
          <a:noAutofit/>
        </a:bodyPr>
        <a:lstStyle/>
        <a:p>
          <a:pPr marL="0" lvl="0" indent="0" algn="l" defTabSz="1511300">
            <a:lnSpc>
              <a:spcPct val="90000"/>
            </a:lnSpc>
            <a:spcBef>
              <a:spcPct val="0"/>
            </a:spcBef>
            <a:spcAft>
              <a:spcPct val="35000"/>
            </a:spcAft>
            <a:buNone/>
          </a:pPr>
          <a:r>
            <a:rPr lang="en-GB" sz="3400" kern="1200"/>
            <a:t>06</a:t>
          </a:r>
        </a:p>
      </dsp:txBody>
      <dsp:txXfrm>
        <a:off x="9073455" y="791455"/>
        <a:ext cx="1680269" cy="8065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EEF2B0-A63C-4B69-B135-1366A8214DED}">
      <dsp:nvSpPr>
        <dsp:cNvPr id="0" name=""/>
        <dsp:cNvSpPr/>
      </dsp:nvSpPr>
      <dsp:spPr>
        <a:xfrm>
          <a:off x="52" y="254003"/>
          <a:ext cx="5025056" cy="1459324"/>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117856" rIns="206248" bIns="117856" numCol="1" spcCol="1270" anchor="ctr" anchorCtr="0">
          <a:noAutofit/>
        </a:bodyPr>
        <a:lstStyle/>
        <a:p>
          <a:pPr marL="0" lvl="0" indent="0" algn="ctr" defTabSz="1289050">
            <a:lnSpc>
              <a:spcPct val="90000"/>
            </a:lnSpc>
            <a:spcBef>
              <a:spcPct val="0"/>
            </a:spcBef>
            <a:spcAft>
              <a:spcPct val="35000"/>
            </a:spcAft>
            <a:buNone/>
          </a:pPr>
          <a:r>
            <a:rPr lang="en-GB" sz="2900" kern="1200"/>
            <a:t>Cobalt Strike is an Adversary Simulation &amp; Red Team C2 framework tool</a:t>
          </a:r>
          <a:endParaRPr lang="en-US" sz="2900" kern="1200"/>
        </a:p>
      </dsp:txBody>
      <dsp:txXfrm>
        <a:off x="52" y="254003"/>
        <a:ext cx="5025056" cy="1459324"/>
      </dsp:txXfrm>
    </dsp:sp>
    <dsp:sp modelId="{6363EC8D-1942-49F0-9160-75CC5E4ACC4A}">
      <dsp:nvSpPr>
        <dsp:cNvPr id="0" name=""/>
        <dsp:cNvSpPr/>
      </dsp:nvSpPr>
      <dsp:spPr>
        <a:xfrm>
          <a:off x="52" y="1713327"/>
          <a:ext cx="5025056" cy="1631902"/>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4686" tIns="154686" rIns="206248" bIns="232029" numCol="1" spcCol="1270" anchor="t" anchorCtr="0">
          <a:noAutofit/>
        </a:bodyPr>
        <a:lstStyle/>
        <a:p>
          <a:pPr marL="285750" lvl="1" indent="-285750" algn="ctr" defTabSz="1289050">
            <a:lnSpc>
              <a:spcPct val="90000"/>
            </a:lnSpc>
            <a:spcBef>
              <a:spcPct val="0"/>
            </a:spcBef>
            <a:spcAft>
              <a:spcPct val="15000"/>
            </a:spcAft>
            <a:buNone/>
          </a:pPr>
          <a:r>
            <a:rPr lang="en-GB" sz="2900" kern="1200" dirty="0"/>
            <a:t>Used legitimately by red teamers &amp; penetration testers</a:t>
          </a:r>
          <a:endParaRPr lang="en-US" sz="2900" kern="1200" dirty="0"/>
        </a:p>
      </dsp:txBody>
      <dsp:txXfrm>
        <a:off x="52" y="1713327"/>
        <a:ext cx="5025056" cy="1631902"/>
      </dsp:txXfrm>
    </dsp:sp>
    <dsp:sp modelId="{6E3D19FF-A597-47B5-A563-43B651FE4ECB}">
      <dsp:nvSpPr>
        <dsp:cNvPr id="0" name=""/>
        <dsp:cNvSpPr/>
      </dsp:nvSpPr>
      <dsp:spPr>
        <a:xfrm>
          <a:off x="5728616" y="254003"/>
          <a:ext cx="5025056" cy="1459324"/>
        </a:xfrm>
        <a:prstGeom prst="rect">
          <a:avLst/>
        </a:prstGeom>
        <a:solidFill>
          <a:schemeClr val="accent5">
            <a:hueOff val="4860045"/>
            <a:satOff val="1718"/>
            <a:lumOff val="15294"/>
            <a:alphaOff val="0"/>
          </a:schemeClr>
        </a:solidFill>
        <a:ln w="12700" cap="flat" cmpd="sng" algn="ctr">
          <a:solidFill>
            <a:schemeClr val="accent5">
              <a:hueOff val="4860045"/>
              <a:satOff val="1718"/>
              <a:lumOff val="1529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117856" rIns="206248" bIns="117856" numCol="1" spcCol="1270" anchor="ctr" anchorCtr="0">
          <a:noAutofit/>
        </a:bodyPr>
        <a:lstStyle/>
        <a:p>
          <a:pPr marL="0" lvl="0" indent="0" algn="ctr" defTabSz="1289050">
            <a:lnSpc>
              <a:spcPct val="90000"/>
            </a:lnSpc>
            <a:spcBef>
              <a:spcPct val="0"/>
            </a:spcBef>
            <a:spcAft>
              <a:spcPct val="35000"/>
            </a:spcAft>
            <a:buNone/>
          </a:pPr>
          <a:r>
            <a:rPr lang="en-GB" sz="2900" kern="1200" dirty="0"/>
            <a:t>Threat actors cracked Cobalt Strike, and it is now abused by every flavour of threat actor</a:t>
          </a:r>
          <a:endParaRPr lang="en-US" sz="2900" kern="1200" dirty="0"/>
        </a:p>
      </dsp:txBody>
      <dsp:txXfrm>
        <a:off x="5728616" y="254003"/>
        <a:ext cx="5025056" cy="1459324"/>
      </dsp:txXfrm>
    </dsp:sp>
    <dsp:sp modelId="{B18D4A1E-4E0F-44C5-A27D-7F8390AC0149}">
      <dsp:nvSpPr>
        <dsp:cNvPr id="0" name=""/>
        <dsp:cNvSpPr/>
      </dsp:nvSpPr>
      <dsp:spPr>
        <a:xfrm>
          <a:off x="5728616" y="1713327"/>
          <a:ext cx="5025056" cy="1631902"/>
        </a:xfrm>
        <a:prstGeom prst="rect">
          <a:avLst/>
        </a:prstGeom>
        <a:solidFill>
          <a:schemeClr val="accent5">
            <a:tint val="40000"/>
            <a:alpha val="90000"/>
            <a:hueOff val="4600296"/>
            <a:satOff val="6185"/>
            <a:lumOff val="3232"/>
            <a:alphaOff val="0"/>
          </a:schemeClr>
        </a:solidFill>
        <a:ln w="12700" cap="flat" cmpd="sng" algn="ctr">
          <a:solidFill>
            <a:schemeClr val="accent5">
              <a:tint val="40000"/>
              <a:alpha val="90000"/>
              <a:hueOff val="4600296"/>
              <a:satOff val="6185"/>
              <a:lumOff val="323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4686" tIns="154686" rIns="206248" bIns="232029" numCol="1" spcCol="1270" anchor="t" anchorCtr="0">
          <a:noAutofit/>
        </a:bodyPr>
        <a:lstStyle/>
        <a:p>
          <a:pPr marL="285750" lvl="1" indent="-285750" algn="ctr" defTabSz="1289050">
            <a:lnSpc>
              <a:spcPct val="90000"/>
            </a:lnSpc>
            <a:spcBef>
              <a:spcPct val="0"/>
            </a:spcBef>
            <a:spcAft>
              <a:spcPct val="15000"/>
            </a:spcAft>
            <a:buNone/>
          </a:pPr>
          <a:r>
            <a:rPr lang="en-US" sz="2900" kern="1200" dirty="0"/>
            <a:t>APTs, cybercriminals, script kiddies, hacktivists</a:t>
          </a:r>
        </a:p>
      </dsp:txBody>
      <dsp:txXfrm>
        <a:off x="5728616" y="1713327"/>
        <a:ext cx="5025056" cy="16319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A78403-FD5E-4A44-B257-3B95E5CC4B52}">
      <dsp:nvSpPr>
        <dsp:cNvPr id="0" name=""/>
        <dsp:cNvSpPr/>
      </dsp:nvSpPr>
      <dsp:spPr>
        <a:xfrm>
          <a:off x="0" y="439"/>
          <a:ext cx="10753725" cy="10281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350A70A0-CFD0-4C09-9065-D62371D11657}">
      <dsp:nvSpPr>
        <dsp:cNvPr id="0" name=""/>
        <dsp:cNvSpPr/>
      </dsp:nvSpPr>
      <dsp:spPr>
        <a:xfrm>
          <a:off x="311000" y="231762"/>
          <a:ext cx="565455" cy="565455"/>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CEDD2693-BE0F-4E07-A37D-EEBBDECD4946}">
      <dsp:nvSpPr>
        <dsp:cNvPr id="0" name=""/>
        <dsp:cNvSpPr/>
      </dsp:nvSpPr>
      <dsp:spPr>
        <a:xfrm>
          <a:off x="1187457" y="439"/>
          <a:ext cx="9566267" cy="10281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807" tIns="108807" rIns="108807" bIns="108807" numCol="1" spcCol="1270" anchor="ctr" anchorCtr="0">
          <a:noAutofit/>
        </a:bodyPr>
        <a:lstStyle/>
        <a:p>
          <a:pPr marL="0" lvl="0" indent="0" algn="l" defTabSz="755650">
            <a:lnSpc>
              <a:spcPct val="100000"/>
            </a:lnSpc>
            <a:spcBef>
              <a:spcPct val="0"/>
            </a:spcBef>
            <a:spcAft>
              <a:spcPct val="35000"/>
            </a:spcAft>
            <a:buNone/>
          </a:pPr>
          <a:r>
            <a:rPr lang="en-GB" sz="1700" kern="1200" dirty="0"/>
            <a:t>Cobalt Strike is a post-exploitation &amp; C2 framework</a:t>
          </a:r>
          <a:endParaRPr lang="en-US" sz="1700" kern="1200" dirty="0"/>
        </a:p>
      </dsp:txBody>
      <dsp:txXfrm>
        <a:off x="1187457" y="439"/>
        <a:ext cx="9566267" cy="1028101"/>
      </dsp:txXfrm>
    </dsp:sp>
    <dsp:sp modelId="{58092AF2-A438-4084-870F-2A012ABC006A}">
      <dsp:nvSpPr>
        <dsp:cNvPr id="0" name=""/>
        <dsp:cNvSpPr/>
      </dsp:nvSpPr>
      <dsp:spPr>
        <a:xfrm>
          <a:off x="0" y="1285566"/>
          <a:ext cx="10753725" cy="10281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A140087B-351F-4C3E-8BDF-296DFBB28144}">
      <dsp:nvSpPr>
        <dsp:cNvPr id="0" name=""/>
        <dsp:cNvSpPr/>
      </dsp:nvSpPr>
      <dsp:spPr>
        <a:xfrm>
          <a:off x="311000" y="1516889"/>
          <a:ext cx="565455" cy="565455"/>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81B73434-4DA3-4BBA-80E3-6F1FCB016FF7}">
      <dsp:nvSpPr>
        <dsp:cNvPr id="0" name=""/>
        <dsp:cNvSpPr/>
      </dsp:nvSpPr>
      <dsp:spPr>
        <a:xfrm>
          <a:off x="1187457" y="1285566"/>
          <a:ext cx="4839176" cy="10281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807" tIns="108807" rIns="108807" bIns="108807" numCol="1" spcCol="1270" anchor="ctr" anchorCtr="0">
          <a:noAutofit/>
        </a:bodyPr>
        <a:lstStyle/>
        <a:p>
          <a:pPr marL="0" lvl="0" indent="0" algn="l" defTabSz="755650">
            <a:lnSpc>
              <a:spcPct val="100000"/>
            </a:lnSpc>
            <a:spcBef>
              <a:spcPct val="0"/>
            </a:spcBef>
            <a:spcAft>
              <a:spcPct val="35000"/>
            </a:spcAft>
            <a:buNone/>
          </a:pPr>
          <a:r>
            <a:rPr lang="en-GB" sz="1700" kern="1200" dirty="0">
              <a:hlinkClick xmlns:r="http://schemas.openxmlformats.org/officeDocument/2006/relationships" r:id="rId5"/>
            </a:rPr>
            <a:t>Command &amp; Control (C2)</a:t>
          </a:r>
          <a:r>
            <a:rPr lang="en-GB" sz="1700" kern="1200" dirty="0"/>
            <a:t> – “The adversary is trying to communicate with compromised systems to control them”</a:t>
          </a:r>
          <a:endParaRPr lang="en-US" sz="1700" kern="1200" dirty="0"/>
        </a:p>
      </dsp:txBody>
      <dsp:txXfrm>
        <a:off x="1187457" y="1285566"/>
        <a:ext cx="4839176" cy="1028101"/>
      </dsp:txXfrm>
    </dsp:sp>
    <dsp:sp modelId="{5CAA6328-AB4E-4552-8FCC-36156DC14D58}">
      <dsp:nvSpPr>
        <dsp:cNvPr id="0" name=""/>
        <dsp:cNvSpPr/>
      </dsp:nvSpPr>
      <dsp:spPr>
        <a:xfrm>
          <a:off x="6026633" y="1285566"/>
          <a:ext cx="4727091" cy="10281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807" tIns="108807" rIns="108807" bIns="108807" numCol="1" spcCol="1270" anchor="ctr" anchorCtr="0">
          <a:noAutofit/>
        </a:bodyPr>
        <a:lstStyle/>
        <a:p>
          <a:pPr marL="0" lvl="0" indent="0" algn="l" defTabSz="577850">
            <a:lnSpc>
              <a:spcPct val="100000"/>
            </a:lnSpc>
            <a:spcBef>
              <a:spcPct val="0"/>
            </a:spcBef>
            <a:spcAft>
              <a:spcPct val="35000"/>
            </a:spcAft>
            <a:buNone/>
          </a:pPr>
          <a:r>
            <a:rPr lang="en-GB" sz="1300" kern="1200"/>
            <a:t>Cobalt Strike facilitates C2 via common network protocols (HTTP/S, DNS, SMB)</a:t>
          </a:r>
          <a:endParaRPr lang="en-US" sz="1300" kern="1200"/>
        </a:p>
      </dsp:txBody>
      <dsp:txXfrm>
        <a:off x="6026633" y="1285566"/>
        <a:ext cx="4727091" cy="1028101"/>
      </dsp:txXfrm>
    </dsp:sp>
    <dsp:sp modelId="{C214967F-9B67-4D33-A2CA-F09ED20E30D4}">
      <dsp:nvSpPr>
        <dsp:cNvPr id="0" name=""/>
        <dsp:cNvSpPr/>
      </dsp:nvSpPr>
      <dsp:spPr>
        <a:xfrm>
          <a:off x="0" y="2570693"/>
          <a:ext cx="10753725" cy="10281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C7C18AE6-0252-424C-8115-EF7529617107}">
      <dsp:nvSpPr>
        <dsp:cNvPr id="0" name=""/>
        <dsp:cNvSpPr/>
      </dsp:nvSpPr>
      <dsp:spPr>
        <a:xfrm>
          <a:off x="311000" y="2802015"/>
          <a:ext cx="565455" cy="565455"/>
        </a:xfrm>
        <a:prstGeom prst="rect">
          <a:avLst/>
        </a:prstGeom>
        <a:blipFill>
          <a:blip xmlns:r="http://schemas.openxmlformats.org/officeDocument/2006/relationships" r:embed="rId6">
            <a:extLst>
              <a:ext uri="{96DAC541-7B7A-43D3-8B79-37D633B846F1}">
                <asvg:svgBlip xmlns:asvg="http://schemas.microsoft.com/office/drawing/2016/SVG/main" r:embed="rId7"/>
              </a:ext>
            </a:extLst>
          </a:blip>
          <a:srcRect/>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5F9BA433-EFC6-4DF2-948D-23CFD0B865AB}">
      <dsp:nvSpPr>
        <dsp:cNvPr id="0" name=""/>
        <dsp:cNvSpPr/>
      </dsp:nvSpPr>
      <dsp:spPr>
        <a:xfrm>
          <a:off x="1187457" y="2570693"/>
          <a:ext cx="4839176" cy="10281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807" tIns="108807" rIns="108807" bIns="108807" numCol="1" spcCol="1270" anchor="ctr" anchorCtr="0">
          <a:noAutofit/>
        </a:bodyPr>
        <a:lstStyle/>
        <a:p>
          <a:pPr marL="0" lvl="0" indent="0" algn="l" defTabSz="755650">
            <a:lnSpc>
              <a:spcPct val="100000"/>
            </a:lnSpc>
            <a:spcBef>
              <a:spcPct val="0"/>
            </a:spcBef>
            <a:spcAft>
              <a:spcPct val="35000"/>
            </a:spcAft>
            <a:buNone/>
          </a:pPr>
          <a:r>
            <a:rPr lang="en-GB" sz="1700" kern="1200"/>
            <a:t>Post-Exploitation – refers to the stage of an attack that occurs after a system has been successfully compromised</a:t>
          </a:r>
          <a:endParaRPr lang="en-US" sz="1700" kern="1200"/>
        </a:p>
      </dsp:txBody>
      <dsp:txXfrm>
        <a:off x="1187457" y="2570693"/>
        <a:ext cx="4839176" cy="1028101"/>
      </dsp:txXfrm>
    </dsp:sp>
    <dsp:sp modelId="{FDC4FAE9-269C-409A-84B9-61E1C290CBDD}">
      <dsp:nvSpPr>
        <dsp:cNvPr id="0" name=""/>
        <dsp:cNvSpPr/>
      </dsp:nvSpPr>
      <dsp:spPr>
        <a:xfrm>
          <a:off x="6026633" y="2570693"/>
          <a:ext cx="4727091" cy="10281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807" tIns="108807" rIns="108807" bIns="108807" numCol="1" spcCol="1270" anchor="ctr" anchorCtr="0">
          <a:noAutofit/>
        </a:bodyPr>
        <a:lstStyle/>
        <a:p>
          <a:pPr marL="0" lvl="0" indent="0" algn="l" defTabSz="577850">
            <a:lnSpc>
              <a:spcPct val="100000"/>
            </a:lnSpc>
            <a:spcBef>
              <a:spcPct val="0"/>
            </a:spcBef>
            <a:spcAft>
              <a:spcPct val="35000"/>
            </a:spcAft>
            <a:buNone/>
          </a:pPr>
          <a:r>
            <a:rPr lang="en-GB" sz="1300" kern="1200"/>
            <a:t>Cobalt Strike can perform Credential Theft, Persistence, Privilege Escalation, Lateral Movement &amp; Discovery for Post-Exploitation</a:t>
          </a:r>
          <a:endParaRPr lang="en-US" sz="1300" kern="1200"/>
        </a:p>
      </dsp:txBody>
      <dsp:txXfrm>
        <a:off x="6026633" y="2570693"/>
        <a:ext cx="4727091" cy="1028101"/>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2EAF37-2778-4DA5-935F-80D64B903F38}" type="datetimeFigureOut">
              <a:rPr lang="en-GB" smtClean="0"/>
              <a:t>20/05/2025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06E3B6-C9D2-45BF-9147-EF2E36A1F343}" type="slidenum">
              <a:rPr lang="en-GB" smtClean="0"/>
              <a:t>‹#›</a:t>
            </a:fld>
            <a:endParaRPr lang="en-GB"/>
          </a:p>
        </p:txBody>
      </p:sp>
    </p:spTree>
    <p:extLst>
      <p:ext uri="{BB962C8B-B14F-4D97-AF65-F5344CB8AC3E}">
        <p14:creationId xmlns:p14="http://schemas.microsoft.com/office/powerpoint/2010/main" val="19505167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906E3B6-C9D2-45BF-9147-EF2E36A1F343}" type="slidenum">
              <a:rPr lang="en-GB" smtClean="0"/>
              <a:t>16</a:t>
            </a:fld>
            <a:endParaRPr lang="en-GB"/>
          </a:p>
        </p:txBody>
      </p:sp>
    </p:spTree>
    <p:extLst>
      <p:ext uri="{BB962C8B-B14F-4D97-AF65-F5344CB8AC3E}">
        <p14:creationId xmlns:p14="http://schemas.microsoft.com/office/powerpoint/2010/main" val="10510524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144AF0-4F70-1ABF-1776-755ED98845D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8A0E384-D353-30F2-C2C9-ECD8AE298A6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49F949F-C879-6B4A-38B4-4D591E4060BD}"/>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16AB01C2-D718-9F51-0468-D29BA76CC57E}"/>
              </a:ext>
            </a:extLst>
          </p:cNvPr>
          <p:cNvSpPr>
            <a:spLocks noGrp="1"/>
          </p:cNvSpPr>
          <p:nvPr>
            <p:ph type="sldNum" sz="quarter" idx="5"/>
          </p:nvPr>
        </p:nvSpPr>
        <p:spPr/>
        <p:txBody>
          <a:bodyPr/>
          <a:lstStyle/>
          <a:p>
            <a:fld id="{3906E3B6-C9D2-45BF-9147-EF2E36A1F343}" type="slidenum">
              <a:rPr lang="en-GB" smtClean="0"/>
              <a:t>20</a:t>
            </a:fld>
            <a:endParaRPr lang="en-GB"/>
          </a:p>
        </p:txBody>
      </p:sp>
    </p:spTree>
    <p:extLst>
      <p:ext uri="{BB962C8B-B14F-4D97-AF65-F5344CB8AC3E}">
        <p14:creationId xmlns:p14="http://schemas.microsoft.com/office/powerpoint/2010/main" val="929248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906E3B6-C9D2-45BF-9147-EF2E36A1F343}" type="slidenum">
              <a:rPr lang="en-GB" smtClean="0"/>
              <a:t>21</a:t>
            </a:fld>
            <a:endParaRPr lang="en-GB"/>
          </a:p>
        </p:txBody>
      </p:sp>
    </p:spTree>
    <p:extLst>
      <p:ext uri="{BB962C8B-B14F-4D97-AF65-F5344CB8AC3E}">
        <p14:creationId xmlns:p14="http://schemas.microsoft.com/office/powerpoint/2010/main" val="27666045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1A6E38-753E-A76A-84BC-25277E3D333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AFDDF14-AFA3-6643-EA4B-2822C58C3E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F728EBB-462A-E09D-2474-4F44FF6081FF}"/>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3F433FAB-8D96-1A4C-CF8F-2BAA0FDE43B2}"/>
              </a:ext>
            </a:extLst>
          </p:cNvPr>
          <p:cNvSpPr>
            <a:spLocks noGrp="1"/>
          </p:cNvSpPr>
          <p:nvPr>
            <p:ph type="sldNum" sz="quarter" idx="5"/>
          </p:nvPr>
        </p:nvSpPr>
        <p:spPr/>
        <p:txBody>
          <a:bodyPr/>
          <a:lstStyle/>
          <a:p>
            <a:fld id="{3906E3B6-C9D2-45BF-9147-EF2E36A1F343}" type="slidenum">
              <a:rPr lang="en-GB" smtClean="0"/>
              <a:t>22</a:t>
            </a:fld>
            <a:endParaRPr lang="en-GB"/>
          </a:p>
        </p:txBody>
      </p:sp>
    </p:spTree>
    <p:extLst>
      <p:ext uri="{BB962C8B-B14F-4D97-AF65-F5344CB8AC3E}">
        <p14:creationId xmlns:p14="http://schemas.microsoft.com/office/powerpoint/2010/main" val="28451782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F888A9-8F0C-DBFF-9680-F2E87802992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D93E945-3DCC-867B-5DD1-94537E2F6CD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961E480-B172-B438-386F-7FC64E1E0BD6}"/>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AFA43950-2846-3218-A45B-1AA88EE819E5}"/>
              </a:ext>
            </a:extLst>
          </p:cNvPr>
          <p:cNvSpPr>
            <a:spLocks noGrp="1"/>
          </p:cNvSpPr>
          <p:nvPr>
            <p:ph type="sldNum" sz="quarter" idx="5"/>
          </p:nvPr>
        </p:nvSpPr>
        <p:spPr/>
        <p:txBody>
          <a:bodyPr/>
          <a:lstStyle/>
          <a:p>
            <a:fld id="{3906E3B6-C9D2-45BF-9147-EF2E36A1F343}" type="slidenum">
              <a:rPr lang="en-GB" smtClean="0"/>
              <a:t>23</a:t>
            </a:fld>
            <a:endParaRPr lang="en-GB"/>
          </a:p>
        </p:txBody>
      </p:sp>
    </p:spTree>
    <p:extLst>
      <p:ext uri="{BB962C8B-B14F-4D97-AF65-F5344CB8AC3E}">
        <p14:creationId xmlns:p14="http://schemas.microsoft.com/office/powerpoint/2010/main" val="28044365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755C35-E420-32CE-DB32-8762A1859BD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D381839-DC86-06EC-6C37-DC240D33CB3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6A8E227-33B1-95C0-5CF9-C29836877423}"/>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82B718B6-D7C1-CB77-0EDB-8A97A0C899AC}"/>
              </a:ext>
            </a:extLst>
          </p:cNvPr>
          <p:cNvSpPr>
            <a:spLocks noGrp="1"/>
          </p:cNvSpPr>
          <p:nvPr>
            <p:ph type="sldNum" sz="quarter" idx="5"/>
          </p:nvPr>
        </p:nvSpPr>
        <p:spPr/>
        <p:txBody>
          <a:bodyPr/>
          <a:lstStyle/>
          <a:p>
            <a:fld id="{3906E3B6-C9D2-45BF-9147-EF2E36A1F343}" type="slidenum">
              <a:rPr lang="en-GB" smtClean="0"/>
              <a:t>25</a:t>
            </a:fld>
            <a:endParaRPr lang="en-GB"/>
          </a:p>
        </p:txBody>
      </p:sp>
    </p:spTree>
    <p:extLst>
      <p:ext uri="{BB962C8B-B14F-4D97-AF65-F5344CB8AC3E}">
        <p14:creationId xmlns:p14="http://schemas.microsoft.com/office/powerpoint/2010/main" val="5502655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CA724E-6838-58BE-92EA-5FFB2891268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EA03CA9-8FB6-0863-21BE-D1AC0A3904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6B9CFBD-6720-4F1C-632B-7E9D8580B732}"/>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ACBB3DBD-59D2-705F-96BF-4C259DE06897}"/>
              </a:ext>
            </a:extLst>
          </p:cNvPr>
          <p:cNvSpPr>
            <a:spLocks noGrp="1"/>
          </p:cNvSpPr>
          <p:nvPr>
            <p:ph type="sldNum" sz="quarter" idx="5"/>
          </p:nvPr>
        </p:nvSpPr>
        <p:spPr/>
        <p:txBody>
          <a:bodyPr/>
          <a:lstStyle/>
          <a:p>
            <a:fld id="{3906E3B6-C9D2-45BF-9147-EF2E36A1F343}" type="slidenum">
              <a:rPr lang="en-GB" smtClean="0"/>
              <a:t>26</a:t>
            </a:fld>
            <a:endParaRPr lang="en-GB"/>
          </a:p>
        </p:txBody>
      </p:sp>
    </p:spTree>
    <p:extLst>
      <p:ext uri="{BB962C8B-B14F-4D97-AF65-F5344CB8AC3E}">
        <p14:creationId xmlns:p14="http://schemas.microsoft.com/office/powerpoint/2010/main" val="38408982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E5A7D9-0C61-F7D4-4E0B-38C4AA921BC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9D1F23A-2738-CB25-88B4-4F8CCA74B0A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F05090-07D7-9392-2756-659515D5C6EA}"/>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63975AB8-BB05-62B9-30EE-FB65841AB62C}"/>
              </a:ext>
            </a:extLst>
          </p:cNvPr>
          <p:cNvSpPr>
            <a:spLocks noGrp="1"/>
          </p:cNvSpPr>
          <p:nvPr>
            <p:ph type="sldNum" sz="quarter" idx="5"/>
          </p:nvPr>
        </p:nvSpPr>
        <p:spPr/>
        <p:txBody>
          <a:bodyPr/>
          <a:lstStyle/>
          <a:p>
            <a:fld id="{3906E3B6-C9D2-45BF-9147-EF2E36A1F343}" type="slidenum">
              <a:rPr lang="en-GB" smtClean="0"/>
              <a:t>27</a:t>
            </a:fld>
            <a:endParaRPr lang="en-GB"/>
          </a:p>
        </p:txBody>
      </p:sp>
    </p:spTree>
    <p:extLst>
      <p:ext uri="{BB962C8B-B14F-4D97-AF65-F5344CB8AC3E}">
        <p14:creationId xmlns:p14="http://schemas.microsoft.com/office/powerpoint/2010/main" val="39369527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4540C5-FAD1-AB65-0F94-E37F3AFD87D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6CE5399-1A22-A5C3-8D8F-9E5968E8A0A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D1EA8EF-9EFF-3488-162E-A8BC20938CED}"/>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9C57712E-1699-D9D2-BE7A-CD820A72AFFB}"/>
              </a:ext>
            </a:extLst>
          </p:cNvPr>
          <p:cNvSpPr>
            <a:spLocks noGrp="1"/>
          </p:cNvSpPr>
          <p:nvPr>
            <p:ph type="sldNum" sz="quarter" idx="5"/>
          </p:nvPr>
        </p:nvSpPr>
        <p:spPr/>
        <p:txBody>
          <a:bodyPr/>
          <a:lstStyle/>
          <a:p>
            <a:fld id="{3906E3B6-C9D2-45BF-9147-EF2E36A1F343}" type="slidenum">
              <a:rPr lang="en-GB" smtClean="0"/>
              <a:t>28</a:t>
            </a:fld>
            <a:endParaRPr lang="en-GB"/>
          </a:p>
        </p:txBody>
      </p:sp>
    </p:spTree>
    <p:extLst>
      <p:ext uri="{BB962C8B-B14F-4D97-AF65-F5344CB8AC3E}">
        <p14:creationId xmlns:p14="http://schemas.microsoft.com/office/powerpoint/2010/main" val="33344748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64380DFF-7B5C-4B1B-BF18-B497DBE0EB5A}" type="datetimeFigureOut">
              <a:rPr lang="en-GB" smtClean="0"/>
              <a:t>20/05/2025</a:t>
            </a:fld>
            <a:endParaRPr lang="en-GB"/>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GB"/>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8A4BCC0F-7F42-4E90-9BD7-131527F16501}" type="slidenum">
              <a:rPr lang="en-GB" smtClean="0"/>
              <a:t>‹#›</a:t>
            </a:fld>
            <a:endParaRPr lang="en-GB"/>
          </a:p>
        </p:txBody>
      </p:sp>
    </p:spTree>
    <p:extLst>
      <p:ext uri="{BB962C8B-B14F-4D97-AF65-F5344CB8AC3E}">
        <p14:creationId xmlns:p14="http://schemas.microsoft.com/office/powerpoint/2010/main" val="2421278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380DFF-7B5C-4B1B-BF18-B497DBE0EB5A}" type="datetimeFigureOut">
              <a:rPr lang="en-GB" smtClean="0"/>
              <a:t>20/05/2025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A4BCC0F-7F42-4E90-9BD7-131527F16501}" type="slidenum">
              <a:rPr lang="en-GB" smtClean="0"/>
              <a:t>‹#›</a:t>
            </a:fld>
            <a:endParaRPr lang="en-GB"/>
          </a:p>
        </p:txBody>
      </p:sp>
    </p:spTree>
    <p:extLst>
      <p:ext uri="{BB962C8B-B14F-4D97-AF65-F5344CB8AC3E}">
        <p14:creationId xmlns:p14="http://schemas.microsoft.com/office/powerpoint/2010/main" val="2200552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380DFF-7B5C-4B1B-BF18-B497DBE0EB5A}" type="datetimeFigureOut">
              <a:rPr lang="en-GB" smtClean="0"/>
              <a:t>20/05/2025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A4BCC0F-7F42-4E90-9BD7-131527F16501}" type="slidenum">
              <a:rPr lang="en-GB" smtClean="0"/>
              <a:t>‹#›</a:t>
            </a:fld>
            <a:endParaRPr lang="en-GB"/>
          </a:p>
        </p:txBody>
      </p:sp>
    </p:spTree>
    <p:extLst>
      <p:ext uri="{BB962C8B-B14F-4D97-AF65-F5344CB8AC3E}">
        <p14:creationId xmlns:p14="http://schemas.microsoft.com/office/powerpoint/2010/main" val="1134828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380DFF-7B5C-4B1B-BF18-B497DBE0EB5A}" type="datetimeFigureOut">
              <a:rPr lang="en-GB" smtClean="0"/>
              <a:t>20/05/2025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A4BCC0F-7F42-4E90-9BD7-131527F16501}" type="slidenum">
              <a:rPr lang="en-GB" smtClean="0"/>
              <a:t>‹#›</a:t>
            </a:fld>
            <a:endParaRPr lang="en-GB"/>
          </a:p>
        </p:txBody>
      </p:sp>
    </p:spTree>
    <p:extLst>
      <p:ext uri="{BB962C8B-B14F-4D97-AF65-F5344CB8AC3E}">
        <p14:creationId xmlns:p14="http://schemas.microsoft.com/office/powerpoint/2010/main" val="4098238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380DFF-7B5C-4B1B-BF18-B497DBE0EB5A}" type="datetimeFigureOut">
              <a:rPr lang="en-GB" smtClean="0"/>
              <a:t>20/05/2025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A4BCC0F-7F42-4E90-9BD7-131527F16501}" type="slidenum">
              <a:rPr lang="en-GB" smtClean="0"/>
              <a:t>‹#›</a:t>
            </a:fld>
            <a:endParaRPr lang="en-GB"/>
          </a:p>
        </p:txBody>
      </p:sp>
    </p:spTree>
    <p:extLst>
      <p:ext uri="{BB962C8B-B14F-4D97-AF65-F5344CB8AC3E}">
        <p14:creationId xmlns:p14="http://schemas.microsoft.com/office/powerpoint/2010/main" val="3886220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380DFF-7B5C-4B1B-BF18-B497DBE0EB5A}" type="datetimeFigureOut">
              <a:rPr lang="en-GB" smtClean="0"/>
              <a:t>20/05/2025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A4BCC0F-7F42-4E90-9BD7-131527F16501}" type="slidenum">
              <a:rPr lang="en-GB" smtClean="0"/>
              <a:t>‹#›</a:t>
            </a:fld>
            <a:endParaRPr lang="en-GB"/>
          </a:p>
        </p:txBody>
      </p:sp>
    </p:spTree>
    <p:extLst>
      <p:ext uri="{BB962C8B-B14F-4D97-AF65-F5344CB8AC3E}">
        <p14:creationId xmlns:p14="http://schemas.microsoft.com/office/powerpoint/2010/main" val="185080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380DFF-7B5C-4B1B-BF18-B497DBE0EB5A}" type="datetimeFigureOut">
              <a:rPr lang="en-GB" smtClean="0"/>
              <a:t>20/05/2025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A4BCC0F-7F42-4E90-9BD7-131527F16501}" type="slidenum">
              <a:rPr lang="en-GB" smtClean="0"/>
              <a:t>‹#›</a:t>
            </a:fld>
            <a:endParaRPr lang="en-GB"/>
          </a:p>
        </p:txBody>
      </p:sp>
    </p:spTree>
    <p:extLst>
      <p:ext uri="{BB962C8B-B14F-4D97-AF65-F5344CB8AC3E}">
        <p14:creationId xmlns:p14="http://schemas.microsoft.com/office/powerpoint/2010/main" val="1036342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380DFF-7B5C-4B1B-BF18-B497DBE0EB5A}" type="datetimeFigureOut">
              <a:rPr lang="en-GB" smtClean="0"/>
              <a:t>20/05/2025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A4BCC0F-7F42-4E90-9BD7-131527F16501}" type="slidenum">
              <a:rPr lang="en-GB" smtClean="0"/>
              <a:t>‹#›</a:t>
            </a:fld>
            <a:endParaRPr lang="en-GB"/>
          </a:p>
        </p:txBody>
      </p:sp>
    </p:spTree>
    <p:extLst>
      <p:ext uri="{BB962C8B-B14F-4D97-AF65-F5344CB8AC3E}">
        <p14:creationId xmlns:p14="http://schemas.microsoft.com/office/powerpoint/2010/main" val="4051189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380DFF-7B5C-4B1B-BF18-B497DBE0EB5A}" type="datetimeFigureOut">
              <a:rPr lang="en-GB" smtClean="0"/>
              <a:t>20/05/2025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A4BCC0F-7F42-4E90-9BD7-131527F16501}" type="slidenum">
              <a:rPr lang="en-GB" smtClean="0"/>
              <a:t>‹#›</a:t>
            </a:fld>
            <a:endParaRPr lang="en-GB"/>
          </a:p>
        </p:txBody>
      </p:sp>
    </p:spTree>
    <p:extLst>
      <p:ext uri="{BB962C8B-B14F-4D97-AF65-F5344CB8AC3E}">
        <p14:creationId xmlns:p14="http://schemas.microsoft.com/office/powerpoint/2010/main" val="12139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64380DFF-7B5C-4B1B-BF18-B497DBE0EB5A}" type="datetimeFigureOut">
              <a:rPr lang="en-GB" smtClean="0"/>
              <a:t>20/05/2025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8A4BCC0F-7F42-4E90-9BD7-131527F16501}" type="slidenum">
              <a:rPr lang="en-GB" smtClean="0"/>
              <a:t>‹#›</a:t>
            </a:fld>
            <a:endParaRPr lang="en-GB"/>
          </a:p>
        </p:txBody>
      </p:sp>
    </p:spTree>
    <p:extLst>
      <p:ext uri="{BB962C8B-B14F-4D97-AF65-F5344CB8AC3E}">
        <p14:creationId xmlns:p14="http://schemas.microsoft.com/office/powerpoint/2010/main" val="792347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64380DFF-7B5C-4B1B-BF18-B497DBE0EB5A}" type="datetimeFigureOut">
              <a:rPr lang="en-GB" smtClean="0"/>
              <a:t>20/05/2025</a:t>
            </a:fld>
            <a:endParaRPr lang="en-GB"/>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GB"/>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8A4BCC0F-7F42-4E90-9BD7-131527F16501}" type="slidenum">
              <a:rPr lang="en-GB" smtClean="0"/>
              <a:t>‹#›</a:t>
            </a:fld>
            <a:endParaRPr lang="en-GB"/>
          </a:p>
        </p:txBody>
      </p:sp>
    </p:spTree>
    <p:extLst>
      <p:ext uri="{BB962C8B-B14F-4D97-AF65-F5344CB8AC3E}">
        <p14:creationId xmlns:p14="http://schemas.microsoft.com/office/powerpoint/2010/main" val="1719036051"/>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64380DFF-7B5C-4B1B-BF18-B497DBE0EB5A}" type="datetimeFigureOut">
              <a:rPr lang="en-GB" smtClean="0"/>
              <a:t>20/05/2025</a:t>
            </a:fld>
            <a:endParaRPr lang="en-GB"/>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GB"/>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8A4BCC0F-7F42-4E90-9BD7-131527F16501}" type="slidenum">
              <a:rPr lang="en-GB" smtClean="0"/>
              <a:t>‹#›</a:t>
            </a:fld>
            <a:endParaRPr lang="en-GB"/>
          </a:p>
        </p:txBody>
      </p:sp>
    </p:spTree>
    <p:extLst>
      <p:ext uri="{BB962C8B-B14F-4D97-AF65-F5344CB8AC3E}">
        <p14:creationId xmlns:p14="http://schemas.microsoft.com/office/powerpoint/2010/main" val="492818032"/>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3" Type="http://schemas.openxmlformats.org/officeDocument/2006/relationships/hyperlink" Target="https://blog.nviso.eu/series/cobalt-strike-decrypting-traffic/page/2/" TargetMode="External"/><Relationship Id="rId2" Type="http://schemas.openxmlformats.org/officeDocument/2006/relationships/hyperlink" Target="https://github.com/DidierStevens/DidierStevensSuite/blob/master/1768.py"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polygonben.github.io/"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ncsc.gov.uk/files/An-introduction-to-threat-intelligence.pdf?"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ncsc.gov.uk/files/An-introduction-to-threat-intelligence.pdf?"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ncsc.gov.uk/files/An-introduction-to-threat-intelligence.pdf?"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ncsc.gov.uk/files/An-introduction-to-threat-intelligence.pdf?"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A0809-D1A0-0E76-2D43-E5724F8F67F9}"/>
              </a:ext>
            </a:extLst>
          </p:cNvPr>
          <p:cNvSpPr>
            <a:spLocks noGrp="1"/>
          </p:cNvSpPr>
          <p:nvPr>
            <p:ph type="ctrTitle"/>
          </p:nvPr>
        </p:nvSpPr>
        <p:spPr/>
        <p:txBody>
          <a:bodyPr/>
          <a:lstStyle/>
          <a:p>
            <a:r>
              <a:rPr lang="en-GB" dirty="0"/>
              <a:t>Beacon Harvest: Conquering Cobalt Strike at Scale</a:t>
            </a:r>
          </a:p>
        </p:txBody>
      </p:sp>
      <p:sp>
        <p:nvSpPr>
          <p:cNvPr id="3" name="Subtitle 2">
            <a:extLst>
              <a:ext uri="{FF2B5EF4-FFF2-40B4-BE49-F238E27FC236}">
                <a16:creationId xmlns:a16="http://schemas.microsoft.com/office/drawing/2014/main" id="{314B03AD-DE6C-31E8-7C0D-0E9D1AC3810F}"/>
              </a:ext>
            </a:extLst>
          </p:cNvPr>
          <p:cNvSpPr>
            <a:spLocks noGrp="1"/>
          </p:cNvSpPr>
          <p:nvPr>
            <p:ph type="subTitle" idx="1"/>
          </p:nvPr>
        </p:nvSpPr>
        <p:spPr/>
        <p:txBody>
          <a:bodyPr/>
          <a:lstStyle/>
          <a:p>
            <a:r>
              <a:rPr lang="en-GB" dirty="0"/>
              <a:t>@polygonben</a:t>
            </a:r>
          </a:p>
        </p:txBody>
      </p:sp>
    </p:spTree>
    <p:extLst>
      <p:ext uri="{BB962C8B-B14F-4D97-AF65-F5344CB8AC3E}">
        <p14:creationId xmlns:p14="http://schemas.microsoft.com/office/powerpoint/2010/main" val="15252126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78F4F6-E747-7D86-4C1A-24DBF9368C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7A1F7B-18F8-0BF2-5EC6-2C6F8E290324}"/>
              </a:ext>
            </a:extLst>
          </p:cNvPr>
          <p:cNvSpPr>
            <a:spLocks noGrp="1"/>
          </p:cNvSpPr>
          <p:nvPr>
            <p:ph type="title"/>
          </p:nvPr>
        </p:nvSpPr>
        <p:spPr/>
        <p:txBody>
          <a:bodyPr/>
          <a:lstStyle/>
          <a:p>
            <a:r>
              <a:rPr lang="en-GB" dirty="0"/>
              <a:t>Why is CTI important?</a:t>
            </a:r>
          </a:p>
        </p:txBody>
      </p:sp>
      <p:graphicFrame>
        <p:nvGraphicFramePr>
          <p:cNvPr id="4" name="Content Placeholder 3">
            <a:extLst>
              <a:ext uri="{FF2B5EF4-FFF2-40B4-BE49-F238E27FC236}">
                <a16:creationId xmlns:a16="http://schemas.microsoft.com/office/drawing/2014/main" id="{58ABB82D-A21D-E071-C72D-2ADC5216DEAA}"/>
              </a:ext>
            </a:extLst>
          </p:cNvPr>
          <p:cNvGraphicFramePr>
            <a:graphicFrameLocks noGrp="1"/>
          </p:cNvGraphicFramePr>
          <p:nvPr>
            <p:ph idx="1"/>
            <p:extLst>
              <p:ext uri="{D42A27DB-BD31-4B8C-83A1-F6EECF244321}">
                <p14:modId xmlns:p14="http://schemas.microsoft.com/office/powerpoint/2010/main" val="2857925398"/>
              </p:ext>
            </p:extLst>
          </p:nvPr>
        </p:nvGraphicFramePr>
        <p:xfrm>
          <a:off x="676275" y="2011363"/>
          <a:ext cx="10753724" cy="1899920"/>
        </p:xfrm>
        <a:graphic>
          <a:graphicData uri="http://schemas.openxmlformats.org/drawingml/2006/table">
            <a:tbl>
              <a:tblPr firstRow="1" bandRow="1">
                <a:tableStyleId>{5C22544A-7EE6-4342-B048-85BDC9FD1C3A}</a:tableStyleId>
              </a:tblPr>
              <a:tblGrid>
                <a:gridCol w="5376862">
                  <a:extLst>
                    <a:ext uri="{9D8B030D-6E8A-4147-A177-3AD203B41FA5}">
                      <a16:colId xmlns:a16="http://schemas.microsoft.com/office/drawing/2014/main" val="939173013"/>
                    </a:ext>
                  </a:extLst>
                </a:gridCol>
                <a:gridCol w="5376862">
                  <a:extLst>
                    <a:ext uri="{9D8B030D-6E8A-4147-A177-3AD203B41FA5}">
                      <a16:colId xmlns:a16="http://schemas.microsoft.com/office/drawing/2014/main" val="1208979925"/>
                    </a:ext>
                  </a:extLst>
                </a:gridCol>
              </a:tblGrid>
              <a:tr h="370840">
                <a:tc>
                  <a:txBody>
                    <a:bodyPr/>
                    <a:lstStyle/>
                    <a:p>
                      <a:r>
                        <a:rPr lang="en-GB" dirty="0"/>
                        <a:t>Military Intelligence</a:t>
                      </a:r>
                    </a:p>
                  </a:txBody>
                  <a:tcPr/>
                </a:tc>
                <a:tc>
                  <a:txBody>
                    <a:bodyPr/>
                    <a:lstStyle/>
                    <a:p>
                      <a:r>
                        <a:rPr lang="en-GB" dirty="0"/>
                        <a:t>Cyber Threat Intelligence</a:t>
                      </a:r>
                    </a:p>
                  </a:txBody>
                  <a:tcPr/>
                </a:tc>
                <a:extLst>
                  <a:ext uri="{0D108BD9-81ED-4DB2-BD59-A6C34878D82A}">
                    <a16:rowId xmlns:a16="http://schemas.microsoft.com/office/drawing/2014/main" val="848431708"/>
                  </a:ext>
                </a:extLst>
              </a:tr>
              <a:tr h="370840">
                <a:tc>
                  <a:txBody>
                    <a:bodyPr/>
                    <a:lstStyle/>
                    <a:p>
                      <a:r>
                        <a:rPr lang="en-US" sz="1600" b="1" dirty="0"/>
                        <a:t>Identifies enemy movements, capabilities, and plans</a:t>
                      </a:r>
                      <a:endParaRPr lang="en-US" sz="1600" dirty="0"/>
                    </a:p>
                  </a:txBody>
                  <a:tcPr anchor="ctr"/>
                </a:tc>
                <a:tc>
                  <a:txBody>
                    <a:bodyPr/>
                    <a:lstStyle/>
                    <a:p>
                      <a:r>
                        <a:rPr lang="en-US" sz="1600" dirty="0"/>
                        <a:t>Identifies threat actors, malware, and attack tactics before they strike</a:t>
                      </a:r>
                    </a:p>
                  </a:txBody>
                  <a:tcPr anchor="ctr"/>
                </a:tc>
                <a:extLst>
                  <a:ext uri="{0D108BD9-81ED-4DB2-BD59-A6C34878D82A}">
                    <a16:rowId xmlns:a16="http://schemas.microsoft.com/office/drawing/2014/main" val="1830036132"/>
                  </a:ext>
                </a:extLst>
              </a:tr>
              <a:tr h="370840">
                <a:tc>
                  <a:txBody>
                    <a:bodyPr/>
                    <a:lstStyle/>
                    <a:p>
                      <a:r>
                        <a:rPr lang="en-US" sz="1600" b="1" dirty="0"/>
                        <a:t>Supports battlefield decisions with real-time intel</a:t>
                      </a:r>
                      <a:endParaRPr lang="en-US" sz="1600" dirty="0"/>
                    </a:p>
                  </a:txBody>
                  <a:tcPr anchor="ctr"/>
                </a:tc>
                <a:tc>
                  <a:txBody>
                    <a:bodyPr/>
                    <a:lstStyle/>
                    <a:p>
                      <a:r>
                        <a:rPr lang="en-US" sz="1600" dirty="0"/>
                        <a:t>Informs security teams and execs with up-to-date threat insights assisting with strategic planning</a:t>
                      </a:r>
                    </a:p>
                  </a:txBody>
                  <a:tcPr anchor="ctr"/>
                </a:tc>
                <a:extLst>
                  <a:ext uri="{0D108BD9-81ED-4DB2-BD59-A6C34878D82A}">
                    <a16:rowId xmlns:a16="http://schemas.microsoft.com/office/drawing/2014/main" val="411736773"/>
                  </a:ext>
                </a:extLst>
              </a:tr>
              <a:tr h="370840">
                <a:tc>
                  <a:txBody>
                    <a:bodyPr/>
                    <a:lstStyle/>
                    <a:p>
                      <a:r>
                        <a:rPr lang="en-US" sz="1600" b="1" dirty="0"/>
                        <a:t>Coordinates allied responses in multi-force ops</a:t>
                      </a:r>
                      <a:endParaRPr lang="en-US" sz="1600" dirty="0"/>
                    </a:p>
                  </a:txBody>
                  <a:tcPr anchor="ctr"/>
                </a:tc>
                <a:tc>
                  <a:txBody>
                    <a:bodyPr/>
                    <a:lstStyle/>
                    <a:p>
                      <a:r>
                        <a:rPr lang="en-US" sz="1600" dirty="0"/>
                        <a:t>Shares threat intel across organizations for collective defense</a:t>
                      </a:r>
                    </a:p>
                  </a:txBody>
                  <a:tcPr anchor="ctr"/>
                </a:tc>
                <a:extLst>
                  <a:ext uri="{0D108BD9-81ED-4DB2-BD59-A6C34878D82A}">
                    <a16:rowId xmlns:a16="http://schemas.microsoft.com/office/drawing/2014/main" val="2101300764"/>
                  </a:ext>
                </a:extLst>
              </a:tr>
            </a:tbl>
          </a:graphicData>
        </a:graphic>
      </p:graphicFrame>
    </p:spTree>
    <p:extLst>
      <p:ext uri="{BB962C8B-B14F-4D97-AF65-F5344CB8AC3E}">
        <p14:creationId xmlns:p14="http://schemas.microsoft.com/office/powerpoint/2010/main" val="3748362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446B36-2281-2DBD-4DB0-5BD960002A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1DF725-0411-79A9-1B28-E5282C48C9D5}"/>
              </a:ext>
            </a:extLst>
          </p:cNvPr>
          <p:cNvSpPr>
            <a:spLocks noGrp="1"/>
          </p:cNvSpPr>
          <p:nvPr>
            <p:ph type="title"/>
          </p:nvPr>
        </p:nvSpPr>
        <p:spPr/>
        <p:txBody>
          <a:bodyPr/>
          <a:lstStyle/>
          <a:p>
            <a:r>
              <a:rPr lang="en-GB" dirty="0"/>
              <a:t>Why is CTI important?</a:t>
            </a:r>
          </a:p>
        </p:txBody>
      </p:sp>
      <p:graphicFrame>
        <p:nvGraphicFramePr>
          <p:cNvPr id="4" name="Content Placeholder 3">
            <a:extLst>
              <a:ext uri="{FF2B5EF4-FFF2-40B4-BE49-F238E27FC236}">
                <a16:creationId xmlns:a16="http://schemas.microsoft.com/office/drawing/2014/main" id="{692F8323-89E4-4D0F-A974-5A88E1F78191}"/>
              </a:ext>
            </a:extLst>
          </p:cNvPr>
          <p:cNvGraphicFramePr>
            <a:graphicFrameLocks noGrp="1"/>
          </p:cNvGraphicFramePr>
          <p:nvPr>
            <p:ph idx="1"/>
            <p:extLst>
              <p:ext uri="{D42A27DB-BD31-4B8C-83A1-F6EECF244321}">
                <p14:modId xmlns:p14="http://schemas.microsoft.com/office/powerpoint/2010/main" val="3043411092"/>
              </p:ext>
            </p:extLst>
          </p:nvPr>
        </p:nvGraphicFramePr>
        <p:xfrm>
          <a:off x="676275" y="2011363"/>
          <a:ext cx="10753724" cy="2479040"/>
        </p:xfrm>
        <a:graphic>
          <a:graphicData uri="http://schemas.openxmlformats.org/drawingml/2006/table">
            <a:tbl>
              <a:tblPr firstRow="1" bandRow="1">
                <a:tableStyleId>{5C22544A-7EE6-4342-B048-85BDC9FD1C3A}</a:tableStyleId>
              </a:tblPr>
              <a:tblGrid>
                <a:gridCol w="5376862">
                  <a:extLst>
                    <a:ext uri="{9D8B030D-6E8A-4147-A177-3AD203B41FA5}">
                      <a16:colId xmlns:a16="http://schemas.microsoft.com/office/drawing/2014/main" val="939173013"/>
                    </a:ext>
                  </a:extLst>
                </a:gridCol>
                <a:gridCol w="5376862">
                  <a:extLst>
                    <a:ext uri="{9D8B030D-6E8A-4147-A177-3AD203B41FA5}">
                      <a16:colId xmlns:a16="http://schemas.microsoft.com/office/drawing/2014/main" val="1208979925"/>
                    </a:ext>
                  </a:extLst>
                </a:gridCol>
              </a:tblGrid>
              <a:tr h="370840">
                <a:tc>
                  <a:txBody>
                    <a:bodyPr/>
                    <a:lstStyle/>
                    <a:p>
                      <a:r>
                        <a:rPr lang="en-GB" dirty="0"/>
                        <a:t>Military Intelligence</a:t>
                      </a:r>
                    </a:p>
                  </a:txBody>
                  <a:tcPr/>
                </a:tc>
                <a:tc>
                  <a:txBody>
                    <a:bodyPr/>
                    <a:lstStyle/>
                    <a:p>
                      <a:r>
                        <a:rPr lang="en-GB" dirty="0"/>
                        <a:t>Cyber Threat Intelligence</a:t>
                      </a:r>
                    </a:p>
                  </a:txBody>
                  <a:tcPr/>
                </a:tc>
                <a:extLst>
                  <a:ext uri="{0D108BD9-81ED-4DB2-BD59-A6C34878D82A}">
                    <a16:rowId xmlns:a16="http://schemas.microsoft.com/office/drawing/2014/main" val="848431708"/>
                  </a:ext>
                </a:extLst>
              </a:tr>
              <a:tr h="370840">
                <a:tc>
                  <a:txBody>
                    <a:bodyPr/>
                    <a:lstStyle/>
                    <a:p>
                      <a:r>
                        <a:rPr lang="en-US" sz="1600" b="1" dirty="0"/>
                        <a:t>Identifies enemy movements, capabilities, and plans</a:t>
                      </a:r>
                      <a:endParaRPr lang="en-US" sz="1600" dirty="0"/>
                    </a:p>
                  </a:txBody>
                  <a:tcPr anchor="ctr"/>
                </a:tc>
                <a:tc>
                  <a:txBody>
                    <a:bodyPr/>
                    <a:lstStyle/>
                    <a:p>
                      <a:r>
                        <a:rPr lang="en-US" sz="1600" dirty="0"/>
                        <a:t>Identifies threat actors, malware, and attack tactics before they strike</a:t>
                      </a:r>
                    </a:p>
                  </a:txBody>
                  <a:tcPr anchor="ctr"/>
                </a:tc>
                <a:extLst>
                  <a:ext uri="{0D108BD9-81ED-4DB2-BD59-A6C34878D82A}">
                    <a16:rowId xmlns:a16="http://schemas.microsoft.com/office/drawing/2014/main" val="1830036132"/>
                  </a:ext>
                </a:extLst>
              </a:tr>
              <a:tr h="370840">
                <a:tc>
                  <a:txBody>
                    <a:bodyPr/>
                    <a:lstStyle/>
                    <a:p>
                      <a:r>
                        <a:rPr lang="en-US" sz="1600" b="1" dirty="0"/>
                        <a:t>Supports battlefield decisions with real-time intel</a:t>
                      </a:r>
                      <a:endParaRPr lang="en-US" sz="1600" dirty="0"/>
                    </a:p>
                  </a:txBody>
                  <a:tcPr anchor="ctr"/>
                </a:tc>
                <a:tc>
                  <a:txBody>
                    <a:bodyPr/>
                    <a:lstStyle/>
                    <a:p>
                      <a:r>
                        <a:rPr lang="en-US" sz="1600" dirty="0"/>
                        <a:t>Informs security teams and execs with up-to-date threat insights assisting with strategic planning</a:t>
                      </a:r>
                    </a:p>
                  </a:txBody>
                  <a:tcPr anchor="ctr"/>
                </a:tc>
                <a:extLst>
                  <a:ext uri="{0D108BD9-81ED-4DB2-BD59-A6C34878D82A}">
                    <a16:rowId xmlns:a16="http://schemas.microsoft.com/office/drawing/2014/main" val="411736773"/>
                  </a:ext>
                </a:extLst>
              </a:tr>
              <a:tr h="370840">
                <a:tc>
                  <a:txBody>
                    <a:bodyPr/>
                    <a:lstStyle/>
                    <a:p>
                      <a:r>
                        <a:rPr lang="en-US" sz="1600" b="1" dirty="0"/>
                        <a:t>Coordinates allied responses in multi-force ops</a:t>
                      </a:r>
                      <a:endParaRPr lang="en-US" sz="1600" dirty="0"/>
                    </a:p>
                  </a:txBody>
                  <a:tcPr anchor="ctr"/>
                </a:tc>
                <a:tc>
                  <a:txBody>
                    <a:bodyPr/>
                    <a:lstStyle/>
                    <a:p>
                      <a:r>
                        <a:rPr lang="en-US" sz="1600" dirty="0"/>
                        <a:t>Shares threat intel across organizations for collective defense</a:t>
                      </a:r>
                    </a:p>
                  </a:txBody>
                  <a:tcPr anchor="ctr"/>
                </a:tc>
                <a:extLst>
                  <a:ext uri="{0D108BD9-81ED-4DB2-BD59-A6C34878D82A}">
                    <a16:rowId xmlns:a16="http://schemas.microsoft.com/office/drawing/2014/main" val="2101300764"/>
                  </a:ext>
                </a:extLst>
              </a:tr>
              <a:tr h="370840">
                <a:tc>
                  <a:txBody>
                    <a:bodyPr/>
                    <a:lstStyle/>
                    <a:p>
                      <a:r>
                        <a:rPr lang="en-US" sz="1600" b="1" dirty="0"/>
                        <a:t>Protects troops from ambushes or surprise attacks</a:t>
                      </a:r>
                      <a:endParaRPr lang="en-US" sz="1600" dirty="0"/>
                    </a:p>
                  </a:txBody>
                  <a:tcPr anchor="ctr"/>
                </a:tc>
                <a:tc>
                  <a:txBody>
                    <a:bodyPr/>
                    <a:lstStyle/>
                    <a:p>
                      <a:r>
                        <a:rPr lang="en-US" sz="1600" dirty="0"/>
                        <a:t>Proactive threat hunting based on CTI to identify undiscovered threats</a:t>
                      </a:r>
                    </a:p>
                  </a:txBody>
                  <a:tcPr anchor="ctr"/>
                </a:tc>
                <a:extLst>
                  <a:ext uri="{0D108BD9-81ED-4DB2-BD59-A6C34878D82A}">
                    <a16:rowId xmlns:a16="http://schemas.microsoft.com/office/drawing/2014/main" val="1602112004"/>
                  </a:ext>
                </a:extLst>
              </a:tr>
            </a:tbl>
          </a:graphicData>
        </a:graphic>
      </p:graphicFrame>
    </p:spTree>
    <p:extLst>
      <p:ext uri="{BB962C8B-B14F-4D97-AF65-F5344CB8AC3E}">
        <p14:creationId xmlns:p14="http://schemas.microsoft.com/office/powerpoint/2010/main" val="10138878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3D5F95-913F-1759-C19A-158261B401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CED704-7F3A-C21D-934D-B9E2B17EAAE1}"/>
              </a:ext>
            </a:extLst>
          </p:cNvPr>
          <p:cNvSpPr>
            <a:spLocks noGrp="1"/>
          </p:cNvSpPr>
          <p:nvPr>
            <p:ph type="title"/>
          </p:nvPr>
        </p:nvSpPr>
        <p:spPr/>
        <p:txBody>
          <a:bodyPr/>
          <a:lstStyle/>
          <a:p>
            <a:r>
              <a:rPr lang="en-GB" dirty="0"/>
              <a:t>Why is CTI important?</a:t>
            </a:r>
          </a:p>
        </p:txBody>
      </p:sp>
      <p:graphicFrame>
        <p:nvGraphicFramePr>
          <p:cNvPr id="4" name="Content Placeholder 3">
            <a:extLst>
              <a:ext uri="{FF2B5EF4-FFF2-40B4-BE49-F238E27FC236}">
                <a16:creationId xmlns:a16="http://schemas.microsoft.com/office/drawing/2014/main" id="{DE99F9A0-6DAB-4408-C7D5-433226B53C42}"/>
              </a:ext>
            </a:extLst>
          </p:cNvPr>
          <p:cNvGraphicFramePr>
            <a:graphicFrameLocks noGrp="1"/>
          </p:cNvGraphicFramePr>
          <p:nvPr>
            <p:ph idx="1"/>
            <p:extLst>
              <p:ext uri="{D42A27DB-BD31-4B8C-83A1-F6EECF244321}">
                <p14:modId xmlns:p14="http://schemas.microsoft.com/office/powerpoint/2010/main" val="3823937831"/>
              </p:ext>
            </p:extLst>
          </p:nvPr>
        </p:nvGraphicFramePr>
        <p:xfrm>
          <a:off x="676275" y="2011363"/>
          <a:ext cx="10753724" cy="2849880"/>
        </p:xfrm>
        <a:graphic>
          <a:graphicData uri="http://schemas.openxmlformats.org/drawingml/2006/table">
            <a:tbl>
              <a:tblPr firstRow="1" bandRow="1">
                <a:tableStyleId>{5C22544A-7EE6-4342-B048-85BDC9FD1C3A}</a:tableStyleId>
              </a:tblPr>
              <a:tblGrid>
                <a:gridCol w="5376862">
                  <a:extLst>
                    <a:ext uri="{9D8B030D-6E8A-4147-A177-3AD203B41FA5}">
                      <a16:colId xmlns:a16="http://schemas.microsoft.com/office/drawing/2014/main" val="939173013"/>
                    </a:ext>
                  </a:extLst>
                </a:gridCol>
                <a:gridCol w="5376862">
                  <a:extLst>
                    <a:ext uri="{9D8B030D-6E8A-4147-A177-3AD203B41FA5}">
                      <a16:colId xmlns:a16="http://schemas.microsoft.com/office/drawing/2014/main" val="1208979925"/>
                    </a:ext>
                  </a:extLst>
                </a:gridCol>
              </a:tblGrid>
              <a:tr h="370840">
                <a:tc>
                  <a:txBody>
                    <a:bodyPr/>
                    <a:lstStyle/>
                    <a:p>
                      <a:r>
                        <a:rPr lang="en-GB" dirty="0"/>
                        <a:t>Military Intelligence</a:t>
                      </a:r>
                    </a:p>
                  </a:txBody>
                  <a:tcPr/>
                </a:tc>
                <a:tc>
                  <a:txBody>
                    <a:bodyPr/>
                    <a:lstStyle/>
                    <a:p>
                      <a:r>
                        <a:rPr lang="en-GB" dirty="0"/>
                        <a:t>Cyber Threat Intelligence</a:t>
                      </a:r>
                    </a:p>
                  </a:txBody>
                  <a:tcPr/>
                </a:tc>
                <a:extLst>
                  <a:ext uri="{0D108BD9-81ED-4DB2-BD59-A6C34878D82A}">
                    <a16:rowId xmlns:a16="http://schemas.microsoft.com/office/drawing/2014/main" val="848431708"/>
                  </a:ext>
                </a:extLst>
              </a:tr>
              <a:tr h="370840">
                <a:tc>
                  <a:txBody>
                    <a:bodyPr/>
                    <a:lstStyle/>
                    <a:p>
                      <a:r>
                        <a:rPr lang="en-US" sz="1600" b="1" dirty="0"/>
                        <a:t>Identifies enemy movements, capabilities, and plans</a:t>
                      </a:r>
                      <a:endParaRPr lang="en-US" sz="1600" dirty="0"/>
                    </a:p>
                  </a:txBody>
                  <a:tcPr anchor="ctr"/>
                </a:tc>
                <a:tc>
                  <a:txBody>
                    <a:bodyPr/>
                    <a:lstStyle/>
                    <a:p>
                      <a:r>
                        <a:rPr lang="en-US" sz="1600" dirty="0"/>
                        <a:t>Identifies threat actors, malware, and attack tactics before they strike</a:t>
                      </a:r>
                    </a:p>
                  </a:txBody>
                  <a:tcPr anchor="ctr"/>
                </a:tc>
                <a:extLst>
                  <a:ext uri="{0D108BD9-81ED-4DB2-BD59-A6C34878D82A}">
                    <a16:rowId xmlns:a16="http://schemas.microsoft.com/office/drawing/2014/main" val="1830036132"/>
                  </a:ext>
                </a:extLst>
              </a:tr>
              <a:tr h="370840">
                <a:tc>
                  <a:txBody>
                    <a:bodyPr/>
                    <a:lstStyle/>
                    <a:p>
                      <a:r>
                        <a:rPr lang="en-US" sz="1600" b="1" dirty="0"/>
                        <a:t>Supports battlefield decisions with real-time intel</a:t>
                      </a:r>
                      <a:endParaRPr lang="en-US" sz="1600" dirty="0"/>
                    </a:p>
                  </a:txBody>
                  <a:tcPr anchor="ctr"/>
                </a:tc>
                <a:tc>
                  <a:txBody>
                    <a:bodyPr/>
                    <a:lstStyle/>
                    <a:p>
                      <a:r>
                        <a:rPr lang="en-US" sz="1600" dirty="0"/>
                        <a:t>Informs security teams and execs with up-to-date threat insights assisting with strategic planning</a:t>
                      </a:r>
                    </a:p>
                  </a:txBody>
                  <a:tcPr anchor="ctr"/>
                </a:tc>
                <a:extLst>
                  <a:ext uri="{0D108BD9-81ED-4DB2-BD59-A6C34878D82A}">
                    <a16:rowId xmlns:a16="http://schemas.microsoft.com/office/drawing/2014/main" val="411736773"/>
                  </a:ext>
                </a:extLst>
              </a:tr>
              <a:tr h="370840">
                <a:tc>
                  <a:txBody>
                    <a:bodyPr/>
                    <a:lstStyle/>
                    <a:p>
                      <a:r>
                        <a:rPr lang="en-US" sz="1600" b="1" dirty="0"/>
                        <a:t>Coordinates allied responses in multi-force ops</a:t>
                      </a:r>
                      <a:endParaRPr lang="en-US" sz="1600" dirty="0"/>
                    </a:p>
                  </a:txBody>
                  <a:tcPr anchor="ctr"/>
                </a:tc>
                <a:tc>
                  <a:txBody>
                    <a:bodyPr/>
                    <a:lstStyle/>
                    <a:p>
                      <a:r>
                        <a:rPr lang="en-US" sz="1600" dirty="0"/>
                        <a:t>Shares threat intel across organizations for collective defense</a:t>
                      </a:r>
                    </a:p>
                  </a:txBody>
                  <a:tcPr anchor="ctr"/>
                </a:tc>
                <a:extLst>
                  <a:ext uri="{0D108BD9-81ED-4DB2-BD59-A6C34878D82A}">
                    <a16:rowId xmlns:a16="http://schemas.microsoft.com/office/drawing/2014/main" val="2101300764"/>
                  </a:ext>
                </a:extLst>
              </a:tr>
              <a:tr h="370840">
                <a:tc>
                  <a:txBody>
                    <a:bodyPr/>
                    <a:lstStyle/>
                    <a:p>
                      <a:r>
                        <a:rPr lang="en-US" sz="1600" b="1" dirty="0"/>
                        <a:t>Protects troops from ambushes or surprise attacks</a:t>
                      </a:r>
                      <a:endParaRPr lang="en-US" sz="1600" dirty="0"/>
                    </a:p>
                  </a:txBody>
                  <a:tcPr anchor="ctr"/>
                </a:tc>
                <a:tc>
                  <a:txBody>
                    <a:bodyPr/>
                    <a:lstStyle/>
                    <a:p>
                      <a:r>
                        <a:rPr lang="en-US" sz="1600" dirty="0"/>
                        <a:t>Proactive threat hunting based on CTI to identify undiscovered threats</a:t>
                      </a:r>
                    </a:p>
                  </a:txBody>
                  <a:tcPr anchor="ctr"/>
                </a:tc>
                <a:extLst>
                  <a:ext uri="{0D108BD9-81ED-4DB2-BD59-A6C34878D82A}">
                    <a16:rowId xmlns:a16="http://schemas.microsoft.com/office/drawing/2014/main" val="1602112004"/>
                  </a:ext>
                </a:extLst>
              </a:tr>
              <a:tr h="370840">
                <a:tc>
                  <a:txBody>
                    <a:bodyPr/>
                    <a:lstStyle/>
                    <a:p>
                      <a:r>
                        <a:rPr lang="en-US" sz="1600" b="1" dirty="0"/>
                        <a:t>Reduces fog of war by increasing clarity</a:t>
                      </a:r>
                      <a:endParaRPr lang="en-US" sz="1600" dirty="0"/>
                    </a:p>
                  </a:txBody>
                  <a:tcPr anchor="ctr"/>
                </a:tc>
                <a:tc>
                  <a:txBody>
                    <a:bodyPr/>
                    <a:lstStyle/>
                    <a:p>
                      <a:r>
                        <a:rPr lang="en-US" sz="1600" dirty="0"/>
                        <a:t>Cuts through alert noise, helping focus on real threats</a:t>
                      </a:r>
                    </a:p>
                  </a:txBody>
                  <a:tcPr anchor="ctr"/>
                </a:tc>
                <a:extLst>
                  <a:ext uri="{0D108BD9-81ED-4DB2-BD59-A6C34878D82A}">
                    <a16:rowId xmlns:a16="http://schemas.microsoft.com/office/drawing/2014/main" val="2652582190"/>
                  </a:ext>
                </a:extLst>
              </a:tr>
            </a:tbl>
          </a:graphicData>
        </a:graphic>
      </p:graphicFrame>
    </p:spTree>
    <p:extLst>
      <p:ext uri="{BB962C8B-B14F-4D97-AF65-F5344CB8AC3E}">
        <p14:creationId xmlns:p14="http://schemas.microsoft.com/office/powerpoint/2010/main" val="1211181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25E029-207E-5BA7-CB12-09C902F3DD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6FF011-D1F7-F909-1C7F-03343F37BA56}"/>
              </a:ext>
            </a:extLst>
          </p:cNvPr>
          <p:cNvSpPr>
            <a:spLocks noGrp="1"/>
          </p:cNvSpPr>
          <p:nvPr>
            <p:ph type="title"/>
          </p:nvPr>
        </p:nvSpPr>
        <p:spPr/>
        <p:txBody>
          <a:bodyPr/>
          <a:lstStyle/>
          <a:p>
            <a:r>
              <a:rPr lang="en-GB" dirty="0"/>
              <a:t>What does CTI look like?</a:t>
            </a:r>
          </a:p>
        </p:txBody>
      </p:sp>
      <p:sp>
        <p:nvSpPr>
          <p:cNvPr id="3" name="Content Placeholder 2">
            <a:extLst>
              <a:ext uri="{FF2B5EF4-FFF2-40B4-BE49-F238E27FC236}">
                <a16:creationId xmlns:a16="http://schemas.microsoft.com/office/drawing/2014/main" id="{551CFF0A-ABA5-C61A-983E-94667E687B80}"/>
              </a:ext>
            </a:extLst>
          </p:cNvPr>
          <p:cNvSpPr>
            <a:spLocks noGrp="1"/>
          </p:cNvSpPr>
          <p:nvPr>
            <p:ph idx="1"/>
          </p:nvPr>
        </p:nvSpPr>
        <p:spPr>
          <a:xfrm>
            <a:off x="657223" y="1963913"/>
            <a:ext cx="10753725" cy="3766185"/>
          </a:xfrm>
        </p:spPr>
        <p:txBody>
          <a:bodyPr>
            <a:normAutofit/>
          </a:bodyPr>
          <a:lstStyle/>
          <a:p>
            <a:r>
              <a:rPr lang="en-GB" sz="2000" dirty="0"/>
              <a:t>Strategic – Informs high-level decision-making, focuses on long-term threats, trends, motivation</a:t>
            </a:r>
          </a:p>
          <a:p>
            <a:pPr lvl="1"/>
            <a:r>
              <a:rPr lang="en-GB" sz="2000" dirty="0"/>
              <a:t>Intelligence in the format of reports &amp; risk heat maps pertaining to threat actors, industry targeting &amp; geopolitical motivations</a:t>
            </a:r>
          </a:p>
        </p:txBody>
      </p:sp>
      <p:graphicFrame>
        <p:nvGraphicFramePr>
          <p:cNvPr id="5" name="Table 4">
            <a:extLst>
              <a:ext uri="{FF2B5EF4-FFF2-40B4-BE49-F238E27FC236}">
                <a16:creationId xmlns:a16="http://schemas.microsoft.com/office/drawing/2014/main" id="{31869C23-0C8E-7023-96B6-272ED0CFDE22}"/>
              </a:ext>
            </a:extLst>
          </p:cNvPr>
          <p:cNvGraphicFramePr>
            <a:graphicFrameLocks noGrp="1"/>
          </p:cNvGraphicFramePr>
          <p:nvPr/>
        </p:nvGraphicFramePr>
        <p:xfrm>
          <a:off x="657224" y="6987574"/>
          <a:ext cx="10753725" cy="365760"/>
        </p:xfrm>
        <a:graphic>
          <a:graphicData uri="http://schemas.openxmlformats.org/drawingml/2006/table">
            <a:tbl>
              <a:tblPr/>
              <a:tblGrid>
                <a:gridCol w="10753725">
                  <a:extLst>
                    <a:ext uri="{9D8B030D-6E8A-4147-A177-3AD203B41FA5}">
                      <a16:colId xmlns:a16="http://schemas.microsoft.com/office/drawing/2014/main" val="3090187459"/>
                    </a:ext>
                  </a:extLst>
                </a:gridCol>
              </a:tblGrid>
              <a:tr h="0">
                <a:tc>
                  <a:txBody>
                    <a:bodyPr/>
                    <a:lstStyle/>
                    <a:p>
                      <a:endParaRPr lang="en-GB" dirty="0"/>
                    </a:p>
                  </a:txBody>
                  <a:tcPr anchor="ctr">
                    <a:lnL>
                      <a:noFill/>
                    </a:lnL>
                    <a:lnR>
                      <a:noFill/>
                    </a:lnR>
                    <a:lnT>
                      <a:noFill/>
                    </a:lnT>
                    <a:lnB>
                      <a:noFill/>
                    </a:lnB>
                    <a:noFill/>
                  </a:tcPr>
                </a:tc>
                <a:extLst>
                  <a:ext uri="{0D108BD9-81ED-4DB2-BD59-A6C34878D82A}">
                    <a16:rowId xmlns:a16="http://schemas.microsoft.com/office/drawing/2014/main" val="2899382554"/>
                  </a:ext>
                </a:extLst>
              </a:tr>
            </a:tbl>
          </a:graphicData>
        </a:graphic>
      </p:graphicFrame>
    </p:spTree>
    <p:extLst>
      <p:ext uri="{BB962C8B-B14F-4D97-AF65-F5344CB8AC3E}">
        <p14:creationId xmlns:p14="http://schemas.microsoft.com/office/powerpoint/2010/main" val="8004531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14C922-A342-A017-781D-11F62E0413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7A253DF-8998-23EA-7CFA-A4C12E35BCEB}"/>
              </a:ext>
            </a:extLst>
          </p:cNvPr>
          <p:cNvSpPr>
            <a:spLocks noGrp="1"/>
          </p:cNvSpPr>
          <p:nvPr>
            <p:ph type="title"/>
          </p:nvPr>
        </p:nvSpPr>
        <p:spPr/>
        <p:txBody>
          <a:bodyPr/>
          <a:lstStyle/>
          <a:p>
            <a:r>
              <a:rPr lang="en-GB" dirty="0"/>
              <a:t>What does CTI look like?</a:t>
            </a:r>
          </a:p>
        </p:txBody>
      </p:sp>
      <p:sp>
        <p:nvSpPr>
          <p:cNvPr id="3" name="Content Placeholder 2">
            <a:extLst>
              <a:ext uri="{FF2B5EF4-FFF2-40B4-BE49-F238E27FC236}">
                <a16:creationId xmlns:a16="http://schemas.microsoft.com/office/drawing/2014/main" id="{3928FA1C-2724-D223-7642-425CDD6EC7A8}"/>
              </a:ext>
            </a:extLst>
          </p:cNvPr>
          <p:cNvSpPr>
            <a:spLocks noGrp="1"/>
          </p:cNvSpPr>
          <p:nvPr>
            <p:ph idx="1"/>
          </p:nvPr>
        </p:nvSpPr>
        <p:spPr>
          <a:xfrm>
            <a:off x="657223" y="1963913"/>
            <a:ext cx="10753725" cy="3766185"/>
          </a:xfrm>
        </p:spPr>
        <p:txBody>
          <a:bodyPr>
            <a:normAutofit/>
          </a:bodyPr>
          <a:lstStyle/>
          <a:p>
            <a:r>
              <a:rPr lang="en-GB" sz="2000" dirty="0"/>
              <a:t>Strategic – Informs high-level decision-making, focuses on long-term threats, trends, motivation</a:t>
            </a:r>
          </a:p>
          <a:p>
            <a:pPr lvl="1"/>
            <a:r>
              <a:rPr lang="en-GB" sz="2000" dirty="0"/>
              <a:t>Intelligence in the format of reports &amp; risk heat maps pertaining to threat actors, industry targeting &amp; geopolitical motivations</a:t>
            </a:r>
          </a:p>
          <a:p>
            <a:r>
              <a:rPr lang="en-GB" sz="2000" b="1" dirty="0">
                <a:solidFill>
                  <a:srgbClr val="FF0000"/>
                </a:solidFill>
              </a:rPr>
              <a:t>Operational</a:t>
            </a:r>
            <a:r>
              <a:rPr lang="en-GB" sz="2000" dirty="0"/>
              <a:t> – Supports incident response, threat hunting, and SOC operations, focuses on Tactics, Techniques and Procedures (TTPs) of adversaries</a:t>
            </a:r>
          </a:p>
          <a:p>
            <a:pPr lvl="1"/>
            <a:r>
              <a:rPr lang="en-GB" sz="2000" dirty="0"/>
              <a:t>Intelligence in the format of incident reports, campaign briefs, threat hunting queries, malware analyses that provide context-rich insights into how attacks were carried out</a:t>
            </a:r>
          </a:p>
        </p:txBody>
      </p:sp>
      <p:graphicFrame>
        <p:nvGraphicFramePr>
          <p:cNvPr id="5" name="Table 4">
            <a:extLst>
              <a:ext uri="{FF2B5EF4-FFF2-40B4-BE49-F238E27FC236}">
                <a16:creationId xmlns:a16="http://schemas.microsoft.com/office/drawing/2014/main" id="{6F0262D4-D942-50C6-A842-731473A4EECA}"/>
              </a:ext>
            </a:extLst>
          </p:cNvPr>
          <p:cNvGraphicFramePr>
            <a:graphicFrameLocks noGrp="1"/>
          </p:cNvGraphicFramePr>
          <p:nvPr/>
        </p:nvGraphicFramePr>
        <p:xfrm>
          <a:off x="657224" y="6987574"/>
          <a:ext cx="10753725" cy="365760"/>
        </p:xfrm>
        <a:graphic>
          <a:graphicData uri="http://schemas.openxmlformats.org/drawingml/2006/table">
            <a:tbl>
              <a:tblPr/>
              <a:tblGrid>
                <a:gridCol w="10753725">
                  <a:extLst>
                    <a:ext uri="{9D8B030D-6E8A-4147-A177-3AD203B41FA5}">
                      <a16:colId xmlns:a16="http://schemas.microsoft.com/office/drawing/2014/main" val="3090187459"/>
                    </a:ext>
                  </a:extLst>
                </a:gridCol>
              </a:tblGrid>
              <a:tr h="0">
                <a:tc>
                  <a:txBody>
                    <a:bodyPr/>
                    <a:lstStyle/>
                    <a:p>
                      <a:endParaRPr lang="en-GB" dirty="0"/>
                    </a:p>
                  </a:txBody>
                  <a:tcPr anchor="ctr">
                    <a:lnL>
                      <a:noFill/>
                    </a:lnL>
                    <a:lnR>
                      <a:noFill/>
                    </a:lnR>
                    <a:lnT>
                      <a:noFill/>
                    </a:lnT>
                    <a:lnB>
                      <a:noFill/>
                    </a:lnB>
                    <a:noFill/>
                  </a:tcPr>
                </a:tc>
                <a:extLst>
                  <a:ext uri="{0D108BD9-81ED-4DB2-BD59-A6C34878D82A}">
                    <a16:rowId xmlns:a16="http://schemas.microsoft.com/office/drawing/2014/main" val="2899382554"/>
                  </a:ext>
                </a:extLst>
              </a:tr>
            </a:tbl>
          </a:graphicData>
        </a:graphic>
      </p:graphicFrame>
    </p:spTree>
    <p:extLst>
      <p:ext uri="{BB962C8B-B14F-4D97-AF65-F5344CB8AC3E}">
        <p14:creationId xmlns:p14="http://schemas.microsoft.com/office/powerpoint/2010/main" val="2708160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97EBB2-648F-E549-983B-C53B489C22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F88A14-CB0C-EFB3-301A-13B834FD8B78}"/>
              </a:ext>
            </a:extLst>
          </p:cNvPr>
          <p:cNvSpPr>
            <a:spLocks noGrp="1"/>
          </p:cNvSpPr>
          <p:nvPr>
            <p:ph type="title"/>
          </p:nvPr>
        </p:nvSpPr>
        <p:spPr/>
        <p:txBody>
          <a:bodyPr/>
          <a:lstStyle/>
          <a:p>
            <a:r>
              <a:rPr lang="en-GB" dirty="0"/>
              <a:t>What does CTI look like?</a:t>
            </a:r>
          </a:p>
        </p:txBody>
      </p:sp>
      <p:sp>
        <p:nvSpPr>
          <p:cNvPr id="3" name="Content Placeholder 2">
            <a:extLst>
              <a:ext uri="{FF2B5EF4-FFF2-40B4-BE49-F238E27FC236}">
                <a16:creationId xmlns:a16="http://schemas.microsoft.com/office/drawing/2014/main" id="{064B1F5E-1349-6D6A-5A39-51ABABD6585D}"/>
              </a:ext>
            </a:extLst>
          </p:cNvPr>
          <p:cNvSpPr>
            <a:spLocks noGrp="1"/>
          </p:cNvSpPr>
          <p:nvPr>
            <p:ph idx="1"/>
          </p:nvPr>
        </p:nvSpPr>
        <p:spPr>
          <a:xfrm>
            <a:off x="657223" y="1963913"/>
            <a:ext cx="10753725" cy="3766185"/>
          </a:xfrm>
        </p:spPr>
        <p:txBody>
          <a:bodyPr>
            <a:normAutofit/>
          </a:bodyPr>
          <a:lstStyle/>
          <a:p>
            <a:r>
              <a:rPr lang="en-GB" sz="2000" dirty="0"/>
              <a:t>Strategic – Informs high-level decision-making, focuses on long-term threats, trends, motivation</a:t>
            </a:r>
          </a:p>
          <a:p>
            <a:pPr lvl="1"/>
            <a:r>
              <a:rPr lang="en-GB" sz="2000" dirty="0"/>
              <a:t>Intelligence in the format of reports &amp; risk heat maps pertaining to threat actors, industry targeting &amp; geopolitical motivations</a:t>
            </a:r>
          </a:p>
          <a:p>
            <a:r>
              <a:rPr lang="en-GB" sz="2000" b="1" dirty="0">
                <a:solidFill>
                  <a:srgbClr val="FF0000"/>
                </a:solidFill>
              </a:rPr>
              <a:t>Operational</a:t>
            </a:r>
            <a:r>
              <a:rPr lang="en-GB" sz="2000" dirty="0"/>
              <a:t> – Supports incident response, threat hunting, and SOC operations, focuses on Tactics, Techniques and Procedures (TTPs) of adversaries</a:t>
            </a:r>
          </a:p>
          <a:p>
            <a:pPr lvl="1"/>
            <a:r>
              <a:rPr lang="en-GB" sz="2000" dirty="0"/>
              <a:t>Intelligence in the format of incident reports, campaign briefs, threat hunting queries, malware analyses that provide context-rich insights into how attacks were carried out</a:t>
            </a:r>
          </a:p>
          <a:p>
            <a:r>
              <a:rPr lang="en-GB" sz="2000" b="1" dirty="0">
                <a:solidFill>
                  <a:srgbClr val="FF0000"/>
                </a:solidFill>
              </a:rPr>
              <a:t>Technical</a:t>
            </a:r>
            <a:r>
              <a:rPr lang="en-GB" sz="2000" dirty="0"/>
              <a:t> – Feeds automated defences enabling rapid detection and blocking, focusing on IOCs</a:t>
            </a:r>
          </a:p>
          <a:p>
            <a:pPr lvl="1"/>
            <a:r>
              <a:rPr lang="en-GB" sz="2000" dirty="0"/>
              <a:t>Intelligence in the format of volatile, machine-readable, IOCs (hashes, IP addresses, domains, YARA rules, …)</a:t>
            </a:r>
          </a:p>
        </p:txBody>
      </p:sp>
      <p:graphicFrame>
        <p:nvGraphicFramePr>
          <p:cNvPr id="5" name="Table 4">
            <a:extLst>
              <a:ext uri="{FF2B5EF4-FFF2-40B4-BE49-F238E27FC236}">
                <a16:creationId xmlns:a16="http://schemas.microsoft.com/office/drawing/2014/main" id="{F6D654CE-2C03-21C5-2DA8-DDA10B389F0A}"/>
              </a:ext>
            </a:extLst>
          </p:cNvPr>
          <p:cNvGraphicFramePr>
            <a:graphicFrameLocks noGrp="1"/>
          </p:cNvGraphicFramePr>
          <p:nvPr>
            <p:extLst>
              <p:ext uri="{D42A27DB-BD31-4B8C-83A1-F6EECF244321}">
                <p14:modId xmlns:p14="http://schemas.microsoft.com/office/powerpoint/2010/main" val="3162366033"/>
              </p:ext>
            </p:extLst>
          </p:nvPr>
        </p:nvGraphicFramePr>
        <p:xfrm>
          <a:off x="657224" y="6987574"/>
          <a:ext cx="10753725" cy="365760"/>
        </p:xfrm>
        <a:graphic>
          <a:graphicData uri="http://schemas.openxmlformats.org/drawingml/2006/table">
            <a:tbl>
              <a:tblPr/>
              <a:tblGrid>
                <a:gridCol w="10753725">
                  <a:extLst>
                    <a:ext uri="{9D8B030D-6E8A-4147-A177-3AD203B41FA5}">
                      <a16:colId xmlns:a16="http://schemas.microsoft.com/office/drawing/2014/main" val="3090187459"/>
                    </a:ext>
                  </a:extLst>
                </a:gridCol>
              </a:tblGrid>
              <a:tr h="0">
                <a:tc>
                  <a:txBody>
                    <a:bodyPr/>
                    <a:lstStyle/>
                    <a:p>
                      <a:endParaRPr lang="en-GB" dirty="0"/>
                    </a:p>
                  </a:txBody>
                  <a:tcPr anchor="ctr">
                    <a:lnL>
                      <a:noFill/>
                    </a:lnL>
                    <a:lnR>
                      <a:noFill/>
                    </a:lnR>
                    <a:lnT>
                      <a:noFill/>
                    </a:lnT>
                    <a:lnB>
                      <a:noFill/>
                    </a:lnB>
                    <a:noFill/>
                  </a:tcPr>
                </a:tc>
                <a:extLst>
                  <a:ext uri="{0D108BD9-81ED-4DB2-BD59-A6C34878D82A}">
                    <a16:rowId xmlns:a16="http://schemas.microsoft.com/office/drawing/2014/main" val="2899382554"/>
                  </a:ext>
                </a:extLst>
              </a:tr>
            </a:tbl>
          </a:graphicData>
        </a:graphic>
      </p:graphicFrame>
    </p:spTree>
    <p:extLst>
      <p:ext uri="{BB962C8B-B14F-4D97-AF65-F5344CB8AC3E}">
        <p14:creationId xmlns:p14="http://schemas.microsoft.com/office/powerpoint/2010/main" val="32765636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556C5-72CC-1079-79D4-0A2305BB846A}"/>
              </a:ext>
            </a:extLst>
          </p:cNvPr>
          <p:cNvSpPr>
            <a:spLocks noGrp="1"/>
          </p:cNvSpPr>
          <p:nvPr>
            <p:ph type="title"/>
          </p:nvPr>
        </p:nvSpPr>
        <p:spPr>
          <a:xfrm>
            <a:off x="657224" y="499533"/>
            <a:ext cx="10772775" cy="1658198"/>
          </a:xfrm>
        </p:spPr>
        <p:txBody>
          <a:bodyPr>
            <a:normAutofit/>
          </a:bodyPr>
          <a:lstStyle/>
          <a:p>
            <a:r>
              <a:rPr lang="en-GB"/>
              <a:t>Cobalt Strike</a:t>
            </a:r>
            <a:endParaRPr lang="en-GB" dirty="0"/>
          </a:p>
        </p:txBody>
      </p:sp>
      <p:graphicFrame>
        <p:nvGraphicFramePr>
          <p:cNvPr id="11" name="Content Placeholder 2">
            <a:extLst>
              <a:ext uri="{FF2B5EF4-FFF2-40B4-BE49-F238E27FC236}">
                <a16:creationId xmlns:a16="http://schemas.microsoft.com/office/drawing/2014/main" id="{DE2C827A-7202-EAE0-8ECB-F20E3C339CAB}"/>
              </a:ext>
            </a:extLst>
          </p:cNvPr>
          <p:cNvGraphicFramePr>
            <a:graphicFrameLocks noGrp="1"/>
          </p:cNvGraphicFramePr>
          <p:nvPr>
            <p:ph idx="1"/>
            <p:extLst>
              <p:ext uri="{D42A27DB-BD31-4B8C-83A1-F6EECF244321}">
                <p14:modId xmlns:p14="http://schemas.microsoft.com/office/powerpoint/2010/main" val="1810141016"/>
              </p:ext>
            </p:extLst>
          </p:nvPr>
        </p:nvGraphicFramePr>
        <p:xfrm>
          <a:off x="676275" y="2373549"/>
          <a:ext cx="10753725" cy="35992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633810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0C271-E67C-ACB6-CD6F-8B8229EFA9BB}"/>
              </a:ext>
            </a:extLst>
          </p:cNvPr>
          <p:cNvSpPr>
            <a:spLocks noGrp="1"/>
          </p:cNvSpPr>
          <p:nvPr>
            <p:ph type="title"/>
          </p:nvPr>
        </p:nvSpPr>
        <p:spPr>
          <a:xfrm>
            <a:off x="657224" y="499533"/>
            <a:ext cx="10772775" cy="1658198"/>
          </a:xfrm>
        </p:spPr>
        <p:txBody>
          <a:bodyPr>
            <a:normAutofit/>
          </a:bodyPr>
          <a:lstStyle/>
          <a:p>
            <a:r>
              <a:rPr lang="en-GB"/>
              <a:t>What is C2 &amp; post-exploitation?</a:t>
            </a:r>
            <a:endParaRPr lang="en-GB" dirty="0"/>
          </a:p>
        </p:txBody>
      </p:sp>
      <p:graphicFrame>
        <p:nvGraphicFramePr>
          <p:cNvPr id="7" name="Content Placeholder 2">
            <a:extLst>
              <a:ext uri="{FF2B5EF4-FFF2-40B4-BE49-F238E27FC236}">
                <a16:creationId xmlns:a16="http://schemas.microsoft.com/office/drawing/2014/main" id="{2AB175D5-EACD-7926-9BF4-05A4A87BAB30}"/>
              </a:ext>
            </a:extLst>
          </p:cNvPr>
          <p:cNvGraphicFramePr>
            <a:graphicFrameLocks noGrp="1"/>
          </p:cNvGraphicFramePr>
          <p:nvPr>
            <p:ph idx="1"/>
            <p:extLst>
              <p:ext uri="{D42A27DB-BD31-4B8C-83A1-F6EECF244321}">
                <p14:modId xmlns:p14="http://schemas.microsoft.com/office/powerpoint/2010/main" val="1342444505"/>
              </p:ext>
            </p:extLst>
          </p:nvPr>
        </p:nvGraphicFramePr>
        <p:xfrm>
          <a:off x="676275" y="2373549"/>
          <a:ext cx="10753725" cy="35992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988239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77348-CAE2-3CF6-8BC8-7EDF6259DCDC}"/>
              </a:ext>
            </a:extLst>
          </p:cNvPr>
          <p:cNvSpPr>
            <a:spLocks noGrp="1"/>
          </p:cNvSpPr>
          <p:nvPr>
            <p:ph type="title"/>
          </p:nvPr>
        </p:nvSpPr>
        <p:spPr/>
        <p:txBody>
          <a:bodyPr/>
          <a:lstStyle/>
          <a:p>
            <a:r>
              <a:rPr lang="en-GB" dirty="0"/>
              <a:t>Cobalt Strike Key Terms</a:t>
            </a:r>
          </a:p>
        </p:txBody>
      </p:sp>
      <p:sp>
        <p:nvSpPr>
          <p:cNvPr id="3" name="Content Placeholder 2">
            <a:extLst>
              <a:ext uri="{FF2B5EF4-FFF2-40B4-BE49-F238E27FC236}">
                <a16:creationId xmlns:a16="http://schemas.microsoft.com/office/drawing/2014/main" id="{5C6378F2-A188-9534-804C-5EFC14C1D987}"/>
              </a:ext>
            </a:extLst>
          </p:cNvPr>
          <p:cNvSpPr>
            <a:spLocks noGrp="1"/>
          </p:cNvSpPr>
          <p:nvPr>
            <p:ph idx="1"/>
          </p:nvPr>
        </p:nvSpPr>
        <p:spPr/>
        <p:txBody>
          <a:bodyPr/>
          <a:lstStyle/>
          <a:p>
            <a:pPr>
              <a:buFont typeface="Wingdings" panose="05000000000000000000" pitchFamily="2" charset="2"/>
              <a:buChar char="§"/>
            </a:pPr>
            <a:r>
              <a:rPr lang="en-GB" dirty="0"/>
              <a:t> Team Server – The threat actor owned C2 server, accepting client connections from the Beacon</a:t>
            </a:r>
          </a:p>
          <a:p>
            <a:pPr>
              <a:buFont typeface="Wingdings" panose="05000000000000000000" pitchFamily="2" charset="2"/>
              <a:buChar char="§"/>
            </a:pPr>
            <a:r>
              <a:rPr lang="en-GB" dirty="0"/>
              <a:t> Beacon – the name for Cobalt Strike’s payload that establishes C2 to with the Team Server</a:t>
            </a:r>
          </a:p>
          <a:p>
            <a:pPr>
              <a:buFont typeface="Wingdings" panose="05000000000000000000" pitchFamily="2" charset="2"/>
              <a:buChar char="§"/>
            </a:pPr>
            <a:r>
              <a:rPr lang="en-GB" dirty="0"/>
              <a:t> Loaders – Additional pieces of code that run the Beacon. They “load” the Beacon and run it</a:t>
            </a:r>
          </a:p>
          <a:p>
            <a:pPr>
              <a:buFont typeface="Wingdings" panose="05000000000000000000" pitchFamily="2" charset="2"/>
              <a:buChar char="§"/>
            </a:pPr>
            <a:r>
              <a:rPr lang="en-GB" dirty="0"/>
              <a:t> Malleable configuration – Every component of the Beacon </a:t>
            </a:r>
            <a:r>
              <a:rPr lang="en-GB"/>
              <a:t>is configurable</a:t>
            </a:r>
            <a:endParaRPr lang="en-GB" dirty="0"/>
          </a:p>
        </p:txBody>
      </p:sp>
    </p:spTree>
    <p:extLst>
      <p:ext uri="{BB962C8B-B14F-4D97-AF65-F5344CB8AC3E}">
        <p14:creationId xmlns:p14="http://schemas.microsoft.com/office/powerpoint/2010/main" val="881723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5" name="Rectangle 1034">
            <a:extLst>
              <a:ext uri="{FF2B5EF4-FFF2-40B4-BE49-F238E27FC236}">
                <a16:creationId xmlns:a16="http://schemas.microsoft.com/office/drawing/2014/main" id="{712C8716-F84C-46D5-985C-2076A7345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F24737-BD48-C327-BC7E-145E3CAF8749}"/>
              </a:ext>
            </a:extLst>
          </p:cNvPr>
          <p:cNvSpPr>
            <a:spLocks noGrp="1"/>
          </p:cNvSpPr>
          <p:nvPr>
            <p:ph type="title"/>
          </p:nvPr>
        </p:nvSpPr>
        <p:spPr>
          <a:xfrm>
            <a:off x="657225" y="499533"/>
            <a:ext cx="6657975" cy="1658198"/>
          </a:xfrm>
        </p:spPr>
        <p:txBody>
          <a:bodyPr>
            <a:normAutofit/>
          </a:bodyPr>
          <a:lstStyle/>
          <a:p>
            <a:r>
              <a:rPr lang="en-GB" dirty="0">
                <a:solidFill>
                  <a:srgbClr val="FFFFFF"/>
                </a:solidFill>
              </a:rPr>
              <a:t>APT29</a:t>
            </a:r>
          </a:p>
        </p:txBody>
      </p:sp>
      <p:sp>
        <p:nvSpPr>
          <p:cNvPr id="3" name="Content Placeholder 2">
            <a:extLst>
              <a:ext uri="{FF2B5EF4-FFF2-40B4-BE49-F238E27FC236}">
                <a16:creationId xmlns:a16="http://schemas.microsoft.com/office/drawing/2014/main" id="{8385A220-D4AE-11DA-5F46-5C29491C54E8}"/>
              </a:ext>
            </a:extLst>
          </p:cNvPr>
          <p:cNvSpPr>
            <a:spLocks noGrp="1"/>
          </p:cNvSpPr>
          <p:nvPr>
            <p:ph idx="1"/>
          </p:nvPr>
        </p:nvSpPr>
        <p:spPr>
          <a:xfrm>
            <a:off x="676657" y="2157730"/>
            <a:ext cx="6638543" cy="3718681"/>
          </a:xfrm>
        </p:spPr>
        <p:txBody>
          <a:bodyPr>
            <a:normAutofit/>
          </a:bodyPr>
          <a:lstStyle/>
          <a:p>
            <a:pPr>
              <a:buFont typeface="Arial" panose="020B0604020202020204" pitchFamily="34" charset="0"/>
              <a:buChar char="•"/>
            </a:pPr>
            <a:r>
              <a:rPr lang="en-GB" dirty="0">
                <a:solidFill>
                  <a:srgbClr val="FFFFFF"/>
                </a:solidFill>
              </a:rPr>
              <a:t> APT29, also known as Cozy Bear or Midnight Blizzard, attributed to Russia’s Foreign Intelligence Service (SVR) are known to abuse Cobalt Strike for C2</a:t>
            </a:r>
          </a:p>
          <a:p>
            <a:pPr>
              <a:buFont typeface="Arial" panose="020B0604020202020204" pitchFamily="34" charset="0"/>
              <a:buChar char="•"/>
            </a:pPr>
            <a:r>
              <a:rPr lang="en-GB" dirty="0">
                <a:solidFill>
                  <a:srgbClr val="FFFFFF"/>
                </a:solidFill>
              </a:rPr>
              <a:t>Spear phishing email impersonating USAID led to the installation of a Cobalt Strike </a:t>
            </a:r>
          </a:p>
        </p:txBody>
      </p:sp>
      <p:sp>
        <p:nvSpPr>
          <p:cNvPr id="1037" name="Rectangle 1036">
            <a:extLst>
              <a:ext uri="{FF2B5EF4-FFF2-40B4-BE49-F238E27FC236}">
                <a16:creationId xmlns:a16="http://schemas.microsoft.com/office/drawing/2014/main" id="{A2AABEFD-D737-4E9B-A997-1C1507F523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2944" y="0"/>
            <a:ext cx="4639056"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Example Flow of HMTL/ISO infection chain.">
            <a:extLst>
              <a:ext uri="{FF2B5EF4-FFF2-40B4-BE49-F238E27FC236}">
                <a16:creationId xmlns:a16="http://schemas.microsoft.com/office/drawing/2014/main" id="{59C914BA-6E38-9664-7388-2898D2D5880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887269" y="288464"/>
            <a:ext cx="3970406" cy="294802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Example email screenshot.">
            <a:extLst>
              <a:ext uri="{FF2B5EF4-FFF2-40B4-BE49-F238E27FC236}">
                <a16:creationId xmlns:a16="http://schemas.microsoft.com/office/drawing/2014/main" id="{64412E0D-564B-B3AC-78F2-AA39AC38D7F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498238" y="3236490"/>
            <a:ext cx="2748468" cy="3569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849824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79E72-9560-D561-6BC0-C406B9390978}"/>
              </a:ext>
            </a:extLst>
          </p:cNvPr>
          <p:cNvSpPr>
            <a:spLocks noGrp="1"/>
          </p:cNvSpPr>
          <p:nvPr>
            <p:ph type="title"/>
          </p:nvPr>
        </p:nvSpPr>
        <p:spPr>
          <a:xfrm>
            <a:off x="657224" y="499533"/>
            <a:ext cx="10772775" cy="1658198"/>
          </a:xfrm>
        </p:spPr>
        <p:txBody>
          <a:bodyPr>
            <a:normAutofit/>
          </a:bodyPr>
          <a:lstStyle/>
          <a:p>
            <a:r>
              <a:rPr lang="en-GB" dirty="0"/>
              <a:t>Agenda</a:t>
            </a:r>
          </a:p>
        </p:txBody>
      </p:sp>
      <p:graphicFrame>
        <p:nvGraphicFramePr>
          <p:cNvPr id="5" name="Content Placeholder 2">
            <a:extLst>
              <a:ext uri="{FF2B5EF4-FFF2-40B4-BE49-F238E27FC236}">
                <a16:creationId xmlns:a16="http://schemas.microsoft.com/office/drawing/2014/main" id="{F95A0878-910E-F555-5A34-CCA8F79C7923}"/>
              </a:ext>
            </a:extLst>
          </p:cNvPr>
          <p:cNvGraphicFramePr>
            <a:graphicFrameLocks noGrp="1"/>
          </p:cNvGraphicFramePr>
          <p:nvPr>
            <p:ph idx="1"/>
            <p:extLst>
              <p:ext uri="{D42A27DB-BD31-4B8C-83A1-F6EECF244321}">
                <p14:modId xmlns:p14="http://schemas.microsoft.com/office/powerpoint/2010/main" val="991205193"/>
              </p:ext>
            </p:extLst>
          </p:nvPr>
        </p:nvGraphicFramePr>
        <p:xfrm>
          <a:off x="676275" y="2373549"/>
          <a:ext cx="10753725" cy="35992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64218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F712DC-8F43-30E9-4397-8D78A13502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431581-011A-4C3F-A23B-0AC24D174B62}"/>
              </a:ext>
            </a:extLst>
          </p:cNvPr>
          <p:cNvSpPr>
            <a:spLocks noGrp="1"/>
          </p:cNvSpPr>
          <p:nvPr>
            <p:ph type="title"/>
          </p:nvPr>
        </p:nvSpPr>
        <p:spPr/>
        <p:txBody>
          <a:bodyPr/>
          <a:lstStyle/>
          <a:p>
            <a:r>
              <a:rPr lang="en-GB"/>
              <a:t>Cobalt Strike Team Server</a:t>
            </a:r>
            <a:endParaRPr lang="en-GB" dirty="0"/>
          </a:p>
        </p:txBody>
      </p:sp>
      <p:sp>
        <p:nvSpPr>
          <p:cNvPr id="3" name="Content Placeholder 2">
            <a:extLst>
              <a:ext uri="{FF2B5EF4-FFF2-40B4-BE49-F238E27FC236}">
                <a16:creationId xmlns:a16="http://schemas.microsoft.com/office/drawing/2014/main" id="{5AD47430-5F3C-0B58-10CB-0B463C7441D9}"/>
              </a:ext>
            </a:extLst>
          </p:cNvPr>
          <p:cNvSpPr>
            <a:spLocks noGrp="1"/>
          </p:cNvSpPr>
          <p:nvPr>
            <p:ph idx="1"/>
          </p:nvPr>
        </p:nvSpPr>
        <p:spPr/>
        <p:txBody>
          <a:bodyPr/>
          <a:lstStyle/>
          <a:p>
            <a:endParaRPr lang="en-GB" dirty="0"/>
          </a:p>
        </p:txBody>
      </p:sp>
      <p:pic>
        <p:nvPicPr>
          <p:cNvPr id="13" name="Picture 12">
            <a:extLst>
              <a:ext uri="{FF2B5EF4-FFF2-40B4-BE49-F238E27FC236}">
                <a16:creationId xmlns:a16="http://schemas.microsoft.com/office/drawing/2014/main" id="{3F393DA8-251D-A422-72DA-EC597410A795}"/>
              </a:ext>
            </a:extLst>
          </p:cNvPr>
          <p:cNvPicPr>
            <a:picLocks noChangeAspect="1"/>
          </p:cNvPicPr>
          <p:nvPr/>
        </p:nvPicPr>
        <p:blipFill>
          <a:blip r:embed="rId3"/>
          <a:stretch>
            <a:fillRect/>
          </a:stretch>
        </p:blipFill>
        <p:spPr>
          <a:xfrm>
            <a:off x="2291719" y="1800656"/>
            <a:ext cx="8316486" cy="4829849"/>
          </a:xfrm>
          <a:prstGeom prst="rect">
            <a:avLst/>
          </a:prstGeom>
        </p:spPr>
      </p:pic>
    </p:spTree>
    <p:extLst>
      <p:ext uri="{BB962C8B-B14F-4D97-AF65-F5344CB8AC3E}">
        <p14:creationId xmlns:p14="http://schemas.microsoft.com/office/powerpoint/2010/main" val="9904529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7D7D9-0C0B-03EF-0A85-CCA70C25973A}"/>
              </a:ext>
            </a:extLst>
          </p:cNvPr>
          <p:cNvSpPr>
            <a:spLocks noGrp="1"/>
          </p:cNvSpPr>
          <p:nvPr>
            <p:ph type="title"/>
          </p:nvPr>
        </p:nvSpPr>
        <p:spPr/>
        <p:txBody>
          <a:bodyPr/>
          <a:lstStyle/>
          <a:p>
            <a:r>
              <a:rPr lang="en-GB" dirty="0"/>
              <a:t>Cobalt Strike Payload Generation</a:t>
            </a:r>
          </a:p>
        </p:txBody>
      </p:sp>
      <p:sp>
        <p:nvSpPr>
          <p:cNvPr id="3" name="Content Placeholder 2">
            <a:extLst>
              <a:ext uri="{FF2B5EF4-FFF2-40B4-BE49-F238E27FC236}">
                <a16:creationId xmlns:a16="http://schemas.microsoft.com/office/drawing/2014/main" id="{FB19CB12-FA0E-5DDA-A138-D0BFF1635A8F}"/>
              </a:ext>
            </a:extLst>
          </p:cNvPr>
          <p:cNvSpPr>
            <a:spLocks noGrp="1"/>
          </p:cNvSpPr>
          <p:nvPr>
            <p:ph idx="1"/>
          </p:nvPr>
        </p:nvSpPr>
        <p:spPr/>
        <p:txBody>
          <a:bodyPr/>
          <a:lstStyle/>
          <a:p>
            <a:endParaRPr lang="en-GB" dirty="0"/>
          </a:p>
        </p:txBody>
      </p:sp>
      <p:pic>
        <p:nvPicPr>
          <p:cNvPr id="13" name="Picture 12">
            <a:extLst>
              <a:ext uri="{FF2B5EF4-FFF2-40B4-BE49-F238E27FC236}">
                <a16:creationId xmlns:a16="http://schemas.microsoft.com/office/drawing/2014/main" id="{F71DE3E1-F7FA-7429-0DCF-C0ACD58937F4}"/>
              </a:ext>
            </a:extLst>
          </p:cNvPr>
          <p:cNvPicPr>
            <a:picLocks noChangeAspect="1"/>
          </p:cNvPicPr>
          <p:nvPr/>
        </p:nvPicPr>
        <p:blipFill>
          <a:blip r:embed="rId3"/>
          <a:stretch>
            <a:fillRect/>
          </a:stretch>
        </p:blipFill>
        <p:spPr>
          <a:xfrm>
            <a:off x="2291719" y="1800656"/>
            <a:ext cx="8316486" cy="4829849"/>
          </a:xfrm>
          <a:prstGeom prst="rect">
            <a:avLst/>
          </a:prstGeom>
        </p:spPr>
      </p:pic>
    </p:spTree>
    <p:extLst>
      <p:ext uri="{BB962C8B-B14F-4D97-AF65-F5344CB8AC3E}">
        <p14:creationId xmlns:p14="http://schemas.microsoft.com/office/powerpoint/2010/main" val="5428489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D8F03F-DEC7-C547-1845-D87FA652BD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B7F7D7-6423-7E6F-25E1-E9C8CFDCA714}"/>
              </a:ext>
            </a:extLst>
          </p:cNvPr>
          <p:cNvSpPr>
            <a:spLocks noGrp="1"/>
          </p:cNvSpPr>
          <p:nvPr>
            <p:ph type="title"/>
          </p:nvPr>
        </p:nvSpPr>
        <p:spPr/>
        <p:txBody>
          <a:bodyPr/>
          <a:lstStyle/>
          <a:p>
            <a:r>
              <a:rPr lang="en-GB" dirty="0"/>
              <a:t>Cobalt Strike Payload Generation</a:t>
            </a:r>
          </a:p>
        </p:txBody>
      </p:sp>
      <p:sp>
        <p:nvSpPr>
          <p:cNvPr id="3" name="Content Placeholder 2">
            <a:extLst>
              <a:ext uri="{FF2B5EF4-FFF2-40B4-BE49-F238E27FC236}">
                <a16:creationId xmlns:a16="http://schemas.microsoft.com/office/drawing/2014/main" id="{05CF1214-EC5D-AC50-6BEE-7F0C897F0A5A}"/>
              </a:ext>
            </a:extLst>
          </p:cNvPr>
          <p:cNvSpPr>
            <a:spLocks noGrp="1"/>
          </p:cNvSpPr>
          <p:nvPr>
            <p:ph idx="1"/>
          </p:nvPr>
        </p:nvSpPr>
        <p:spPr/>
        <p:txBody>
          <a:bodyPr/>
          <a:lstStyle/>
          <a:p>
            <a:endParaRPr lang="en-GB" dirty="0"/>
          </a:p>
        </p:txBody>
      </p:sp>
      <p:pic>
        <p:nvPicPr>
          <p:cNvPr id="5" name="Picture 4">
            <a:extLst>
              <a:ext uri="{FF2B5EF4-FFF2-40B4-BE49-F238E27FC236}">
                <a16:creationId xmlns:a16="http://schemas.microsoft.com/office/drawing/2014/main" id="{39BE7FF6-D102-7078-ECE1-5C4203BF00D7}"/>
              </a:ext>
            </a:extLst>
          </p:cNvPr>
          <p:cNvPicPr>
            <a:picLocks noChangeAspect="1"/>
          </p:cNvPicPr>
          <p:nvPr/>
        </p:nvPicPr>
        <p:blipFill>
          <a:blip r:embed="rId3"/>
          <a:stretch>
            <a:fillRect/>
          </a:stretch>
        </p:blipFill>
        <p:spPr>
          <a:xfrm>
            <a:off x="2753644" y="1886427"/>
            <a:ext cx="6579933" cy="4472040"/>
          </a:xfrm>
          <a:prstGeom prst="rect">
            <a:avLst/>
          </a:prstGeom>
        </p:spPr>
      </p:pic>
    </p:spTree>
    <p:extLst>
      <p:ext uri="{BB962C8B-B14F-4D97-AF65-F5344CB8AC3E}">
        <p14:creationId xmlns:p14="http://schemas.microsoft.com/office/powerpoint/2010/main" val="5228445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3909C0-5AAD-1931-822D-E2588F37B1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9AC072-E92E-04B7-490F-0E788087E9C1}"/>
              </a:ext>
            </a:extLst>
          </p:cNvPr>
          <p:cNvSpPr>
            <a:spLocks noGrp="1"/>
          </p:cNvSpPr>
          <p:nvPr>
            <p:ph type="title"/>
          </p:nvPr>
        </p:nvSpPr>
        <p:spPr/>
        <p:txBody>
          <a:bodyPr/>
          <a:lstStyle/>
          <a:p>
            <a:r>
              <a:rPr lang="en-GB" dirty="0"/>
              <a:t>Cobalt Strike PowerShell Payload</a:t>
            </a:r>
          </a:p>
        </p:txBody>
      </p:sp>
      <p:sp>
        <p:nvSpPr>
          <p:cNvPr id="3" name="Content Placeholder 2">
            <a:extLst>
              <a:ext uri="{FF2B5EF4-FFF2-40B4-BE49-F238E27FC236}">
                <a16:creationId xmlns:a16="http://schemas.microsoft.com/office/drawing/2014/main" id="{5C10176D-EA9D-B120-367D-8B88273434EB}"/>
              </a:ext>
            </a:extLst>
          </p:cNvPr>
          <p:cNvSpPr>
            <a:spLocks noGrp="1"/>
          </p:cNvSpPr>
          <p:nvPr>
            <p:ph idx="1"/>
          </p:nvPr>
        </p:nvSpPr>
        <p:spPr/>
        <p:txBody>
          <a:bodyPr/>
          <a:lstStyle/>
          <a:p>
            <a:endParaRPr lang="en-GB" dirty="0"/>
          </a:p>
        </p:txBody>
      </p:sp>
      <p:pic>
        <p:nvPicPr>
          <p:cNvPr id="6" name="Picture 5">
            <a:extLst>
              <a:ext uri="{FF2B5EF4-FFF2-40B4-BE49-F238E27FC236}">
                <a16:creationId xmlns:a16="http://schemas.microsoft.com/office/drawing/2014/main" id="{72E68B63-595C-B2B5-4848-F88FEEB4E82B}"/>
              </a:ext>
            </a:extLst>
          </p:cNvPr>
          <p:cNvPicPr>
            <a:picLocks noChangeAspect="1"/>
          </p:cNvPicPr>
          <p:nvPr/>
        </p:nvPicPr>
        <p:blipFill>
          <a:blip r:embed="rId3"/>
          <a:stretch>
            <a:fillRect/>
          </a:stretch>
        </p:blipFill>
        <p:spPr>
          <a:xfrm>
            <a:off x="1317985" y="1837888"/>
            <a:ext cx="9556030" cy="4719490"/>
          </a:xfrm>
          <a:prstGeom prst="rect">
            <a:avLst/>
          </a:prstGeom>
        </p:spPr>
      </p:pic>
    </p:spTree>
    <p:extLst>
      <p:ext uri="{BB962C8B-B14F-4D97-AF65-F5344CB8AC3E}">
        <p14:creationId xmlns:p14="http://schemas.microsoft.com/office/powerpoint/2010/main" val="16120391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A0F0C-6ACF-5D57-2032-96062FED29FE}"/>
              </a:ext>
            </a:extLst>
          </p:cNvPr>
          <p:cNvSpPr>
            <a:spLocks noGrp="1"/>
          </p:cNvSpPr>
          <p:nvPr>
            <p:ph type="title"/>
          </p:nvPr>
        </p:nvSpPr>
        <p:spPr/>
        <p:txBody>
          <a:bodyPr/>
          <a:lstStyle/>
          <a:p>
            <a:r>
              <a:rPr lang="en-GB" dirty="0"/>
              <a:t>YARA</a:t>
            </a:r>
          </a:p>
        </p:txBody>
      </p:sp>
      <p:sp>
        <p:nvSpPr>
          <p:cNvPr id="3" name="Content Placeholder 2">
            <a:extLst>
              <a:ext uri="{FF2B5EF4-FFF2-40B4-BE49-F238E27FC236}">
                <a16:creationId xmlns:a16="http://schemas.microsoft.com/office/drawing/2014/main" id="{555051E9-CA84-AB77-5126-1D5A8927E832}"/>
              </a:ext>
            </a:extLst>
          </p:cNvPr>
          <p:cNvSpPr>
            <a:spLocks noGrp="1"/>
          </p:cNvSpPr>
          <p:nvPr>
            <p:ph idx="1"/>
          </p:nvPr>
        </p:nvSpPr>
        <p:spPr/>
        <p:txBody>
          <a:bodyPr/>
          <a:lstStyle/>
          <a:p>
            <a:pPr>
              <a:buFont typeface="Arial" panose="020B0604020202020204" pitchFamily="34" charset="0"/>
              <a:buChar char="•"/>
            </a:pPr>
            <a:r>
              <a:rPr lang="en-GB" dirty="0"/>
              <a:t> YARA can help us classify the variations of Cobalt Strike Beacon Loaders</a:t>
            </a:r>
          </a:p>
          <a:p>
            <a:pPr>
              <a:buFont typeface="Arial" panose="020B0604020202020204" pitchFamily="34" charset="0"/>
              <a:buChar char="•"/>
            </a:pPr>
            <a:r>
              <a:rPr lang="en-GB" dirty="0"/>
              <a:t> YARA is</a:t>
            </a:r>
            <a:r>
              <a:rPr lang="en-US" dirty="0"/>
              <a:t> tool used to identify malware by matching patterns in files — like a digital fingerprints.</a:t>
            </a:r>
            <a:endParaRPr lang="en-GB" dirty="0"/>
          </a:p>
        </p:txBody>
      </p:sp>
    </p:spTree>
    <p:extLst>
      <p:ext uri="{BB962C8B-B14F-4D97-AF65-F5344CB8AC3E}">
        <p14:creationId xmlns:p14="http://schemas.microsoft.com/office/powerpoint/2010/main" val="19331193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5D2099-10A3-CF39-6AB4-877AACF59C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0C19F4-5265-6C18-2931-996429397A39}"/>
              </a:ext>
            </a:extLst>
          </p:cNvPr>
          <p:cNvSpPr>
            <a:spLocks noGrp="1"/>
          </p:cNvSpPr>
          <p:nvPr>
            <p:ph type="title"/>
          </p:nvPr>
        </p:nvSpPr>
        <p:spPr/>
        <p:txBody>
          <a:bodyPr/>
          <a:lstStyle/>
          <a:p>
            <a:r>
              <a:rPr lang="en-GB" dirty="0"/>
              <a:t>PowerShell Payload - YARA</a:t>
            </a:r>
          </a:p>
        </p:txBody>
      </p:sp>
      <p:sp>
        <p:nvSpPr>
          <p:cNvPr id="3" name="Content Placeholder 2">
            <a:extLst>
              <a:ext uri="{FF2B5EF4-FFF2-40B4-BE49-F238E27FC236}">
                <a16:creationId xmlns:a16="http://schemas.microsoft.com/office/drawing/2014/main" id="{44215154-FC5F-0FE4-2496-042056FCA3EB}"/>
              </a:ext>
            </a:extLst>
          </p:cNvPr>
          <p:cNvSpPr>
            <a:spLocks noGrp="1"/>
          </p:cNvSpPr>
          <p:nvPr>
            <p:ph idx="1"/>
          </p:nvPr>
        </p:nvSpPr>
        <p:spPr/>
        <p:txBody>
          <a:bodyPr/>
          <a:lstStyle/>
          <a:p>
            <a:endParaRPr lang="en-GB" dirty="0"/>
          </a:p>
        </p:txBody>
      </p:sp>
      <p:pic>
        <p:nvPicPr>
          <p:cNvPr id="5" name="Picture 4">
            <a:extLst>
              <a:ext uri="{FF2B5EF4-FFF2-40B4-BE49-F238E27FC236}">
                <a16:creationId xmlns:a16="http://schemas.microsoft.com/office/drawing/2014/main" id="{166F205B-2082-A56B-472C-A93C250602B5}"/>
              </a:ext>
            </a:extLst>
          </p:cNvPr>
          <p:cNvPicPr>
            <a:picLocks noChangeAspect="1"/>
          </p:cNvPicPr>
          <p:nvPr/>
        </p:nvPicPr>
        <p:blipFill>
          <a:blip r:embed="rId3"/>
          <a:stretch>
            <a:fillRect/>
          </a:stretch>
        </p:blipFill>
        <p:spPr>
          <a:xfrm>
            <a:off x="1308278" y="1919799"/>
            <a:ext cx="9575444" cy="4647593"/>
          </a:xfrm>
          <a:prstGeom prst="rect">
            <a:avLst/>
          </a:prstGeom>
        </p:spPr>
      </p:pic>
    </p:spTree>
    <p:extLst>
      <p:ext uri="{BB962C8B-B14F-4D97-AF65-F5344CB8AC3E}">
        <p14:creationId xmlns:p14="http://schemas.microsoft.com/office/powerpoint/2010/main" val="4104424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3FED81-3D49-3A76-D25D-1F5EF5F2F48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DE6F0B-A228-552A-49AE-5CEE0DFC9C43}"/>
              </a:ext>
            </a:extLst>
          </p:cNvPr>
          <p:cNvSpPr>
            <a:spLocks noGrp="1"/>
          </p:cNvSpPr>
          <p:nvPr>
            <p:ph type="title"/>
          </p:nvPr>
        </p:nvSpPr>
        <p:spPr/>
        <p:txBody>
          <a:bodyPr/>
          <a:lstStyle/>
          <a:p>
            <a:r>
              <a:rPr lang="en-GB" dirty="0"/>
              <a:t>PowerShell Payload - YARA</a:t>
            </a:r>
          </a:p>
        </p:txBody>
      </p:sp>
      <p:sp>
        <p:nvSpPr>
          <p:cNvPr id="3" name="Content Placeholder 2">
            <a:extLst>
              <a:ext uri="{FF2B5EF4-FFF2-40B4-BE49-F238E27FC236}">
                <a16:creationId xmlns:a16="http://schemas.microsoft.com/office/drawing/2014/main" id="{3D9F1DA4-78C4-2601-F2EB-14B57D850154}"/>
              </a:ext>
            </a:extLst>
          </p:cNvPr>
          <p:cNvSpPr>
            <a:spLocks noGrp="1"/>
          </p:cNvSpPr>
          <p:nvPr>
            <p:ph idx="1"/>
          </p:nvPr>
        </p:nvSpPr>
        <p:spPr/>
        <p:txBody>
          <a:bodyPr/>
          <a:lstStyle/>
          <a:p>
            <a:endParaRPr lang="en-GB" dirty="0"/>
          </a:p>
        </p:txBody>
      </p:sp>
      <p:pic>
        <p:nvPicPr>
          <p:cNvPr id="8" name="Picture 7">
            <a:extLst>
              <a:ext uri="{FF2B5EF4-FFF2-40B4-BE49-F238E27FC236}">
                <a16:creationId xmlns:a16="http://schemas.microsoft.com/office/drawing/2014/main" id="{65E8C6DC-8774-19EA-3DF9-0E3C14F9D9D1}"/>
              </a:ext>
            </a:extLst>
          </p:cNvPr>
          <p:cNvPicPr>
            <a:picLocks noChangeAspect="1"/>
          </p:cNvPicPr>
          <p:nvPr/>
        </p:nvPicPr>
        <p:blipFill>
          <a:blip r:embed="rId3"/>
          <a:stretch>
            <a:fillRect/>
          </a:stretch>
        </p:blipFill>
        <p:spPr>
          <a:xfrm>
            <a:off x="2461186" y="2011680"/>
            <a:ext cx="7269627" cy="4069600"/>
          </a:xfrm>
          <a:prstGeom prst="rect">
            <a:avLst/>
          </a:prstGeom>
        </p:spPr>
      </p:pic>
    </p:spTree>
    <p:extLst>
      <p:ext uri="{BB962C8B-B14F-4D97-AF65-F5344CB8AC3E}">
        <p14:creationId xmlns:p14="http://schemas.microsoft.com/office/powerpoint/2010/main" val="25295385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78CE3D-0017-9E55-976A-4C4B1196DA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F0BF19-741D-84F9-30A4-9CA163A3E1DD}"/>
              </a:ext>
            </a:extLst>
          </p:cNvPr>
          <p:cNvSpPr>
            <a:spLocks noGrp="1"/>
          </p:cNvSpPr>
          <p:nvPr>
            <p:ph type="title"/>
          </p:nvPr>
        </p:nvSpPr>
        <p:spPr/>
        <p:txBody>
          <a:bodyPr/>
          <a:lstStyle/>
          <a:p>
            <a:r>
              <a:rPr lang="en-GB" dirty="0"/>
              <a:t>PowerShell Payload - YARA</a:t>
            </a:r>
          </a:p>
        </p:txBody>
      </p:sp>
      <p:sp>
        <p:nvSpPr>
          <p:cNvPr id="3" name="Content Placeholder 2">
            <a:extLst>
              <a:ext uri="{FF2B5EF4-FFF2-40B4-BE49-F238E27FC236}">
                <a16:creationId xmlns:a16="http://schemas.microsoft.com/office/drawing/2014/main" id="{B110FC7C-AD7C-A247-6384-287164D688C9}"/>
              </a:ext>
            </a:extLst>
          </p:cNvPr>
          <p:cNvSpPr>
            <a:spLocks noGrp="1"/>
          </p:cNvSpPr>
          <p:nvPr>
            <p:ph idx="1"/>
          </p:nvPr>
        </p:nvSpPr>
        <p:spPr/>
        <p:txBody>
          <a:bodyPr/>
          <a:lstStyle/>
          <a:p>
            <a:endParaRPr lang="en-GB" dirty="0"/>
          </a:p>
        </p:txBody>
      </p:sp>
      <p:pic>
        <p:nvPicPr>
          <p:cNvPr id="6" name="Picture 5">
            <a:extLst>
              <a:ext uri="{FF2B5EF4-FFF2-40B4-BE49-F238E27FC236}">
                <a16:creationId xmlns:a16="http://schemas.microsoft.com/office/drawing/2014/main" id="{D8F82C04-0B99-6CFE-C2F8-FD48436869B4}"/>
              </a:ext>
            </a:extLst>
          </p:cNvPr>
          <p:cNvPicPr>
            <a:picLocks noChangeAspect="1"/>
          </p:cNvPicPr>
          <p:nvPr/>
        </p:nvPicPr>
        <p:blipFill>
          <a:blip r:embed="rId3"/>
          <a:srcRect r="38335"/>
          <a:stretch/>
        </p:blipFill>
        <p:spPr>
          <a:xfrm>
            <a:off x="1" y="2011680"/>
            <a:ext cx="5342248" cy="4204875"/>
          </a:xfrm>
          <a:prstGeom prst="rect">
            <a:avLst/>
          </a:prstGeom>
        </p:spPr>
      </p:pic>
      <p:pic>
        <p:nvPicPr>
          <p:cNvPr id="8" name="Picture 7">
            <a:extLst>
              <a:ext uri="{FF2B5EF4-FFF2-40B4-BE49-F238E27FC236}">
                <a16:creationId xmlns:a16="http://schemas.microsoft.com/office/drawing/2014/main" id="{62376479-FBC6-CB59-F258-52561BB41B3A}"/>
              </a:ext>
            </a:extLst>
          </p:cNvPr>
          <p:cNvPicPr>
            <a:picLocks noChangeAspect="1"/>
          </p:cNvPicPr>
          <p:nvPr/>
        </p:nvPicPr>
        <p:blipFill>
          <a:blip r:embed="rId4"/>
          <a:srcRect t="7511" b="18861"/>
          <a:stretch/>
        </p:blipFill>
        <p:spPr>
          <a:xfrm>
            <a:off x="5361681" y="1996094"/>
            <a:ext cx="6904115" cy="2905241"/>
          </a:xfrm>
          <a:prstGeom prst="rect">
            <a:avLst/>
          </a:prstGeom>
        </p:spPr>
      </p:pic>
    </p:spTree>
    <p:extLst>
      <p:ext uri="{BB962C8B-B14F-4D97-AF65-F5344CB8AC3E}">
        <p14:creationId xmlns:p14="http://schemas.microsoft.com/office/powerpoint/2010/main" val="18800587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071DC4-46B2-268F-F4FF-653382E3C1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6806E9-B632-1525-5D1C-C8E9E18F2B12}"/>
              </a:ext>
            </a:extLst>
          </p:cNvPr>
          <p:cNvSpPr>
            <a:spLocks noGrp="1"/>
          </p:cNvSpPr>
          <p:nvPr>
            <p:ph type="title"/>
          </p:nvPr>
        </p:nvSpPr>
        <p:spPr/>
        <p:txBody>
          <a:bodyPr/>
          <a:lstStyle/>
          <a:p>
            <a:r>
              <a:rPr lang="en-GB" dirty="0"/>
              <a:t>PowerShell Payload - YARA</a:t>
            </a:r>
          </a:p>
        </p:txBody>
      </p:sp>
      <p:sp>
        <p:nvSpPr>
          <p:cNvPr id="3" name="Content Placeholder 2">
            <a:extLst>
              <a:ext uri="{FF2B5EF4-FFF2-40B4-BE49-F238E27FC236}">
                <a16:creationId xmlns:a16="http://schemas.microsoft.com/office/drawing/2014/main" id="{E58C6193-0C2C-5621-E63D-3D51B1F3F653}"/>
              </a:ext>
            </a:extLst>
          </p:cNvPr>
          <p:cNvSpPr>
            <a:spLocks noGrp="1"/>
          </p:cNvSpPr>
          <p:nvPr>
            <p:ph idx="1"/>
          </p:nvPr>
        </p:nvSpPr>
        <p:spPr/>
        <p:txBody>
          <a:bodyPr/>
          <a:lstStyle/>
          <a:p>
            <a:endParaRPr lang="en-GB" dirty="0"/>
          </a:p>
        </p:txBody>
      </p:sp>
      <p:pic>
        <p:nvPicPr>
          <p:cNvPr id="9" name="Picture 8">
            <a:extLst>
              <a:ext uri="{FF2B5EF4-FFF2-40B4-BE49-F238E27FC236}">
                <a16:creationId xmlns:a16="http://schemas.microsoft.com/office/drawing/2014/main" id="{6FFD86B3-1923-56B9-B46C-DEEB3E771DA2}"/>
              </a:ext>
            </a:extLst>
          </p:cNvPr>
          <p:cNvPicPr>
            <a:picLocks noChangeAspect="1"/>
          </p:cNvPicPr>
          <p:nvPr/>
        </p:nvPicPr>
        <p:blipFill>
          <a:blip r:embed="rId3"/>
          <a:srcRect l="-1799" t="-1458" r="11170" b="1458"/>
          <a:stretch/>
        </p:blipFill>
        <p:spPr>
          <a:xfrm>
            <a:off x="4789393" y="1912831"/>
            <a:ext cx="7402607" cy="3502841"/>
          </a:xfrm>
          <a:prstGeom prst="rect">
            <a:avLst/>
          </a:prstGeom>
        </p:spPr>
      </p:pic>
      <p:pic>
        <p:nvPicPr>
          <p:cNvPr id="11" name="Picture 10">
            <a:extLst>
              <a:ext uri="{FF2B5EF4-FFF2-40B4-BE49-F238E27FC236}">
                <a16:creationId xmlns:a16="http://schemas.microsoft.com/office/drawing/2014/main" id="{4A6FB856-0CBE-A717-7B6A-A9B1FF038E2E}"/>
              </a:ext>
            </a:extLst>
          </p:cNvPr>
          <p:cNvPicPr>
            <a:picLocks noChangeAspect="1"/>
          </p:cNvPicPr>
          <p:nvPr/>
        </p:nvPicPr>
        <p:blipFill>
          <a:blip r:embed="rId4"/>
          <a:srcRect r="37761" b="9234"/>
          <a:stretch/>
        </p:blipFill>
        <p:spPr>
          <a:xfrm>
            <a:off x="0" y="1912831"/>
            <a:ext cx="4948693" cy="3502841"/>
          </a:xfrm>
          <a:prstGeom prst="rect">
            <a:avLst/>
          </a:prstGeom>
        </p:spPr>
      </p:pic>
    </p:spTree>
    <p:extLst>
      <p:ext uri="{BB962C8B-B14F-4D97-AF65-F5344CB8AC3E}">
        <p14:creationId xmlns:p14="http://schemas.microsoft.com/office/powerpoint/2010/main" val="23415167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93BDB-71D6-8DFC-3C86-2B7F8885E678}"/>
              </a:ext>
            </a:extLst>
          </p:cNvPr>
          <p:cNvSpPr>
            <a:spLocks noGrp="1"/>
          </p:cNvSpPr>
          <p:nvPr>
            <p:ph type="title"/>
          </p:nvPr>
        </p:nvSpPr>
        <p:spPr/>
        <p:txBody>
          <a:bodyPr/>
          <a:lstStyle/>
          <a:p>
            <a:r>
              <a:rPr lang="en-GB" dirty="0"/>
              <a:t>Didier Stevens – 1768.py</a:t>
            </a:r>
          </a:p>
        </p:txBody>
      </p:sp>
      <p:sp>
        <p:nvSpPr>
          <p:cNvPr id="3" name="Content Placeholder 2">
            <a:extLst>
              <a:ext uri="{FF2B5EF4-FFF2-40B4-BE49-F238E27FC236}">
                <a16:creationId xmlns:a16="http://schemas.microsoft.com/office/drawing/2014/main" id="{5A0EE9FE-7B62-E906-3FD2-4A4ECEF77812}"/>
              </a:ext>
            </a:extLst>
          </p:cNvPr>
          <p:cNvSpPr>
            <a:spLocks noGrp="1"/>
          </p:cNvSpPr>
          <p:nvPr>
            <p:ph idx="1"/>
          </p:nvPr>
        </p:nvSpPr>
        <p:spPr/>
        <p:txBody>
          <a:bodyPr/>
          <a:lstStyle/>
          <a:p>
            <a:pPr>
              <a:buFont typeface="Arial" panose="020B0604020202020204" pitchFamily="34" charset="0"/>
              <a:buChar char="•"/>
            </a:pPr>
            <a:r>
              <a:rPr lang="en-GB" dirty="0"/>
              <a:t> 1768.py is a malleable C2 beacon configuration extraction tool </a:t>
            </a:r>
          </a:p>
          <a:p>
            <a:pPr>
              <a:buFont typeface="Arial" panose="020B0604020202020204" pitchFamily="34" charset="0"/>
              <a:buChar char="•"/>
            </a:pPr>
            <a:r>
              <a:rPr lang="en-GB" dirty="0">
                <a:hlinkClick r:id="rId2"/>
              </a:rPr>
              <a:t> https://github.com/DidierStevens/DidierStevensSuite/blob/master/1768.py</a:t>
            </a:r>
            <a:endParaRPr lang="en-GB" dirty="0"/>
          </a:p>
          <a:p>
            <a:pPr>
              <a:buFont typeface="Arial" panose="020B0604020202020204" pitchFamily="34" charset="0"/>
              <a:buChar char="•"/>
            </a:pPr>
            <a:r>
              <a:rPr lang="en-GB" dirty="0"/>
              <a:t> </a:t>
            </a:r>
            <a:r>
              <a:rPr lang="en-GB" dirty="0">
                <a:hlinkClick r:id="rId3"/>
              </a:rPr>
              <a:t>https://blog.nviso.eu/series/cobalt-strike-decrypting-traffic/page/2/</a:t>
            </a:r>
            <a:endParaRPr lang="en-GB" dirty="0"/>
          </a:p>
          <a:p>
            <a:pPr>
              <a:buFont typeface="Arial" panose="020B0604020202020204" pitchFamily="34" charset="0"/>
              <a:buChar char="•"/>
            </a:pPr>
            <a:endParaRPr lang="en-GB" dirty="0"/>
          </a:p>
        </p:txBody>
      </p:sp>
    </p:spTree>
    <p:extLst>
      <p:ext uri="{BB962C8B-B14F-4D97-AF65-F5344CB8AC3E}">
        <p14:creationId xmlns:p14="http://schemas.microsoft.com/office/powerpoint/2010/main" val="882789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AF16B-23C3-CAF1-3B27-C8A2DDBD3575}"/>
              </a:ext>
            </a:extLst>
          </p:cNvPr>
          <p:cNvSpPr>
            <a:spLocks noGrp="1"/>
          </p:cNvSpPr>
          <p:nvPr>
            <p:ph type="title"/>
          </p:nvPr>
        </p:nvSpPr>
        <p:spPr/>
        <p:txBody>
          <a:bodyPr/>
          <a:lstStyle/>
          <a:p>
            <a:r>
              <a:rPr lang="en-GB" dirty="0"/>
              <a:t>$ </a:t>
            </a:r>
            <a:r>
              <a:rPr lang="en-GB" dirty="0" err="1"/>
              <a:t>whoami</a:t>
            </a:r>
            <a:endParaRPr lang="en-GB" dirty="0"/>
          </a:p>
        </p:txBody>
      </p:sp>
      <p:sp>
        <p:nvSpPr>
          <p:cNvPr id="3" name="Content Placeholder 2">
            <a:extLst>
              <a:ext uri="{FF2B5EF4-FFF2-40B4-BE49-F238E27FC236}">
                <a16:creationId xmlns:a16="http://schemas.microsoft.com/office/drawing/2014/main" id="{7692AB51-5367-0F72-2A1C-BA17B5C4DE20}"/>
              </a:ext>
            </a:extLst>
          </p:cNvPr>
          <p:cNvSpPr>
            <a:spLocks noGrp="1"/>
          </p:cNvSpPr>
          <p:nvPr>
            <p:ph idx="1"/>
          </p:nvPr>
        </p:nvSpPr>
        <p:spPr/>
        <p:txBody>
          <a:bodyPr/>
          <a:lstStyle/>
          <a:p>
            <a:r>
              <a:rPr lang="en-GB" dirty="0"/>
              <a:t>@polygonben</a:t>
            </a:r>
          </a:p>
          <a:p>
            <a:r>
              <a:rPr lang="en-GB" dirty="0"/>
              <a:t>Analyst @ Huntress</a:t>
            </a:r>
          </a:p>
          <a:p>
            <a:r>
              <a:rPr lang="en-GB" dirty="0">
                <a:hlinkClick r:id="rId2"/>
              </a:rPr>
              <a:t>https://polygonben.github.io/</a:t>
            </a:r>
            <a:endParaRPr lang="en-GB" dirty="0"/>
          </a:p>
          <a:p>
            <a:r>
              <a:rPr lang="en-GB" dirty="0"/>
              <a:t>Loves threat hunting, malware analysis &amp; DFIR</a:t>
            </a:r>
          </a:p>
        </p:txBody>
      </p:sp>
      <p:pic>
        <p:nvPicPr>
          <p:cNvPr id="1028" name="Picture 4" descr="No alternative text description for this image">
            <a:extLst>
              <a:ext uri="{FF2B5EF4-FFF2-40B4-BE49-F238E27FC236}">
                <a16:creationId xmlns:a16="http://schemas.microsoft.com/office/drawing/2014/main" id="{70002EF7-4564-888D-6283-25A290DC08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6913" y="0"/>
            <a:ext cx="514508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19375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9A402A-1093-161B-6849-C7927C753A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B131CC-CA1E-900A-CB64-D69622E4CACA}"/>
              </a:ext>
            </a:extLst>
          </p:cNvPr>
          <p:cNvSpPr>
            <a:spLocks noGrp="1"/>
          </p:cNvSpPr>
          <p:nvPr>
            <p:ph type="title"/>
          </p:nvPr>
        </p:nvSpPr>
        <p:spPr/>
        <p:txBody>
          <a:bodyPr/>
          <a:lstStyle/>
          <a:p>
            <a:r>
              <a:rPr lang="en-GB"/>
              <a:t>Didier Stevens – 1768.py</a:t>
            </a:r>
            <a:endParaRPr lang="en-GB" dirty="0"/>
          </a:p>
        </p:txBody>
      </p:sp>
      <p:pic>
        <p:nvPicPr>
          <p:cNvPr id="7" name="Picture 6">
            <a:extLst>
              <a:ext uri="{FF2B5EF4-FFF2-40B4-BE49-F238E27FC236}">
                <a16:creationId xmlns:a16="http://schemas.microsoft.com/office/drawing/2014/main" id="{5E22652D-1755-33D4-9DC3-B401176C928F}"/>
              </a:ext>
            </a:extLst>
          </p:cNvPr>
          <p:cNvPicPr>
            <a:picLocks noChangeAspect="1"/>
          </p:cNvPicPr>
          <p:nvPr/>
        </p:nvPicPr>
        <p:blipFill>
          <a:blip r:embed="rId2"/>
          <a:stretch>
            <a:fillRect/>
          </a:stretch>
        </p:blipFill>
        <p:spPr>
          <a:xfrm>
            <a:off x="6803716" y="2204341"/>
            <a:ext cx="5464941" cy="4154126"/>
          </a:xfrm>
          <a:prstGeom prst="rect">
            <a:avLst/>
          </a:prstGeom>
        </p:spPr>
      </p:pic>
      <p:pic>
        <p:nvPicPr>
          <p:cNvPr id="13" name="Content Placeholder 12">
            <a:extLst>
              <a:ext uri="{FF2B5EF4-FFF2-40B4-BE49-F238E27FC236}">
                <a16:creationId xmlns:a16="http://schemas.microsoft.com/office/drawing/2014/main" id="{2E7525B5-A133-C0E9-F482-8759091CFC00}"/>
              </a:ext>
            </a:extLst>
          </p:cNvPr>
          <p:cNvPicPr>
            <a:picLocks noGrp="1" noChangeAspect="1"/>
          </p:cNvPicPr>
          <p:nvPr>
            <p:ph idx="1"/>
          </p:nvPr>
        </p:nvPicPr>
        <p:blipFill>
          <a:blip r:embed="rId3"/>
          <a:stretch>
            <a:fillRect/>
          </a:stretch>
        </p:blipFill>
        <p:spPr>
          <a:xfrm>
            <a:off x="175786" y="2204341"/>
            <a:ext cx="6543607" cy="3767137"/>
          </a:xfrm>
        </p:spPr>
      </p:pic>
    </p:spTree>
    <p:extLst>
      <p:ext uri="{BB962C8B-B14F-4D97-AF65-F5344CB8AC3E}">
        <p14:creationId xmlns:p14="http://schemas.microsoft.com/office/powerpoint/2010/main" val="32301700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42BFD8-2865-FC3F-6F6A-93E77CA10C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5E343A-95E9-95D3-9957-DD4533039478}"/>
              </a:ext>
            </a:extLst>
          </p:cNvPr>
          <p:cNvSpPr>
            <a:spLocks noGrp="1"/>
          </p:cNvSpPr>
          <p:nvPr>
            <p:ph type="title"/>
          </p:nvPr>
        </p:nvSpPr>
        <p:spPr/>
        <p:txBody>
          <a:bodyPr/>
          <a:lstStyle/>
          <a:p>
            <a:r>
              <a:rPr lang="en-GB"/>
              <a:t>Didier Stevens – 1768.py</a:t>
            </a:r>
            <a:endParaRPr lang="en-GB" dirty="0"/>
          </a:p>
        </p:txBody>
      </p:sp>
      <p:pic>
        <p:nvPicPr>
          <p:cNvPr id="7" name="Picture 6">
            <a:extLst>
              <a:ext uri="{FF2B5EF4-FFF2-40B4-BE49-F238E27FC236}">
                <a16:creationId xmlns:a16="http://schemas.microsoft.com/office/drawing/2014/main" id="{522969E4-AC3B-F365-374F-0EB124B21CB2}"/>
              </a:ext>
            </a:extLst>
          </p:cNvPr>
          <p:cNvPicPr>
            <a:picLocks noChangeAspect="1"/>
          </p:cNvPicPr>
          <p:nvPr/>
        </p:nvPicPr>
        <p:blipFill>
          <a:blip r:embed="rId2"/>
          <a:stretch>
            <a:fillRect/>
          </a:stretch>
        </p:blipFill>
        <p:spPr>
          <a:xfrm>
            <a:off x="6803716" y="2204341"/>
            <a:ext cx="5464941" cy="4154126"/>
          </a:xfrm>
          <a:prstGeom prst="rect">
            <a:avLst/>
          </a:prstGeom>
        </p:spPr>
      </p:pic>
      <p:pic>
        <p:nvPicPr>
          <p:cNvPr id="13" name="Content Placeholder 12">
            <a:extLst>
              <a:ext uri="{FF2B5EF4-FFF2-40B4-BE49-F238E27FC236}">
                <a16:creationId xmlns:a16="http://schemas.microsoft.com/office/drawing/2014/main" id="{98804D47-2062-4839-4360-5C066FEBBBDA}"/>
              </a:ext>
            </a:extLst>
          </p:cNvPr>
          <p:cNvPicPr>
            <a:picLocks noGrp="1" noChangeAspect="1"/>
          </p:cNvPicPr>
          <p:nvPr>
            <p:ph idx="1"/>
          </p:nvPr>
        </p:nvPicPr>
        <p:blipFill>
          <a:blip r:embed="rId3"/>
          <a:stretch>
            <a:fillRect/>
          </a:stretch>
        </p:blipFill>
        <p:spPr>
          <a:xfrm>
            <a:off x="175786" y="2204341"/>
            <a:ext cx="6543607" cy="3767137"/>
          </a:xfrm>
        </p:spPr>
      </p:pic>
      <p:sp>
        <p:nvSpPr>
          <p:cNvPr id="3" name="Rectangle 2">
            <a:extLst>
              <a:ext uri="{FF2B5EF4-FFF2-40B4-BE49-F238E27FC236}">
                <a16:creationId xmlns:a16="http://schemas.microsoft.com/office/drawing/2014/main" id="{82A469E8-F5A4-A1D6-D1D3-AAB77AF348CE}"/>
              </a:ext>
            </a:extLst>
          </p:cNvPr>
          <p:cNvSpPr/>
          <p:nvPr/>
        </p:nvSpPr>
        <p:spPr>
          <a:xfrm>
            <a:off x="2762865" y="2880852"/>
            <a:ext cx="1691148" cy="196645"/>
          </a:xfrm>
          <a:prstGeom prst="rect">
            <a:avLst/>
          </a:prstGeom>
          <a:noFill/>
          <a:ln w="5715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8455606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3A6788-59F4-915C-5A7E-60261AD0F6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4DDFDC-B3DD-5E1B-962E-EAD4A1C81FB9}"/>
              </a:ext>
            </a:extLst>
          </p:cNvPr>
          <p:cNvSpPr>
            <a:spLocks noGrp="1"/>
          </p:cNvSpPr>
          <p:nvPr>
            <p:ph type="title"/>
          </p:nvPr>
        </p:nvSpPr>
        <p:spPr/>
        <p:txBody>
          <a:bodyPr/>
          <a:lstStyle/>
          <a:p>
            <a:r>
              <a:rPr lang="en-GB"/>
              <a:t>Didier Stevens – 1768.py</a:t>
            </a:r>
            <a:endParaRPr lang="en-GB" dirty="0"/>
          </a:p>
        </p:txBody>
      </p:sp>
      <p:pic>
        <p:nvPicPr>
          <p:cNvPr id="7" name="Picture 6">
            <a:extLst>
              <a:ext uri="{FF2B5EF4-FFF2-40B4-BE49-F238E27FC236}">
                <a16:creationId xmlns:a16="http://schemas.microsoft.com/office/drawing/2014/main" id="{DAECAB0A-F3F5-A42C-1842-4C7FE49E26B0}"/>
              </a:ext>
            </a:extLst>
          </p:cNvPr>
          <p:cNvPicPr>
            <a:picLocks noChangeAspect="1"/>
          </p:cNvPicPr>
          <p:nvPr/>
        </p:nvPicPr>
        <p:blipFill>
          <a:blip r:embed="rId2"/>
          <a:stretch>
            <a:fillRect/>
          </a:stretch>
        </p:blipFill>
        <p:spPr>
          <a:xfrm>
            <a:off x="6803716" y="2204341"/>
            <a:ext cx="5464941" cy="4154126"/>
          </a:xfrm>
          <a:prstGeom prst="rect">
            <a:avLst/>
          </a:prstGeom>
        </p:spPr>
      </p:pic>
      <p:pic>
        <p:nvPicPr>
          <p:cNvPr id="13" name="Content Placeholder 12">
            <a:extLst>
              <a:ext uri="{FF2B5EF4-FFF2-40B4-BE49-F238E27FC236}">
                <a16:creationId xmlns:a16="http://schemas.microsoft.com/office/drawing/2014/main" id="{067E5C86-7450-64F9-DD82-C608812AA37F}"/>
              </a:ext>
            </a:extLst>
          </p:cNvPr>
          <p:cNvPicPr>
            <a:picLocks noGrp="1" noChangeAspect="1"/>
          </p:cNvPicPr>
          <p:nvPr>
            <p:ph idx="1"/>
          </p:nvPr>
        </p:nvPicPr>
        <p:blipFill>
          <a:blip r:embed="rId3"/>
          <a:stretch>
            <a:fillRect/>
          </a:stretch>
        </p:blipFill>
        <p:spPr>
          <a:xfrm>
            <a:off x="175786" y="2204341"/>
            <a:ext cx="6543607" cy="3767137"/>
          </a:xfrm>
        </p:spPr>
      </p:pic>
      <p:sp>
        <p:nvSpPr>
          <p:cNvPr id="3" name="Rectangle 2">
            <a:extLst>
              <a:ext uri="{FF2B5EF4-FFF2-40B4-BE49-F238E27FC236}">
                <a16:creationId xmlns:a16="http://schemas.microsoft.com/office/drawing/2014/main" id="{4A00A90F-435E-5D50-ED5A-E4CE8D8BB1E3}"/>
              </a:ext>
            </a:extLst>
          </p:cNvPr>
          <p:cNvSpPr/>
          <p:nvPr/>
        </p:nvSpPr>
        <p:spPr>
          <a:xfrm>
            <a:off x="2723535" y="3687097"/>
            <a:ext cx="1189704" cy="255637"/>
          </a:xfrm>
          <a:prstGeom prst="rect">
            <a:avLst/>
          </a:prstGeom>
          <a:noFill/>
          <a:ln w="5715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38856756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19A5D5-1E58-3D84-9CC7-C380D0B778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E19CF0-04F4-77C2-15B7-874784903C34}"/>
              </a:ext>
            </a:extLst>
          </p:cNvPr>
          <p:cNvSpPr>
            <a:spLocks noGrp="1"/>
          </p:cNvSpPr>
          <p:nvPr>
            <p:ph type="title"/>
          </p:nvPr>
        </p:nvSpPr>
        <p:spPr/>
        <p:txBody>
          <a:bodyPr/>
          <a:lstStyle/>
          <a:p>
            <a:r>
              <a:rPr lang="en-GB"/>
              <a:t>Didier Stevens – 1768.py</a:t>
            </a:r>
            <a:endParaRPr lang="en-GB" dirty="0"/>
          </a:p>
        </p:txBody>
      </p:sp>
      <p:pic>
        <p:nvPicPr>
          <p:cNvPr id="7" name="Picture 6">
            <a:extLst>
              <a:ext uri="{FF2B5EF4-FFF2-40B4-BE49-F238E27FC236}">
                <a16:creationId xmlns:a16="http://schemas.microsoft.com/office/drawing/2014/main" id="{E14FD67D-4950-CB3C-4DC2-97E7DD3C28DE}"/>
              </a:ext>
            </a:extLst>
          </p:cNvPr>
          <p:cNvPicPr>
            <a:picLocks noChangeAspect="1"/>
          </p:cNvPicPr>
          <p:nvPr/>
        </p:nvPicPr>
        <p:blipFill>
          <a:blip r:embed="rId2"/>
          <a:stretch>
            <a:fillRect/>
          </a:stretch>
        </p:blipFill>
        <p:spPr>
          <a:xfrm>
            <a:off x="6803716" y="2204341"/>
            <a:ext cx="5464941" cy="4154126"/>
          </a:xfrm>
          <a:prstGeom prst="rect">
            <a:avLst/>
          </a:prstGeom>
        </p:spPr>
      </p:pic>
      <p:pic>
        <p:nvPicPr>
          <p:cNvPr id="13" name="Content Placeholder 12">
            <a:extLst>
              <a:ext uri="{FF2B5EF4-FFF2-40B4-BE49-F238E27FC236}">
                <a16:creationId xmlns:a16="http://schemas.microsoft.com/office/drawing/2014/main" id="{58518B58-06DD-B698-47D0-9181F1EBB4F1}"/>
              </a:ext>
            </a:extLst>
          </p:cNvPr>
          <p:cNvPicPr>
            <a:picLocks noGrp="1" noChangeAspect="1"/>
          </p:cNvPicPr>
          <p:nvPr>
            <p:ph idx="1"/>
          </p:nvPr>
        </p:nvPicPr>
        <p:blipFill>
          <a:blip r:embed="rId3"/>
          <a:stretch>
            <a:fillRect/>
          </a:stretch>
        </p:blipFill>
        <p:spPr>
          <a:xfrm>
            <a:off x="175786" y="2204341"/>
            <a:ext cx="6543607" cy="3767137"/>
          </a:xfrm>
        </p:spPr>
      </p:pic>
      <p:sp>
        <p:nvSpPr>
          <p:cNvPr id="3" name="Rectangle 2">
            <a:extLst>
              <a:ext uri="{FF2B5EF4-FFF2-40B4-BE49-F238E27FC236}">
                <a16:creationId xmlns:a16="http://schemas.microsoft.com/office/drawing/2014/main" id="{9D4AB7D0-4375-9AAC-61B2-A29FB7E4696A}"/>
              </a:ext>
            </a:extLst>
          </p:cNvPr>
          <p:cNvSpPr/>
          <p:nvPr/>
        </p:nvSpPr>
        <p:spPr>
          <a:xfrm>
            <a:off x="2733366" y="4365523"/>
            <a:ext cx="1700981" cy="285135"/>
          </a:xfrm>
          <a:prstGeom prst="rect">
            <a:avLst/>
          </a:prstGeom>
          <a:noFill/>
          <a:ln w="5715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1068270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83A651-C0D7-33D7-0825-E51B54D3D1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474F0D-363B-3CFE-3927-EF59042AF899}"/>
              </a:ext>
            </a:extLst>
          </p:cNvPr>
          <p:cNvSpPr>
            <a:spLocks noGrp="1"/>
          </p:cNvSpPr>
          <p:nvPr>
            <p:ph type="title"/>
          </p:nvPr>
        </p:nvSpPr>
        <p:spPr/>
        <p:txBody>
          <a:bodyPr/>
          <a:lstStyle/>
          <a:p>
            <a:r>
              <a:rPr lang="en-GB"/>
              <a:t>Didier Stevens – 1768.py</a:t>
            </a:r>
            <a:endParaRPr lang="en-GB" dirty="0"/>
          </a:p>
        </p:txBody>
      </p:sp>
      <p:pic>
        <p:nvPicPr>
          <p:cNvPr id="7" name="Picture 6">
            <a:extLst>
              <a:ext uri="{FF2B5EF4-FFF2-40B4-BE49-F238E27FC236}">
                <a16:creationId xmlns:a16="http://schemas.microsoft.com/office/drawing/2014/main" id="{4BBC4364-224C-8A56-4D1A-D2C5EC043884}"/>
              </a:ext>
            </a:extLst>
          </p:cNvPr>
          <p:cNvPicPr>
            <a:picLocks noChangeAspect="1"/>
          </p:cNvPicPr>
          <p:nvPr/>
        </p:nvPicPr>
        <p:blipFill>
          <a:blip r:embed="rId2"/>
          <a:stretch>
            <a:fillRect/>
          </a:stretch>
        </p:blipFill>
        <p:spPr>
          <a:xfrm>
            <a:off x="6803716" y="2204341"/>
            <a:ext cx="5464941" cy="4154126"/>
          </a:xfrm>
          <a:prstGeom prst="rect">
            <a:avLst/>
          </a:prstGeom>
        </p:spPr>
      </p:pic>
      <p:pic>
        <p:nvPicPr>
          <p:cNvPr id="13" name="Content Placeholder 12">
            <a:extLst>
              <a:ext uri="{FF2B5EF4-FFF2-40B4-BE49-F238E27FC236}">
                <a16:creationId xmlns:a16="http://schemas.microsoft.com/office/drawing/2014/main" id="{1116C751-8579-0333-DB6A-6C4F6AB6F9DC}"/>
              </a:ext>
            </a:extLst>
          </p:cNvPr>
          <p:cNvPicPr>
            <a:picLocks noGrp="1" noChangeAspect="1"/>
          </p:cNvPicPr>
          <p:nvPr>
            <p:ph idx="1"/>
          </p:nvPr>
        </p:nvPicPr>
        <p:blipFill>
          <a:blip r:embed="rId3"/>
          <a:stretch>
            <a:fillRect/>
          </a:stretch>
        </p:blipFill>
        <p:spPr>
          <a:xfrm>
            <a:off x="175786" y="2204341"/>
            <a:ext cx="6543607" cy="3767137"/>
          </a:xfrm>
        </p:spPr>
      </p:pic>
      <p:sp>
        <p:nvSpPr>
          <p:cNvPr id="3" name="Rectangle 2">
            <a:extLst>
              <a:ext uri="{FF2B5EF4-FFF2-40B4-BE49-F238E27FC236}">
                <a16:creationId xmlns:a16="http://schemas.microsoft.com/office/drawing/2014/main" id="{E6810575-1853-E9AA-EA37-6A41660B6DA9}"/>
              </a:ext>
            </a:extLst>
          </p:cNvPr>
          <p:cNvSpPr/>
          <p:nvPr/>
        </p:nvSpPr>
        <p:spPr>
          <a:xfrm>
            <a:off x="2694037" y="5686343"/>
            <a:ext cx="4025356" cy="331745"/>
          </a:xfrm>
          <a:prstGeom prst="rect">
            <a:avLst/>
          </a:prstGeom>
          <a:noFill/>
          <a:ln w="5715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42132295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8FF23C-561B-6558-32CE-132ECC837F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0C01E7-96B1-D199-3862-B3DC4DE8440F}"/>
              </a:ext>
            </a:extLst>
          </p:cNvPr>
          <p:cNvSpPr>
            <a:spLocks noGrp="1"/>
          </p:cNvSpPr>
          <p:nvPr>
            <p:ph type="title"/>
          </p:nvPr>
        </p:nvSpPr>
        <p:spPr/>
        <p:txBody>
          <a:bodyPr/>
          <a:lstStyle/>
          <a:p>
            <a:r>
              <a:rPr lang="en-GB"/>
              <a:t>Didier Stevens – 1768.py</a:t>
            </a:r>
            <a:endParaRPr lang="en-GB" dirty="0"/>
          </a:p>
        </p:txBody>
      </p:sp>
      <p:pic>
        <p:nvPicPr>
          <p:cNvPr id="7" name="Picture 6">
            <a:extLst>
              <a:ext uri="{FF2B5EF4-FFF2-40B4-BE49-F238E27FC236}">
                <a16:creationId xmlns:a16="http://schemas.microsoft.com/office/drawing/2014/main" id="{A8805BAF-3976-F61E-668D-48D9AC26D4E5}"/>
              </a:ext>
            </a:extLst>
          </p:cNvPr>
          <p:cNvPicPr>
            <a:picLocks noChangeAspect="1"/>
          </p:cNvPicPr>
          <p:nvPr/>
        </p:nvPicPr>
        <p:blipFill>
          <a:blip r:embed="rId2"/>
          <a:stretch>
            <a:fillRect/>
          </a:stretch>
        </p:blipFill>
        <p:spPr>
          <a:xfrm>
            <a:off x="6803716" y="2204341"/>
            <a:ext cx="5464941" cy="4154126"/>
          </a:xfrm>
          <a:prstGeom prst="rect">
            <a:avLst/>
          </a:prstGeom>
        </p:spPr>
      </p:pic>
      <p:pic>
        <p:nvPicPr>
          <p:cNvPr id="13" name="Content Placeholder 12">
            <a:extLst>
              <a:ext uri="{FF2B5EF4-FFF2-40B4-BE49-F238E27FC236}">
                <a16:creationId xmlns:a16="http://schemas.microsoft.com/office/drawing/2014/main" id="{169BB8DB-314A-0FC9-B369-9280DFAE6BE2}"/>
              </a:ext>
            </a:extLst>
          </p:cNvPr>
          <p:cNvPicPr>
            <a:picLocks noGrp="1" noChangeAspect="1"/>
          </p:cNvPicPr>
          <p:nvPr>
            <p:ph idx="1"/>
          </p:nvPr>
        </p:nvPicPr>
        <p:blipFill>
          <a:blip r:embed="rId3"/>
          <a:stretch>
            <a:fillRect/>
          </a:stretch>
        </p:blipFill>
        <p:spPr>
          <a:xfrm>
            <a:off x="175786" y="2204341"/>
            <a:ext cx="6543607" cy="3767137"/>
          </a:xfrm>
        </p:spPr>
      </p:pic>
      <p:sp>
        <p:nvSpPr>
          <p:cNvPr id="3" name="Rectangle 2">
            <a:extLst>
              <a:ext uri="{FF2B5EF4-FFF2-40B4-BE49-F238E27FC236}">
                <a16:creationId xmlns:a16="http://schemas.microsoft.com/office/drawing/2014/main" id="{904F1887-922B-B994-B3F8-7299DBBDC766}"/>
              </a:ext>
            </a:extLst>
          </p:cNvPr>
          <p:cNvSpPr/>
          <p:nvPr/>
        </p:nvSpPr>
        <p:spPr>
          <a:xfrm>
            <a:off x="6803715" y="4886633"/>
            <a:ext cx="5063819" cy="317930"/>
          </a:xfrm>
          <a:prstGeom prst="rect">
            <a:avLst/>
          </a:prstGeom>
          <a:noFill/>
          <a:ln w="5715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2000998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4B966E-05F9-7B23-98E2-BE261D4DAB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D7F591-6265-93F1-E1AE-9B59CF85EB44}"/>
              </a:ext>
            </a:extLst>
          </p:cNvPr>
          <p:cNvSpPr>
            <a:spLocks noGrp="1"/>
          </p:cNvSpPr>
          <p:nvPr>
            <p:ph type="title"/>
          </p:nvPr>
        </p:nvSpPr>
        <p:spPr/>
        <p:txBody>
          <a:bodyPr/>
          <a:lstStyle/>
          <a:p>
            <a:r>
              <a:rPr lang="en-GB"/>
              <a:t>Didier Stevens – 1768.py</a:t>
            </a:r>
            <a:endParaRPr lang="en-GB" dirty="0"/>
          </a:p>
        </p:txBody>
      </p:sp>
      <p:pic>
        <p:nvPicPr>
          <p:cNvPr id="7" name="Picture 6">
            <a:extLst>
              <a:ext uri="{FF2B5EF4-FFF2-40B4-BE49-F238E27FC236}">
                <a16:creationId xmlns:a16="http://schemas.microsoft.com/office/drawing/2014/main" id="{E4BA71AD-57B1-E690-F88F-4ACBE1E06A23}"/>
              </a:ext>
            </a:extLst>
          </p:cNvPr>
          <p:cNvPicPr>
            <a:picLocks noChangeAspect="1"/>
          </p:cNvPicPr>
          <p:nvPr/>
        </p:nvPicPr>
        <p:blipFill>
          <a:blip r:embed="rId2"/>
          <a:stretch>
            <a:fillRect/>
          </a:stretch>
        </p:blipFill>
        <p:spPr>
          <a:xfrm>
            <a:off x="6803716" y="2204341"/>
            <a:ext cx="5464941" cy="4154126"/>
          </a:xfrm>
          <a:prstGeom prst="rect">
            <a:avLst/>
          </a:prstGeom>
        </p:spPr>
      </p:pic>
      <p:pic>
        <p:nvPicPr>
          <p:cNvPr id="13" name="Content Placeholder 12">
            <a:extLst>
              <a:ext uri="{FF2B5EF4-FFF2-40B4-BE49-F238E27FC236}">
                <a16:creationId xmlns:a16="http://schemas.microsoft.com/office/drawing/2014/main" id="{D7B95F67-174B-8780-FA07-C01F614DF6BE}"/>
              </a:ext>
            </a:extLst>
          </p:cNvPr>
          <p:cNvPicPr>
            <a:picLocks noGrp="1" noChangeAspect="1"/>
          </p:cNvPicPr>
          <p:nvPr>
            <p:ph idx="1"/>
          </p:nvPr>
        </p:nvPicPr>
        <p:blipFill>
          <a:blip r:embed="rId3"/>
          <a:stretch>
            <a:fillRect/>
          </a:stretch>
        </p:blipFill>
        <p:spPr>
          <a:xfrm>
            <a:off x="175786" y="2204341"/>
            <a:ext cx="6543607" cy="3767137"/>
          </a:xfrm>
        </p:spPr>
      </p:pic>
      <p:sp>
        <p:nvSpPr>
          <p:cNvPr id="3" name="Rectangle 2">
            <a:extLst>
              <a:ext uri="{FF2B5EF4-FFF2-40B4-BE49-F238E27FC236}">
                <a16:creationId xmlns:a16="http://schemas.microsoft.com/office/drawing/2014/main" id="{3BF9F5D5-9887-C19D-9B88-EFD591710B1A}"/>
              </a:ext>
            </a:extLst>
          </p:cNvPr>
          <p:cNvSpPr/>
          <p:nvPr/>
        </p:nvSpPr>
        <p:spPr>
          <a:xfrm>
            <a:off x="6803716" y="6056671"/>
            <a:ext cx="3107200" cy="348406"/>
          </a:xfrm>
          <a:prstGeom prst="rect">
            <a:avLst/>
          </a:prstGeom>
          <a:noFill/>
          <a:ln w="5715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29319133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5E6D0-B6A7-7503-5193-5C54BFA3D46E}"/>
              </a:ext>
            </a:extLst>
          </p:cNvPr>
          <p:cNvSpPr>
            <a:spLocks noGrp="1"/>
          </p:cNvSpPr>
          <p:nvPr>
            <p:ph type="title"/>
          </p:nvPr>
        </p:nvSpPr>
        <p:spPr/>
        <p:txBody>
          <a:bodyPr/>
          <a:lstStyle/>
          <a:p>
            <a:r>
              <a:rPr lang="en-GB" dirty="0"/>
              <a:t>Hunting for Team Servers</a:t>
            </a:r>
          </a:p>
        </p:txBody>
      </p:sp>
      <p:sp>
        <p:nvSpPr>
          <p:cNvPr id="3" name="Content Placeholder 2">
            <a:extLst>
              <a:ext uri="{FF2B5EF4-FFF2-40B4-BE49-F238E27FC236}">
                <a16:creationId xmlns:a16="http://schemas.microsoft.com/office/drawing/2014/main" id="{07EF3B17-D0FC-A481-D7B0-508218BF31ED}"/>
              </a:ext>
            </a:extLst>
          </p:cNvPr>
          <p:cNvSpPr>
            <a:spLocks noGrp="1"/>
          </p:cNvSpPr>
          <p:nvPr>
            <p:ph idx="1"/>
          </p:nvPr>
        </p:nvSpPr>
        <p:spPr/>
        <p:txBody>
          <a:bodyPr/>
          <a:lstStyle/>
          <a:p>
            <a:pPr>
              <a:buFont typeface="Arial" panose="020B0604020202020204" pitchFamily="34" charset="0"/>
              <a:buChar char="•"/>
            </a:pPr>
            <a:r>
              <a:rPr lang="en-GB" dirty="0"/>
              <a:t> OSINT! Shodan, </a:t>
            </a:r>
            <a:r>
              <a:rPr lang="en-GB" dirty="0" err="1"/>
              <a:t>Censys</a:t>
            </a:r>
            <a:endParaRPr lang="en-GB" dirty="0"/>
          </a:p>
        </p:txBody>
      </p:sp>
      <p:pic>
        <p:nvPicPr>
          <p:cNvPr id="5" name="Picture 4">
            <a:extLst>
              <a:ext uri="{FF2B5EF4-FFF2-40B4-BE49-F238E27FC236}">
                <a16:creationId xmlns:a16="http://schemas.microsoft.com/office/drawing/2014/main" id="{E21F35D6-4479-9ABA-F652-581ED2D904C9}"/>
              </a:ext>
            </a:extLst>
          </p:cNvPr>
          <p:cNvPicPr>
            <a:picLocks noChangeAspect="1"/>
          </p:cNvPicPr>
          <p:nvPr/>
        </p:nvPicPr>
        <p:blipFill>
          <a:blip r:embed="rId2"/>
          <a:stretch>
            <a:fillRect/>
          </a:stretch>
        </p:blipFill>
        <p:spPr>
          <a:xfrm>
            <a:off x="3983142" y="1913129"/>
            <a:ext cx="8040652" cy="3963285"/>
          </a:xfrm>
          <a:prstGeom prst="rect">
            <a:avLst/>
          </a:prstGeom>
        </p:spPr>
      </p:pic>
    </p:spTree>
    <p:extLst>
      <p:ext uri="{BB962C8B-B14F-4D97-AF65-F5344CB8AC3E}">
        <p14:creationId xmlns:p14="http://schemas.microsoft.com/office/powerpoint/2010/main" val="29854007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551DDA-89AC-E898-022F-3BF9E0548A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EF96BF-234E-339C-D5CC-847613F1D421}"/>
              </a:ext>
            </a:extLst>
          </p:cNvPr>
          <p:cNvSpPr>
            <a:spLocks noGrp="1"/>
          </p:cNvSpPr>
          <p:nvPr>
            <p:ph type="title"/>
          </p:nvPr>
        </p:nvSpPr>
        <p:spPr/>
        <p:txBody>
          <a:bodyPr/>
          <a:lstStyle/>
          <a:p>
            <a:r>
              <a:rPr lang="en-GB" dirty="0"/>
              <a:t>Hunting for Team Servers</a:t>
            </a:r>
          </a:p>
        </p:txBody>
      </p:sp>
      <p:sp>
        <p:nvSpPr>
          <p:cNvPr id="3" name="Content Placeholder 2">
            <a:extLst>
              <a:ext uri="{FF2B5EF4-FFF2-40B4-BE49-F238E27FC236}">
                <a16:creationId xmlns:a16="http://schemas.microsoft.com/office/drawing/2014/main" id="{6DAF88C1-4BCF-7576-3357-5703529FC533}"/>
              </a:ext>
            </a:extLst>
          </p:cNvPr>
          <p:cNvSpPr>
            <a:spLocks noGrp="1"/>
          </p:cNvSpPr>
          <p:nvPr>
            <p:ph idx="1"/>
          </p:nvPr>
        </p:nvSpPr>
        <p:spPr/>
        <p:txBody>
          <a:bodyPr/>
          <a:lstStyle/>
          <a:p>
            <a:pPr>
              <a:buFont typeface="Arial" panose="020B0604020202020204" pitchFamily="34" charset="0"/>
              <a:buChar char="•"/>
            </a:pPr>
            <a:r>
              <a:rPr lang="en-GB" dirty="0"/>
              <a:t> OSINT! Shodan, </a:t>
            </a:r>
            <a:r>
              <a:rPr lang="en-GB" dirty="0" err="1"/>
              <a:t>Censys</a:t>
            </a:r>
            <a:endParaRPr lang="en-GB" dirty="0"/>
          </a:p>
        </p:txBody>
      </p:sp>
      <p:pic>
        <p:nvPicPr>
          <p:cNvPr id="6" name="Picture 5">
            <a:extLst>
              <a:ext uri="{FF2B5EF4-FFF2-40B4-BE49-F238E27FC236}">
                <a16:creationId xmlns:a16="http://schemas.microsoft.com/office/drawing/2014/main" id="{3FDFC591-CCC6-A36F-F683-E5CD3EB54D8E}"/>
              </a:ext>
            </a:extLst>
          </p:cNvPr>
          <p:cNvPicPr>
            <a:picLocks noChangeAspect="1"/>
          </p:cNvPicPr>
          <p:nvPr/>
        </p:nvPicPr>
        <p:blipFill>
          <a:blip r:embed="rId2"/>
          <a:stretch>
            <a:fillRect/>
          </a:stretch>
        </p:blipFill>
        <p:spPr>
          <a:xfrm>
            <a:off x="5314365" y="1699145"/>
            <a:ext cx="5425823" cy="4988257"/>
          </a:xfrm>
          <a:prstGeom prst="rect">
            <a:avLst/>
          </a:prstGeom>
        </p:spPr>
      </p:pic>
    </p:spTree>
    <p:extLst>
      <p:ext uri="{BB962C8B-B14F-4D97-AF65-F5344CB8AC3E}">
        <p14:creationId xmlns:p14="http://schemas.microsoft.com/office/powerpoint/2010/main" val="33065690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646044-8964-DA3E-AA2C-EE0B8A1D3D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C46720-CA5F-5A81-E5D2-50C1F0670534}"/>
              </a:ext>
            </a:extLst>
          </p:cNvPr>
          <p:cNvSpPr>
            <a:spLocks noGrp="1"/>
          </p:cNvSpPr>
          <p:nvPr>
            <p:ph type="title"/>
          </p:nvPr>
        </p:nvSpPr>
        <p:spPr/>
        <p:txBody>
          <a:bodyPr/>
          <a:lstStyle/>
          <a:p>
            <a:r>
              <a:rPr lang="en-GB"/>
              <a:t>Hunting for Team Servers</a:t>
            </a:r>
            <a:endParaRPr lang="en-GB" dirty="0"/>
          </a:p>
        </p:txBody>
      </p:sp>
      <p:sp>
        <p:nvSpPr>
          <p:cNvPr id="3" name="Content Placeholder 2">
            <a:extLst>
              <a:ext uri="{FF2B5EF4-FFF2-40B4-BE49-F238E27FC236}">
                <a16:creationId xmlns:a16="http://schemas.microsoft.com/office/drawing/2014/main" id="{D6678F4E-A75B-74AB-0CDC-19B45CBAC2BF}"/>
              </a:ext>
            </a:extLst>
          </p:cNvPr>
          <p:cNvSpPr>
            <a:spLocks noGrp="1"/>
          </p:cNvSpPr>
          <p:nvPr>
            <p:ph idx="1"/>
          </p:nvPr>
        </p:nvSpPr>
        <p:spPr/>
        <p:txBody>
          <a:bodyPr/>
          <a:lstStyle/>
          <a:p>
            <a:pPr>
              <a:buFont typeface="Arial" panose="020B0604020202020204" pitchFamily="34" charset="0"/>
              <a:buChar char="•"/>
            </a:pPr>
            <a:endParaRPr lang="en-GB" dirty="0"/>
          </a:p>
        </p:txBody>
      </p:sp>
      <p:pic>
        <p:nvPicPr>
          <p:cNvPr id="8" name="Picture 7">
            <a:extLst>
              <a:ext uri="{FF2B5EF4-FFF2-40B4-BE49-F238E27FC236}">
                <a16:creationId xmlns:a16="http://schemas.microsoft.com/office/drawing/2014/main" id="{45A92A96-2E3E-86A6-22D4-1CD3BE74CE2C}"/>
              </a:ext>
            </a:extLst>
          </p:cNvPr>
          <p:cNvPicPr>
            <a:picLocks noChangeAspect="1"/>
          </p:cNvPicPr>
          <p:nvPr/>
        </p:nvPicPr>
        <p:blipFill>
          <a:blip r:embed="rId2"/>
          <a:stretch>
            <a:fillRect/>
          </a:stretch>
        </p:blipFill>
        <p:spPr>
          <a:xfrm>
            <a:off x="556921" y="1745401"/>
            <a:ext cx="11284930" cy="5112599"/>
          </a:xfrm>
          <a:prstGeom prst="rect">
            <a:avLst/>
          </a:prstGeom>
        </p:spPr>
      </p:pic>
    </p:spTree>
    <p:extLst>
      <p:ext uri="{BB962C8B-B14F-4D97-AF65-F5344CB8AC3E}">
        <p14:creationId xmlns:p14="http://schemas.microsoft.com/office/powerpoint/2010/main" val="2663472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13747-2A76-147B-0F49-97403E75CA39}"/>
              </a:ext>
            </a:extLst>
          </p:cNvPr>
          <p:cNvSpPr>
            <a:spLocks noGrp="1"/>
          </p:cNvSpPr>
          <p:nvPr>
            <p:ph type="title"/>
          </p:nvPr>
        </p:nvSpPr>
        <p:spPr/>
        <p:txBody>
          <a:bodyPr/>
          <a:lstStyle/>
          <a:p>
            <a:r>
              <a:rPr lang="en-GB" dirty="0"/>
              <a:t>What is TI?</a:t>
            </a:r>
          </a:p>
        </p:txBody>
      </p:sp>
      <p:sp>
        <p:nvSpPr>
          <p:cNvPr id="3" name="Content Placeholder 2">
            <a:extLst>
              <a:ext uri="{FF2B5EF4-FFF2-40B4-BE49-F238E27FC236}">
                <a16:creationId xmlns:a16="http://schemas.microsoft.com/office/drawing/2014/main" id="{53AF9036-5E32-BC16-700D-3C1419DC597E}"/>
              </a:ext>
            </a:extLst>
          </p:cNvPr>
          <p:cNvSpPr>
            <a:spLocks noGrp="1"/>
          </p:cNvSpPr>
          <p:nvPr>
            <p:ph idx="1"/>
          </p:nvPr>
        </p:nvSpPr>
        <p:spPr/>
        <p:txBody>
          <a:bodyPr/>
          <a:lstStyle/>
          <a:p>
            <a:r>
              <a:rPr lang="en-GB">
                <a:hlinkClick r:id="rId2"/>
              </a:rPr>
              <a:t>UK NCSC </a:t>
            </a:r>
            <a:r>
              <a:rPr lang="en-GB"/>
              <a:t>– “</a:t>
            </a:r>
            <a:r>
              <a:rPr lang="en-US"/>
              <a:t>evidence-based knowledge, including context, mechanisms, indicators, implications and actionable advice, about an existing or emerging menace or hazard to assets that can be used to inform decisions regarding the subject's response to that menace or hazard”</a:t>
            </a:r>
            <a:endParaRPr lang="en-GB" dirty="0"/>
          </a:p>
        </p:txBody>
      </p:sp>
    </p:spTree>
    <p:extLst>
      <p:ext uri="{BB962C8B-B14F-4D97-AF65-F5344CB8AC3E}">
        <p14:creationId xmlns:p14="http://schemas.microsoft.com/office/powerpoint/2010/main" val="34653530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5BF79C-375A-CCA8-0DD9-CE57F9BDF5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CEE8B2-C3F6-FDCF-8F71-7416974AC59F}"/>
              </a:ext>
            </a:extLst>
          </p:cNvPr>
          <p:cNvSpPr>
            <a:spLocks noGrp="1"/>
          </p:cNvSpPr>
          <p:nvPr>
            <p:ph type="title"/>
          </p:nvPr>
        </p:nvSpPr>
        <p:spPr/>
        <p:txBody>
          <a:bodyPr/>
          <a:lstStyle/>
          <a:p>
            <a:r>
              <a:rPr lang="en-GB" dirty="0"/>
              <a:t>Beacon Harvest</a:t>
            </a:r>
          </a:p>
        </p:txBody>
      </p:sp>
      <p:sp>
        <p:nvSpPr>
          <p:cNvPr id="3" name="Content Placeholder 2">
            <a:extLst>
              <a:ext uri="{FF2B5EF4-FFF2-40B4-BE49-F238E27FC236}">
                <a16:creationId xmlns:a16="http://schemas.microsoft.com/office/drawing/2014/main" id="{6E46C340-F90F-B649-1EF6-61F625DF47DF}"/>
              </a:ext>
            </a:extLst>
          </p:cNvPr>
          <p:cNvSpPr>
            <a:spLocks noGrp="1"/>
          </p:cNvSpPr>
          <p:nvPr>
            <p:ph idx="1"/>
          </p:nvPr>
        </p:nvSpPr>
        <p:spPr/>
        <p:txBody>
          <a:bodyPr/>
          <a:lstStyle/>
          <a:p>
            <a:pPr>
              <a:buFont typeface="Arial" panose="020B0604020202020204" pitchFamily="34" charset="0"/>
              <a:buChar char="•"/>
            </a:pPr>
            <a:r>
              <a:rPr lang="en-GB" dirty="0"/>
              <a:t> Automated malware analysis and configuration extraction tool</a:t>
            </a:r>
          </a:p>
          <a:p>
            <a:pPr>
              <a:buFont typeface="Arial" panose="020B0604020202020204" pitchFamily="34" charset="0"/>
              <a:buChar char="•"/>
            </a:pPr>
            <a:r>
              <a:rPr lang="en-GB" dirty="0"/>
              <a:t> Modular &amp; plugin-based for different samples of malware or strains of Cobalt Strike Beacon</a:t>
            </a:r>
          </a:p>
          <a:p>
            <a:pPr>
              <a:buFont typeface="Arial" panose="020B0604020202020204" pitchFamily="34" charset="0"/>
              <a:buChar char="•"/>
            </a:pPr>
            <a:r>
              <a:rPr lang="en-GB" dirty="0"/>
              <a:t> Uses VirusTotal APIs, YARA-X and multiple scripts for automated </a:t>
            </a:r>
            <a:r>
              <a:rPr lang="en-GB" dirty="0" err="1"/>
              <a:t>deobfuscation</a:t>
            </a:r>
            <a:r>
              <a:rPr lang="en-GB" dirty="0"/>
              <a:t> and configuration extraction</a:t>
            </a:r>
          </a:p>
        </p:txBody>
      </p:sp>
    </p:spTree>
    <p:extLst>
      <p:ext uri="{BB962C8B-B14F-4D97-AF65-F5344CB8AC3E}">
        <p14:creationId xmlns:p14="http://schemas.microsoft.com/office/powerpoint/2010/main" val="38029909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F43DF7-E1BF-087D-C050-DB2232D631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1116D78-478C-D920-3607-A35102C90BBF}"/>
              </a:ext>
            </a:extLst>
          </p:cNvPr>
          <p:cNvSpPr>
            <a:spLocks noGrp="1"/>
          </p:cNvSpPr>
          <p:nvPr>
            <p:ph type="title"/>
          </p:nvPr>
        </p:nvSpPr>
        <p:spPr/>
        <p:txBody>
          <a:bodyPr/>
          <a:lstStyle/>
          <a:p>
            <a:r>
              <a:rPr lang="en-GB" dirty="0"/>
              <a:t>Beacon Harvest</a:t>
            </a:r>
          </a:p>
        </p:txBody>
      </p:sp>
      <p:sp>
        <p:nvSpPr>
          <p:cNvPr id="3" name="Content Placeholder 2">
            <a:extLst>
              <a:ext uri="{FF2B5EF4-FFF2-40B4-BE49-F238E27FC236}">
                <a16:creationId xmlns:a16="http://schemas.microsoft.com/office/drawing/2014/main" id="{BFE8E7C5-A963-4F6C-DB7B-7693ED45B611}"/>
              </a:ext>
            </a:extLst>
          </p:cNvPr>
          <p:cNvSpPr>
            <a:spLocks noGrp="1"/>
          </p:cNvSpPr>
          <p:nvPr>
            <p:ph idx="1"/>
          </p:nvPr>
        </p:nvSpPr>
        <p:spPr/>
        <p:txBody>
          <a:bodyPr>
            <a:normAutofit fontScale="92500" lnSpcReduction="20000"/>
          </a:bodyPr>
          <a:lstStyle/>
          <a:p>
            <a:pPr marL="0" indent="0">
              <a:buNone/>
            </a:pPr>
            <a:r>
              <a:rPr lang="en-GB" dirty="0" err="1"/>
              <a:t>CsHtaPwsh</a:t>
            </a:r>
            <a:r>
              <a:rPr lang="en-GB" dirty="0"/>
              <a:t>/</a:t>
            </a:r>
          </a:p>
          <a:p>
            <a:pPr marL="0" indent="0">
              <a:buNone/>
            </a:pPr>
            <a:r>
              <a:rPr lang="en-GB" dirty="0"/>
              <a:t>├── Configurations/</a:t>
            </a:r>
          </a:p>
          <a:p>
            <a:pPr marL="0" indent="0">
              <a:buNone/>
            </a:pPr>
            <a:r>
              <a:rPr lang="en-GB" dirty="0"/>
              <a:t>├── Database/</a:t>
            </a:r>
          </a:p>
          <a:p>
            <a:pPr marL="0" indent="0">
              <a:buNone/>
            </a:pPr>
            <a:r>
              <a:rPr lang="en-GB" dirty="0"/>
              <a:t> │   ├── </a:t>
            </a:r>
            <a:r>
              <a:rPr lang="en-GB" dirty="0" err="1"/>
              <a:t>CsHtaPwsh.db</a:t>
            </a:r>
            <a:endParaRPr lang="en-GB" dirty="0"/>
          </a:p>
          <a:p>
            <a:pPr marL="0" indent="0">
              <a:buNone/>
            </a:pPr>
            <a:r>
              <a:rPr lang="en-GB" dirty="0"/>
              <a:t>├── </a:t>
            </a:r>
            <a:r>
              <a:rPr lang="en-GB" dirty="0" err="1"/>
              <a:t>ParsedConfigurations</a:t>
            </a:r>
            <a:r>
              <a:rPr lang="en-GB" dirty="0"/>
              <a:t>/</a:t>
            </a:r>
          </a:p>
          <a:p>
            <a:pPr marL="0" indent="0">
              <a:buNone/>
            </a:pPr>
            <a:r>
              <a:rPr lang="en-GB" dirty="0"/>
              <a:t>├── Samples/</a:t>
            </a:r>
          </a:p>
          <a:p>
            <a:pPr marL="0" indent="0">
              <a:buNone/>
            </a:pPr>
            <a:r>
              <a:rPr lang="en-GB" dirty="0"/>
              <a:t> │   ├── Stage0/</a:t>
            </a:r>
          </a:p>
          <a:p>
            <a:pPr marL="0" indent="0">
              <a:buNone/>
            </a:pPr>
            <a:r>
              <a:rPr lang="en-GB" dirty="0"/>
              <a:t> │   ├── Stage1/</a:t>
            </a:r>
          </a:p>
          <a:p>
            <a:pPr marL="0" indent="0">
              <a:buNone/>
            </a:pPr>
            <a:r>
              <a:rPr lang="en-GB" dirty="0"/>
              <a:t> │   ├── Stage2/</a:t>
            </a:r>
          </a:p>
          <a:p>
            <a:pPr marL="0" indent="0">
              <a:buNone/>
            </a:pPr>
            <a:r>
              <a:rPr lang="en-GB" dirty="0"/>
              <a:t> │    └── Stage3/</a:t>
            </a:r>
          </a:p>
          <a:p>
            <a:pPr marL="0" indent="0">
              <a:buNone/>
            </a:pPr>
            <a:endParaRPr lang="en-GB" dirty="0"/>
          </a:p>
          <a:p>
            <a:pPr marL="0" indent="0">
              <a:buNone/>
            </a:pPr>
            <a:endParaRPr lang="en-GB" dirty="0"/>
          </a:p>
        </p:txBody>
      </p:sp>
      <p:pic>
        <p:nvPicPr>
          <p:cNvPr id="7" name="Picture 6">
            <a:extLst>
              <a:ext uri="{FF2B5EF4-FFF2-40B4-BE49-F238E27FC236}">
                <a16:creationId xmlns:a16="http://schemas.microsoft.com/office/drawing/2014/main" id="{469B4665-04ED-8D70-F297-2BD16F602416}"/>
              </a:ext>
            </a:extLst>
          </p:cNvPr>
          <p:cNvPicPr>
            <a:picLocks noChangeAspect="1"/>
          </p:cNvPicPr>
          <p:nvPr/>
        </p:nvPicPr>
        <p:blipFill>
          <a:blip r:embed="rId2"/>
          <a:stretch>
            <a:fillRect/>
          </a:stretch>
        </p:blipFill>
        <p:spPr>
          <a:xfrm>
            <a:off x="7896045" y="0"/>
            <a:ext cx="4295955" cy="6858000"/>
          </a:xfrm>
          <a:prstGeom prst="rect">
            <a:avLst/>
          </a:prstGeom>
        </p:spPr>
      </p:pic>
    </p:spTree>
    <p:extLst>
      <p:ext uri="{BB962C8B-B14F-4D97-AF65-F5344CB8AC3E}">
        <p14:creationId xmlns:p14="http://schemas.microsoft.com/office/powerpoint/2010/main" val="8885390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CDFE61-4F3F-6C3C-69EA-3D78FD1C3F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839E1C-D632-333E-54C6-9FBF061EB961}"/>
              </a:ext>
            </a:extLst>
          </p:cNvPr>
          <p:cNvSpPr>
            <a:spLocks noGrp="1"/>
          </p:cNvSpPr>
          <p:nvPr>
            <p:ph type="title"/>
          </p:nvPr>
        </p:nvSpPr>
        <p:spPr/>
        <p:txBody>
          <a:bodyPr/>
          <a:lstStyle/>
          <a:p>
            <a:r>
              <a:rPr lang="en-GB" dirty="0"/>
              <a:t>Beacon Harvest - </a:t>
            </a:r>
            <a:r>
              <a:rPr lang="en-GB" dirty="0" err="1"/>
              <a:t>CsHtaPwsh</a:t>
            </a:r>
            <a:endParaRPr lang="en-GB" dirty="0"/>
          </a:p>
        </p:txBody>
      </p:sp>
      <p:sp>
        <p:nvSpPr>
          <p:cNvPr id="3" name="Content Placeholder 2">
            <a:extLst>
              <a:ext uri="{FF2B5EF4-FFF2-40B4-BE49-F238E27FC236}">
                <a16:creationId xmlns:a16="http://schemas.microsoft.com/office/drawing/2014/main" id="{6DC5DAC1-EBAB-929B-CA90-5CEE94396339}"/>
              </a:ext>
            </a:extLst>
          </p:cNvPr>
          <p:cNvSpPr>
            <a:spLocks noGrp="1"/>
          </p:cNvSpPr>
          <p:nvPr>
            <p:ph idx="1"/>
          </p:nvPr>
        </p:nvSpPr>
        <p:spPr/>
        <p:txBody>
          <a:bodyPr>
            <a:normAutofit fontScale="77500" lnSpcReduction="20000"/>
          </a:bodyPr>
          <a:lstStyle/>
          <a:p>
            <a:pPr marL="0" indent="0">
              <a:buNone/>
            </a:pPr>
            <a:r>
              <a:rPr lang="en-GB" sz="2800" dirty="0" err="1"/>
              <a:t>CsHtaPwsh</a:t>
            </a:r>
            <a:r>
              <a:rPr lang="en-GB" sz="2800" dirty="0"/>
              <a:t>/</a:t>
            </a:r>
          </a:p>
          <a:p>
            <a:pPr marL="0" indent="0">
              <a:buNone/>
            </a:pPr>
            <a:r>
              <a:rPr lang="en-GB" sz="2800" dirty="0"/>
              <a:t>├── Configurations/</a:t>
            </a:r>
          </a:p>
          <a:p>
            <a:pPr marL="0" indent="0">
              <a:buNone/>
            </a:pPr>
            <a:r>
              <a:rPr lang="en-GB" sz="2800" dirty="0"/>
              <a:t>├── Database/</a:t>
            </a:r>
          </a:p>
          <a:p>
            <a:pPr marL="0" indent="0">
              <a:buNone/>
            </a:pPr>
            <a:r>
              <a:rPr lang="en-GB" sz="2800" dirty="0"/>
              <a:t> │   ├── </a:t>
            </a:r>
            <a:r>
              <a:rPr lang="en-GB" sz="2800" dirty="0" err="1"/>
              <a:t>CsHtaPwsh.db</a:t>
            </a:r>
            <a:endParaRPr lang="en-GB" sz="2800" dirty="0"/>
          </a:p>
          <a:p>
            <a:pPr marL="0" indent="0">
              <a:buNone/>
            </a:pPr>
            <a:r>
              <a:rPr lang="en-GB" sz="2800" dirty="0"/>
              <a:t>├── </a:t>
            </a:r>
            <a:r>
              <a:rPr lang="en-GB" sz="2800" dirty="0" err="1"/>
              <a:t>ParsedConfigurations</a:t>
            </a:r>
            <a:r>
              <a:rPr lang="en-GB" sz="2800" dirty="0"/>
              <a:t>/</a:t>
            </a:r>
          </a:p>
          <a:p>
            <a:pPr marL="0" indent="0">
              <a:buNone/>
            </a:pPr>
            <a:r>
              <a:rPr lang="en-GB" sz="2800" dirty="0"/>
              <a:t>├── Samples/</a:t>
            </a:r>
          </a:p>
          <a:p>
            <a:pPr marL="0" indent="0">
              <a:buNone/>
            </a:pPr>
            <a:r>
              <a:rPr lang="en-GB" sz="2800" dirty="0"/>
              <a:t> │   ├── Stage0/</a:t>
            </a:r>
          </a:p>
          <a:p>
            <a:pPr marL="0" indent="0">
              <a:buNone/>
            </a:pPr>
            <a:r>
              <a:rPr lang="en-GB" sz="2800" dirty="0"/>
              <a:t> │   ├── Stage1/</a:t>
            </a:r>
          </a:p>
          <a:p>
            <a:pPr marL="0" indent="0">
              <a:buNone/>
            </a:pPr>
            <a:r>
              <a:rPr lang="en-GB" sz="2800" dirty="0"/>
              <a:t> │   ├── Stage2/</a:t>
            </a:r>
          </a:p>
          <a:p>
            <a:pPr marL="0" indent="0">
              <a:buNone/>
            </a:pPr>
            <a:r>
              <a:rPr lang="en-GB" sz="2800" dirty="0"/>
              <a:t> │    └── Stage3/</a:t>
            </a:r>
          </a:p>
          <a:p>
            <a:pPr marL="0" indent="0">
              <a:buNone/>
            </a:pPr>
            <a:endParaRPr lang="en-GB" dirty="0"/>
          </a:p>
          <a:p>
            <a:pPr marL="0" indent="0">
              <a:buNone/>
            </a:pPr>
            <a:endParaRPr lang="en-GB" dirty="0"/>
          </a:p>
        </p:txBody>
      </p:sp>
      <p:pic>
        <p:nvPicPr>
          <p:cNvPr id="8" name="Picture 7">
            <a:extLst>
              <a:ext uri="{FF2B5EF4-FFF2-40B4-BE49-F238E27FC236}">
                <a16:creationId xmlns:a16="http://schemas.microsoft.com/office/drawing/2014/main" id="{8BA242D1-CEE3-8B41-FAE5-15AC5A6D30C4}"/>
              </a:ext>
            </a:extLst>
          </p:cNvPr>
          <p:cNvPicPr>
            <a:picLocks noChangeAspect="1"/>
          </p:cNvPicPr>
          <p:nvPr/>
        </p:nvPicPr>
        <p:blipFill>
          <a:blip r:embed="rId2"/>
          <a:stretch>
            <a:fillRect/>
          </a:stretch>
        </p:blipFill>
        <p:spPr>
          <a:xfrm>
            <a:off x="6096000" y="1746209"/>
            <a:ext cx="4313120" cy="4846320"/>
          </a:xfrm>
          <a:prstGeom prst="rect">
            <a:avLst/>
          </a:prstGeom>
        </p:spPr>
      </p:pic>
    </p:spTree>
    <p:extLst>
      <p:ext uri="{BB962C8B-B14F-4D97-AF65-F5344CB8AC3E}">
        <p14:creationId xmlns:p14="http://schemas.microsoft.com/office/powerpoint/2010/main" val="28526155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C2ACB6-A08F-42B2-61C2-1893CD8561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5AF1D2-EC32-0C02-C37A-61095D0AABD6}"/>
              </a:ext>
            </a:extLst>
          </p:cNvPr>
          <p:cNvSpPr>
            <a:spLocks noGrp="1"/>
          </p:cNvSpPr>
          <p:nvPr>
            <p:ph type="title"/>
          </p:nvPr>
        </p:nvSpPr>
        <p:spPr/>
        <p:txBody>
          <a:bodyPr/>
          <a:lstStyle/>
          <a:p>
            <a:r>
              <a:rPr lang="en-GB" dirty="0"/>
              <a:t>Beacon Harvest – CsPwshV1_Stage2</a:t>
            </a:r>
          </a:p>
        </p:txBody>
      </p:sp>
      <p:sp>
        <p:nvSpPr>
          <p:cNvPr id="3" name="Content Placeholder 2">
            <a:extLst>
              <a:ext uri="{FF2B5EF4-FFF2-40B4-BE49-F238E27FC236}">
                <a16:creationId xmlns:a16="http://schemas.microsoft.com/office/drawing/2014/main" id="{B490C602-9781-1BC6-B8CA-ACE8ABEB7262}"/>
              </a:ext>
            </a:extLst>
          </p:cNvPr>
          <p:cNvSpPr>
            <a:spLocks noGrp="1"/>
          </p:cNvSpPr>
          <p:nvPr>
            <p:ph idx="1"/>
          </p:nvPr>
        </p:nvSpPr>
        <p:spPr/>
        <p:txBody>
          <a:bodyPr>
            <a:normAutofit/>
          </a:bodyPr>
          <a:lstStyle/>
          <a:p>
            <a:pPr marL="0" indent="0">
              <a:buNone/>
            </a:pPr>
            <a:r>
              <a:rPr lang="en-GB" sz="2200" dirty="0"/>
              <a:t>CsPwshV1_Stage2/</a:t>
            </a:r>
          </a:p>
          <a:p>
            <a:pPr marL="0" indent="0">
              <a:buNone/>
            </a:pPr>
            <a:r>
              <a:rPr lang="en-GB" sz="2200" dirty="0"/>
              <a:t>├── Configurations/</a:t>
            </a:r>
          </a:p>
          <a:p>
            <a:pPr marL="0" indent="0">
              <a:buNone/>
            </a:pPr>
            <a:r>
              <a:rPr lang="en-GB" sz="2200" dirty="0"/>
              <a:t>├── Database/</a:t>
            </a:r>
          </a:p>
          <a:p>
            <a:pPr marL="0" indent="0">
              <a:buNone/>
            </a:pPr>
            <a:r>
              <a:rPr lang="en-GB" sz="2200" dirty="0"/>
              <a:t> │   └── CsPwshV1_Stage2.db</a:t>
            </a:r>
          </a:p>
          <a:p>
            <a:pPr marL="0" indent="0">
              <a:buNone/>
            </a:pPr>
            <a:r>
              <a:rPr lang="en-GB" sz="2200" dirty="0"/>
              <a:t>├── </a:t>
            </a:r>
            <a:r>
              <a:rPr lang="en-GB" sz="2200" dirty="0" err="1"/>
              <a:t>ParsedConfigurations</a:t>
            </a:r>
            <a:r>
              <a:rPr lang="en-GB" sz="2200" dirty="0"/>
              <a:t>/</a:t>
            </a:r>
          </a:p>
          <a:p>
            <a:pPr marL="0" indent="0">
              <a:buNone/>
            </a:pPr>
            <a:r>
              <a:rPr lang="en-GB" sz="2200" dirty="0"/>
              <a:t> └── Samples/</a:t>
            </a:r>
          </a:p>
          <a:p>
            <a:pPr marL="0" indent="0">
              <a:buNone/>
            </a:pPr>
            <a:r>
              <a:rPr lang="en-GB" sz="2200" dirty="0"/>
              <a:t>    ├── Stage0/</a:t>
            </a:r>
          </a:p>
          <a:p>
            <a:pPr marL="0" indent="0">
              <a:buNone/>
            </a:pPr>
            <a:r>
              <a:rPr lang="en-GB" sz="2200" dirty="0"/>
              <a:t>     └── Stage1/</a:t>
            </a:r>
          </a:p>
          <a:p>
            <a:pPr marL="0" indent="0">
              <a:buNone/>
            </a:pPr>
            <a:endParaRPr lang="en-GB" dirty="0"/>
          </a:p>
        </p:txBody>
      </p:sp>
      <p:pic>
        <p:nvPicPr>
          <p:cNvPr id="6" name="Picture 5">
            <a:extLst>
              <a:ext uri="{FF2B5EF4-FFF2-40B4-BE49-F238E27FC236}">
                <a16:creationId xmlns:a16="http://schemas.microsoft.com/office/drawing/2014/main" id="{B86DF0A3-15F9-2041-B74C-5E2AE01D1C4F}"/>
              </a:ext>
            </a:extLst>
          </p:cNvPr>
          <p:cNvPicPr>
            <a:picLocks noChangeAspect="1"/>
          </p:cNvPicPr>
          <p:nvPr/>
        </p:nvPicPr>
        <p:blipFill>
          <a:blip r:embed="rId2"/>
          <a:stretch>
            <a:fillRect/>
          </a:stretch>
        </p:blipFill>
        <p:spPr>
          <a:xfrm>
            <a:off x="5654364" y="2011680"/>
            <a:ext cx="5413560" cy="4700269"/>
          </a:xfrm>
          <a:prstGeom prst="rect">
            <a:avLst/>
          </a:prstGeom>
        </p:spPr>
      </p:pic>
    </p:spTree>
    <p:extLst>
      <p:ext uri="{BB962C8B-B14F-4D97-AF65-F5344CB8AC3E}">
        <p14:creationId xmlns:p14="http://schemas.microsoft.com/office/powerpoint/2010/main" val="885389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445AE9-5BBB-98A3-0AD5-1650DC26CB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2BAE3D-B26C-96B6-1ABD-659BE2A35DA8}"/>
              </a:ext>
            </a:extLst>
          </p:cNvPr>
          <p:cNvSpPr>
            <a:spLocks noGrp="1"/>
          </p:cNvSpPr>
          <p:nvPr>
            <p:ph type="title"/>
          </p:nvPr>
        </p:nvSpPr>
        <p:spPr/>
        <p:txBody>
          <a:bodyPr/>
          <a:lstStyle/>
          <a:p>
            <a:r>
              <a:rPr lang="en-GB" dirty="0"/>
              <a:t>Beacon Harvest – CsPeV1</a:t>
            </a:r>
          </a:p>
        </p:txBody>
      </p:sp>
      <p:sp>
        <p:nvSpPr>
          <p:cNvPr id="3" name="Content Placeholder 2">
            <a:extLst>
              <a:ext uri="{FF2B5EF4-FFF2-40B4-BE49-F238E27FC236}">
                <a16:creationId xmlns:a16="http://schemas.microsoft.com/office/drawing/2014/main" id="{D6659C51-DB96-2829-1E3F-EA753F69568F}"/>
              </a:ext>
            </a:extLst>
          </p:cNvPr>
          <p:cNvSpPr>
            <a:spLocks noGrp="1"/>
          </p:cNvSpPr>
          <p:nvPr>
            <p:ph idx="1"/>
          </p:nvPr>
        </p:nvSpPr>
        <p:spPr/>
        <p:txBody>
          <a:bodyPr>
            <a:normAutofit/>
          </a:bodyPr>
          <a:lstStyle/>
          <a:p>
            <a:pPr marL="0" indent="0">
              <a:buNone/>
            </a:pPr>
            <a:r>
              <a:rPr lang="en-GB" sz="2200" dirty="0"/>
              <a:t>CsPeV1/</a:t>
            </a:r>
          </a:p>
          <a:p>
            <a:pPr marL="0" indent="0">
              <a:buNone/>
            </a:pPr>
            <a:r>
              <a:rPr lang="en-GB" sz="2200" dirty="0"/>
              <a:t>├── Configurations/</a:t>
            </a:r>
          </a:p>
          <a:p>
            <a:pPr marL="0" indent="0">
              <a:buNone/>
            </a:pPr>
            <a:r>
              <a:rPr lang="en-GB" sz="2200" dirty="0"/>
              <a:t>├── Database/</a:t>
            </a:r>
          </a:p>
          <a:p>
            <a:pPr marL="0" indent="0">
              <a:buNone/>
            </a:pPr>
            <a:r>
              <a:rPr lang="en-GB" sz="2200" dirty="0"/>
              <a:t> │   └── CsPeV1.db</a:t>
            </a:r>
          </a:p>
          <a:p>
            <a:pPr marL="0" indent="0">
              <a:buNone/>
            </a:pPr>
            <a:r>
              <a:rPr lang="en-GB" sz="2200" dirty="0"/>
              <a:t>├── </a:t>
            </a:r>
            <a:r>
              <a:rPr lang="en-GB" sz="2200" dirty="0" err="1"/>
              <a:t>ParsedConfigurations</a:t>
            </a:r>
            <a:r>
              <a:rPr lang="en-GB" sz="2200" dirty="0"/>
              <a:t>/</a:t>
            </a:r>
          </a:p>
          <a:p>
            <a:pPr marL="0" indent="0">
              <a:buNone/>
            </a:pPr>
            <a:r>
              <a:rPr lang="en-GB" sz="2200" dirty="0"/>
              <a:t> └── Samples/</a:t>
            </a:r>
            <a:endParaRPr lang="en-GB" dirty="0"/>
          </a:p>
        </p:txBody>
      </p:sp>
      <p:pic>
        <p:nvPicPr>
          <p:cNvPr id="5" name="Picture 4">
            <a:extLst>
              <a:ext uri="{FF2B5EF4-FFF2-40B4-BE49-F238E27FC236}">
                <a16:creationId xmlns:a16="http://schemas.microsoft.com/office/drawing/2014/main" id="{BAE64314-0E5A-5FF2-0C94-A9905C5C2B5A}"/>
              </a:ext>
            </a:extLst>
          </p:cNvPr>
          <p:cNvPicPr>
            <a:picLocks noChangeAspect="1"/>
          </p:cNvPicPr>
          <p:nvPr/>
        </p:nvPicPr>
        <p:blipFill>
          <a:blip r:embed="rId2"/>
          <a:srcRect b="30306"/>
          <a:stretch/>
        </p:blipFill>
        <p:spPr>
          <a:xfrm>
            <a:off x="5316098" y="1801116"/>
            <a:ext cx="5981167" cy="4557351"/>
          </a:xfrm>
          <a:prstGeom prst="rect">
            <a:avLst/>
          </a:prstGeom>
        </p:spPr>
      </p:pic>
    </p:spTree>
    <p:extLst>
      <p:ext uri="{BB962C8B-B14F-4D97-AF65-F5344CB8AC3E}">
        <p14:creationId xmlns:p14="http://schemas.microsoft.com/office/powerpoint/2010/main" val="12651050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821A09-B5C0-24FE-8E1A-2ECBC54850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B977D9-A85A-747C-31CD-AE1CCD9E6F7F}"/>
              </a:ext>
            </a:extLst>
          </p:cNvPr>
          <p:cNvSpPr>
            <a:spLocks noGrp="1"/>
          </p:cNvSpPr>
          <p:nvPr>
            <p:ph type="title"/>
          </p:nvPr>
        </p:nvSpPr>
        <p:spPr/>
        <p:txBody>
          <a:bodyPr/>
          <a:lstStyle/>
          <a:p>
            <a:r>
              <a:rPr lang="en-GB" dirty="0"/>
              <a:t>Beacon Harvest – CsPeV1</a:t>
            </a:r>
          </a:p>
        </p:txBody>
      </p:sp>
      <p:sp>
        <p:nvSpPr>
          <p:cNvPr id="3" name="Content Placeholder 2">
            <a:extLst>
              <a:ext uri="{FF2B5EF4-FFF2-40B4-BE49-F238E27FC236}">
                <a16:creationId xmlns:a16="http://schemas.microsoft.com/office/drawing/2014/main" id="{F70FCB4A-DD58-2CB8-2EBE-3BBD04F91CD7}"/>
              </a:ext>
            </a:extLst>
          </p:cNvPr>
          <p:cNvSpPr>
            <a:spLocks noGrp="1"/>
          </p:cNvSpPr>
          <p:nvPr>
            <p:ph idx="1"/>
          </p:nvPr>
        </p:nvSpPr>
        <p:spPr/>
        <p:txBody>
          <a:bodyPr>
            <a:normAutofit/>
          </a:bodyPr>
          <a:lstStyle/>
          <a:p>
            <a:pPr>
              <a:buFont typeface="Arial" panose="020B0604020202020204" pitchFamily="34" charset="0"/>
              <a:buChar char="•"/>
            </a:pPr>
            <a:r>
              <a:rPr lang="en-GB" dirty="0"/>
              <a:t> Samples analysed:  16,896</a:t>
            </a:r>
          </a:p>
          <a:p>
            <a:pPr>
              <a:buFont typeface="Arial" panose="020B0604020202020204" pitchFamily="34" charset="0"/>
              <a:buChar char="•"/>
            </a:pPr>
            <a:endParaRPr lang="en-GB" dirty="0"/>
          </a:p>
          <a:p>
            <a:pPr marL="0" indent="0">
              <a:buNone/>
            </a:pPr>
            <a:endParaRPr lang="en-GB" dirty="0"/>
          </a:p>
        </p:txBody>
      </p:sp>
      <p:graphicFrame>
        <p:nvGraphicFramePr>
          <p:cNvPr id="4" name="Table 3">
            <a:extLst>
              <a:ext uri="{FF2B5EF4-FFF2-40B4-BE49-F238E27FC236}">
                <a16:creationId xmlns:a16="http://schemas.microsoft.com/office/drawing/2014/main" id="{E77716D9-8BAE-610E-848E-9EE05BB81D40}"/>
              </a:ext>
            </a:extLst>
          </p:cNvPr>
          <p:cNvGraphicFramePr>
            <a:graphicFrameLocks noGrp="1"/>
          </p:cNvGraphicFramePr>
          <p:nvPr>
            <p:extLst>
              <p:ext uri="{D42A27DB-BD31-4B8C-83A1-F6EECF244321}">
                <p14:modId xmlns:p14="http://schemas.microsoft.com/office/powerpoint/2010/main" val="1290620922"/>
              </p:ext>
            </p:extLst>
          </p:nvPr>
        </p:nvGraphicFramePr>
        <p:xfrm>
          <a:off x="5326944" y="2011679"/>
          <a:ext cx="5952881" cy="4409142"/>
        </p:xfrm>
        <a:graphic>
          <a:graphicData uri="http://schemas.openxmlformats.org/drawingml/2006/table">
            <a:tbl>
              <a:tblPr firstRow="1" bandRow="1">
                <a:tableStyleId>{69012ECD-51FC-41F1-AA8D-1B2483CD663E}</a:tableStyleId>
              </a:tblPr>
              <a:tblGrid>
                <a:gridCol w="3256963">
                  <a:extLst>
                    <a:ext uri="{9D8B030D-6E8A-4147-A177-3AD203B41FA5}">
                      <a16:colId xmlns:a16="http://schemas.microsoft.com/office/drawing/2014/main" val="2551028770"/>
                    </a:ext>
                  </a:extLst>
                </a:gridCol>
                <a:gridCol w="1071409">
                  <a:extLst>
                    <a:ext uri="{9D8B030D-6E8A-4147-A177-3AD203B41FA5}">
                      <a16:colId xmlns:a16="http://schemas.microsoft.com/office/drawing/2014/main" val="658536138"/>
                    </a:ext>
                  </a:extLst>
                </a:gridCol>
                <a:gridCol w="1624509">
                  <a:extLst>
                    <a:ext uri="{9D8B030D-6E8A-4147-A177-3AD203B41FA5}">
                      <a16:colId xmlns:a16="http://schemas.microsoft.com/office/drawing/2014/main" val="354532535"/>
                    </a:ext>
                  </a:extLst>
                </a:gridCol>
              </a:tblGrid>
              <a:tr h="388260">
                <a:tc>
                  <a:txBody>
                    <a:bodyPr/>
                    <a:lstStyle/>
                    <a:p>
                      <a:r>
                        <a:rPr lang="en-GB" dirty="0"/>
                        <a:t>Payload Type</a:t>
                      </a:r>
                    </a:p>
                  </a:txBody>
                  <a:tcPr/>
                </a:tc>
                <a:tc>
                  <a:txBody>
                    <a:bodyPr/>
                    <a:lstStyle/>
                    <a:p>
                      <a:r>
                        <a:rPr lang="en-GB" dirty="0"/>
                        <a:t>Count</a:t>
                      </a:r>
                    </a:p>
                  </a:txBody>
                  <a:tcPr/>
                </a:tc>
                <a:tc>
                  <a:txBody>
                    <a:bodyPr/>
                    <a:lstStyle/>
                    <a:p>
                      <a:r>
                        <a:rPr lang="en-GB" dirty="0"/>
                        <a:t>Percentage</a:t>
                      </a:r>
                    </a:p>
                  </a:txBody>
                  <a:tcPr/>
                </a:tc>
                <a:extLst>
                  <a:ext uri="{0D108BD9-81ED-4DB2-BD59-A6C34878D82A}">
                    <a16:rowId xmlns:a16="http://schemas.microsoft.com/office/drawing/2014/main" val="420994212"/>
                  </a:ext>
                </a:extLst>
              </a:tr>
              <a:tr h="670147">
                <a:tc>
                  <a:txBody>
                    <a:bodyPr/>
                    <a:lstStyle/>
                    <a:p>
                      <a:r>
                        <a:rPr lang="en-GB" dirty="0"/>
                        <a:t>windows-</a:t>
                      </a:r>
                      <a:r>
                        <a:rPr lang="en-GB" dirty="0" err="1"/>
                        <a:t>beacon_dns</a:t>
                      </a:r>
                      <a:r>
                        <a:rPr lang="en-GB" dirty="0"/>
                        <a:t>-</a:t>
                      </a:r>
                      <a:r>
                        <a:rPr lang="en-GB" dirty="0" err="1"/>
                        <a:t>reverse_http</a:t>
                      </a:r>
                      <a:endParaRPr lang="en-GB" dirty="0"/>
                    </a:p>
                  </a:txBody>
                  <a:tcPr/>
                </a:tc>
                <a:tc>
                  <a:txBody>
                    <a:bodyPr/>
                    <a:lstStyle/>
                    <a:p>
                      <a:r>
                        <a:rPr lang="en-GB" dirty="0"/>
                        <a:t>16380</a:t>
                      </a:r>
                    </a:p>
                  </a:txBody>
                  <a:tcPr/>
                </a:tc>
                <a:tc>
                  <a:txBody>
                    <a:bodyPr/>
                    <a:lstStyle/>
                    <a:p>
                      <a:r>
                        <a:rPr lang="en-GB" dirty="0"/>
                        <a:t>96.95</a:t>
                      </a:r>
                    </a:p>
                  </a:txBody>
                  <a:tcPr/>
                </a:tc>
                <a:extLst>
                  <a:ext uri="{0D108BD9-81ED-4DB2-BD59-A6C34878D82A}">
                    <a16:rowId xmlns:a16="http://schemas.microsoft.com/office/drawing/2014/main" val="3603954047"/>
                  </a:ext>
                </a:extLst>
              </a:tr>
              <a:tr h="670147">
                <a:tc>
                  <a:txBody>
                    <a:bodyPr/>
                    <a:lstStyle/>
                    <a:p>
                      <a:r>
                        <a:rPr lang="en-GB" dirty="0"/>
                        <a:t>windows-</a:t>
                      </a:r>
                      <a:r>
                        <a:rPr lang="en-GB" dirty="0" err="1"/>
                        <a:t>beacon_http</a:t>
                      </a:r>
                      <a:r>
                        <a:rPr lang="en-GB" dirty="0"/>
                        <a:t>-</a:t>
                      </a:r>
                      <a:r>
                        <a:rPr lang="en-GB" dirty="0" err="1"/>
                        <a:t>reverse_http</a:t>
                      </a:r>
                      <a:endParaRPr lang="en-GB" dirty="0"/>
                    </a:p>
                  </a:txBody>
                  <a:tcPr/>
                </a:tc>
                <a:tc>
                  <a:txBody>
                    <a:bodyPr/>
                    <a:lstStyle/>
                    <a:p>
                      <a:r>
                        <a:rPr lang="en-GB" dirty="0"/>
                        <a:t>346</a:t>
                      </a:r>
                    </a:p>
                  </a:txBody>
                  <a:tcPr/>
                </a:tc>
                <a:tc>
                  <a:txBody>
                    <a:bodyPr/>
                    <a:lstStyle/>
                    <a:p>
                      <a:r>
                        <a:rPr lang="en-GB" dirty="0"/>
                        <a:t>2.05</a:t>
                      </a:r>
                    </a:p>
                  </a:txBody>
                  <a:tcPr/>
                </a:tc>
                <a:extLst>
                  <a:ext uri="{0D108BD9-81ED-4DB2-BD59-A6C34878D82A}">
                    <a16:rowId xmlns:a16="http://schemas.microsoft.com/office/drawing/2014/main" val="634410533"/>
                  </a:ext>
                </a:extLst>
              </a:tr>
              <a:tr h="670147">
                <a:tc>
                  <a:txBody>
                    <a:bodyPr/>
                    <a:lstStyle/>
                    <a:p>
                      <a:r>
                        <a:rPr lang="en-GB" dirty="0"/>
                        <a:t>windows-</a:t>
                      </a:r>
                      <a:r>
                        <a:rPr lang="en-GB" dirty="0" err="1"/>
                        <a:t>beacon_https</a:t>
                      </a:r>
                      <a:r>
                        <a:rPr lang="en-GB" dirty="0"/>
                        <a:t>-</a:t>
                      </a:r>
                      <a:r>
                        <a:rPr lang="en-GB" dirty="0" err="1"/>
                        <a:t>reverse_https</a:t>
                      </a:r>
                      <a:endParaRPr lang="en-GB" dirty="0"/>
                    </a:p>
                  </a:txBody>
                  <a:tcPr/>
                </a:tc>
                <a:tc>
                  <a:txBody>
                    <a:bodyPr/>
                    <a:lstStyle/>
                    <a:p>
                      <a:r>
                        <a:rPr lang="en-GB" dirty="0"/>
                        <a:t>153</a:t>
                      </a:r>
                    </a:p>
                  </a:txBody>
                  <a:tcPr/>
                </a:tc>
                <a:tc>
                  <a:txBody>
                    <a:bodyPr/>
                    <a:lstStyle/>
                    <a:p>
                      <a:r>
                        <a:rPr lang="en-GB" dirty="0"/>
                        <a:t>0.91</a:t>
                      </a:r>
                    </a:p>
                  </a:txBody>
                  <a:tcPr/>
                </a:tc>
                <a:extLst>
                  <a:ext uri="{0D108BD9-81ED-4DB2-BD59-A6C34878D82A}">
                    <a16:rowId xmlns:a16="http://schemas.microsoft.com/office/drawing/2014/main" val="2406712357"/>
                  </a:ext>
                </a:extLst>
              </a:tr>
              <a:tr h="670147">
                <a:tc>
                  <a:txBody>
                    <a:bodyPr/>
                    <a:lstStyle/>
                    <a:p>
                      <a:r>
                        <a:rPr lang="en-GB" dirty="0"/>
                        <a:t>windows-</a:t>
                      </a:r>
                      <a:r>
                        <a:rPr lang="en-GB" dirty="0" err="1"/>
                        <a:t>beacon_smb</a:t>
                      </a:r>
                      <a:r>
                        <a:rPr lang="en-GB" dirty="0"/>
                        <a:t>-</a:t>
                      </a:r>
                      <a:r>
                        <a:rPr lang="en-GB" dirty="0" err="1"/>
                        <a:t>bind_pipz</a:t>
                      </a:r>
                      <a:endParaRPr lang="en-GB" dirty="0"/>
                    </a:p>
                  </a:txBody>
                  <a:tcPr/>
                </a:tc>
                <a:tc>
                  <a:txBody>
                    <a:bodyPr/>
                    <a:lstStyle/>
                    <a:p>
                      <a:r>
                        <a:rPr lang="en-GB" dirty="0"/>
                        <a:t>8</a:t>
                      </a:r>
                    </a:p>
                  </a:txBody>
                  <a:tcPr/>
                </a:tc>
                <a:tc>
                  <a:txBody>
                    <a:bodyPr/>
                    <a:lstStyle/>
                    <a:p>
                      <a:r>
                        <a:rPr lang="en-GB" dirty="0"/>
                        <a:t>0.05</a:t>
                      </a:r>
                    </a:p>
                  </a:txBody>
                  <a:tcPr/>
                </a:tc>
                <a:extLst>
                  <a:ext uri="{0D108BD9-81ED-4DB2-BD59-A6C34878D82A}">
                    <a16:rowId xmlns:a16="http://schemas.microsoft.com/office/drawing/2014/main" val="3352076678"/>
                  </a:ext>
                </a:extLst>
              </a:tr>
              <a:tr h="670147">
                <a:tc>
                  <a:txBody>
                    <a:bodyPr/>
                    <a:lstStyle/>
                    <a:p>
                      <a:r>
                        <a:rPr lang="en-GB" dirty="0"/>
                        <a:t>windows-</a:t>
                      </a:r>
                      <a:r>
                        <a:rPr lang="en-GB" dirty="0" err="1"/>
                        <a:t>beacon_tcp</a:t>
                      </a:r>
                      <a:r>
                        <a:rPr lang="en-GB" dirty="0"/>
                        <a:t>-</a:t>
                      </a:r>
                      <a:r>
                        <a:rPr lang="en-GB" dirty="0" err="1"/>
                        <a:t>bind_tcp</a:t>
                      </a:r>
                      <a:endParaRPr lang="en-GB" dirty="0"/>
                    </a:p>
                  </a:txBody>
                  <a:tcPr/>
                </a:tc>
                <a:tc>
                  <a:txBody>
                    <a:bodyPr/>
                    <a:lstStyle/>
                    <a:p>
                      <a:r>
                        <a:rPr lang="en-GB" dirty="0"/>
                        <a:t>6</a:t>
                      </a:r>
                    </a:p>
                  </a:txBody>
                  <a:tcPr/>
                </a:tc>
                <a:tc>
                  <a:txBody>
                    <a:bodyPr/>
                    <a:lstStyle/>
                    <a:p>
                      <a:r>
                        <a:rPr lang="en-GB" dirty="0"/>
                        <a:t>0.04</a:t>
                      </a:r>
                    </a:p>
                  </a:txBody>
                  <a:tcPr/>
                </a:tc>
                <a:extLst>
                  <a:ext uri="{0D108BD9-81ED-4DB2-BD59-A6C34878D82A}">
                    <a16:rowId xmlns:a16="http://schemas.microsoft.com/office/drawing/2014/main" val="2467123271"/>
                  </a:ext>
                </a:extLst>
              </a:tr>
              <a:tr h="670147">
                <a:tc>
                  <a:txBody>
                    <a:bodyPr/>
                    <a:lstStyle/>
                    <a:p>
                      <a:r>
                        <a:rPr lang="en-GB" dirty="0"/>
                        <a:t>windows-</a:t>
                      </a:r>
                      <a:r>
                        <a:rPr lang="en-GB" dirty="0" err="1"/>
                        <a:t>beacon_tcp</a:t>
                      </a:r>
                      <a:r>
                        <a:rPr lang="en-GB" dirty="0"/>
                        <a:t>-</a:t>
                      </a:r>
                      <a:r>
                        <a:rPr lang="en-GB" dirty="0" err="1"/>
                        <a:t>reverse_tcp</a:t>
                      </a:r>
                      <a:endParaRPr lang="en-GB" dirty="0"/>
                    </a:p>
                  </a:txBody>
                  <a:tcPr/>
                </a:tc>
                <a:tc>
                  <a:txBody>
                    <a:bodyPr/>
                    <a:lstStyle/>
                    <a:p>
                      <a:r>
                        <a:rPr lang="en-GB" dirty="0"/>
                        <a:t>3</a:t>
                      </a:r>
                    </a:p>
                  </a:txBody>
                  <a:tcPr/>
                </a:tc>
                <a:tc>
                  <a:txBody>
                    <a:bodyPr/>
                    <a:lstStyle/>
                    <a:p>
                      <a:r>
                        <a:rPr lang="en-GB" dirty="0"/>
                        <a:t>0.02</a:t>
                      </a:r>
                    </a:p>
                  </a:txBody>
                  <a:tcPr/>
                </a:tc>
                <a:extLst>
                  <a:ext uri="{0D108BD9-81ED-4DB2-BD59-A6C34878D82A}">
                    <a16:rowId xmlns:a16="http://schemas.microsoft.com/office/drawing/2014/main" val="2380673375"/>
                  </a:ext>
                </a:extLst>
              </a:tr>
            </a:tbl>
          </a:graphicData>
        </a:graphic>
      </p:graphicFrame>
    </p:spTree>
    <p:extLst>
      <p:ext uri="{BB962C8B-B14F-4D97-AF65-F5344CB8AC3E}">
        <p14:creationId xmlns:p14="http://schemas.microsoft.com/office/powerpoint/2010/main" val="40374489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5D1AB0-0A7A-A317-C928-A10DB2BDE1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F1DC7E-4665-E8F5-4DFF-0B22100C1CF9}"/>
              </a:ext>
            </a:extLst>
          </p:cNvPr>
          <p:cNvSpPr>
            <a:spLocks noGrp="1"/>
          </p:cNvSpPr>
          <p:nvPr>
            <p:ph type="title"/>
          </p:nvPr>
        </p:nvSpPr>
        <p:spPr/>
        <p:txBody>
          <a:bodyPr/>
          <a:lstStyle/>
          <a:p>
            <a:r>
              <a:rPr lang="en-GB" dirty="0"/>
              <a:t>Beacon Harvest – CsPeV1</a:t>
            </a:r>
          </a:p>
        </p:txBody>
      </p:sp>
      <p:sp>
        <p:nvSpPr>
          <p:cNvPr id="5" name="TextBox 4">
            <a:extLst>
              <a:ext uri="{FF2B5EF4-FFF2-40B4-BE49-F238E27FC236}">
                <a16:creationId xmlns:a16="http://schemas.microsoft.com/office/drawing/2014/main" id="{24ED9C21-668A-BC21-90ED-6EDE66C38B9C}"/>
              </a:ext>
            </a:extLst>
          </p:cNvPr>
          <p:cNvSpPr txBox="1"/>
          <p:nvPr/>
        </p:nvSpPr>
        <p:spPr>
          <a:xfrm>
            <a:off x="794260" y="1775404"/>
            <a:ext cx="6454195" cy="2862322"/>
          </a:xfrm>
          <a:prstGeom prst="rect">
            <a:avLst/>
          </a:prstGeom>
          <a:noFill/>
        </p:spPr>
        <p:txBody>
          <a:bodyPr wrap="square" rtlCol="0">
            <a:spAutoFit/>
          </a:bodyPr>
          <a:lstStyle/>
          <a:p>
            <a:pPr marL="285750" indent="-285750">
              <a:buFont typeface="Arial" panose="020B0604020202020204" pitchFamily="34" charset="0"/>
              <a:buChar char="•"/>
            </a:pPr>
            <a:r>
              <a:rPr lang="en-GB" dirty="0"/>
              <a:t>server – Team Server C2 domain/IP</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Threat Hunting Strategy:</a:t>
            </a:r>
          </a:p>
          <a:p>
            <a:pPr marL="742950" lvl="1" indent="-285750">
              <a:buFont typeface="Arial" panose="020B0604020202020204" pitchFamily="34" charset="0"/>
              <a:buChar char="•"/>
            </a:pPr>
            <a:r>
              <a:rPr lang="en-GB" dirty="0"/>
              <a:t>Use network telemetry to identify network connections to IOCs</a:t>
            </a:r>
          </a:p>
          <a:p>
            <a:pPr marL="742950" lvl="1" indent="-285750">
              <a:buFont typeface="Arial" panose="020B0604020202020204" pitchFamily="34" charset="0"/>
              <a:buChar char="•"/>
            </a:pPr>
            <a:r>
              <a:rPr lang="en-GB" dirty="0"/>
              <a:t>Use EDR telemetry to identify processes making network connections with IOCs</a:t>
            </a:r>
          </a:p>
          <a:p>
            <a:pPr marL="285750" indent="-285750">
              <a:buFont typeface="Arial" panose="020B0604020202020204" pitchFamily="34" charset="0"/>
              <a:buChar char="•"/>
            </a:pPr>
            <a:r>
              <a:rPr lang="en-GB" dirty="0"/>
              <a:t>Detection:</a:t>
            </a:r>
          </a:p>
          <a:p>
            <a:pPr marL="742950" lvl="1" indent="-285750">
              <a:buFont typeface="Arial" panose="020B0604020202020204" pitchFamily="34" charset="0"/>
              <a:buChar char="•"/>
            </a:pPr>
            <a:r>
              <a:rPr lang="en-GB" dirty="0"/>
              <a:t>Build analytics looking for network connections to Cobalt Strike Team Server C2 IOCs</a:t>
            </a:r>
          </a:p>
        </p:txBody>
      </p:sp>
      <p:graphicFrame>
        <p:nvGraphicFramePr>
          <p:cNvPr id="10" name="Content Placeholder 9">
            <a:extLst>
              <a:ext uri="{FF2B5EF4-FFF2-40B4-BE49-F238E27FC236}">
                <a16:creationId xmlns:a16="http://schemas.microsoft.com/office/drawing/2014/main" id="{126BC9E5-E171-83A6-A2F8-CD81AC90A669}"/>
              </a:ext>
            </a:extLst>
          </p:cNvPr>
          <p:cNvGraphicFramePr>
            <a:graphicFrameLocks noGrp="1"/>
          </p:cNvGraphicFramePr>
          <p:nvPr>
            <p:ph idx="1"/>
            <p:extLst>
              <p:ext uri="{D42A27DB-BD31-4B8C-83A1-F6EECF244321}">
                <p14:modId xmlns:p14="http://schemas.microsoft.com/office/powerpoint/2010/main" val="1412744223"/>
              </p:ext>
            </p:extLst>
          </p:nvPr>
        </p:nvGraphicFramePr>
        <p:xfrm>
          <a:off x="7302263" y="1697464"/>
          <a:ext cx="4615211" cy="4803138"/>
        </p:xfrm>
        <a:graphic>
          <a:graphicData uri="http://schemas.openxmlformats.org/drawingml/2006/table">
            <a:tbl>
              <a:tblPr>
                <a:tableStyleId>{69CF1AB2-1976-4502-BF36-3FF5EA218861}</a:tableStyleId>
              </a:tblPr>
              <a:tblGrid>
                <a:gridCol w="2965410">
                  <a:extLst>
                    <a:ext uri="{9D8B030D-6E8A-4147-A177-3AD203B41FA5}">
                      <a16:colId xmlns:a16="http://schemas.microsoft.com/office/drawing/2014/main" val="1893605331"/>
                    </a:ext>
                  </a:extLst>
                </a:gridCol>
                <a:gridCol w="1649801">
                  <a:extLst>
                    <a:ext uri="{9D8B030D-6E8A-4147-A177-3AD203B41FA5}">
                      <a16:colId xmlns:a16="http://schemas.microsoft.com/office/drawing/2014/main" val="1217330534"/>
                    </a:ext>
                  </a:extLst>
                </a:gridCol>
              </a:tblGrid>
              <a:tr h="266841">
                <a:tc>
                  <a:txBody>
                    <a:bodyPr/>
                    <a:lstStyle/>
                    <a:p>
                      <a:pPr algn="l" fontAlgn="b"/>
                      <a:r>
                        <a:rPr lang="en-GB" sz="1600" b="1" u="none" strike="noStrike" dirty="0">
                          <a:solidFill>
                            <a:srgbClr val="000000"/>
                          </a:solidFill>
                          <a:effectLst/>
                        </a:rPr>
                        <a:t>server</a:t>
                      </a:r>
                      <a:endParaRPr lang="en-GB" sz="1600" b="1" i="0" u="none" strike="noStrike" dirty="0">
                        <a:solidFill>
                          <a:srgbClr val="000000"/>
                        </a:solidFill>
                        <a:effectLst/>
                        <a:latin typeface="+mn-lt"/>
                      </a:endParaRPr>
                    </a:p>
                  </a:txBody>
                  <a:tcPr marL="9525" marR="9525" marT="9525" marB="0" anchor="b"/>
                </a:tc>
                <a:tc>
                  <a:txBody>
                    <a:bodyPr/>
                    <a:lstStyle/>
                    <a:p>
                      <a:pPr algn="l" fontAlgn="b"/>
                      <a:r>
                        <a:rPr lang="en-GB" sz="1600" b="1" u="none" strike="noStrike">
                          <a:solidFill>
                            <a:srgbClr val="000000"/>
                          </a:solidFill>
                          <a:effectLst/>
                        </a:rPr>
                        <a:t>Count of server</a:t>
                      </a:r>
                      <a:endParaRPr lang="en-GB" sz="1600" b="1" i="0" u="none" strike="noStrike">
                        <a:solidFill>
                          <a:srgbClr val="000000"/>
                        </a:solidFill>
                        <a:effectLst/>
                        <a:latin typeface="+mn-lt"/>
                      </a:endParaRPr>
                    </a:p>
                  </a:txBody>
                  <a:tcPr marL="9525" marR="9525" marT="9525" marB="0" anchor="b"/>
                </a:tc>
                <a:extLst>
                  <a:ext uri="{0D108BD9-81ED-4DB2-BD59-A6C34878D82A}">
                    <a16:rowId xmlns:a16="http://schemas.microsoft.com/office/drawing/2014/main" val="1946222880"/>
                  </a:ext>
                </a:extLst>
              </a:tr>
              <a:tr h="266841">
                <a:tc>
                  <a:txBody>
                    <a:bodyPr/>
                    <a:lstStyle/>
                    <a:p>
                      <a:pPr algn="l" fontAlgn="b"/>
                      <a:r>
                        <a:rPr lang="en-GB" sz="1600" b="0" u="none" strike="noStrike" dirty="0">
                          <a:solidFill>
                            <a:srgbClr val="000000"/>
                          </a:solidFill>
                          <a:effectLst/>
                        </a:rPr>
                        <a:t>ns7.softline.top</a:t>
                      </a:r>
                      <a:endParaRPr lang="en-GB" sz="1600" b="0" i="0" u="none" strike="noStrike" dirty="0">
                        <a:solidFill>
                          <a:srgbClr val="000000"/>
                        </a:solidFill>
                        <a:effectLst/>
                        <a:latin typeface="+mn-lt"/>
                      </a:endParaRPr>
                    </a:p>
                  </a:txBody>
                  <a:tcPr marL="9525" marR="9525" marT="9525" marB="0" anchor="b"/>
                </a:tc>
                <a:tc>
                  <a:txBody>
                    <a:bodyPr/>
                    <a:lstStyle/>
                    <a:p>
                      <a:pPr algn="r" fontAlgn="b"/>
                      <a:r>
                        <a:rPr lang="en-GB" sz="1600" b="0" u="none" strike="noStrike">
                          <a:solidFill>
                            <a:srgbClr val="000000"/>
                          </a:solidFill>
                          <a:effectLst/>
                        </a:rPr>
                        <a:t>16365</a:t>
                      </a:r>
                      <a:endParaRPr lang="en-GB" sz="1600" b="0" i="0" u="none" strike="noStrike">
                        <a:solidFill>
                          <a:srgbClr val="000000"/>
                        </a:solidFill>
                        <a:effectLst/>
                        <a:latin typeface="+mn-lt"/>
                      </a:endParaRPr>
                    </a:p>
                  </a:txBody>
                  <a:tcPr marL="9525" marR="9525" marT="9525" marB="0" anchor="b"/>
                </a:tc>
                <a:extLst>
                  <a:ext uri="{0D108BD9-81ED-4DB2-BD59-A6C34878D82A}">
                    <a16:rowId xmlns:a16="http://schemas.microsoft.com/office/drawing/2014/main" val="2293549927"/>
                  </a:ext>
                </a:extLst>
              </a:tr>
              <a:tr h="266841">
                <a:tc>
                  <a:txBody>
                    <a:bodyPr/>
                    <a:lstStyle/>
                    <a:p>
                      <a:pPr algn="l" fontAlgn="b"/>
                      <a:r>
                        <a:rPr lang="en-GB" sz="1600" b="0" u="none" strike="noStrike">
                          <a:solidFill>
                            <a:srgbClr val="000000"/>
                          </a:solidFill>
                          <a:effectLst/>
                        </a:rPr>
                        <a:t>37.252.15.241</a:t>
                      </a:r>
                      <a:endParaRPr lang="en-GB" sz="1600" b="0" i="0" u="none" strike="noStrike">
                        <a:solidFill>
                          <a:srgbClr val="000000"/>
                        </a:solidFill>
                        <a:effectLst/>
                        <a:latin typeface="+mn-lt"/>
                      </a:endParaRPr>
                    </a:p>
                  </a:txBody>
                  <a:tcPr marL="9525" marR="9525" marT="9525" marB="0" anchor="b"/>
                </a:tc>
                <a:tc>
                  <a:txBody>
                    <a:bodyPr/>
                    <a:lstStyle/>
                    <a:p>
                      <a:pPr algn="r" fontAlgn="b"/>
                      <a:r>
                        <a:rPr lang="en-GB" sz="1600" b="0" u="none" strike="noStrike">
                          <a:solidFill>
                            <a:srgbClr val="000000"/>
                          </a:solidFill>
                          <a:effectLst/>
                        </a:rPr>
                        <a:t>16</a:t>
                      </a:r>
                      <a:endParaRPr lang="en-GB" sz="1600" b="0" i="0" u="none" strike="noStrike">
                        <a:solidFill>
                          <a:srgbClr val="000000"/>
                        </a:solidFill>
                        <a:effectLst/>
                        <a:latin typeface="+mn-lt"/>
                      </a:endParaRPr>
                    </a:p>
                  </a:txBody>
                  <a:tcPr marL="9525" marR="9525" marT="9525" marB="0" anchor="b"/>
                </a:tc>
                <a:extLst>
                  <a:ext uri="{0D108BD9-81ED-4DB2-BD59-A6C34878D82A}">
                    <a16:rowId xmlns:a16="http://schemas.microsoft.com/office/drawing/2014/main" val="8423364"/>
                  </a:ext>
                </a:extLst>
              </a:tr>
              <a:tr h="266841">
                <a:tc>
                  <a:txBody>
                    <a:bodyPr/>
                    <a:lstStyle/>
                    <a:p>
                      <a:pPr algn="l" fontAlgn="b"/>
                      <a:r>
                        <a:rPr lang="en-GB" sz="1600" b="0" u="none" strike="noStrike" dirty="0">
                          <a:solidFill>
                            <a:srgbClr val="000000"/>
                          </a:solidFill>
                          <a:effectLst/>
                        </a:rPr>
                        <a:t>direct8.ddns.net</a:t>
                      </a:r>
                      <a:endParaRPr lang="en-GB" sz="1600" b="0" i="0" u="none" strike="noStrike" dirty="0">
                        <a:solidFill>
                          <a:srgbClr val="000000"/>
                        </a:solidFill>
                        <a:effectLst/>
                        <a:latin typeface="+mn-lt"/>
                      </a:endParaRPr>
                    </a:p>
                  </a:txBody>
                  <a:tcPr marL="9525" marR="9525" marT="9525" marB="0" anchor="b"/>
                </a:tc>
                <a:tc>
                  <a:txBody>
                    <a:bodyPr/>
                    <a:lstStyle/>
                    <a:p>
                      <a:pPr algn="r" fontAlgn="b"/>
                      <a:r>
                        <a:rPr lang="en-GB" sz="1600" b="0" u="none" strike="noStrike">
                          <a:solidFill>
                            <a:srgbClr val="000000"/>
                          </a:solidFill>
                          <a:effectLst/>
                        </a:rPr>
                        <a:t>6</a:t>
                      </a:r>
                      <a:endParaRPr lang="en-GB" sz="1600" b="0" i="0" u="none" strike="noStrike">
                        <a:solidFill>
                          <a:srgbClr val="000000"/>
                        </a:solidFill>
                        <a:effectLst/>
                        <a:latin typeface="+mn-lt"/>
                      </a:endParaRPr>
                    </a:p>
                  </a:txBody>
                  <a:tcPr marL="9525" marR="9525" marT="9525" marB="0" anchor="b"/>
                </a:tc>
                <a:extLst>
                  <a:ext uri="{0D108BD9-81ED-4DB2-BD59-A6C34878D82A}">
                    <a16:rowId xmlns:a16="http://schemas.microsoft.com/office/drawing/2014/main" val="1272673254"/>
                  </a:ext>
                </a:extLst>
              </a:tr>
              <a:tr h="266841">
                <a:tc>
                  <a:txBody>
                    <a:bodyPr/>
                    <a:lstStyle/>
                    <a:p>
                      <a:pPr algn="l" fontAlgn="b"/>
                      <a:r>
                        <a:rPr lang="en-GB" sz="1600" b="0" u="none" strike="noStrike" dirty="0">
                          <a:solidFill>
                            <a:srgbClr val="000000"/>
                          </a:solidFill>
                          <a:effectLst/>
                        </a:rPr>
                        <a:t>95.141.41.29</a:t>
                      </a:r>
                      <a:endParaRPr lang="en-GB" sz="1600" b="0" i="0" u="none" strike="noStrike" dirty="0">
                        <a:solidFill>
                          <a:srgbClr val="000000"/>
                        </a:solidFill>
                        <a:effectLst/>
                        <a:latin typeface="+mn-lt"/>
                      </a:endParaRPr>
                    </a:p>
                  </a:txBody>
                  <a:tcPr marL="9525" marR="9525" marT="9525" marB="0" anchor="b"/>
                </a:tc>
                <a:tc>
                  <a:txBody>
                    <a:bodyPr/>
                    <a:lstStyle/>
                    <a:p>
                      <a:pPr algn="r" fontAlgn="b"/>
                      <a:r>
                        <a:rPr lang="en-GB" sz="1600" b="0" u="none" strike="noStrike">
                          <a:solidFill>
                            <a:srgbClr val="000000"/>
                          </a:solidFill>
                          <a:effectLst/>
                        </a:rPr>
                        <a:t>5</a:t>
                      </a:r>
                      <a:endParaRPr lang="en-GB" sz="1600" b="0" i="0" u="none" strike="noStrike">
                        <a:solidFill>
                          <a:srgbClr val="000000"/>
                        </a:solidFill>
                        <a:effectLst/>
                        <a:latin typeface="+mn-lt"/>
                      </a:endParaRPr>
                    </a:p>
                  </a:txBody>
                  <a:tcPr marL="9525" marR="9525" marT="9525" marB="0" anchor="b"/>
                </a:tc>
                <a:extLst>
                  <a:ext uri="{0D108BD9-81ED-4DB2-BD59-A6C34878D82A}">
                    <a16:rowId xmlns:a16="http://schemas.microsoft.com/office/drawing/2014/main" val="3673124120"/>
                  </a:ext>
                </a:extLst>
              </a:tr>
              <a:tr h="266841">
                <a:tc>
                  <a:txBody>
                    <a:bodyPr/>
                    <a:lstStyle/>
                    <a:p>
                      <a:pPr algn="l" fontAlgn="b"/>
                      <a:r>
                        <a:rPr lang="en-GB" sz="1600" b="0" u="none" strike="noStrike">
                          <a:solidFill>
                            <a:srgbClr val="000000"/>
                          </a:solidFill>
                          <a:effectLst/>
                        </a:rPr>
                        <a:t>43.138.77.252</a:t>
                      </a:r>
                      <a:endParaRPr lang="en-GB" sz="1600" b="0" i="0" u="none" strike="noStrike">
                        <a:solidFill>
                          <a:srgbClr val="000000"/>
                        </a:solidFill>
                        <a:effectLst/>
                        <a:latin typeface="+mn-lt"/>
                      </a:endParaRPr>
                    </a:p>
                  </a:txBody>
                  <a:tcPr marL="9525" marR="9525" marT="9525" marB="0" anchor="b"/>
                </a:tc>
                <a:tc>
                  <a:txBody>
                    <a:bodyPr/>
                    <a:lstStyle/>
                    <a:p>
                      <a:pPr algn="r" fontAlgn="b"/>
                      <a:r>
                        <a:rPr lang="en-GB" sz="1600" b="0" u="none" strike="noStrike">
                          <a:solidFill>
                            <a:srgbClr val="000000"/>
                          </a:solidFill>
                          <a:effectLst/>
                        </a:rPr>
                        <a:t>5</a:t>
                      </a:r>
                      <a:endParaRPr lang="en-GB" sz="1600" b="0" i="0" u="none" strike="noStrike">
                        <a:solidFill>
                          <a:srgbClr val="000000"/>
                        </a:solidFill>
                        <a:effectLst/>
                        <a:latin typeface="+mn-lt"/>
                      </a:endParaRPr>
                    </a:p>
                  </a:txBody>
                  <a:tcPr marL="9525" marR="9525" marT="9525" marB="0" anchor="b"/>
                </a:tc>
                <a:extLst>
                  <a:ext uri="{0D108BD9-81ED-4DB2-BD59-A6C34878D82A}">
                    <a16:rowId xmlns:a16="http://schemas.microsoft.com/office/drawing/2014/main" val="1269228191"/>
                  </a:ext>
                </a:extLst>
              </a:tr>
              <a:tr h="266841">
                <a:tc>
                  <a:txBody>
                    <a:bodyPr/>
                    <a:lstStyle/>
                    <a:p>
                      <a:pPr algn="l" fontAlgn="b"/>
                      <a:r>
                        <a:rPr lang="en-GB" sz="1600" b="0" u="none" strike="noStrike">
                          <a:solidFill>
                            <a:srgbClr val="000000"/>
                          </a:solidFill>
                          <a:effectLst/>
                        </a:rPr>
                        <a:t>192.168.138.137</a:t>
                      </a:r>
                      <a:endParaRPr lang="en-GB" sz="1600" b="0" i="0" u="none" strike="noStrike">
                        <a:solidFill>
                          <a:srgbClr val="000000"/>
                        </a:solidFill>
                        <a:effectLst/>
                        <a:latin typeface="+mn-lt"/>
                      </a:endParaRPr>
                    </a:p>
                  </a:txBody>
                  <a:tcPr marL="9525" marR="9525" marT="9525" marB="0" anchor="b"/>
                </a:tc>
                <a:tc>
                  <a:txBody>
                    <a:bodyPr/>
                    <a:lstStyle/>
                    <a:p>
                      <a:pPr algn="r" fontAlgn="b"/>
                      <a:r>
                        <a:rPr lang="en-GB" sz="1600" b="0" u="none" strike="noStrike">
                          <a:solidFill>
                            <a:srgbClr val="000000"/>
                          </a:solidFill>
                          <a:effectLst/>
                        </a:rPr>
                        <a:t>5</a:t>
                      </a:r>
                      <a:endParaRPr lang="en-GB" sz="1600" b="0" i="0" u="none" strike="noStrike">
                        <a:solidFill>
                          <a:srgbClr val="000000"/>
                        </a:solidFill>
                        <a:effectLst/>
                        <a:latin typeface="+mn-lt"/>
                      </a:endParaRPr>
                    </a:p>
                  </a:txBody>
                  <a:tcPr marL="9525" marR="9525" marT="9525" marB="0" anchor="b"/>
                </a:tc>
                <a:extLst>
                  <a:ext uri="{0D108BD9-81ED-4DB2-BD59-A6C34878D82A}">
                    <a16:rowId xmlns:a16="http://schemas.microsoft.com/office/drawing/2014/main" val="1758775464"/>
                  </a:ext>
                </a:extLst>
              </a:tr>
              <a:tr h="266841">
                <a:tc>
                  <a:txBody>
                    <a:bodyPr/>
                    <a:lstStyle/>
                    <a:p>
                      <a:pPr algn="l" fontAlgn="b"/>
                      <a:r>
                        <a:rPr lang="en-GB" sz="1600" b="0" u="none" strike="noStrike">
                          <a:solidFill>
                            <a:srgbClr val="000000"/>
                          </a:solidFill>
                          <a:effectLst/>
                        </a:rPr>
                        <a:t>139.196.6.154</a:t>
                      </a:r>
                      <a:endParaRPr lang="en-GB" sz="1600" b="0" i="0" u="none" strike="noStrike">
                        <a:solidFill>
                          <a:srgbClr val="000000"/>
                        </a:solidFill>
                        <a:effectLst/>
                        <a:latin typeface="+mn-lt"/>
                      </a:endParaRPr>
                    </a:p>
                  </a:txBody>
                  <a:tcPr marL="9525" marR="9525" marT="9525" marB="0" anchor="b"/>
                </a:tc>
                <a:tc>
                  <a:txBody>
                    <a:bodyPr/>
                    <a:lstStyle/>
                    <a:p>
                      <a:pPr algn="r" fontAlgn="b"/>
                      <a:r>
                        <a:rPr lang="en-GB" sz="1600" b="0" u="none" strike="noStrike">
                          <a:solidFill>
                            <a:srgbClr val="000000"/>
                          </a:solidFill>
                          <a:effectLst/>
                        </a:rPr>
                        <a:t>5</a:t>
                      </a:r>
                      <a:endParaRPr lang="en-GB" sz="1600" b="0" i="0" u="none" strike="noStrike">
                        <a:solidFill>
                          <a:srgbClr val="000000"/>
                        </a:solidFill>
                        <a:effectLst/>
                        <a:latin typeface="+mn-lt"/>
                      </a:endParaRPr>
                    </a:p>
                  </a:txBody>
                  <a:tcPr marL="9525" marR="9525" marT="9525" marB="0" anchor="b"/>
                </a:tc>
                <a:extLst>
                  <a:ext uri="{0D108BD9-81ED-4DB2-BD59-A6C34878D82A}">
                    <a16:rowId xmlns:a16="http://schemas.microsoft.com/office/drawing/2014/main" val="1652247125"/>
                  </a:ext>
                </a:extLst>
              </a:tr>
              <a:tr h="266841">
                <a:tc>
                  <a:txBody>
                    <a:bodyPr/>
                    <a:lstStyle/>
                    <a:p>
                      <a:pPr algn="l" fontAlgn="b"/>
                      <a:r>
                        <a:rPr lang="en-GB" sz="1600" b="0" u="none" strike="noStrike" dirty="0">
                          <a:solidFill>
                            <a:srgbClr val="000000"/>
                          </a:solidFill>
                          <a:effectLst/>
                        </a:rPr>
                        <a:t>blockbitcoin.com</a:t>
                      </a:r>
                      <a:endParaRPr lang="en-GB" sz="1600" b="0" i="0" u="none" strike="noStrike" dirty="0">
                        <a:solidFill>
                          <a:srgbClr val="000000"/>
                        </a:solidFill>
                        <a:effectLst/>
                        <a:latin typeface="+mn-lt"/>
                      </a:endParaRPr>
                    </a:p>
                  </a:txBody>
                  <a:tcPr marL="9525" marR="9525" marT="9525" marB="0" anchor="b"/>
                </a:tc>
                <a:tc>
                  <a:txBody>
                    <a:bodyPr/>
                    <a:lstStyle/>
                    <a:p>
                      <a:pPr algn="r" fontAlgn="b"/>
                      <a:r>
                        <a:rPr lang="en-GB" sz="1600" b="0" u="none" strike="noStrike">
                          <a:solidFill>
                            <a:srgbClr val="000000"/>
                          </a:solidFill>
                          <a:effectLst/>
                        </a:rPr>
                        <a:t>4</a:t>
                      </a:r>
                      <a:endParaRPr lang="en-GB" sz="1600" b="0" i="0" u="none" strike="noStrike">
                        <a:solidFill>
                          <a:srgbClr val="000000"/>
                        </a:solidFill>
                        <a:effectLst/>
                        <a:latin typeface="+mn-lt"/>
                      </a:endParaRPr>
                    </a:p>
                  </a:txBody>
                  <a:tcPr marL="9525" marR="9525" marT="9525" marB="0" anchor="b"/>
                </a:tc>
                <a:extLst>
                  <a:ext uri="{0D108BD9-81ED-4DB2-BD59-A6C34878D82A}">
                    <a16:rowId xmlns:a16="http://schemas.microsoft.com/office/drawing/2014/main" val="2688992217"/>
                  </a:ext>
                </a:extLst>
              </a:tr>
              <a:tr h="266841">
                <a:tc>
                  <a:txBody>
                    <a:bodyPr/>
                    <a:lstStyle/>
                    <a:p>
                      <a:pPr algn="l" fontAlgn="b"/>
                      <a:r>
                        <a:rPr lang="en-GB" sz="1600" b="0" u="none" strike="noStrike">
                          <a:solidFill>
                            <a:srgbClr val="000000"/>
                          </a:solidFill>
                          <a:effectLst/>
                        </a:rPr>
                        <a:t>192.168.133.154</a:t>
                      </a:r>
                      <a:endParaRPr lang="en-GB" sz="1600" b="0" i="0" u="none" strike="noStrike">
                        <a:solidFill>
                          <a:srgbClr val="000000"/>
                        </a:solidFill>
                        <a:effectLst/>
                        <a:latin typeface="+mn-lt"/>
                      </a:endParaRPr>
                    </a:p>
                  </a:txBody>
                  <a:tcPr marL="9525" marR="9525" marT="9525" marB="0" anchor="b"/>
                </a:tc>
                <a:tc>
                  <a:txBody>
                    <a:bodyPr/>
                    <a:lstStyle/>
                    <a:p>
                      <a:pPr algn="r" fontAlgn="b"/>
                      <a:r>
                        <a:rPr lang="en-GB" sz="1600" b="0" u="none" strike="noStrike">
                          <a:solidFill>
                            <a:srgbClr val="000000"/>
                          </a:solidFill>
                          <a:effectLst/>
                        </a:rPr>
                        <a:t>4</a:t>
                      </a:r>
                      <a:endParaRPr lang="en-GB" sz="1600" b="0" i="0" u="none" strike="noStrike">
                        <a:solidFill>
                          <a:srgbClr val="000000"/>
                        </a:solidFill>
                        <a:effectLst/>
                        <a:latin typeface="+mn-lt"/>
                      </a:endParaRPr>
                    </a:p>
                  </a:txBody>
                  <a:tcPr marL="9525" marR="9525" marT="9525" marB="0" anchor="b"/>
                </a:tc>
                <a:extLst>
                  <a:ext uri="{0D108BD9-81ED-4DB2-BD59-A6C34878D82A}">
                    <a16:rowId xmlns:a16="http://schemas.microsoft.com/office/drawing/2014/main" val="2707068317"/>
                  </a:ext>
                </a:extLst>
              </a:tr>
              <a:tr h="266841">
                <a:tc>
                  <a:txBody>
                    <a:bodyPr/>
                    <a:lstStyle/>
                    <a:p>
                      <a:pPr algn="l" fontAlgn="b"/>
                      <a:r>
                        <a:rPr lang="en-GB" sz="1600" b="0" u="none" strike="noStrike">
                          <a:solidFill>
                            <a:srgbClr val="000000"/>
                          </a:solidFill>
                          <a:effectLst/>
                        </a:rPr>
                        <a:t>192.168.159.132</a:t>
                      </a:r>
                      <a:endParaRPr lang="en-GB" sz="1600" b="0" i="0" u="none" strike="noStrike">
                        <a:solidFill>
                          <a:srgbClr val="000000"/>
                        </a:solidFill>
                        <a:effectLst/>
                        <a:latin typeface="+mn-lt"/>
                      </a:endParaRPr>
                    </a:p>
                  </a:txBody>
                  <a:tcPr marL="9525" marR="9525" marT="9525" marB="0" anchor="b"/>
                </a:tc>
                <a:tc>
                  <a:txBody>
                    <a:bodyPr/>
                    <a:lstStyle/>
                    <a:p>
                      <a:pPr algn="r" fontAlgn="b"/>
                      <a:r>
                        <a:rPr lang="en-GB" sz="1600" b="0" u="none" strike="noStrike">
                          <a:solidFill>
                            <a:srgbClr val="000000"/>
                          </a:solidFill>
                          <a:effectLst/>
                        </a:rPr>
                        <a:t>3</a:t>
                      </a:r>
                      <a:endParaRPr lang="en-GB" sz="1600" b="0" i="0" u="none" strike="noStrike">
                        <a:solidFill>
                          <a:srgbClr val="000000"/>
                        </a:solidFill>
                        <a:effectLst/>
                        <a:latin typeface="+mn-lt"/>
                      </a:endParaRPr>
                    </a:p>
                  </a:txBody>
                  <a:tcPr marL="9525" marR="9525" marT="9525" marB="0" anchor="b"/>
                </a:tc>
                <a:extLst>
                  <a:ext uri="{0D108BD9-81ED-4DB2-BD59-A6C34878D82A}">
                    <a16:rowId xmlns:a16="http://schemas.microsoft.com/office/drawing/2014/main" val="395952320"/>
                  </a:ext>
                </a:extLst>
              </a:tr>
              <a:tr h="266841">
                <a:tc>
                  <a:txBody>
                    <a:bodyPr/>
                    <a:lstStyle/>
                    <a:p>
                      <a:pPr algn="l" fontAlgn="b"/>
                      <a:r>
                        <a:rPr lang="en-GB" sz="1600" b="0" u="none" strike="noStrike">
                          <a:solidFill>
                            <a:srgbClr val="000000"/>
                          </a:solidFill>
                          <a:effectLst/>
                        </a:rPr>
                        <a:t>8.142.171.59</a:t>
                      </a:r>
                      <a:endParaRPr lang="en-GB" sz="1600" b="0" i="0" u="none" strike="noStrike">
                        <a:solidFill>
                          <a:srgbClr val="000000"/>
                        </a:solidFill>
                        <a:effectLst/>
                        <a:latin typeface="+mn-lt"/>
                      </a:endParaRPr>
                    </a:p>
                  </a:txBody>
                  <a:tcPr marL="9525" marR="9525" marT="9525" marB="0" anchor="b"/>
                </a:tc>
                <a:tc>
                  <a:txBody>
                    <a:bodyPr/>
                    <a:lstStyle/>
                    <a:p>
                      <a:pPr algn="r" fontAlgn="b"/>
                      <a:r>
                        <a:rPr lang="en-GB" sz="1600" b="0" u="none" strike="noStrike">
                          <a:solidFill>
                            <a:srgbClr val="000000"/>
                          </a:solidFill>
                          <a:effectLst/>
                        </a:rPr>
                        <a:t>3</a:t>
                      </a:r>
                      <a:endParaRPr lang="en-GB" sz="1600" b="0" i="0" u="none" strike="noStrike">
                        <a:solidFill>
                          <a:srgbClr val="000000"/>
                        </a:solidFill>
                        <a:effectLst/>
                        <a:latin typeface="+mn-lt"/>
                      </a:endParaRPr>
                    </a:p>
                  </a:txBody>
                  <a:tcPr marL="9525" marR="9525" marT="9525" marB="0" anchor="b"/>
                </a:tc>
                <a:extLst>
                  <a:ext uri="{0D108BD9-81ED-4DB2-BD59-A6C34878D82A}">
                    <a16:rowId xmlns:a16="http://schemas.microsoft.com/office/drawing/2014/main" val="2476021711"/>
                  </a:ext>
                </a:extLst>
              </a:tr>
              <a:tr h="266841">
                <a:tc>
                  <a:txBody>
                    <a:bodyPr/>
                    <a:lstStyle/>
                    <a:p>
                      <a:pPr algn="l" fontAlgn="b"/>
                      <a:r>
                        <a:rPr lang="en-GB" sz="1600" b="0" u="none" strike="noStrike">
                          <a:solidFill>
                            <a:srgbClr val="000000"/>
                          </a:solidFill>
                          <a:effectLst/>
                        </a:rPr>
                        <a:t>cdn.microsoftdocs.workers.dev</a:t>
                      </a:r>
                      <a:endParaRPr lang="en-GB" sz="1600" b="0" i="0" u="none" strike="noStrike">
                        <a:solidFill>
                          <a:srgbClr val="000000"/>
                        </a:solidFill>
                        <a:effectLst/>
                        <a:latin typeface="+mn-lt"/>
                      </a:endParaRPr>
                    </a:p>
                  </a:txBody>
                  <a:tcPr marL="9525" marR="9525" marT="9525" marB="0" anchor="b"/>
                </a:tc>
                <a:tc>
                  <a:txBody>
                    <a:bodyPr/>
                    <a:lstStyle/>
                    <a:p>
                      <a:pPr algn="r" fontAlgn="b"/>
                      <a:r>
                        <a:rPr lang="en-GB" sz="1600" b="0" u="none" strike="noStrike">
                          <a:solidFill>
                            <a:srgbClr val="000000"/>
                          </a:solidFill>
                          <a:effectLst/>
                        </a:rPr>
                        <a:t>3</a:t>
                      </a:r>
                      <a:endParaRPr lang="en-GB" sz="1600" b="0" i="0" u="none" strike="noStrike">
                        <a:solidFill>
                          <a:srgbClr val="000000"/>
                        </a:solidFill>
                        <a:effectLst/>
                        <a:latin typeface="+mn-lt"/>
                      </a:endParaRPr>
                    </a:p>
                  </a:txBody>
                  <a:tcPr marL="9525" marR="9525" marT="9525" marB="0" anchor="b"/>
                </a:tc>
                <a:extLst>
                  <a:ext uri="{0D108BD9-81ED-4DB2-BD59-A6C34878D82A}">
                    <a16:rowId xmlns:a16="http://schemas.microsoft.com/office/drawing/2014/main" val="2595702539"/>
                  </a:ext>
                </a:extLst>
              </a:tr>
              <a:tr h="266841">
                <a:tc>
                  <a:txBody>
                    <a:bodyPr/>
                    <a:lstStyle/>
                    <a:p>
                      <a:pPr algn="l" fontAlgn="b"/>
                      <a:r>
                        <a:rPr lang="en-GB" sz="1600" b="0" u="none" strike="noStrike">
                          <a:solidFill>
                            <a:srgbClr val="000000"/>
                          </a:solidFill>
                          <a:effectLst/>
                        </a:rPr>
                        <a:t>43.142.44.35</a:t>
                      </a:r>
                      <a:endParaRPr lang="en-GB" sz="1600" b="0" i="0" u="none" strike="noStrike">
                        <a:solidFill>
                          <a:srgbClr val="000000"/>
                        </a:solidFill>
                        <a:effectLst/>
                        <a:latin typeface="+mn-lt"/>
                      </a:endParaRPr>
                    </a:p>
                  </a:txBody>
                  <a:tcPr marL="9525" marR="9525" marT="9525" marB="0" anchor="b"/>
                </a:tc>
                <a:tc>
                  <a:txBody>
                    <a:bodyPr/>
                    <a:lstStyle/>
                    <a:p>
                      <a:pPr algn="r" fontAlgn="b"/>
                      <a:r>
                        <a:rPr lang="en-GB" sz="1600" b="0" u="none" strike="noStrike">
                          <a:solidFill>
                            <a:srgbClr val="000000"/>
                          </a:solidFill>
                          <a:effectLst/>
                        </a:rPr>
                        <a:t>3</a:t>
                      </a:r>
                      <a:endParaRPr lang="en-GB" sz="1600" b="0" i="0" u="none" strike="noStrike">
                        <a:solidFill>
                          <a:srgbClr val="000000"/>
                        </a:solidFill>
                        <a:effectLst/>
                        <a:latin typeface="+mn-lt"/>
                      </a:endParaRPr>
                    </a:p>
                  </a:txBody>
                  <a:tcPr marL="9525" marR="9525" marT="9525" marB="0" anchor="b"/>
                </a:tc>
                <a:extLst>
                  <a:ext uri="{0D108BD9-81ED-4DB2-BD59-A6C34878D82A}">
                    <a16:rowId xmlns:a16="http://schemas.microsoft.com/office/drawing/2014/main" val="4138204909"/>
                  </a:ext>
                </a:extLst>
              </a:tr>
              <a:tr h="266841">
                <a:tc>
                  <a:txBody>
                    <a:bodyPr/>
                    <a:lstStyle/>
                    <a:p>
                      <a:pPr algn="l" fontAlgn="b"/>
                      <a:r>
                        <a:rPr lang="en-GB" sz="1600" b="0" u="none" strike="noStrike">
                          <a:solidFill>
                            <a:srgbClr val="000000"/>
                          </a:solidFill>
                          <a:effectLst/>
                        </a:rPr>
                        <a:t>192.168.1.10</a:t>
                      </a:r>
                      <a:endParaRPr lang="en-GB" sz="1600" b="0" i="0" u="none" strike="noStrike">
                        <a:solidFill>
                          <a:srgbClr val="000000"/>
                        </a:solidFill>
                        <a:effectLst/>
                        <a:latin typeface="+mn-lt"/>
                      </a:endParaRPr>
                    </a:p>
                  </a:txBody>
                  <a:tcPr marL="9525" marR="9525" marT="9525" marB="0" anchor="b"/>
                </a:tc>
                <a:tc>
                  <a:txBody>
                    <a:bodyPr/>
                    <a:lstStyle/>
                    <a:p>
                      <a:pPr algn="r" fontAlgn="b"/>
                      <a:r>
                        <a:rPr lang="en-GB" sz="1600" b="0" u="none" strike="noStrike">
                          <a:solidFill>
                            <a:srgbClr val="000000"/>
                          </a:solidFill>
                          <a:effectLst/>
                        </a:rPr>
                        <a:t>3</a:t>
                      </a:r>
                      <a:endParaRPr lang="en-GB" sz="1600" b="0" i="0" u="none" strike="noStrike">
                        <a:solidFill>
                          <a:srgbClr val="000000"/>
                        </a:solidFill>
                        <a:effectLst/>
                        <a:latin typeface="+mn-lt"/>
                      </a:endParaRPr>
                    </a:p>
                  </a:txBody>
                  <a:tcPr marL="9525" marR="9525" marT="9525" marB="0" anchor="b"/>
                </a:tc>
                <a:extLst>
                  <a:ext uri="{0D108BD9-81ED-4DB2-BD59-A6C34878D82A}">
                    <a16:rowId xmlns:a16="http://schemas.microsoft.com/office/drawing/2014/main" val="2687549197"/>
                  </a:ext>
                </a:extLst>
              </a:tr>
              <a:tr h="266841">
                <a:tc>
                  <a:txBody>
                    <a:bodyPr/>
                    <a:lstStyle/>
                    <a:p>
                      <a:pPr algn="l" fontAlgn="b"/>
                      <a:r>
                        <a:rPr lang="en-GB" sz="1600" b="0" u="none" strike="noStrike" dirty="0">
                          <a:solidFill>
                            <a:srgbClr val="000000"/>
                          </a:solidFill>
                          <a:effectLst/>
                        </a:rPr>
                        <a:t>173.242.124.42</a:t>
                      </a:r>
                      <a:endParaRPr lang="en-GB" sz="1600" b="0" i="0" u="none" strike="noStrike" dirty="0">
                        <a:solidFill>
                          <a:srgbClr val="000000"/>
                        </a:solidFill>
                        <a:effectLst/>
                        <a:latin typeface="+mn-lt"/>
                      </a:endParaRPr>
                    </a:p>
                  </a:txBody>
                  <a:tcPr marL="9525" marR="9525" marT="9525" marB="0" anchor="b"/>
                </a:tc>
                <a:tc>
                  <a:txBody>
                    <a:bodyPr/>
                    <a:lstStyle/>
                    <a:p>
                      <a:pPr algn="r" fontAlgn="b"/>
                      <a:r>
                        <a:rPr lang="en-GB" sz="1600" b="0" u="none" strike="noStrike">
                          <a:solidFill>
                            <a:srgbClr val="000000"/>
                          </a:solidFill>
                          <a:effectLst/>
                        </a:rPr>
                        <a:t>3</a:t>
                      </a:r>
                      <a:endParaRPr lang="en-GB" sz="1600" b="0" i="0" u="none" strike="noStrike">
                        <a:solidFill>
                          <a:srgbClr val="000000"/>
                        </a:solidFill>
                        <a:effectLst/>
                        <a:latin typeface="+mn-lt"/>
                      </a:endParaRPr>
                    </a:p>
                  </a:txBody>
                  <a:tcPr marL="9525" marR="9525" marT="9525" marB="0" anchor="b"/>
                </a:tc>
                <a:extLst>
                  <a:ext uri="{0D108BD9-81ED-4DB2-BD59-A6C34878D82A}">
                    <a16:rowId xmlns:a16="http://schemas.microsoft.com/office/drawing/2014/main" val="465039233"/>
                  </a:ext>
                </a:extLst>
              </a:tr>
              <a:tr h="266841">
                <a:tc>
                  <a:txBody>
                    <a:bodyPr/>
                    <a:lstStyle/>
                    <a:p>
                      <a:pPr algn="l" fontAlgn="b"/>
                      <a:r>
                        <a:rPr lang="en-GB" sz="1600" b="0" u="none" strike="noStrike">
                          <a:solidFill>
                            <a:srgbClr val="000000"/>
                          </a:solidFill>
                          <a:effectLst/>
                        </a:rPr>
                        <a:t>services.pravdarubl.com</a:t>
                      </a:r>
                      <a:endParaRPr lang="en-GB" sz="1600" b="0" i="0" u="none" strike="noStrike">
                        <a:solidFill>
                          <a:srgbClr val="000000"/>
                        </a:solidFill>
                        <a:effectLst/>
                        <a:latin typeface="+mn-lt"/>
                      </a:endParaRPr>
                    </a:p>
                  </a:txBody>
                  <a:tcPr marL="9525" marR="9525" marT="9525" marB="0" anchor="b"/>
                </a:tc>
                <a:tc>
                  <a:txBody>
                    <a:bodyPr/>
                    <a:lstStyle/>
                    <a:p>
                      <a:pPr algn="r" fontAlgn="b"/>
                      <a:r>
                        <a:rPr lang="en-GB" sz="1600" b="0" u="none" strike="noStrike">
                          <a:solidFill>
                            <a:srgbClr val="000000"/>
                          </a:solidFill>
                          <a:effectLst/>
                        </a:rPr>
                        <a:t>3</a:t>
                      </a:r>
                      <a:endParaRPr lang="en-GB" sz="1600" b="0" i="0" u="none" strike="noStrike">
                        <a:solidFill>
                          <a:srgbClr val="000000"/>
                        </a:solidFill>
                        <a:effectLst/>
                        <a:latin typeface="+mn-lt"/>
                      </a:endParaRPr>
                    </a:p>
                  </a:txBody>
                  <a:tcPr marL="9525" marR="9525" marT="9525" marB="0" anchor="b"/>
                </a:tc>
                <a:extLst>
                  <a:ext uri="{0D108BD9-81ED-4DB2-BD59-A6C34878D82A}">
                    <a16:rowId xmlns:a16="http://schemas.microsoft.com/office/drawing/2014/main" val="3778691085"/>
                  </a:ext>
                </a:extLst>
              </a:tr>
              <a:tr h="266841">
                <a:tc>
                  <a:txBody>
                    <a:bodyPr/>
                    <a:lstStyle/>
                    <a:p>
                      <a:pPr algn="l" fontAlgn="b"/>
                      <a:r>
                        <a:rPr lang="en-GB" sz="1600" b="0" u="none" strike="noStrike">
                          <a:solidFill>
                            <a:srgbClr val="000000"/>
                          </a:solidFill>
                          <a:effectLst/>
                        </a:rPr>
                        <a:t>3.78.244.11</a:t>
                      </a:r>
                      <a:endParaRPr lang="en-GB" sz="1600" b="0" i="0" u="none" strike="noStrike">
                        <a:solidFill>
                          <a:srgbClr val="000000"/>
                        </a:solidFill>
                        <a:effectLst/>
                        <a:latin typeface="+mn-lt"/>
                      </a:endParaRPr>
                    </a:p>
                  </a:txBody>
                  <a:tcPr marL="9525" marR="9525" marT="9525" marB="0" anchor="b"/>
                </a:tc>
                <a:tc>
                  <a:txBody>
                    <a:bodyPr/>
                    <a:lstStyle/>
                    <a:p>
                      <a:pPr algn="r" fontAlgn="b"/>
                      <a:r>
                        <a:rPr lang="en-GB" sz="1600" b="0" u="none" strike="noStrike" dirty="0">
                          <a:solidFill>
                            <a:srgbClr val="000000"/>
                          </a:solidFill>
                          <a:effectLst/>
                        </a:rPr>
                        <a:t>3</a:t>
                      </a:r>
                      <a:endParaRPr lang="en-GB" sz="16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849844432"/>
                  </a:ext>
                </a:extLst>
              </a:tr>
            </a:tbl>
          </a:graphicData>
        </a:graphic>
      </p:graphicFrame>
    </p:spTree>
    <p:extLst>
      <p:ext uri="{BB962C8B-B14F-4D97-AF65-F5344CB8AC3E}">
        <p14:creationId xmlns:p14="http://schemas.microsoft.com/office/powerpoint/2010/main" val="23914690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D95AFE-547B-12EB-7314-64BF35F68A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3BC4D9-69E3-D8D3-E2AB-D574C34C9CE6}"/>
              </a:ext>
            </a:extLst>
          </p:cNvPr>
          <p:cNvSpPr>
            <a:spLocks noGrp="1"/>
          </p:cNvSpPr>
          <p:nvPr>
            <p:ph type="title"/>
          </p:nvPr>
        </p:nvSpPr>
        <p:spPr/>
        <p:txBody>
          <a:bodyPr/>
          <a:lstStyle/>
          <a:p>
            <a:r>
              <a:rPr lang="en-GB" dirty="0"/>
              <a:t>Beacon Harvest – CsPeV1</a:t>
            </a:r>
          </a:p>
        </p:txBody>
      </p:sp>
      <p:graphicFrame>
        <p:nvGraphicFramePr>
          <p:cNvPr id="4" name="Content Placeholder 3">
            <a:extLst>
              <a:ext uri="{FF2B5EF4-FFF2-40B4-BE49-F238E27FC236}">
                <a16:creationId xmlns:a16="http://schemas.microsoft.com/office/drawing/2014/main" id="{4B928D64-520E-C48D-F0AD-D2791D640C26}"/>
              </a:ext>
            </a:extLst>
          </p:cNvPr>
          <p:cNvGraphicFramePr>
            <a:graphicFrameLocks noGrp="1"/>
          </p:cNvGraphicFramePr>
          <p:nvPr>
            <p:ph idx="1"/>
            <p:extLst>
              <p:ext uri="{D42A27DB-BD31-4B8C-83A1-F6EECF244321}">
                <p14:modId xmlns:p14="http://schemas.microsoft.com/office/powerpoint/2010/main" val="3645864744"/>
              </p:ext>
            </p:extLst>
          </p:nvPr>
        </p:nvGraphicFramePr>
        <p:xfrm>
          <a:off x="7635574" y="1051458"/>
          <a:ext cx="4322820" cy="5284420"/>
        </p:xfrm>
        <a:graphic>
          <a:graphicData uri="http://schemas.openxmlformats.org/drawingml/2006/table">
            <a:tbl>
              <a:tblPr>
                <a:tableStyleId>{69CF1AB2-1976-4502-BF36-3FF5EA218861}</a:tableStyleId>
              </a:tblPr>
              <a:tblGrid>
                <a:gridCol w="3088927">
                  <a:extLst>
                    <a:ext uri="{9D8B030D-6E8A-4147-A177-3AD203B41FA5}">
                      <a16:colId xmlns:a16="http://schemas.microsoft.com/office/drawing/2014/main" val="3632343516"/>
                    </a:ext>
                  </a:extLst>
                </a:gridCol>
                <a:gridCol w="1233893">
                  <a:extLst>
                    <a:ext uri="{9D8B030D-6E8A-4147-A177-3AD203B41FA5}">
                      <a16:colId xmlns:a16="http://schemas.microsoft.com/office/drawing/2014/main" val="2683053038"/>
                    </a:ext>
                  </a:extLst>
                </a:gridCol>
              </a:tblGrid>
              <a:tr h="381762">
                <a:tc>
                  <a:txBody>
                    <a:bodyPr/>
                    <a:lstStyle/>
                    <a:p>
                      <a:pPr algn="l" fontAlgn="b"/>
                      <a:r>
                        <a:rPr lang="en-GB" sz="1400" b="1" u="none" strike="noStrike" dirty="0">
                          <a:solidFill>
                            <a:srgbClr val="000000"/>
                          </a:solidFill>
                          <a:effectLst/>
                        </a:rPr>
                        <a:t>spawnto_x64</a:t>
                      </a:r>
                      <a:endParaRPr lang="en-GB" sz="1400" b="1" i="0" u="none" strike="noStrike" dirty="0">
                        <a:solidFill>
                          <a:srgbClr val="000000"/>
                        </a:solidFill>
                        <a:effectLst/>
                        <a:latin typeface="Aptos Narrow" panose="020B0004020202020204" pitchFamily="34" charset="0"/>
                      </a:endParaRPr>
                    </a:p>
                  </a:txBody>
                  <a:tcPr marL="8189" marR="8189" marT="8189" marB="0" anchor="b"/>
                </a:tc>
                <a:tc>
                  <a:txBody>
                    <a:bodyPr/>
                    <a:lstStyle/>
                    <a:p>
                      <a:pPr algn="l" fontAlgn="b"/>
                      <a:r>
                        <a:rPr lang="en-GB" sz="1400" b="1" u="none" strike="noStrike" dirty="0">
                          <a:solidFill>
                            <a:srgbClr val="000000"/>
                          </a:solidFill>
                          <a:effectLst/>
                        </a:rPr>
                        <a:t>Count of payload type</a:t>
                      </a:r>
                      <a:endParaRPr lang="en-GB" sz="1400" b="1" i="0" u="none" strike="noStrike" dirty="0">
                        <a:solidFill>
                          <a:srgbClr val="000000"/>
                        </a:solidFill>
                        <a:effectLst/>
                        <a:latin typeface="Aptos Narrow" panose="020B0004020202020204" pitchFamily="34" charset="0"/>
                      </a:endParaRPr>
                    </a:p>
                  </a:txBody>
                  <a:tcPr marL="8189" marR="8189" marT="8189" marB="0" anchor="b"/>
                </a:tc>
                <a:extLst>
                  <a:ext uri="{0D108BD9-81ED-4DB2-BD59-A6C34878D82A}">
                    <a16:rowId xmlns:a16="http://schemas.microsoft.com/office/drawing/2014/main" val="3850541693"/>
                  </a:ext>
                </a:extLst>
              </a:tr>
              <a:tr h="194475">
                <a:tc>
                  <a:txBody>
                    <a:bodyPr/>
                    <a:lstStyle/>
                    <a:p>
                      <a:pPr algn="l" fontAlgn="b"/>
                      <a:r>
                        <a:rPr lang="en-GB" sz="1400" b="0" u="none" strike="noStrike" dirty="0">
                          <a:solidFill>
                            <a:srgbClr val="000000"/>
                          </a:solidFill>
                          <a:effectLst/>
                        </a:rPr>
                        <a:t>%</a:t>
                      </a:r>
                      <a:r>
                        <a:rPr lang="en-GB" sz="1400" b="0" u="none" strike="noStrike" dirty="0" err="1">
                          <a:solidFill>
                            <a:srgbClr val="000000"/>
                          </a:solidFill>
                          <a:effectLst/>
                        </a:rPr>
                        <a:t>windir</a:t>
                      </a:r>
                      <a:r>
                        <a:rPr lang="en-GB" sz="1400" b="0" u="none" strike="noStrike" dirty="0">
                          <a:solidFill>
                            <a:srgbClr val="000000"/>
                          </a:solidFill>
                          <a:effectLst/>
                        </a:rPr>
                        <a:t>%\\</a:t>
                      </a:r>
                      <a:r>
                        <a:rPr lang="en-GB" sz="1400" b="0" u="none" strike="noStrike" dirty="0" err="1">
                          <a:solidFill>
                            <a:srgbClr val="000000"/>
                          </a:solidFill>
                          <a:effectLst/>
                        </a:rPr>
                        <a:t>sysnative</a:t>
                      </a:r>
                      <a:r>
                        <a:rPr lang="en-GB" sz="1400" b="0" u="none" strike="noStrike" dirty="0">
                          <a:solidFill>
                            <a:srgbClr val="000000"/>
                          </a:solidFill>
                          <a:effectLst/>
                        </a:rPr>
                        <a:t>\\rundll32.exe</a:t>
                      </a:r>
                      <a:endParaRPr lang="en-GB" sz="1400" b="0" i="0" u="none" strike="noStrike" dirty="0">
                        <a:solidFill>
                          <a:srgbClr val="000000"/>
                        </a:solidFill>
                        <a:effectLst/>
                        <a:latin typeface="Aptos Narrow" panose="020B0004020202020204" pitchFamily="34" charset="0"/>
                      </a:endParaRPr>
                    </a:p>
                  </a:txBody>
                  <a:tcPr marL="8189" marR="8189" marT="8189" marB="0" anchor="b"/>
                </a:tc>
                <a:tc>
                  <a:txBody>
                    <a:bodyPr/>
                    <a:lstStyle/>
                    <a:p>
                      <a:pPr algn="r" fontAlgn="b"/>
                      <a:r>
                        <a:rPr lang="en-GB" sz="1400" b="0" u="none" strike="noStrike">
                          <a:solidFill>
                            <a:srgbClr val="000000"/>
                          </a:solidFill>
                          <a:effectLst/>
                        </a:rPr>
                        <a:t>16843</a:t>
                      </a:r>
                      <a:endParaRPr lang="en-GB" sz="1400" b="0" i="0" u="none" strike="noStrike">
                        <a:solidFill>
                          <a:srgbClr val="000000"/>
                        </a:solidFill>
                        <a:effectLst/>
                        <a:latin typeface="Aptos Narrow" panose="020B0004020202020204" pitchFamily="34" charset="0"/>
                      </a:endParaRPr>
                    </a:p>
                  </a:txBody>
                  <a:tcPr marL="8189" marR="8189" marT="8189" marB="0" anchor="b"/>
                </a:tc>
                <a:extLst>
                  <a:ext uri="{0D108BD9-81ED-4DB2-BD59-A6C34878D82A}">
                    <a16:rowId xmlns:a16="http://schemas.microsoft.com/office/drawing/2014/main" val="3747154264"/>
                  </a:ext>
                </a:extLst>
              </a:tr>
              <a:tr h="194475">
                <a:tc>
                  <a:txBody>
                    <a:bodyPr/>
                    <a:lstStyle/>
                    <a:p>
                      <a:pPr algn="l" fontAlgn="b"/>
                      <a:r>
                        <a:rPr lang="en-GB" sz="1400" b="0" u="none" strike="noStrike" dirty="0">
                          <a:solidFill>
                            <a:srgbClr val="000000"/>
                          </a:solidFill>
                          <a:effectLst/>
                        </a:rPr>
                        <a:t>%</a:t>
                      </a:r>
                      <a:r>
                        <a:rPr lang="en-GB" sz="1400" b="0" u="none" strike="noStrike" dirty="0" err="1">
                          <a:solidFill>
                            <a:srgbClr val="000000"/>
                          </a:solidFill>
                          <a:effectLst/>
                        </a:rPr>
                        <a:t>windir</a:t>
                      </a:r>
                      <a:r>
                        <a:rPr lang="en-GB" sz="1400" b="0" u="none" strike="noStrike" dirty="0">
                          <a:solidFill>
                            <a:srgbClr val="000000"/>
                          </a:solidFill>
                          <a:effectLst/>
                        </a:rPr>
                        <a:t>%\\</a:t>
                      </a:r>
                      <a:r>
                        <a:rPr lang="en-GB" sz="1400" b="0" u="none" strike="noStrike" dirty="0" err="1">
                          <a:solidFill>
                            <a:srgbClr val="000000"/>
                          </a:solidFill>
                          <a:effectLst/>
                        </a:rPr>
                        <a:t>sysnative</a:t>
                      </a:r>
                      <a:r>
                        <a:rPr lang="en-GB" sz="1400" b="0" u="none" strike="noStrike" dirty="0">
                          <a:solidFill>
                            <a:srgbClr val="000000"/>
                          </a:solidFill>
                          <a:effectLst/>
                        </a:rPr>
                        <a:t>\\gpupdate.exe</a:t>
                      </a:r>
                      <a:endParaRPr lang="en-GB" sz="1400" b="0" i="0" u="none" strike="noStrike" dirty="0">
                        <a:solidFill>
                          <a:srgbClr val="000000"/>
                        </a:solidFill>
                        <a:effectLst/>
                        <a:latin typeface="Aptos Narrow" panose="020B0004020202020204" pitchFamily="34" charset="0"/>
                      </a:endParaRPr>
                    </a:p>
                  </a:txBody>
                  <a:tcPr marL="8189" marR="8189" marT="8189" marB="0" anchor="b"/>
                </a:tc>
                <a:tc>
                  <a:txBody>
                    <a:bodyPr/>
                    <a:lstStyle/>
                    <a:p>
                      <a:pPr algn="r" fontAlgn="b"/>
                      <a:r>
                        <a:rPr lang="en-GB" sz="1400" b="0" u="none" strike="noStrike" dirty="0">
                          <a:solidFill>
                            <a:srgbClr val="000000"/>
                          </a:solidFill>
                          <a:effectLst/>
                        </a:rPr>
                        <a:t>7</a:t>
                      </a:r>
                      <a:endParaRPr lang="en-GB" sz="1400" b="0" i="0" u="none" strike="noStrike" dirty="0">
                        <a:solidFill>
                          <a:srgbClr val="000000"/>
                        </a:solidFill>
                        <a:effectLst/>
                        <a:latin typeface="Aptos Narrow" panose="020B0004020202020204" pitchFamily="34" charset="0"/>
                      </a:endParaRPr>
                    </a:p>
                  </a:txBody>
                  <a:tcPr marL="8189" marR="8189" marT="8189" marB="0" anchor="b"/>
                </a:tc>
                <a:extLst>
                  <a:ext uri="{0D108BD9-81ED-4DB2-BD59-A6C34878D82A}">
                    <a16:rowId xmlns:a16="http://schemas.microsoft.com/office/drawing/2014/main" val="1403321056"/>
                  </a:ext>
                </a:extLst>
              </a:tr>
              <a:tr h="194475">
                <a:tc>
                  <a:txBody>
                    <a:bodyPr/>
                    <a:lstStyle/>
                    <a:p>
                      <a:pPr algn="l" fontAlgn="b"/>
                      <a:r>
                        <a:rPr lang="en-GB" sz="1400" b="0" u="none" strike="noStrike" dirty="0">
                          <a:solidFill>
                            <a:srgbClr val="000000"/>
                          </a:solidFill>
                          <a:effectLst/>
                        </a:rPr>
                        <a:t>c:\\windows\\system32\\rundll32.exe</a:t>
                      </a:r>
                      <a:endParaRPr lang="en-GB" sz="1400" b="0" i="0" u="none" strike="noStrike" dirty="0">
                        <a:solidFill>
                          <a:srgbClr val="000000"/>
                        </a:solidFill>
                        <a:effectLst/>
                        <a:latin typeface="Aptos Narrow" panose="020B0004020202020204" pitchFamily="34" charset="0"/>
                      </a:endParaRPr>
                    </a:p>
                  </a:txBody>
                  <a:tcPr marL="8189" marR="8189" marT="8189" marB="0" anchor="b"/>
                </a:tc>
                <a:tc>
                  <a:txBody>
                    <a:bodyPr/>
                    <a:lstStyle/>
                    <a:p>
                      <a:pPr algn="r" fontAlgn="b"/>
                      <a:r>
                        <a:rPr lang="en-GB" sz="1400" b="0" u="none" strike="noStrike">
                          <a:solidFill>
                            <a:srgbClr val="000000"/>
                          </a:solidFill>
                          <a:effectLst/>
                        </a:rPr>
                        <a:t>7</a:t>
                      </a:r>
                      <a:endParaRPr lang="en-GB" sz="1400" b="0" i="0" u="none" strike="noStrike">
                        <a:solidFill>
                          <a:srgbClr val="000000"/>
                        </a:solidFill>
                        <a:effectLst/>
                        <a:latin typeface="Aptos Narrow" panose="020B0004020202020204" pitchFamily="34" charset="0"/>
                      </a:endParaRPr>
                    </a:p>
                  </a:txBody>
                  <a:tcPr marL="8189" marR="8189" marT="8189" marB="0" anchor="b"/>
                </a:tc>
                <a:extLst>
                  <a:ext uri="{0D108BD9-81ED-4DB2-BD59-A6C34878D82A}">
                    <a16:rowId xmlns:a16="http://schemas.microsoft.com/office/drawing/2014/main" val="1374753810"/>
                  </a:ext>
                </a:extLst>
              </a:tr>
              <a:tr h="194475">
                <a:tc>
                  <a:txBody>
                    <a:bodyPr/>
                    <a:lstStyle/>
                    <a:p>
                      <a:pPr algn="l" fontAlgn="b"/>
                      <a:r>
                        <a:rPr lang="en-GB" sz="1400" b="0" u="none" strike="noStrike" dirty="0">
                          <a:solidFill>
                            <a:srgbClr val="000000"/>
                          </a:solidFill>
                          <a:effectLst/>
                        </a:rPr>
                        <a:t>%</a:t>
                      </a:r>
                      <a:r>
                        <a:rPr lang="en-GB" sz="1400" b="0" u="none" strike="noStrike" dirty="0" err="1">
                          <a:solidFill>
                            <a:srgbClr val="000000"/>
                          </a:solidFill>
                          <a:effectLst/>
                        </a:rPr>
                        <a:t>windir</a:t>
                      </a:r>
                      <a:r>
                        <a:rPr lang="en-GB" sz="1400" b="0" u="none" strike="noStrike" dirty="0">
                          <a:solidFill>
                            <a:srgbClr val="000000"/>
                          </a:solidFill>
                          <a:effectLst/>
                        </a:rPr>
                        <a:t>%\\</a:t>
                      </a:r>
                      <a:r>
                        <a:rPr lang="en-GB" sz="1400" b="0" u="none" strike="noStrike" dirty="0" err="1">
                          <a:solidFill>
                            <a:srgbClr val="000000"/>
                          </a:solidFill>
                          <a:effectLst/>
                        </a:rPr>
                        <a:t>sysnative</a:t>
                      </a:r>
                      <a:r>
                        <a:rPr lang="en-GB" sz="1400" b="0" u="none" strike="noStrike" dirty="0">
                          <a:solidFill>
                            <a:srgbClr val="000000"/>
                          </a:solidFill>
                          <a:effectLst/>
                        </a:rPr>
                        <a:t>\\dllhost.exe</a:t>
                      </a:r>
                      <a:endParaRPr lang="en-GB" sz="1400" b="0" i="0" u="none" strike="noStrike" dirty="0">
                        <a:solidFill>
                          <a:srgbClr val="000000"/>
                        </a:solidFill>
                        <a:effectLst/>
                        <a:latin typeface="Aptos Narrow" panose="020B0004020202020204" pitchFamily="34" charset="0"/>
                      </a:endParaRPr>
                    </a:p>
                  </a:txBody>
                  <a:tcPr marL="8189" marR="8189" marT="8189" marB="0" anchor="b"/>
                </a:tc>
                <a:tc>
                  <a:txBody>
                    <a:bodyPr/>
                    <a:lstStyle/>
                    <a:p>
                      <a:pPr algn="r" fontAlgn="b"/>
                      <a:r>
                        <a:rPr lang="en-GB" sz="1400" b="0" u="none" strike="noStrike">
                          <a:solidFill>
                            <a:srgbClr val="000000"/>
                          </a:solidFill>
                          <a:effectLst/>
                        </a:rPr>
                        <a:t>5</a:t>
                      </a:r>
                      <a:endParaRPr lang="en-GB" sz="1400" b="0" i="0" u="none" strike="noStrike">
                        <a:solidFill>
                          <a:srgbClr val="000000"/>
                        </a:solidFill>
                        <a:effectLst/>
                        <a:latin typeface="Aptos Narrow" panose="020B0004020202020204" pitchFamily="34" charset="0"/>
                      </a:endParaRPr>
                    </a:p>
                  </a:txBody>
                  <a:tcPr marL="8189" marR="8189" marT="8189" marB="0" anchor="b"/>
                </a:tc>
                <a:extLst>
                  <a:ext uri="{0D108BD9-81ED-4DB2-BD59-A6C34878D82A}">
                    <a16:rowId xmlns:a16="http://schemas.microsoft.com/office/drawing/2014/main" val="2310422772"/>
                  </a:ext>
                </a:extLst>
              </a:tr>
              <a:tr h="194475">
                <a:tc>
                  <a:txBody>
                    <a:bodyPr/>
                    <a:lstStyle/>
                    <a:p>
                      <a:pPr algn="l" fontAlgn="b"/>
                      <a:r>
                        <a:rPr lang="en-GB" sz="1400" b="0" u="none" strike="noStrike" dirty="0">
                          <a:solidFill>
                            <a:srgbClr val="000000"/>
                          </a:solidFill>
                          <a:effectLst/>
                        </a:rPr>
                        <a:t>%</a:t>
                      </a:r>
                      <a:r>
                        <a:rPr lang="en-GB" sz="1400" b="0" u="none" strike="noStrike" dirty="0" err="1">
                          <a:solidFill>
                            <a:srgbClr val="000000"/>
                          </a:solidFill>
                          <a:effectLst/>
                        </a:rPr>
                        <a:t>windir</a:t>
                      </a:r>
                      <a:r>
                        <a:rPr lang="en-GB" sz="1400" b="0" u="none" strike="noStrike" dirty="0">
                          <a:solidFill>
                            <a:srgbClr val="000000"/>
                          </a:solidFill>
                          <a:effectLst/>
                        </a:rPr>
                        <a:t>%\\</a:t>
                      </a:r>
                      <a:r>
                        <a:rPr lang="en-GB" sz="1400" b="0" u="none" strike="noStrike" dirty="0" err="1">
                          <a:solidFill>
                            <a:srgbClr val="000000"/>
                          </a:solidFill>
                          <a:effectLst/>
                        </a:rPr>
                        <a:t>sysnative</a:t>
                      </a:r>
                      <a:r>
                        <a:rPr lang="en-GB" sz="1400" b="0" u="none" strike="noStrike" dirty="0">
                          <a:solidFill>
                            <a:srgbClr val="000000"/>
                          </a:solidFill>
                          <a:effectLst/>
                        </a:rPr>
                        <a:t>\\svchost.exe</a:t>
                      </a:r>
                      <a:endParaRPr lang="en-GB" sz="1400" b="0" i="0" u="none" strike="noStrike" dirty="0">
                        <a:solidFill>
                          <a:srgbClr val="000000"/>
                        </a:solidFill>
                        <a:effectLst/>
                        <a:latin typeface="Aptos Narrow" panose="020B0004020202020204" pitchFamily="34" charset="0"/>
                      </a:endParaRPr>
                    </a:p>
                  </a:txBody>
                  <a:tcPr marL="8189" marR="8189" marT="8189" marB="0" anchor="b"/>
                </a:tc>
                <a:tc>
                  <a:txBody>
                    <a:bodyPr/>
                    <a:lstStyle/>
                    <a:p>
                      <a:pPr algn="r" fontAlgn="b"/>
                      <a:r>
                        <a:rPr lang="en-GB" sz="1400" b="0" u="none" strike="noStrike">
                          <a:solidFill>
                            <a:srgbClr val="000000"/>
                          </a:solidFill>
                          <a:effectLst/>
                        </a:rPr>
                        <a:t>2</a:t>
                      </a:r>
                      <a:endParaRPr lang="en-GB" sz="1400" b="0" i="0" u="none" strike="noStrike">
                        <a:solidFill>
                          <a:srgbClr val="000000"/>
                        </a:solidFill>
                        <a:effectLst/>
                        <a:latin typeface="Aptos Narrow" panose="020B0004020202020204" pitchFamily="34" charset="0"/>
                      </a:endParaRPr>
                    </a:p>
                  </a:txBody>
                  <a:tcPr marL="8189" marR="8189" marT="8189" marB="0" anchor="b"/>
                </a:tc>
                <a:extLst>
                  <a:ext uri="{0D108BD9-81ED-4DB2-BD59-A6C34878D82A}">
                    <a16:rowId xmlns:a16="http://schemas.microsoft.com/office/drawing/2014/main" val="3411913662"/>
                  </a:ext>
                </a:extLst>
              </a:tr>
              <a:tr h="194475">
                <a:tc>
                  <a:txBody>
                    <a:bodyPr/>
                    <a:lstStyle/>
                    <a:p>
                      <a:pPr algn="l" fontAlgn="b"/>
                      <a:r>
                        <a:rPr lang="en-GB" sz="1400" b="0" u="none" strike="noStrike" dirty="0">
                          <a:solidFill>
                            <a:srgbClr val="000000"/>
                          </a:solidFill>
                          <a:effectLst/>
                        </a:rPr>
                        <a:t>%</a:t>
                      </a:r>
                      <a:r>
                        <a:rPr lang="en-GB" sz="1400" b="0" u="none" strike="noStrike" dirty="0" err="1">
                          <a:solidFill>
                            <a:srgbClr val="000000"/>
                          </a:solidFill>
                          <a:effectLst/>
                        </a:rPr>
                        <a:t>windir</a:t>
                      </a:r>
                      <a:r>
                        <a:rPr lang="en-GB" sz="1400" b="0" u="none" strike="noStrike" dirty="0">
                          <a:solidFill>
                            <a:srgbClr val="000000"/>
                          </a:solidFill>
                          <a:effectLst/>
                        </a:rPr>
                        <a:t>%\\</a:t>
                      </a:r>
                      <a:r>
                        <a:rPr lang="en-GB" sz="1400" b="0" u="none" strike="noStrike" dirty="0" err="1">
                          <a:solidFill>
                            <a:srgbClr val="000000"/>
                          </a:solidFill>
                          <a:effectLst/>
                        </a:rPr>
                        <a:t>sysnative</a:t>
                      </a:r>
                      <a:r>
                        <a:rPr lang="en-GB" sz="1400" b="0" u="none" strike="noStrike" dirty="0">
                          <a:solidFill>
                            <a:srgbClr val="000000"/>
                          </a:solidFill>
                          <a:effectLst/>
                        </a:rPr>
                        <a:t>\\Locator.exe</a:t>
                      </a:r>
                      <a:endParaRPr lang="en-GB" sz="1400" b="0" i="0" u="none" strike="noStrike" dirty="0">
                        <a:solidFill>
                          <a:srgbClr val="000000"/>
                        </a:solidFill>
                        <a:effectLst/>
                        <a:latin typeface="Aptos Narrow" panose="020B0004020202020204" pitchFamily="34" charset="0"/>
                      </a:endParaRPr>
                    </a:p>
                  </a:txBody>
                  <a:tcPr marL="8189" marR="8189" marT="8189" marB="0" anchor="b"/>
                </a:tc>
                <a:tc>
                  <a:txBody>
                    <a:bodyPr/>
                    <a:lstStyle/>
                    <a:p>
                      <a:pPr algn="r" fontAlgn="b"/>
                      <a:r>
                        <a:rPr lang="en-GB" sz="1400" b="0" u="none" strike="noStrike">
                          <a:solidFill>
                            <a:srgbClr val="000000"/>
                          </a:solidFill>
                          <a:effectLst/>
                        </a:rPr>
                        <a:t>2</a:t>
                      </a:r>
                      <a:endParaRPr lang="en-GB" sz="1400" b="0" i="0" u="none" strike="noStrike">
                        <a:solidFill>
                          <a:srgbClr val="000000"/>
                        </a:solidFill>
                        <a:effectLst/>
                        <a:latin typeface="Aptos Narrow" panose="020B0004020202020204" pitchFamily="34" charset="0"/>
                      </a:endParaRPr>
                    </a:p>
                  </a:txBody>
                  <a:tcPr marL="8189" marR="8189" marT="8189" marB="0" anchor="b"/>
                </a:tc>
                <a:extLst>
                  <a:ext uri="{0D108BD9-81ED-4DB2-BD59-A6C34878D82A}">
                    <a16:rowId xmlns:a16="http://schemas.microsoft.com/office/drawing/2014/main" val="2852128339"/>
                  </a:ext>
                </a:extLst>
              </a:tr>
              <a:tr h="194475">
                <a:tc>
                  <a:txBody>
                    <a:bodyPr/>
                    <a:lstStyle/>
                    <a:p>
                      <a:pPr algn="l" fontAlgn="b"/>
                      <a:r>
                        <a:rPr lang="en-GB" sz="1400" b="0" u="none" strike="noStrike" dirty="0">
                          <a:solidFill>
                            <a:srgbClr val="000000"/>
                          </a:solidFill>
                          <a:effectLst/>
                        </a:rPr>
                        <a:t>%</a:t>
                      </a:r>
                      <a:r>
                        <a:rPr lang="en-GB" sz="1400" b="0" u="none" strike="noStrike" dirty="0" err="1">
                          <a:solidFill>
                            <a:srgbClr val="000000"/>
                          </a:solidFill>
                          <a:effectLst/>
                        </a:rPr>
                        <a:t>windir</a:t>
                      </a:r>
                      <a:r>
                        <a:rPr lang="en-GB" sz="1400" b="0" u="none" strike="noStrike" dirty="0">
                          <a:solidFill>
                            <a:srgbClr val="000000"/>
                          </a:solidFill>
                          <a:effectLst/>
                        </a:rPr>
                        <a:t>%\\</a:t>
                      </a:r>
                      <a:r>
                        <a:rPr lang="en-GB" sz="1400" b="0" u="none" strike="noStrike" dirty="0" err="1">
                          <a:solidFill>
                            <a:srgbClr val="000000"/>
                          </a:solidFill>
                          <a:effectLst/>
                        </a:rPr>
                        <a:t>sysnative</a:t>
                      </a:r>
                      <a:r>
                        <a:rPr lang="en-GB" sz="1400" b="0" u="none" strike="noStrike" dirty="0">
                          <a:solidFill>
                            <a:srgbClr val="000000"/>
                          </a:solidFill>
                          <a:effectLst/>
                        </a:rPr>
                        <a:t>\\WerFault.exe</a:t>
                      </a:r>
                      <a:endParaRPr lang="en-GB" sz="1400" b="0" i="0" u="none" strike="noStrike" dirty="0">
                        <a:solidFill>
                          <a:srgbClr val="000000"/>
                        </a:solidFill>
                        <a:effectLst/>
                        <a:latin typeface="Aptos Narrow" panose="020B0004020202020204" pitchFamily="34" charset="0"/>
                      </a:endParaRPr>
                    </a:p>
                  </a:txBody>
                  <a:tcPr marL="8189" marR="8189" marT="8189" marB="0" anchor="b"/>
                </a:tc>
                <a:tc>
                  <a:txBody>
                    <a:bodyPr/>
                    <a:lstStyle/>
                    <a:p>
                      <a:pPr algn="r" fontAlgn="b"/>
                      <a:r>
                        <a:rPr lang="en-GB" sz="1400" b="0" u="none" strike="noStrike" dirty="0">
                          <a:solidFill>
                            <a:srgbClr val="000000"/>
                          </a:solidFill>
                          <a:effectLst/>
                        </a:rPr>
                        <a:t>1</a:t>
                      </a:r>
                      <a:endParaRPr lang="en-GB" sz="1400" b="0" i="0" u="none" strike="noStrike" dirty="0">
                        <a:solidFill>
                          <a:srgbClr val="000000"/>
                        </a:solidFill>
                        <a:effectLst/>
                        <a:latin typeface="Aptos Narrow" panose="020B0004020202020204" pitchFamily="34" charset="0"/>
                      </a:endParaRPr>
                    </a:p>
                  </a:txBody>
                  <a:tcPr marL="8189" marR="8189" marT="8189" marB="0" anchor="b"/>
                </a:tc>
                <a:extLst>
                  <a:ext uri="{0D108BD9-81ED-4DB2-BD59-A6C34878D82A}">
                    <a16:rowId xmlns:a16="http://schemas.microsoft.com/office/drawing/2014/main" val="3267263583"/>
                  </a:ext>
                </a:extLst>
              </a:tr>
              <a:tr h="194475">
                <a:tc>
                  <a:txBody>
                    <a:bodyPr/>
                    <a:lstStyle/>
                    <a:p>
                      <a:pPr algn="l" fontAlgn="b"/>
                      <a:r>
                        <a:rPr lang="en-GB" sz="1400" b="0" u="none" strike="noStrike" dirty="0">
                          <a:solidFill>
                            <a:srgbClr val="000000"/>
                          </a:solidFill>
                          <a:effectLst/>
                        </a:rPr>
                        <a:t>%</a:t>
                      </a:r>
                      <a:r>
                        <a:rPr lang="en-GB" sz="1400" b="0" u="none" strike="noStrike" dirty="0" err="1">
                          <a:solidFill>
                            <a:srgbClr val="000000"/>
                          </a:solidFill>
                          <a:effectLst/>
                        </a:rPr>
                        <a:t>windir</a:t>
                      </a:r>
                      <a:r>
                        <a:rPr lang="en-GB" sz="1400" b="0" u="none" strike="noStrike" dirty="0">
                          <a:solidFill>
                            <a:srgbClr val="000000"/>
                          </a:solidFill>
                          <a:effectLst/>
                        </a:rPr>
                        <a:t>%\\</a:t>
                      </a:r>
                      <a:r>
                        <a:rPr lang="en-GB" sz="1400" b="0" u="none" strike="noStrike" dirty="0" err="1">
                          <a:solidFill>
                            <a:srgbClr val="000000"/>
                          </a:solidFill>
                          <a:effectLst/>
                        </a:rPr>
                        <a:t>sysnative</a:t>
                      </a:r>
                      <a:r>
                        <a:rPr lang="en-GB" sz="1400" b="0" u="none" strike="noStrike" dirty="0">
                          <a:solidFill>
                            <a:srgbClr val="000000"/>
                          </a:solidFill>
                          <a:effectLst/>
                        </a:rPr>
                        <a:t>\\dfrgui.exe</a:t>
                      </a:r>
                      <a:endParaRPr lang="en-GB" sz="1400" b="0" i="0" u="none" strike="noStrike" dirty="0">
                        <a:solidFill>
                          <a:srgbClr val="000000"/>
                        </a:solidFill>
                        <a:effectLst/>
                        <a:latin typeface="Aptos Narrow" panose="020B0004020202020204" pitchFamily="34" charset="0"/>
                      </a:endParaRPr>
                    </a:p>
                  </a:txBody>
                  <a:tcPr marL="8189" marR="8189" marT="8189" marB="0" anchor="b"/>
                </a:tc>
                <a:tc>
                  <a:txBody>
                    <a:bodyPr/>
                    <a:lstStyle/>
                    <a:p>
                      <a:pPr algn="r" fontAlgn="b"/>
                      <a:r>
                        <a:rPr lang="en-GB" sz="1400" b="0" u="none" strike="noStrike" dirty="0">
                          <a:solidFill>
                            <a:srgbClr val="000000"/>
                          </a:solidFill>
                          <a:effectLst/>
                        </a:rPr>
                        <a:t>1</a:t>
                      </a:r>
                      <a:endParaRPr lang="en-GB" sz="1400" b="0" i="0" u="none" strike="noStrike" dirty="0">
                        <a:solidFill>
                          <a:srgbClr val="000000"/>
                        </a:solidFill>
                        <a:effectLst/>
                        <a:latin typeface="Aptos Narrow" panose="020B0004020202020204" pitchFamily="34" charset="0"/>
                      </a:endParaRPr>
                    </a:p>
                  </a:txBody>
                  <a:tcPr marL="8189" marR="8189" marT="8189" marB="0" anchor="b"/>
                </a:tc>
                <a:extLst>
                  <a:ext uri="{0D108BD9-81ED-4DB2-BD59-A6C34878D82A}">
                    <a16:rowId xmlns:a16="http://schemas.microsoft.com/office/drawing/2014/main" val="834483252"/>
                  </a:ext>
                </a:extLst>
              </a:tr>
              <a:tr h="381762">
                <a:tc>
                  <a:txBody>
                    <a:bodyPr/>
                    <a:lstStyle/>
                    <a:p>
                      <a:pPr algn="l" fontAlgn="b"/>
                      <a:r>
                        <a:rPr lang="en-GB" sz="1400" b="0" u="none" strike="noStrike" dirty="0">
                          <a:solidFill>
                            <a:srgbClr val="000000"/>
                          </a:solidFill>
                          <a:effectLst/>
                        </a:rPr>
                        <a:t>%</a:t>
                      </a:r>
                      <a:r>
                        <a:rPr lang="en-GB" sz="1400" b="0" u="none" strike="noStrike" dirty="0" err="1">
                          <a:solidFill>
                            <a:srgbClr val="000000"/>
                          </a:solidFill>
                          <a:effectLst/>
                        </a:rPr>
                        <a:t>windir</a:t>
                      </a:r>
                      <a:r>
                        <a:rPr lang="en-GB" sz="1400" b="0" u="none" strike="noStrike" dirty="0">
                          <a:solidFill>
                            <a:srgbClr val="000000"/>
                          </a:solidFill>
                          <a:effectLst/>
                        </a:rPr>
                        <a:t>%\\</a:t>
                      </a:r>
                      <a:r>
                        <a:rPr lang="en-GB" sz="1400" b="0" u="none" strike="noStrike" dirty="0" err="1">
                          <a:solidFill>
                            <a:srgbClr val="000000"/>
                          </a:solidFill>
                          <a:effectLst/>
                        </a:rPr>
                        <a:t>sysnative</a:t>
                      </a:r>
                      <a:r>
                        <a:rPr lang="en-GB" sz="1400" b="0" u="none" strike="noStrike" dirty="0">
                          <a:solidFill>
                            <a:srgbClr val="000000"/>
                          </a:solidFill>
                          <a:effectLst/>
                        </a:rPr>
                        <a:t>\\backgroundtaskhost.exe</a:t>
                      </a:r>
                      <a:endParaRPr lang="en-GB" sz="1400" b="0" i="0" u="none" strike="noStrike" dirty="0">
                        <a:solidFill>
                          <a:srgbClr val="000000"/>
                        </a:solidFill>
                        <a:effectLst/>
                        <a:latin typeface="Aptos Narrow" panose="020B0004020202020204" pitchFamily="34" charset="0"/>
                      </a:endParaRPr>
                    </a:p>
                  </a:txBody>
                  <a:tcPr marL="8189" marR="8189" marT="8189" marB="0" anchor="b"/>
                </a:tc>
                <a:tc>
                  <a:txBody>
                    <a:bodyPr/>
                    <a:lstStyle/>
                    <a:p>
                      <a:pPr algn="r" fontAlgn="b"/>
                      <a:r>
                        <a:rPr lang="en-GB" sz="1400" b="0" u="none" strike="noStrike">
                          <a:solidFill>
                            <a:srgbClr val="000000"/>
                          </a:solidFill>
                          <a:effectLst/>
                        </a:rPr>
                        <a:t>1</a:t>
                      </a:r>
                      <a:endParaRPr lang="en-GB" sz="1400" b="0" i="0" u="none" strike="noStrike">
                        <a:solidFill>
                          <a:srgbClr val="000000"/>
                        </a:solidFill>
                        <a:effectLst/>
                        <a:latin typeface="Aptos Narrow" panose="020B0004020202020204" pitchFamily="34" charset="0"/>
                      </a:endParaRPr>
                    </a:p>
                  </a:txBody>
                  <a:tcPr marL="8189" marR="8189" marT="8189" marB="0" anchor="b"/>
                </a:tc>
                <a:extLst>
                  <a:ext uri="{0D108BD9-81ED-4DB2-BD59-A6C34878D82A}">
                    <a16:rowId xmlns:a16="http://schemas.microsoft.com/office/drawing/2014/main" val="563967309"/>
                  </a:ext>
                </a:extLst>
              </a:tr>
              <a:tr h="194475">
                <a:tc>
                  <a:txBody>
                    <a:bodyPr/>
                    <a:lstStyle/>
                    <a:p>
                      <a:pPr algn="l" fontAlgn="b"/>
                      <a:r>
                        <a:rPr lang="en-GB" sz="1400" b="0" u="none" strike="noStrike" dirty="0">
                          <a:solidFill>
                            <a:srgbClr val="000000"/>
                          </a:solidFill>
                          <a:effectLst/>
                        </a:rPr>
                        <a:t>%</a:t>
                      </a:r>
                      <a:r>
                        <a:rPr lang="en-GB" sz="1400" b="0" u="none" strike="noStrike" dirty="0" err="1">
                          <a:solidFill>
                            <a:srgbClr val="000000"/>
                          </a:solidFill>
                          <a:effectLst/>
                        </a:rPr>
                        <a:t>windir</a:t>
                      </a:r>
                      <a:r>
                        <a:rPr lang="en-GB" sz="1400" b="0" u="none" strike="noStrike" dirty="0">
                          <a:solidFill>
                            <a:srgbClr val="000000"/>
                          </a:solidFill>
                          <a:effectLst/>
                        </a:rPr>
                        <a:t>%\\</a:t>
                      </a:r>
                      <a:r>
                        <a:rPr lang="en-GB" sz="1400" b="0" u="none" strike="noStrike" dirty="0" err="1">
                          <a:solidFill>
                            <a:srgbClr val="000000"/>
                          </a:solidFill>
                          <a:effectLst/>
                        </a:rPr>
                        <a:t>sysnative</a:t>
                      </a:r>
                      <a:r>
                        <a:rPr lang="en-GB" sz="1400" b="0" u="none" strike="noStrike" dirty="0">
                          <a:solidFill>
                            <a:srgbClr val="000000"/>
                          </a:solidFill>
                          <a:effectLst/>
                        </a:rPr>
                        <a:t>\\taskeng.exe</a:t>
                      </a:r>
                      <a:endParaRPr lang="en-GB" sz="1400" b="0" i="0" u="none" strike="noStrike" dirty="0">
                        <a:solidFill>
                          <a:srgbClr val="000000"/>
                        </a:solidFill>
                        <a:effectLst/>
                        <a:latin typeface="Aptos Narrow" panose="020B0004020202020204" pitchFamily="34" charset="0"/>
                      </a:endParaRPr>
                    </a:p>
                  </a:txBody>
                  <a:tcPr marL="8189" marR="8189" marT="8189" marB="0" anchor="b"/>
                </a:tc>
                <a:tc>
                  <a:txBody>
                    <a:bodyPr/>
                    <a:lstStyle/>
                    <a:p>
                      <a:pPr algn="r" fontAlgn="b"/>
                      <a:r>
                        <a:rPr lang="en-GB" sz="1400" b="0" u="none" strike="noStrike" dirty="0">
                          <a:solidFill>
                            <a:srgbClr val="000000"/>
                          </a:solidFill>
                          <a:effectLst/>
                        </a:rPr>
                        <a:t>1</a:t>
                      </a:r>
                      <a:endParaRPr lang="en-GB" sz="1400" b="0" i="0" u="none" strike="noStrike" dirty="0">
                        <a:solidFill>
                          <a:srgbClr val="000000"/>
                        </a:solidFill>
                        <a:effectLst/>
                        <a:latin typeface="Aptos Narrow" panose="020B0004020202020204" pitchFamily="34" charset="0"/>
                      </a:endParaRPr>
                    </a:p>
                  </a:txBody>
                  <a:tcPr marL="8189" marR="8189" marT="8189" marB="0" anchor="b"/>
                </a:tc>
                <a:extLst>
                  <a:ext uri="{0D108BD9-81ED-4DB2-BD59-A6C34878D82A}">
                    <a16:rowId xmlns:a16="http://schemas.microsoft.com/office/drawing/2014/main" val="1512155602"/>
                  </a:ext>
                </a:extLst>
              </a:tr>
              <a:tr h="194475">
                <a:tc>
                  <a:txBody>
                    <a:bodyPr/>
                    <a:lstStyle/>
                    <a:p>
                      <a:pPr algn="l" fontAlgn="b"/>
                      <a:r>
                        <a:rPr lang="en-GB" sz="1400" b="0" u="none" strike="noStrike" dirty="0">
                          <a:solidFill>
                            <a:srgbClr val="000000"/>
                          </a:solidFill>
                          <a:effectLst/>
                        </a:rPr>
                        <a:t>%</a:t>
                      </a:r>
                      <a:r>
                        <a:rPr lang="en-GB" sz="1400" b="0" u="none" strike="noStrike" dirty="0" err="1">
                          <a:solidFill>
                            <a:srgbClr val="000000"/>
                          </a:solidFill>
                          <a:effectLst/>
                        </a:rPr>
                        <a:t>windir</a:t>
                      </a:r>
                      <a:r>
                        <a:rPr lang="en-GB" sz="1400" b="0" u="none" strike="noStrike" dirty="0">
                          <a:solidFill>
                            <a:srgbClr val="000000"/>
                          </a:solidFill>
                          <a:effectLst/>
                        </a:rPr>
                        <a:t>%\\</a:t>
                      </a:r>
                      <a:r>
                        <a:rPr lang="en-GB" sz="1400" b="0" u="none" strike="noStrike" dirty="0" err="1">
                          <a:solidFill>
                            <a:srgbClr val="000000"/>
                          </a:solidFill>
                          <a:effectLst/>
                        </a:rPr>
                        <a:t>sysnative</a:t>
                      </a:r>
                      <a:r>
                        <a:rPr lang="en-GB" sz="1400" b="0" u="none" strike="noStrike" dirty="0">
                          <a:solidFill>
                            <a:srgbClr val="000000"/>
                          </a:solidFill>
                          <a:effectLst/>
                        </a:rPr>
                        <a:t>\\grpconv.exe</a:t>
                      </a:r>
                      <a:endParaRPr lang="en-GB" sz="1400" b="0" i="0" u="none" strike="noStrike" dirty="0">
                        <a:solidFill>
                          <a:srgbClr val="000000"/>
                        </a:solidFill>
                        <a:effectLst/>
                        <a:latin typeface="Aptos Narrow" panose="020B0004020202020204" pitchFamily="34" charset="0"/>
                      </a:endParaRPr>
                    </a:p>
                  </a:txBody>
                  <a:tcPr marL="8189" marR="8189" marT="8189" marB="0" anchor="b"/>
                </a:tc>
                <a:tc>
                  <a:txBody>
                    <a:bodyPr/>
                    <a:lstStyle/>
                    <a:p>
                      <a:pPr algn="r" fontAlgn="b"/>
                      <a:r>
                        <a:rPr lang="en-GB" sz="1400" b="0" u="none" strike="noStrike" dirty="0">
                          <a:solidFill>
                            <a:srgbClr val="000000"/>
                          </a:solidFill>
                          <a:effectLst/>
                        </a:rPr>
                        <a:t>1</a:t>
                      </a:r>
                      <a:endParaRPr lang="en-GB" sz="1400" b="0" i="0" u="none" strike="noStrike" dirty="0">
                        <a:solidFill>
                          <a:srgbClr val="000000"/>
                        </a:solidFill>
                        <a:effectLst/>
                        <a:latin typeface="Aptos Narrow" panose="020B0004020202020204" pitchFamily="34" charset="0"/>
                      </a:endParaRPr>
                    </a:p>
                  </a:txBody>
                  <a:tcPr marL="8189" marR="8189" marT="8189" marB="0" anchor="b"/>
                </a:tc>
                <a:extLst>
                  <a:ext uri="{0D108BD9-81ED-4DB2-BD59-A6C34878D82A}">
                    <a16:rowId xmlns:a16="http://schemas.microsoft.com/office/drawing/2014/main" val="3487732311"/>
                  </a:ext>
                </a:extLst>
              </a:tr>
              <a:tr h="194475">
                <a:tc>
                  <a:txBody>
                    <a:bodyPr/>
                    <a:lstStyle/>
                    <a:p>
                      <a:pPr algn="l" fontAlgn="b"/>
                      <a:r>
                        <a:rPr lang="en-GB" sz="1400" b="0" u="none" strike="noStrike" dirty="0">
                          <a:solidFill>
                            <a:srgbClr val="000000"/>
                          </a:solidFill>
                          <a:effectLst/>
                        </a:rPr>
                        <a:t>%</a:t>
                      </a:r>
                      <a:r>
                        <a:rPr lang="en-GB" sz="1400" b="0" u="none" strike="noStrike" dirty="0" err="1">
                          <a:solidFill>
                            <a:srgbClr val="000000"/>
                          </a:solidFill>
                          <a:effectLst/>
                        </a:rPr>
                        <a:t>windir</a:t>
                      </a:r>
                      <a:r>
                        <a:rPr lang="en-GB" sz="1400" b="0" u="none" strike="noStrike" dirty="0">
                          <a:solidFill>
                            <a:srgbClr val="000000"/>
                          </a:solidFill>
                          <a:effectLst/>
                        </a:rPr>
                        <a:t>%\\</a:t>
                      </a:r>
                      <a:r>
                        <a:rPr lang="en-GB" sz="1400" b="0" u="none" strike="noStrike" dirty="0" err="1">
                          <a:solidFill>
                            <a:srgbClr val="000000"/>
                          </a:solidFill>
                          <a:effectLst/>
                        </a:rPr>
                        <a:t>sysnative</a:t>
                      </a:r>
                      <a:r>
                        <a:rPr lang="en-GB" sz="1400" b="0" u="none" strike="noStrike" dirty="0">
                          <a:solidFill>
                            <a:srgbClr val="000000"/>
                          </a:solidFill>
                          <a:effectLst/>
                        </a:rPr>
                        <a:t>\\ucsvc.exe</a:t>
                      </a:r>
                      <a:endParaRPr lang="en-GB" sz="1400" b="0" i="0" u="none" strike="noStrike" dirty="0">
                        <a:solidFill>
                          <a:srgbClr val="000000"/>
                        </a:solidFill>
                        <a:effectLst/>
                        <a:latin typeface="Aptos Narrow" panose="020B0004020202020204" pitchFamily="34" charset="0"/>
                      </a:endParaRPr>
                    </a:p>
                  </a:txBody>
                  <a:tcPr marL="8189" marR="8189" marT="8189" marB="0" anchor="b"/>
                </a:tc>
                <a:tc>
                  <a:txBody>
                    <a:bodyPr/>
                    <a:lstStyle/>
                    <a:p>
                      <a:pPr algn="r" fontAlgn="b"/>
                      <a:r>
                        <a:rPr lang="en-GB" sz="1400" b="0" u="none" strike="noStrike" dirty="0">
                          <a:solidFill>
                            <a:srgbClr val="000000"/>
                          </a:solidFill>
                          <a:effectLst/>
                        </a:rPr>
                        <a:t>1</a:t>
                      </a:r>
                      <a:endParaRPr lang="en-GB" sz="1400" b="0" i="0" u="none" strike="noStrike" dirty="0">
                        <a:solidFill>
                          <a:srgbClr val="000000"/>
                        </a:solidFill>
                        <a:effectLst/>
                        <a:latin typeface="Aptos Narrow" panose="020B0004020202020204" pitchFamily="34" charset="0"/>
                      </a:endParaRPr>
                    </a:p>
                  </a:txBody>
                  <a:tcPr marL="8189" marR="8189" marT="8189" marB="0" anchor="b"/>
                </a:tc>
                <a:extLst>
                  <a:ext uri="{0D108BD9-81ED-4DB2-BD59-A6C34878D82A}">
                    <a16:rowId xmlns:a16="http://schemas.microsoft.com/office/drawing/2014/main" val="2362032500"/>
                  </a:ext>
                </a:extLst>
              </a:tr>
              <a:tr h="381762">
                <a:tc>
                  <a:txBody>
                    <a:bodyPr/>
                    <a:lstStyle/>
                    <a:p>
                      <a:pPr algn="l" fontAlgn="b"/>
                      <a:r>
                        <a:rPr lang="en-US" sz="1400" b="0" u="none" strike="noStrike" dirty="0">
                          <a:solidFill>
                            <a:srgbClr val="000000"/>
                          </a:solidFill>
                          <a:effectLst/>
                        </a:rPr>
                        <a:t>%</a:t>
                      </a:r>
                      <a:r>
                        <a:rPr lang="en-US" sz="1400" b="0" u="none" strike="noStrike" dirty="0" err="1">
                          <a:solidFill>
                            <a:srgbClr val="000000"/>
                          </a:solidFill>
                          <a:effectLst/>
                        </a:rPr>
                        <a:t>windir</a:t>
                      </a:r>
                      <a:r>
                        <a:rPr lang="en-US" sz="1400" b="0" u="none" strike="noStrike" dirty="0">
                          <a:solidFill>
                            <a:srgbClr val="000000"/>
                          </a:solidFill>
                          <a:effectLst/>
                        </a:rPr>
                        <a:t>%\\</a:t>
                      </a:r>
                      <a:r>
                        <a:rPr lang="en-US" sz="1400" b="0" u="none" strike="noStrike" dirty="0" err="1">
                          <a:solidFill>
                            <a:srgbClr val="000000"/>
                          </a:solidFill>
                          <a:effectLst/>
                        </a:rPr>
                        <a:t>sysnative</a:t>
                      </a:r>
                      <a:r>
                        <a:rPr lang="en-US" sz="1400" b="0" u="none" strike="noStrike" dirty="0">
                          <a:solidFill>
                            <a:srgbClr val="000000"/>
                          </a:solidFill>
                          <a:effectLst/>
                        </a:rPr>
                        <a:t>\\</a:t>
                      </a:r>
                      <a:r>
                        <a:rPr lang="en-US" sz="1400" b="0" u="none" strike="noStrike" dirty="0" err="1">
                          <a:solidFill>
                            <a:srgbClr val="000000"/>
                          </a:solidFill>
                          <a:effectLst/>
                        </a:rPr>
                        <a:t>wbem</a:t>
                      </a:r>
                      <a:r>
                        <a:rPr lang="en-US" sz="1400" b="0" u="none" strike="noStrike" dirty="0">
                          <a:solidFill>
                            <a:srgbClr val="000000"/>
                          </a:solidFill>
                          <a:effectLst/>
                        </a:rPr>
                        <a:t>\\wmiprvse.exe –Embedding</a:t>
                      </a:r>
                      <a:endParaRPr lang="en-US" sz="1400" b="0" i="0" u="none" strike="noStrike" dirty="0">
                        <a:solidFill>
                          <a:srgbClr val="000000"/>
                        </a:solidFill>
                        <a:effectLst/>
                        <a:latin typeface="Aptos Narrow" panose="020B0004020202020204" pitchFamily="34" charset="0"/>
                      </a:endParaRPr>
                    </a:p>
                  </a:txBody>
                  <a:tcPr marL="8189" marR="8189" marT="8189" marB="0" anchor="b"/>
                </a:tc>
                <a:tc>
                  <a:txBody>
                    <a:bodyPr/>
                    <a:lstStyle/>
                    <a:p>
                      <a:pPr algn="r" fontAlgn="b"/>
                      <a:r>
                        <a:rPr lang="en-GB" sz="1400" b="0" u="none" strike="noStrike" dirty="0">
                          <a:solidFill>
                            <a:srgbClr val="000000"/>
                          </a:solidFill>
                          <a:effectLst/>
                        </a:rPr>
                        <a:t>1</a:t>
                      </a:r>
                      <a:endParaRPr lang="en-GB" sz="1400" b="0" i="0" u="none" strike="noStrike" dirty="0">
                        <a:solidFill>
                          <a:srgbClr val="000000"/>
                        </a:solidFill>
                        <a:effectLst/>
                        <a:latin typeface="Aptos Narrow" panose="020B0004020202020204" pitchFamily="34" charset="0"/>
                      </a:endParaRPr>
                    </a:p>
                  </a:txBody>
                  <a:tcPr marL="8189" marR="8189" marT="8189" marB="0" anchor="b"/>
                </a:tc>
                <a:extLst>
                  <a:ext uri="{0D108BD9-81ED-4DB2-BD59-A6C34878D82A}">
                    <a16:rowId xmlns:a16="http://schemas.microsoft.com/office/drawing/2014/main" val="714442998"/>
                  </a:ext>
                </a:extLst>
              </a:tr>
              <a:tr h="381762">
                <a:tc>
                  <a:txBody>
                    <a:bodyPr/>
                    <a:lstStyle/>
                    <a:p>
                      <a:pPr algn="l" fontAlgn="b"/>
                      <a:r>
                        <a:rPr lang="fr-FR" sz="1400" b="0" u="none" strike="noStrike" dirty="0">
                          <a:solidFill>
                            <a:srgbClr val="000000"/>
                          </a:solidFill>
                          <a:effectLst/>
                        </a:rPr>
                        <a:t>c:\\Program Files\\internet explorer\\iexplore.exe</a:t>
                      </a:r>
                      <a:endParaRPr lang="fr-FR" sz="1400" b="0" i="0" u="none" strike="noStrike" dirty="0">
                        <a:solidFill>
                          <a:srgbClr val="000000"/>
                        </a:solidFill>
                        <a:effectLst/>
                        <a:latin typeface="Aptos Narrow" panose="020B0004020202020204" pitchFamily="34" charset="0"/>
                      </a:endParaRPr>
                    </a:p>
                  </a:txBody>
                  <a:tcPr marL="8189" marR="8189" marT="8189" marB="0" anchor="b"/>
                </a:tc>
                <a:tc>
                  <a:txBody>
                    <a:bodyPr/>
                    <a:lstStyle/>
                    <a:p>
                      <a:pPr algn="r" fontAlgn="b"/>
                      <a:r>
                        <a:rPr lang="en-GB" sz="1400" b="0" u="none" strike="noStrike">
                          <a:solidFill>
                            <a:srgbClr val="000000"/>
                          </a:solidFill>
                          <a:effectLst/>
                        </a:rPr>
                        <a:t>1</a:t>
                      </a:r>
                      <a:endParaRPr lang="en-GB" sz="1400" b="0" i="0" u="none" strike="noStrike">
                        <a:solidFill>
                          <a:srgbClr val="000000"/>
                        </a:solidFill>
                        <a:effectLst/>
                        <a:latin typeface="Aptos Narrow" panose="020B0004020202020204" pitchFamily="34" charset="0"/>
                      </a:endParaRPr>
                    </a:p>
                  </a:txBody>
                  <a:tcPr marL="8189" marR="8189" marT="8189" marB="0" anchor="b"/>
                </a:tc>
                <a:extLst>
                  <a:ext uri="{0D108BD9-81ED-4DB2-BD59-A6C34878D82A}">
                    <a16:rowId xmlns:a16="http://schemas.microsoft.com/office/drawing/2014/main" val="4160068741"/>
                  </a:ext>
                </a:extLst>
              </a:tr>
              <a:tr h="194475">
                <a:tc>
                  <a:txBody>
                    <a:bodyPr/>
                    <a:lstStyle/>
                    <a:p>
                      <a:pPr algn="l" fontAlgn="b"/>
                      <a:r>
                        <a:rPr lang="en-GB" sz="1400" b="0" u="none" strike="noStrike" dirty="0">
                          <a:solidFill>
                            <a:srgbClr val="000000"/>
                          </a:solidFill>
                          <a:effectLst/>
                        </a:rPr>
                        <a:t>%</a:t>
                      </a:r>
                      <a:r>
                        <a:rPr lang="en-GB" sz="1400" b="0" u="none" strike="noStrike" dirty="0" err="1">
                          <a:solidFill>
                            <a:srgbClr val="000000"/>
                          </a:solidFill>
                          <a:effectLst/>
                        </a:rPr>
                        <a:t>windir</a:t>
                      </a:r>
                      <a:r>
                        <a:rPr lang="en-GB" sz="1400" b="0" u="none" strike="noStrike" dirty="0">
                          <a:solidFill>
                            <a:srgbClr val="000000"/>
                          </a:solidFill>
                          <a:effectLst/>
                        </a:rPr>
                        <a:t>%\\</a:t>
                      </a:r>
                      <a:r>
                        <a:rPr lang="en-GB" sz="1400" b="0" u="none" strike="noStrike" dirty="0" err="1">
                          <a:solidFill>
                            <a:srgbClr val="000000"/>
                          </a:solidFill>
                          <a:effectLst/>
                        </a:rPr>
                        <a:t>sysnative</a:t>
                      </a:r>
                      <a:r>
                        <a:rPr lang="en-GB" sz="1400" b="0" u="none" strike="noStrike" dirty="0">
                          <a:solidFill>
                            <a:srgbClr val="000000"/>
                          </a:solidFill>
                          <a:effectLst/>
                        </a:rPr>
                        <a:t>\\eventvwr.exe</a:t>
                      </a:r>
                      <a:endParaRPr lang="en-GB" sz="1400" b="0" i="0" u="none" strike="noStrike" dirty="0">
                        <a:solidFill>
                          <a:srgbClr val="000000"/>
                        </a:solidFill>
                        <a:effectLst/>
                        <a:latin typeface="Aptos Narrow" panose="020B0004020202020204" pitchFamily="34" charset="0"/>
                      </a:endParaRPr>
                    </a:p>
                  </a:txBody>
                  <a:tcPr marL="8189" marR="8189" marT="8189" marB="0" anchor="b"/>
                </a:tc>
                <a:tc>
                  <a:txBody>
                    <a:bodyPr/>
                    <a:lstStyle/>
                    <a:p>
                      <a:pPr algn="r" fontAlgn="b"/>
                      <a:r>
                        <a:rPr lang="en-GB" sz="1400" b="0" u="none" strike="noStrike" dirty="0">
                          <a:solidFill>
                            <a:srgbClr val="000000"/>
                          </a:solidFill>
                          <a:effectLst/>
                        </a:rPr>
                        <a:t>1</a:t>
                      </a:r>
                      <a:endParaRPr lang="en-GB" sz="1400" b="0" i="0" u="none" strike="noStrike" dirty="0">
                        <a:solidFill>
                          <a:srgbClr val="000000"/>
                        </a:solidFill>
                        <a:effectLst/>
                        <a:latin typeface="Aptos Narrow" panose="020B0004020202020204" pitchFamily="34" charset="0"/>
                      </a:endParaRPr>
                    </a:p>
                  </a:txBody>
                  <a:tcPr marL="8189" marR="8189" marT="8189" marB="0" anchor="b"/>
                </a:tc>
                <a:extLst>
                  <a:ext uri="{0D108BD9-81ED-4DB2-BD59-A6C34878D82A}">
                    <a16:rowId xmlns:a16="http://schemas.microsoft.com/office/drawing/2014/main" val="2940870763"/>
                  </a:ext>
                </a:extLst>
              </a:tr>
              <a:tr h="194475">
                <a:tc>
                  <a:txBody>
                    <a:bodyPr/>
                    <a:lstStyle/>
                    <a:p>
                      <a:pPr algn="l" fontAlgn="b"/>
                      <a:r>
                        <a:rPr lang="en-GB" sz="1400" b="0" u="none" strike="noStrike" dirty="0">
                          <a:solidFill>
                            <a:srgbClr val="000000"/>
                          </a:solidFill>
                          <a:effectLst/>
                        </a:rPr>
                        <a:t>%</a:t>
                      </a:r>
                      <a:r>
                        <a:rPr lang="en-GB" sz="1400" b="0" u="none" strike="noStrike" dirty="0" err="1">
                          <a:solidFill>
                            <a:srgbClr val="000000"/>
                          </a:solidFill>
                          <a:effectLst/>
                        </a:rPr>
                        <a:t>windir</a:t>
                      </a:r>
                      <a:r>
                        <a:rPr lang="en-GB" sz="1400" b="0" u="none" strike="noStrike" dirty="0">
                          <a:solidFill>
                            <a:srgbClr val="000000"/>
                          </a:solidFill>
                          <a:effectLst/>
                        </a:rPr>
                        <a:t>%\\system32\\svchost.exe</a:t>
                      </a:r>
                      <a:endParaRPr lang="en-GB" sz="1400" b="0" i="0" u="none" strike="noStrike" dirty="0">
                        <a:solidFill>
                          <a:srgbClr val="000000"/>
                        </a:solidFill>
                        <a:effectLst/>
                        <a:latin typeface="Aptos Narrow" panose="020B0004020202020204" pitchFamily="34" charset="0"/>
                      </a:endParaRPr>
                    </a:p>
                  </a:txBody>
                  <a:tcPr marL="8189" marR="8189" marT="8189" marB="0" anchor="b"/>
                </a:tc>
                <a:tc>
                  <a:txBody>
                    <a:bodyPr/>
                    <a:lstStyle/>
                    <a:p>
                      <a:pPr algn="r" fontAlgn="b"/>
                      <a:r>
                        <a:rPr lang="en-GB" sz="1400" b="0" u="none" strike="noStrike" dirty="0">
                          <a:solidFill>
                            <a:srgbClr val="000000"/>
                          </a:solidFill>
                          <a:effectLst/>
                        </a:rPr>
                        <a:t>1</a:t>
                      </a:r>
                      <a:endParaRPr lang="en-GB" sz="1400" b="0" i="0" u="none" strike="noStrike" dirty="0">
                        <a:solidFill>
                          <a:srgbClr val="000000"/>
                        </a:solidFill>
                        <a:effectLst/>
                        <a:latin typeface="Aptos Narrow" panose="020B0004020202020204" pitchFamily="34" charset="0"/>
                      </a:endParaRPr>
                    </a:p>
                  </a:txBody>
                  <a:tcPr marL="8189" marR="8189" marT="8189" marB="0" anchor="b"/>
                </a:tc>
                <a:extLst>
                  <a:ext uri="{0D108BD9-81ED-4DB2-BD59-A6C34878D82A}">
                    <a16:rowId xmlns:a16="http://schemas.microsoft.com/office/drawing/2014/main" val="1019798177"/>
                  </a:ext>
                </a:extLst>
              </a:tr>
              <a:tr h="194475">
                <a:tc>
                  <a:txBody>
                    <a:bodyPr/>
                    <a:lstStyle/>
                    <a:p>
                      <a:pPr algn="l" fontAlgn="b"/>
                      <a:r>
                        <a:rPr lang="en-GB" sz="1400" b="0" u="none" strike="noStrike" dirty="0">
                          <a:solidFill>
                            <a:srgbClr val="000000"/>
                          </a:solidFill>
                          <a:effectLst/>
                        </a:rPr>
                        <a:t>%</a:t>
                      </a:r>
                      <a:r>
                        <a:rPr lang="en-GB" sz="1400" b="0" u="none" strike="noStrike" dirty="0" err="1">
                          <a:solidFill>
                            <a:srgbClr val="000000"/>
                          </a:solidFill>
                          <a:effectLst/>
                        </a:rPr>
                        <a:t>windir</a:t>
                      </a:r>
                      <a:r>
                        <a:rPr lang="en-GB" sz="1400" b="0" u="none" strike="noStrike" dirty="0">
                          <a:solidFill>
                            <a:srgbClr val="000000"/>
                          </a:solidFill>
                          <a:effectLst/>
                        </a:rPr>
                        <a:t>%\\</a:t>
                      </a:r>
                      <a:r>
                        <a:rPr lang="en-GB" sz="1400" b="0" u="none" strike="noStrike" dirty="0" err="1">
                          <a:solidFill>
                            <a:srgbClr val="000000"/>
                          </a:solidFill>
                          <a:effectLst/>
                        </a:rPr>
                        <a:t>sysnative</a:t>
                      </a:r>
                      <a:r>
                        <a:rPr lang="en-GB" sz="1400" b="0" u="none" strike="noStrike" dirty="0">
                          <a:solidFill>
                            <a:srgbClr val="000000"/>
                          </a:solidFill>
                          <a:effectLst/>
                        </a:rPr>
                        <a:t>\\cmd.exe</a:t>
                      </a:r>
                      <a:endParaRPr lang="en-GB" sz="1400" b="0" i="0" u="none" strike="noStrike" dirty="0">
                        <a:solidFill>
                          <a:srgbClr val="000000"/>
                        </a:solidFill>
                        <a:effectLst/>
                        <a:latin typeface="Aptos Narrow" panose="020B0004020202020204" pitchFamily="34" charset="0"/>
                      </a:endParaRPr>
                    </a:p>
                  </a:txBody>
                  <a:tcPr marL="8189" marR="8189" marT="8189" marB="0" anchor="b"/>
                </a:tc>
                <a:tc>
                  <a:txBody>
                    <a:bodyPr/>
                    <a:lstStyle/>
                    <a:p>
                      <a:pPr algn="r" fontAlgn="b"/>
                      <a:r>
                        <a:rPr lang="en-GB" sz="1400" b="0" u="none" strike="noStrike" dirty="0">
                          <a:solidFill>
                            <a:srgbClr val="000000"/>
                          </a:solidFill>
                          <a:effectLst/>
                        </a:rPr>
                        <a:t>1</a:t>
                      </a:r>
                      <a:endParaRPr lang="en-GB" sz="1400" b="0" i="0" u="none" strike="noStrike" dirty="0">
                        <a:solidFill>
                          <a:srgbClr val="000000"/>
                        </a:solidFill>
                        <a:effectLst/>
                        <a:latin typeface="Aptos Narrow" panose="020B0004020202020204" pitchFamily="34" charset="0"/>
                      </a:endParaRPr>
                    </a:p>
                  </a:txBody>
                  <a:tcPr marL="8189" marR="8189" marT="8189" marB="0" anchor="b"/>
                </a:tc>
                <a:extLst>
                  <a:ext uri="{0D108BD9-81ED-4DB2-BD59-A6C34878D82A}">
                    <a16:rowId xmlns:a16="http://schemas.microsoft.com/office/drawing/2014/main" val="3240864653"/>
                  </a:ext>
                </a:extLst>
              </a:tr>
              <a:tr h="194475">
                <a:tc>
                  <a:txBody>
                    <a:bodyPr/>
                    <a:lstStyle/>
                    <a:p>
                      <a:pPr algn="l" fontAlgn="b"/>
                      <a:r>
                        <a:rPr lang="en-GB" sz="1400" b="0" u="none" strike="noStrike" dirty="0">
                          <a:solidFill>
                            <a:srgbClr val="000000"/>
                          </a:solidFill>
                          <a:effectLst/>
                        </a:rPr>
                        <a:t>%</a:t>
                      </a:r>
                      <a:r>
                        <a:rPr lang="en-GB" sz="1400" b="0" u="none" strike="noStrike" dirty="0" err="1">
                          <a:solidFill>
                            <a:srgbClr val="000000"/>
                          </a:solidFill>
                          <a:effectLst/>
                        </a:rPr>
                        <a:t>windir</a:t>
                      </a:r>
                      <a:r>
                        <a:rPr lang="en-GB" sz="1400" b="0" u="none" strike="noStrike" dirty="0">
                          <a:solidFill>
                            <a:srgbClr val="000000"/>
                          </a:solidFill>
                          <a:effectLst/>
                        </a:rPr>
                        <a:t>%\\</a:t>
                      </a:r>
                      <a:r>
                        <a:rPr lang="en-GB" sz="1400" b="0" u="none" strike="noStrike" dirty="0" err="1">
                          <a:solidFill>
                            <a:srgbClr val="000000"/>
                          </a:solidFill>
                          <a:effectLst/>
                        </a:rPr>
                        <a:t>sysnative</a:t>
                      </a:r>
                      <a:r>
                        <a:rPr lang="en-GB" sz="1400" b="0" u="none" strike="noStrike" dirty="0">
                          <a:solidFill>
                            <a:srgbClr val="000000"/>
                          </a:solidFill>
                          <a:effectLst/>
                        </a:rPr>
                        <a:t>\\logman.exe</a:t>
                      </a:r>
                      <a:endParaRPr lang="en-GB" sz="1400" b="0" i="0" u="none" strike="noStrike" dirty="0">
                        <a:solidFill>
                          <a:srgbClr val="000000"/>
                        </a:solidFill>
                        <a:effectLst/>
                        <a:latin typeface="Aptos Narrow" panose="020B0004020202020204" pitchFamily="34" charset="0"/>
                      </a:endParaRPr>
                    </a:p>
                  </a:txBody>
                  <a:tcPr marL="8189" marR="8189" marT="8189" marB="0" anchor="b"/>
                </a:tc>
                <a:tc>
                  <a:txBody>
                    <a:bodyPr/>
                    <a:lstStyle/>
                    <a:p>
                      <a:pPr algn="r" fontAlgn="b"/>
                      <a:r>
                        <a:rPr lang="en-GB" sz="1400" b="0" u="none" strike="noStrike" dirty="0">
                          <a:solidFill>
                            <a:srgbClr val="000000"/>
                          </a:solidFill>
                          <a:effectLst/>
                        </a:rPr>
                        <a:t>1</a:t>
                      </a:r>
                      <a:endParaRPr lang="en-GB" sz="1400" b="0" i="0" u="none" strike="noStrike" dirty="0">
                        <a:solidFill>
                          <a:srgbClr val="000000"/>
                        </a:solidFill>
                        <a:effectLst/>
                        <a:latin typeface="Aptos Narrow" panose="020B0004020202020204" pitchFamily="34" charset="0"/>
                      </a:endParaRPr>
                    </a:p>
                  </a:txBody>
                  <a:tcPr marL="8189" marR="8189" marT="8189" marB="0" anchor="b"/>
                </a:tc>
                <a:extLst>
                  <a:ext uri="{0D108BD9-81ED-4DB2-BD59-A6C34878D82A}">
                    <a16:rowId xmlns:a16="http://schemas.microsoft.com/office/drawing/2014/main" val="1146031951"/>
                  </a:ext>
                </a:extLst>
              </a:tr>
              <a:tr h="194475">
                <a:tc>
                  <a:txBody>
                    <a:bodyPr/>
                    <a:lstStyle/>
                    <a:p>
                      <a:pPr algn="l" fontAlgn="b"/>
                      <a:r>
                        <a:rPr lang="en-GB" sz="1400" b="0" u="none" strike="noStrike" dirty="0">
                          <a:solidFill>
                            <a:srgbClr val="000000"/>
                          </a:solidFill>
                          <a:effectLst/>
                        </a:rPr>
                        <a:t>%</a:t>
                      </a:r>
                      <a:r>
                        <a:rPr lang="en-GB" sz="1400" b="0" u="none" strike="noStrike" dirty="0" err="1">
                          <a:solidFill>
                            <a:srgbClr val="000000"/>
                          </a:solidFill>
                          <a:effectLst/>
                        </a:rPr>
                        <a:t>windir</a:t>
                      </a:r>
                      <a:r>
                        <a:rPr lang="en-GB" sz="1400" b="0" u="none" strike="noStrike" dirty="0">
                          <a:solidFill>
                            <a:srgbClr val="000000"/>
                          </a:solidFill>
                          <a:effectLst/>
                        </a:rPr>
                        <a:t>%\\</a:t>
                      </a:r>
                      <a:r>
                        <a:rPr lang="en-GB" sz="1400" b="0" u="none" strike="noStrike" dirty="0" err="1">
                          <a:solidFill>
                            <a:srgbClr val="000000"/>
                          </a:solidFill>
                          <a:effectLst/>
                        </a:rPr>
                        <a:t>sysnative</a:t>
                      </a:r>
                      <a:r>
                        <a:rPr lang="en-GB" sz="1400" b="0" u="none" strike="noStrike" dirty="0">
                          <a:solidFill>
                            <a:srgbClr val="000000"/>
                          </a:solidFill>
                          <a:effectLst/>
                        </a:rPr>
                        <a:t>\\mstsc.exe</a:t>
                      </a:r>
                      <a:endParaRPr lang="en-GB" sz="1400" b="0" i="0" u="none" strike="noStrike" dirty="0">
                        <a:solidFill>
                          <a:srgbClr val="000000"/>
                        </a:solidFill>
                        <a:effectLst/>
                        <a:latin typeface="Aptos Narrow" panose="020B0004020202020204" pitchFamily="34" charset="0"/>
                      </a:endParaRPr>
                    </a:p>
                  </a:txBody>
                  <a:tcPr marL="8189" marR="8189" marT="8189" marB="0" anchor="b"/>
                </a:tc>
                <a:tc>
                  <a:txBody>
                    <a:bodyPr/>
                    <a:lstStyle/>
                    <a:p>
                      <a:pPr algn="r" fontAlgn="b"/>
                      <a:r>
                        <a:rPr lang="en-GB" sz="1400" b="0" u="none" strike="noStrike" dirty="0">
                          <a:solidFill>
                            <a:srgbClr val="000000"/>
                          </a:solidFill>
                          <a:effectLst/>
                        </a:rPr>
                        <a:t>1</a:t>
                      </a:r>
                      <a:endParaRPr lang="en-GB" sz="1400" b="0" i="0" u="none" strike="noStrike" dirty="0">
                        <a:solidFill>
                          <a:srgbClr val="000000"/>
                        </a:solidFill>
                        <a:effectLst/>
                        <a:latin typeface="Aptos Narrow" panose="020B0004020202020204" pitchFamily="34" charset="0"/>
                      </a:endParaRPr>
                    </a:p>
                  </a:txBody>
                  <a:tcPr marL="8189" marR="8189" marT="8189" marB="0" anchor="b"/>
                </a:tc>
                <a:extLst>
                  <a:ext uri="{0D108BD9-81ED-4DB2-BD59-A6C34878D82A}">
                    <a16:rowId xmlns:a16="http://schemas.microsoft.com/office/drawing/2014/main" val="1047705409"/>
                  </a:ext>
                </a:extLst>
              </a:tr>
            </a:tbl>
          </a:graphicData>
        </a:graphic>
      </p:graphicFrame>
      <p:sp>
        <p:nvSpPr>
          <p:cNvPr id="5" name="TextBox 4">
            <a:extLst>
              <a:ext uri="{FF2B5EF4-FFF2-40B4-BE49-F238E27FC236}">
                <a16:creationId xmlns:a16="http://schemas.microsoft.com/office/drawing/2014/main" id="{D79240C3-214F-BD93-EE35-5801279B7A0C}"/>
              </a:ext>
            </a:extLst>
          </p:cNvPr>
          <p:cNvSpPr txBox="1"/>
          <p:nvPr/>
        </p:nvSpPr>
        <p:spPr>
          <a:xfrm>
            <a:off x="794260" y="1775404"/>
            <a:ext cx="6454195" cy="3139321"/>
          </a:xfrm>
          <a:prstGeom prst="rect">
            <a:avLst/>
          </a:prstGeom>
          <a:noFill/>
        </p:spPr>
        <p:txBody>
          <a:bodyPr wrap="square" rtlCol="0">
            <a:spAutoFit/>
          </a:bodyPr>
          <a:lstStyle/>
          <a:p>
            <a:pPr marL="285750" indent="-285750">
              <a:buFont typeface="Arial" panose="020B0604020202020204" pitchFamily="34" charset="0"/>
              <a:buChar char="•"/>
            </a:pPr>
            <a:r>
              <a:rPr lang="en-GB" dirty="0"/>
              <a:t>spawnto_x64 – Sacrificial Process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Threat Hunting Strategy:</a:t>
            </a:r>
          </a:p>
          <a:p>
            <a:pPr marL="742950" lvl="1" indent="-285750">
              <a:buFont typeface="Arial" panose="020B0604020202020204" pitchFamily="34" charset="0"/>
              <a:buChar char="•"/>
            </a:pPr>
            <a:r>
              <a:rPr lang="en-GB" dirty="0"/>
              <a:t>Use process spawn telemetry to look for large number of process spawn events for the sacrificial processes</a:t>
            </a:r>
          </a:p>
          <a:p>
            <a:pPr marL="742950" lvl="1" indent="-285750">
              <a:buFont typeface="Arial" panose="020B0604020202020204" pitchFamily="34" charset="0"/>
              <a:buChar char="•"/>
            </a:pPr>
            <a:r>
              <a:rPr lang="en-GB" dirty="0"/>
              <a:t>Use process spawn telemetry to look for unusual parent processes </a:t>
            </a:r>
          </a:p>
          <a:p>
            <a:pPr marL="742950" lvl="1" indent="-285750">
              <a:buFont typeface="Arial" panose="020B0604020202020204" pitchFamily="34" charset="0"/>
              <a:buChar char="•"/>
            </a:pPr>
            <a:r>
              <a:rPr lang="en-GB" dirty="0"/>
              <a:t>Use Sysmon telemetry to look for remote thread &amp; process access events</a:t>
            </a:r>
          </a:p>
          <a:p>
            <a:pPr marL="285750" indent="-285750">
              <a:buFont typeface="Arial" panose="020B0604020202020204" pitchFamily="34" charset="0"/>
              <a:buChar char="•"/>
            </a:pPr>
            <a:r>
              <a:rPr lang="en-GB" dirty="0"/>
              <a:t>Detection:</a:t>
            </a:r>
          </a:p>
          <a:p>
            <a:pPr marL="742950" lvl="1" indent="-285750">
              <a:buFont typeface="Arial" panose="020B0604020202020204" pitchFamily="34" charset="0"/>
              <a:buChar char="•"/>
            </a:pPr>
            <a:r>
              <a:rPr lang="en-GB" dirty="0"/>
              <a:t>Rare process injection or remote thread access events</a:t>
            </a:r>
          </a:p>
        </p:txBody>
      </p:sp>
    </p:spTree>
    <p:extLst>
      <p:ext uri="{BB962C8B-B14F-4D97-AF65-F5344CB8AC3E}">
        <p14:creationId xmlns:p14="http://schemas.microsoft.com/office/powerpoint/2010/main" val="30776534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895399-73AB-529F-772F-C8568226B4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834745-F54E-C19E-03FC-A7C272801478}"/>
              </a:ext>
            </a:extLst>
          </p:cNvPr>
          <p:cNvSpPr>
            <a:spLocks noGrp="1"/>
          </p:cNvSpPr>
          <p:nvPr>
            <p:ph type="title"/>
          </p:nvPr>
        </p:nvSpPr>
        <p:spPr/>
        <p:txBody>
          <a:bodyPr/>
          <a:lstStyle/>
          <a:p>
            <a:r>
              <a:rPr lang="en-GB" dirty="0"/>
              <a:t>Beacon Harvest – CsPeV1</a:t>
            </a:r>
          </a:p>
        </p:txBody>
      </p:sp>
      <p:sp>
        <p:nvSpPr>
          <p:cNvPr id="5" name="TextBox 4">
            <a:extLst>
              <a:ext uri="{FF2B5EF4-FFF2-40B4-BE49-F238E27FC236}">
                <a16:creationId xmlns:a16="http://schemas.microsoft.com/office/drawing/2014/main" id="{4833C22C-A782-46B0-3E25-6E01540B3950}"/>
              </a:ext>
            </a:extLst>
          </p:cNvPr>
          <p:cNvSpPr txBox="1"/>
          <p:nvPr/>
        </p:nvSpPr>
        <p:spPr>
          <a:xfrm>
            <a:off x="794260" y="1775404"/>
            <a:ext cx="6454195" cy="2585323"/>
          </a:xfrm>
          <a:prstGeom prst="rect">
            <a:avLst/>
          </a:prstGeom>
          <a:noFill/>
        </p:spPr>
        <p:txBody>
          <a:bodyPr wrap="square" rtlCol="0">
            <a:spAutoFit/>
          </a:bodyPr>
          <a:lstStyle/>
          <a:p>
            <a:pPr marL="285750" indent="-285750">
              <a:buFont typeface="Arial" panose="020B0604020202020204" pitchFamily="34" charset="0"/>
              <a:buChar char="•"/>
            </a:pPr>
            <a:r>
              <a:rPr lang="en-GB" dirty="0" err="1"/>
              <a:t>pipename</a:t>
            </a:r>
            <a:r>
              <a:rPr lang="en-GB" dirty="0"/>
              <a:t> – Cobalt Strike Named Pipe for IPC</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Threat Hunting Strategy:</a:t>
            </a:r>
          </a:p>
          <a:p>
            <a:pPr marL="742950" lvl="1" indent="-285750">
              <a:buFont typeface="Arial" panose="020B0604020202020204" pitchFamily="34" charset="0"/>
              <a:buChar char="•"/>
            </a:pPr>
            <a:r>
              <a:rPr lang="en-GB" dirty="0"/>
              <a:t>Use EDR/Sysmon telemetry to hunt for these named pipes being used </a:t>
            </a:r>
          </a:p>
          <a:p>
            <a:pPr marL="285750" indent="-285750">
              <a:buFont typeface="Arial" panose="020B0604020202020204" pitchFamily="34" charset="0"/>
              <a:buChar char="•"/>
            </a:pPr>
            <a:r>
              <a:rPr lang="en-GB" dirty="0"/>
              <a:t>Detect</a:t>
            </a:r>
          </a:p>
          <a:p>
            <a:pPr marL="742950" lvl="1" indent="-285750">
              <a:buFont typeface="Arial" panose="020B0604020202020204" pitchFamily="34" charset="0"/>
              <a:buChar char="•"/>
            </a:pPr>
            <a:r>
              <a:rPr lang="en-GB" dirty="0"/>
              <a:t>Detect on these named pipes being used via EDR Telemetry or Sysmon</a:t>
            </a:r>
          </a:p>
          <a:p>
            <a:pPr marL="742950" lvl="1" indent="-285750">
              <a:buFont typeface="Arial" panose="020B0604020202020204" pitchFamily="34" charset="0"/>
              <a:buChar char="•"/>
            </a:pPr>
            <a:endParaRPr lang="en-GB" dirty="0"/>
          </a:p>
        </p:txBody>
      </p:sp>
      <p:graphicFrame>
        <p:nvGraphicFramePr>
          <p:cNvPr id="7" name="Content Placeholder 6">
            <a:extLst>
              <a:ext uri="{FF2B5EF4-FFF2-40B4-BE49-F238E27FC236}">
                <a16:creationId xmlns:a16="http://schemas.microsoft.com/office/drawing/2014/main" id="{8675657A-8209-54D6-395E-8A7887706123}"/>
              </a:ext>
            </a:extLst>
          </p:cNvPr>
          <p:cNvGraphicFramePr>
            <a:graphicFrameLocks noGrp="1"/>
          </p:cNvGraphicFramePr>
          <p:nvPr>
            <p:ph idx="1"/>
            <p:extLst>
              <p:ext uri="{D42A27DB-BD31-4B8C-83A1-F6EECF244321}">
                <p14:modId xmlns:p14="http://schemas.microsoft.com/office/powerpoint/2010/main" val="111060172"/>
              </p:ext>
            </p:extLst>
          </p:nvPr>
        </p:nvGraphicFramePr>
        <p:xfrm>
          <a:off x="7248454" y="1775404"/>
          <a:ext cx="4727455" cy="3736867"/>
        </p:xfrm>
        <a:graphic>
          <a:graphicData uri="http://schemas.openxmlformats.org/drawingml/2006/table">
            <a:tbl>
              <a:tblPr>
                <a:tableStyleId>{69CF1AB2-1976-4502-BF36-3FF5EA218861}</a:tableStyleId>
              </a:tblPr>
              <a:tblGrid>
                <a:gridCol w="3444102">
                  <a:extLst>
                    <a:ext uri="{9D8B030D-6E8A-4147-A177-3AD203B41FA5}">
                      <a16:colId xmlns:a16="http://schemas.microsoft.com/office/drawing/2014/main" val="3446614198"/>
                    </a:ext>
                  </a:extLst>
                </a:gridCol>
                <a:gridCol w="1283353">
                  <a:extLst>
                    <a:ext uri="{9D8B030D-6E8A-4147-A177-3AD203B41FA5}">
                      <a16:colId xmlns:a16="http://schemas.microsoft.com/office/drawing/2014/main" val="4107570195"/>
                    </a:ext>
                  </a:extLst>
                </a:gridCol>
              </a:tblGrid>
              <a:tr h="346876">
                <a:tc>
                  <a:txBody>
                    <a:bodyPr/>
                    <a:lstStyle/>
                    <a:p>
                      <a:pPr algn="l" fontAlgn="b"/>
                      <a:r>
                        <a:rPr lang="en-GB" sz="1400" b="1" u="none" strike="noStrike" dirty="0" err="1">
                          <a:solidFill>
                            <a:srgbClr val="000000"/>
                          </a:solidFill>
                          <a:effectLst/>
                        </a:rPr>
                        <a:t>pipename</a:t>
                      </a:r>
                      <a:endParaRPr lang="en-GB" sz="1400" b="1" i="0" u="none" strike="noStrike" dirty="0">
                        <a:solidFill>
                          <a:srgbClr val="000000"/>
                        </a:solidFill>
                        <a:effectLst/>
                        <a:latin typeface="+mn-lt"/>
                      </a:endParaRPr>
                    </a:p>
                  </a:txBody>
                  <a:tcPr marL="9525" marR="9525" marT="9525" marB="0" anchor="b"/>
                </a:tc>
                <a:tc>
                  <a:txBody>
                    <a:bodyPr/>
                    <a:lstStyle/>
                    <a:p>
                      <a:pPr algn="l" fontAlgn="b"/>
                      <a:r>
                        <a:rPr lang="en-GB" sz="1400" b="1" u="none" strike="noStrike">
                          <a:solidFill>
                            <a:srgbClr val="000000"/>
                          </a:solidFill>
                          <a:effectLst/>
                        </a:rPr>
                        <a:t>Count of pipename</a:t>
                      </a:r>
                      <a:endParaRPr lang="en-GB" sz="1400" b="1" i="0" u="none" strike="noStrike">
                        <a:solidFill>
                          <a:srgbClr val="000000"/>
                        </a:solidFill>
                        <a:effectLst/>
                        <a:latin typeface="+mn-lt"/>
                      </a:endParaRPr>
                    </a:p>
                  </a:txBody>
                  <a:tcPr marL="9525" marR="9525" marT="9525" marB="0" anchor="b"/>
                </a:tc>
                <a:extLst>
                  <a:ext uri="{0D108BD9-81ED-4DB2-BD59-A6C34878D82A}">
                    <a16:rowId xmlns:a16="http://schemas.microsoft.com/office/drawing/2014/main" val="874232170"/>
                  </a:ext>
                </a:extLst>
              </a:tr>
              <a:tr h="346876">
                <a:tc>
                  <a:txBody>
                    <a:bodyPr/>
                    <a:lstStyle/>
                    <a:p>
                      <a:pPr algn="l" fontAlgn="b"/>
                      <a:r>
                        <a:rPr lang="en-GB" sz="1400" b="0" u="none" strike="noStrike">
                          <a:solidFill>
                            <a:srgbClr val="000000"/>
                          </a:solidFill>
                          <a:effectLst/>
                        </a:rPr>
                        <a:t>'\\\\%s\\pipe\\msagent_%x'</a:t>
                      </a:r>
                      <a:endParaRPr lang="en-GB" sz="1400" b="0" i="0" u="none" strike="noStrike">
                        <a:solidFill>
                          <a:srgbClr val="000000"/>
                        </a:solidFill>
                        <a:effectLst/>
                        <a:latin typeface="+mn-lt"/>
                      </a:endParaRPr>
                    </a:p>
                  </a:txBody>
                  <a:tcPr marL="9525" marR="9525" marT="9525" marB="0" anchor="b"/>
                </a:tc>
                <a:tc>
                  <a:txBody>
                    <a:bodyPr/>
                    <a:lstStyle/>
                    <a:p>
                      <a:pPr algn="r" fontAlgn="b"/>
                      <a:r>
                        <a:rPr lang="en-GB" sz="1400" b="0" u="none" strike="noStrike">
                          <a:solidFill>
                            <a:srgbClr val="000000"/>
                          </a:solidFill>
                          <a:effectLst/>
                        </a:rPr>
                        <a:t>16436</a:t>
                      </a:r>
                      <a:endParaRPr lang="en-GB" sz="1400" b="0" i="0" u="none" strike="noStrike">
                        <a:solidFill>
                          <a:srgbClr val="000000"/>
                        </a:solidFill>
                        <a:effectLst/>
                        <a:latin typeface="+mn-lt"/>
                      </a:endParaRPr>
                    </a:p>
                  </a:txBody>
                  <a:tcPr marL="9525" marR="9525" marT="9525" marB="0" anchor="b"/>
                </a:tc>
                <a:extLst>
                  <a:ext uri="{0D108BD9-81ED-4DB2-BD59-A6C34878D82A}">
                    <a16:rowId xmlns:a16="http://schemas.microsoft.com/office/drawing/2014/main" val="3264069015"/>
                  </a:ext>
                </a:extLst>
              </a:tr>
              <a:tr h="346876">
                <a:tc>
                  <a:txBody>
                    <a:bodyPr/>
                    <a:lstStyle/>
                    <a:p>
                      <a:pPr algn="l" fontAlgn="b"/>
                      <a:r>
                        <a:rPr lang="en-GB" sz="1400" b="0" u="none" strike="noStrike" dirty="0">
                          <a:solidFill>
                            <a:srgbClr val="000000"/>
                          </a:solidFill>
                          <a:effectLst/>
                        </a:rPr>
                        <a:t>'\\\\%s\\pipe\\</a:t>
                      </a:r>
                      <a:r>
                        <a:rPr lang="en-GB" sz="1400" b="0" u="none" strike="noStrike" dirty="0" err="1">
                          <a:solidFill>
                            <a:srgbClr val="000000"/>
                          </a:solidFill>
                          <a:effectLst/>
                        </a:rPr>
                        <a:t>interprocess</a:t>
                      </a:r>
                      <a:r>
                        <a:rPr lang="en-GB" sz="1400" b="0" u="none" strike="noStrike" dirty="0">
                          <a:solidFill>
                            <a:srgbClr val="000000"/>
                          </a:solidFill>
                          <a:effectLst/>
                        </a:rPr>
                        <a:t>_%x'</a:t>
                      </a:r>
                      <a:endParaRPr lang="en-GB" sz="1400" b="0" i="0" u="none" strike="noStrike" dirty="0">
                        <a:solidFill>
                          <a:srgbClr val="000000"/>
                        </a:solidFill>
                        <a:effectLst/>
                        <a:latin typeface="+mn-lt"/>
                      </a:endParaRPr>
                    </a:p>
                  </a:txBody>
                  <a:tcPr marL="9525" marR="9525" marT="9525" marB="0" anchor="b"/>
                </a:tc>
                <a:tc>
                  <a:txBody>
                    <a:bodyPr/>
                    <a:lstStyle/>
                    <a:p>
                      <a:pPr algn="r" fontAlgn="b"/>
                      <a:r>
                        <a:rPr lang="en-GB" sz="1400" b="0" u="none" strike="noStrike" dirty="0">
                          <a:solidFill>
                            <a:srgbClr val="000000"/>
                          </a:solidFill>
                          <a:effectLst/>
                        </a:rPr>
                        <a:t>6</a:t>
                      </a:r>
                      <a:endParaRPr lang="en-GB" sz="14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4228258558"/>
                  </a:ext>
                </a:extLst>
              </a:tr>
              <a:tr h="346876">
                <a:tc>
                  <a:txBody>
                    <a:bodyPr/>
                    <a:lstStyle/>
                    <a:p>
                      <a:pPr algn="l" fontAlgn="b"/>
                      <a:r>
                        <a:rPr lang="en-GB" sz="1400" b="0" u="none" strike="noStrike">
                          <a:solidFill>
                            <a:srgbClr val="000000"/>
                          </a:solidFill>
                          <a:effectLst/>
                        </a:rPr>
                        <a:t>'\\\\.\\pipe\\msagent_78'</a:t>
                      </a:r>
                      <a:endParaRPr lang="en-GB" sz="1400" b="0" i="0" u="none" strike="noStrike">
                        <a:solidFill>
                          <a:srgbClr val="000000"/>
                        </a:solidFill>
                        <a:effectLst/>
                        <a:latin typeface="+mn-lt"/>
                      </a:endParaRPr>
                    </a:p>
                  </a:txBody>
                  <a:tcPr marL="9525" marR="9525" marT="9525" marB="0" anchor="b"/>
                </a:tc>
                <a:tc>
                  <a:txBody>
                    <a:bodyPr/>
                    <a:lstStyle/>
                    <a:p>
                      <a:pPr algn="r" fontAlgn="b"/>
                      <a:r>
                        <a:rPr lang="en-GB" sz="1400" b="0" u="none" strike="noStrike">
                          <a:solidFill>
                            <a:srgbClr val="000000"/>
                          </a:solidFill>
                          <a:effectLst/>
                        </a:rPr>
                        <a:t>1</a:t>
                      </a:r>
                      <a:endParaRPr lang="en-GB" sz="1400" b="0" i="0" u="none" strike="noStrike">
                        <a:solidFill>
                          <a:srgbClr val="000000"/>
                        </a:solidFill>
                        <a:effectLst/>
                        <a:latin typeface="+mn-lt"/>
                      </a:endParaRPr>
                    </a:p>
                  </a:txBody>
                  <a:tcPr marL="9525" marR="9525" marT="9525" marB="0" anchor="b"/>
                </a:tc>
                <a:extLst>
                  <a:ext uri="{0D108BD9-81ED-4DB2-BD59-A6C34878D82A}">
                    <a16:rowId xmlns:a16="http://schemas.microsoft.com/office/drawing/2014/main" val="2920687034"/>
                  </a:ext>
                </a:extLst>
              </a:tr>
              <a:tr h="346876">
                <a:tc>
                  <a:txBody>
                    <a:bodyPr/>
                    <a:lstStyle/>
                    <a:p>
                      <a:pPr algn="l" fontAlgn="b"/>
                      <a:r>
                        <a:rPr lang="pt-BR" sz="1400" b="0" u="none" strike="noStrike" dirty="0">
                          <a:solidFill>
                            <a:srgbClr val="000000"/>
                          </a:solidFill>
                          <a:effectLst/>
                        </a:rPr>
                        <a:t>'\\\\%s\\pipe\\mojo.5688.8052.183894939787088877%x'</a:t>
                      </a:r>
                      <a:endParaRPr lang="pt-BR" sz="1400" b="0" i="0" u="none" strike="noStrike" dirty="0">
                        <a:solidFill>
                          <a:srgbClr val="000000"/>
                        </a:solidFill>
                        <a:effectLst/>
                        <a:latin typeface="+mn-lt"/>
                      </a:endParaRPr>
                    </a:p>
                  </a:txBody>
                  <a:tcPr marL="9525" marR="9525" marT="9525" marB="0" anchor="b"/>
                </a:tc>
                <a:tc>
                  <a:txBody>
                    <a:bodyPr/>
                    <a:lstStyle/>
                    <a:p>
                      <a:pPr algn="r" fontAlgn="b"/>
                      <a:r>
                        <a:rPr lang="en-GB" sz="1400" b="0" u="none" strike="noStrike">
                          <a:solidFill>
                            <a:srgbClr val="000000"/>
                          </a:solidFill>
                          <a:effectLst/>
                        </a:rPr>
                        <a:t>1</a:t>
                      </a:r>
                      <a:endParaRPr lang="en-GB" sz="1400" b="0" i="0" u="none" strike="noStrike">
                        <a:solidFill>
                          <a:srgbClr val="000000"/>
                        </a:solidFill>
                        <a:effectLst/>
                        <a:latin typeface="+mn-lt"/>
                      </a:endParaRPr>
                    </a:p>
                  </a:txBody>
                  <a:tcPr marL="9525" marR="9525" marT="9525" marB="0" anchor="b"/>
                </a:tc>
                <a:extLst>
                  <a:ext uri="{0D108BD9-81ED-4DB2-BD59-A6C34878D82A}">
                    <a16:rowId xmlns:a16="http://schemas.microsoft.com/office/drawing/2014/main" val="1933384415"/>
                  </a:ext>
                </a:extLst>
              </a:tr>
              <a:tr h="346876">
                <a:tc>
                  <a:txBody>
                    <a:bodyPr/>
                    <a:lstStyle/>
                    <a:p>
                      <a:pPr algn="l" fontAlgn="b"/>
                      <a:r>
                        <a:rPr lang="en-GB" sz="1400" b="0" u="none" strike="noStrike">
                          <a:solidFill>
                            <a:srgbClr val="000000"/>
                          </a:solidFill>
                          <a:effectLst/>
                        </a:rPr>
                        <a:t>'\\\\.\\pipe\\kaspersky_server'</a:t>
                      </a:r>
                      <a:endParaRPr lang="en-GB" sz="1400" b="0" i="0" u="none" strike="noStrike">
                        <a:solidFill>
                          <a:srgbClr val="000000"/>
                        </a:solidFill>
                        <a:effectLst/>
                        <a:latin typeface="+mn-lt"/>
                      </a:endParaRPr>
                    </a:p>
                  </a:txBody>
                  <a:tcPr marL="9525" marR="9525" marT="9525" marB="0" anchor="b"/>
                </a:tc>
                <a:tc>
                  <a:txBody>
                    <a:bodyPr/>
                    <a:lstStyle/>
                    <a:p>
                      <a:pPr algn="r" fontAlgn="b"/>
                      <a:r>
                        <a:rPr lang="en-GB" sz="1400" b="0" u="none" strike="noStrike">
                          <a:solidFill>
                            <a:srgbClr val="000000"/>
                          </a:solidFill>
                          <a:effectLst/>
                        </a:rPr>
                        <a:t>1</a:t>
                      </a:r>
                      <a:endParaRPr lang="en-GB" sz="1400" b="0" i="0" u="none" strike="noStrike">
                        <a:solidFill>
                          <a:srgbClr val="000000"/>
                        </a:solidFill>
                        <a:effectLst/>
                        <a:latin typeface="+mn-lt"/>
                      </a:endParaRPr>
                    </a:p>
                  </a:txBody>
                  <a:tcPr marL="9525" marR="9525" marT="9525" marB="0" anchor="b"/>
                </a:tc>
                <a:extLst>
                  <a:ext uri="{0D108BD9-81ED-4DB2-BD59-A6C34878D82A}">
                    <a16:rowId xmlns:a16="http://schemas.microsoft.com/office/drawing/2014/main" val="2380800321"/>
                  </a:ext>
                </a:extLst>
              </a:tr>
              <a:tr h="346876">
                <a:tc>
                  <a:txBody>
                    <a:bodyPr/>
                    <a:lstStyle/>
                    <a:p>
                      <a:pPr algn="l" fontAlgn="b"/>
                      <a:r>
                        <a:rPr lang="en-GB" sz="1400" b="0" u="none" strike="noStrike" dirty="0">
                          <a:solidFill>
                            <a:srgbClr val="000000"/>
                          </a:solidFill>
                          <a:effectLst/>
                        </a:rPr>
                        <a:t>'\\\\%s\\pipe\\</a:t>
                      </a:r>
                      <a:r>
                        <a:rPr lang="en-GB" sz="1400" b="0" u="none" strike="noStrike" dirty="0" err="1">
                          <a:solidFill>
                            <a:srgbClr val="000000"/>
                          </a:solidFill>
                          <a:effectLst/>
                        </a:rPr>
                        <a:t>fhsvc</a:t>
                      </a:r>
                      <a:r>
                        <a:rPr lang="en-GB" sz="1400" b="0" u="none" strike="noStrike" dirty="0">
                          <a:solidFill>
                            <a:srgbClr val="000000"/>
                          </a:solidFill>
                          <a:effectLst/>
                        </a:rPr>
                        <a:t>-%x'</a:t>
                      </a:r>
                      <a:endParaRPr lang="en-GB" sz="1400" b="0" i="0" u="none" strike="noStrike" dirty="0">
                        <a:solidFill>
                          <a:srgbClr val="000000"/>
                        </a:solidFill>
                        <a:effectLst/>
                        <a:latin typeface="+mn-lt"/>
                      </a:endParaRPr>
                    </a:p>
                  </a:txBody>
                  <a:tcPr marL="9525" marR="9525" marT="9525" marB="0" anchor="b"/>
                </a:tc>
                <a:tc>
                  <a:txBody>
                    <a:bodyPr/>
                    <a:lstStyle/>
                    <a:p>
                      <a:pPr algn="r" fontAlgn="b"/>
                      <a:r>
                        <a:rPr lang="en-GB" sz="1400" b="0" u="none" strike="noStrike">
                          <a:solidFill>
                            <a:srgbClr val="000000"/>
                          </a:solidFill>
                          <a:effectLst/>
                        </a:rPr>
                        <a:t>1</a:t>
                      </a:r>
                      <a:endParaRPr lang="en-GB" sz="1400" b="0" i="0" u="none" strike="noStrike">
                        <a:solidFill>
                          <a:srgbClr val="000000"/>
                        </a:solidFill>
                        <a:effectLst/>
                        <a:latin typeface="+mn-lt"/>
                      </a:endParaRPr>
                    </a:p>
                  </a:txBody>
                  <a:tcPr marL="9525" marR="9525" marT="9525" marB="0" anchor="b"/>
                </a:tc>
                <a:extLst>
                  <a:ext uri="{0D108BD9-81ED-4DB2-BD59-A6C34878D82A}">
                    <a16:rowId xmlns:a16="http://schemas.microsoft.com/office/drawing/2014/main" val="1912887451"/>
                  </a:ext>
                </a:extLst>
              </a:tr>
              <a:tr h="346876">
                <a:tc>
                  <a:txBody>
                    <a:bodyPr/>
                    <a:lstStyle/>
                    <a:p>
                      <a:pPr algn="l" fontAlgn="b"/>
                      <a:r>
                        <a:rPr lang="en-GB" sz="1400" b="0" u="none" strike="noStrike">
                          <a:solidFill>
                            <a:srgbClr val="000000"/>
                          </a:solidFill>
                          <a:effectLst/>
                        </a:rPr>
                        <a:t>'\\\\%s\\pipe\\budtv_%x'</a:t>
                      </a:r>
                      <a:endParaRPr lang="en-GB" sz="1400" b="0" i="0" u="none" strike="noStrike">
                        <a:solidFill>
                          <a:srgbClr val="000000"/>
                        </a:solidFill>
                        <a:effectLst/>
                        <a:latin typeface="+mn-lt"/>
                      </a:endParaRPr>
                    </a:p>
                  </a:txBody>
                  <a:tcPr marL="9525" marR="9525" marT="9525" marB="0" anchor="b"/>
                </a:tc>
                <a:tc>
                  <a:txBody>
                    <a:bodyPr/>
                    <a:lstStyle/>
                    <a:p>
                      <a:pPr algn="r" fontAlgn="b"/>
                      <a:r>
                        <a:rPr lang="en-GB" sz="1400" b="0" u="none" strike="noStrike">
                          <a:solidFill>
                            <a:srgbClr val="000000"/>
                          </a:solidFill>
                          <a:effectLst/>
                        </a:rPr>
                        <a:t>1</a:t>
                      </a:r>
                      <a:endParaRPr lang="en-GB" sz="1400" b="0" i="0" u="none" strike="noStrike">
                        <a:solidFill>
                          <a:srgbClr val="000000"/>
                        </a:solidFill>
                        <a:effectLst/>
                        <a:latin typeface="+mn-lt"/>
                      </a:endParaRPr>
                    </a:p>
                  </a:txBody>
                  <a:tcPr marL="9525" marR="9525" marT="9525" marB="0" anchor="b"/>
                </a:tc>
                <a:extLst>
                  <a:ext uri="{0D108BD9-81ED-4DB2-BD59-A6C34878D82A}">
                    <a16:rowId xmlns:a16="http://schemas.microsoft.com/office/drawing/2014/main" val="1432930779"/>
                  </a:ext>
                </a:extLst>
              </a:tr>
              <a:tr h="346876">
                <a:tc>
                  <a:txBody>
                    <a:bodyPr/>
                    <a:lstStyle/>
                    <a:p>
                      <a:pPr algn="l" fontAlgn="b"/>
                      <a:r>
                        <a:rPr lang="en-US" sz="1400" b="0" u="none" strike="noStrike" dirty="0">
                          <a:solidFill>
                            <a:srgbClr val="000000"/>
                          </a:solidFill>
                          <a:effectLst/>
                        </a:rPr>
                        <a:t>'\\\\.\\pipe\\</a:t>
                      </a:r>
                      <a:r>
                        <a:rPr lang="en-US" sz="1400" b="0" u="none" strike="noStrike" dirty="0" err="1">
                          <a:solidFill>
                            <a:srgbClr val="000000"/>
                          </a:solidFill>
                          <a:effectLst/>
                        </a:rPr>
                        <a:t>give_your_some_color_see_see</a:t>
                      </a:r>
                      <a:r>
                        <a:rPr lang="en-US" sz="1400" b="0" u="none" strike="noStrike" dirty="0">
                          <a:solidFill>
                            <a:srgbClr val="000000"/>
                          </a:solidFill>
                          <a:effectLst/>
                        </a:rPr>
                        <a:t>'</a:t>
                      </a:r>
                      <a:endParaRPr lang="en-US" sz="1400" b="0" i="0" u="none" strike="noStrike" dirty="0">
                        <a:solidFill>
                          <a:srgbClr val="000000"/>
                        </a:solidFill>
                        <a:effectLst/>
                        <a:latin typeface="+mn-lt"/>
                      </a:endParaRPr>
                    </a:p>
                  </a:txBody>
                  <a:tcPr marL="9525" marR="9525" marT="9525" marB="0" anchor="b"/>
                </a:tc>
                <a:tc>
                  <a:txBody>
                    <a:bodyPr/>
                    <a:lstStyle/>
                    <a:p>
                      <a:pPr algn="r" fontAlgn="b"/>
                      <a:r>
                        <a:rPr lang="en-GB" sz="1400" b="0" u="none" strike="noStrike" dirty="0">
                          <a:solidFill>
                            <a:srgbClr val="000000"/>
                          </a:solidFill>
                          <a:effectLst/>
                        </a:rPr>
                        <a:t>1</a:t>
                      </a:r>
                      <a:endParaRPr lang="en-GB" sz="14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2699504476"/>
                  </a:ext>
                </a:extLst>
              </a:tr>
              <a:tr h="346876">
                <a:tc>
                  <a:txBody>
                    <a:bodyPr/>
                    <a:lstStyle/>
                    <a:p>
                      <a:pPr algn="l" fontAlgn="b"/>
                      <a:r>
                        <a:rPr lang="en-GB" sz="1400" b="0" u="none" strike="noStrike">
                          <a:solidFill>
                            <a:srgbClr val="000000"/>
                          </a:solidFill>
                          <a:effectLst/>
                        </a:rPr>
                        <a:t>'\\\\.\\pipe\\flag14878b0d3347008ebb8547c6317c5ce5'</a:t>
                      </a:r>
                      <a:endParaRPr lang="en-GB" sz="1400" b="0" i="0" u="none" strike="noStrike">
                        <a:solidFill>
                          <a:srgbClr val="000000"/>
                        </a:solidFill>
                        <a:effectLst/>
                        <a:latin typeface="+mn-lt"/>
                      </a:endParaRPr>
                    </a:p>
                  </a:txBody>
                  <a:tcPr marL="9525" marR="9525" marT="9525" marB="0" anchor="b"/>
                </a:tc>
                <a:tc>
                  <a:txBody>
                    <a:bodyPr/>
                    <a:lstStyle/>
                    <a:p>
                      <a:pPr algn="r" fontAlgn="b"/>
                      <a:r>
                        <a:rPr lang="en-GB" sz="1400" b="0" u="none" strike="noStrike" dirty="0">
                          <a:solidFill>
                            <a:srgbClr val="000000"/>
                          </a:solidFill>
                          <a:effectLst/>
                        </a:rPr>
                        <a:t>1</a:t>
                      </a:r>
                      <a:endParaRPr lang="en-GB" sz="14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1309798662"/>
                  </a:ext>
                </a:extLst>
              </a:tr>
            </a:tbl>
          </a:graphicData>
        </a:graphic>
      </p:graphicFrame>
    </p:spTree>
    <p:extLst>
      <p:ext uri="{BB962C8B-B14F-4D97-AF65-F5344CB8AC3E}">
        <p14:creationId xmlns:p14="http://schemas.microsoft.com/office/powerpoint/2010/main" val="27549414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B61B8C-1394-4D5E-6276-01EFF8794F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C17639-7CD1-7741-9547-07B23EA670AD}"/>
              </a:ext>
            </a:extLst>
          </p:cNvPr>
          <p:cNvSpPr>
            <a:spLocks noGrp="1"/>
          </p:cNvSpPr>
          <p:nvPr>
            <p:ph type="title"/>
          </p:nvPr>
        </p:nvSpPr>
        <p:spPr/>
        <p:txBody>
          <a:bodyPr/>
          <a:lstStyle/>
          <a:p>
            <a:r>
              <a:rPr lang="en-GB" dirty="0"/>
              <a:t>Beacon Harvest – CsPeV1</a:t>
            </a:r>
          </a:p>
        </p:txBody>
      </p:sp>
      <p:sp>
        <p:nvSpPr>
          <p:cNvPr id="5" name="TextBox 4">
            <a:extLst>
              <a:ext uri="{FF2B5EF4-FFF2-40B4-BE49-F238E27FC236}">
                <a16:creationId xmlns:a16="http://schemas.microsoft.com/office/drawing/2014/main" id="{F943EB60-CA61-AC7B-4FDA-2DC9A21F014B}"/>
              </a:ext>
            </a:extLst>
          </p:cNvPr>
          <p:cNvSpPr txBox="1"/>
          <p:nvPr/>
        </p:nvSpPr>
        <p:spPr>
          <a:xfrm>
            <a:off x="794260" y="1775404"/>
            <a:ext cx="6454195" cy="2308324"/>
          </a:xfrm>
          <a:prstGeom prst="rect">
            <a:avLst/>
          </a:prstGeom>
          <a:noFill/>
        </p:spPr>
        <p:txBody>
          <a:bodyPr wrap="square" rtlCol="0">
            <a:spAutoFit/>
          </a:bodyPr>
          <a:lstStyle/>
          <a:p>
            <a:pPr marL="285750" indent="-285750">
              <a:buFont typeface="Arial" panose="020B0604020202020204" pitchFamily="34" charset="0"/>
              <a:buChar char="•"/>
            </a:pPr>
            <a:r>
              <a:rPr lang="en-GB" dirty="0" err="1"/>
              <a:t>useragent</a:t>
            </a:r>
            <a:r>
              <a:rPr lang="en-GB" dirty="0"/>
              <a:t> – User Agent used within C2 HTTP/S requests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Threat Hunting Strategy:</a:t>
            </a:r>
          </a:p>
          <a:p>
            <a:pPr marL="742950" lvl="1" indent="-285750">
              <a:buFont typeface="Arial" panose="020B0604020202020204" pitchFamily="34" charset="0"/>
              <a:buChar char="•"/>
            </a:pPr>
            <a:r>
              <a:rPr lang="en-GB" dirty="0"/>
              <a:t>Use HTTP proxy to hunt for User-Agents used by Beacon’s for C2</a:t>
            </a:r>
          </a:p>
          <a:p>
            <a:pPr marL="285750" indent="-285750">
              <a:buFont typeface="Arial" panose="020B0604020202020204" pitchFamily="34" charset="0"/>
              <a:buChar char="•"/>
            </a:pPr>
            <a:r>
              <a:rPr lang="en-GB" dirty="0"/>
              <a:t>Detect</a:t>
            </a:r>
          </a:p>
          <a:p>
            <a:pPr marL="742950" lvl="1" indent="-285750">
              <a:buFont typeface="Arial" panose="020B0604020202020204" pitchFamily="34" charset="0"/>
              <a:buChar char="•"/>
            </a:pPr>
            <a:r>
              <a:rPr lang="en-GB" dirty="0"/>
              <a:t>Detect </a:t>
            </a:r>
            <a:r>
              <a:rPr lang="en-GB" i="1" dirty="0"/>
              <a:t>unique </a:t>
            </a:r>
            <a:r>
              <a:rPr lang="en-GB" dirty="0"/>
              <a:t>User-Agents used by Beacon’s for C2</a:t>
            </a:r>
          </a:p>
          <a:p>
            <a:pPr marL="742950" lvl="1" indent="-285750">
              <a:buFont typeface="Arial" panose="020B0604020202020204" pitchFamily="34" charset="0"/>
              <a:buChar char="•"/>
            </a:pPr>
            <a:endParaRPr lang="en-GB" dirty="0"/>
          </a:p>
        </p:txBody>
      </p:sp>
      <p:graphicFrame>
        <p:nvGraphicFramePr>
          <p:cNvPr id="6" name="Content Placeholder 5">
            <a:extLst>
              <a:ext uri="{FF2B5EF4-FFF2-40B4-BE49-F238E27FC236}">
                <a16:creationId xmlns:a16="http://schemas.microsoft.com/office/drawing/2014/main" id="{B4861136-1409-BF7A-9DE8-5CEF780C41FF}"/>
              </a:ext>
            </a:extLst>
          </p:cNvPr>
          <p:cNvGraphicFramePr>
            <a:graphicFrameLocks noGrp="1"/>
          </p:cNvGraphicFramePr>
          <p:nvPr>
            <p:ph idx="1"/>
            <p:extLst>
              <p:ext uri="{D42A27DB-BD31-4B8C-83A1-F6EECF244321}">
                <p14:modId xmlns:p14="http://schemas.microsoft.com/office/powerpoint/2010/main" val="4021248396"/>
              </p:ext>
            </p:extLst>
          </p:nvPr>
        </p:nvGraphicFramePr>
        <p:xfrm>
          <a:off x="7782344" y="427784"/>
          <a:ext cx="4004739" cy="6148944"/>
        </p:xfrm>
        <a:graphic>
          <a:graphicData uri="http://schemas.openxmlformats.org/drawingml/2006/table">
            <a:tbl>
              <a:tblPr>
                <a:tableStyleId>{69CF1AB2-1976-4502-BF36-3FF5EA218861}</a:tableStyleId>
              </a:tblPr>
              <a:tblGrid>
                <a:gridCol w="3117904">
                  <a:extLst>
                    <a:ext uri="{9D8B030D-6E8A-4147-A177-3AD203B41FA5}">
                      <a16:colId xmlns:a16="http://schemas.microsoft.com/office/drawing/2014/main" val="3415796918"/>
                    </a:ext>
                  </a:extLst>
                </a:gridCol>
                <a:gridCol w="886835">
                  <a:extLst>
                    <a:ext uri="{9D8B030D-6E8A-4147-A177-3AD203B41FA5}">
                      <a16:colId xmlns:a16="http://schemas.microsoft.com/office/drawing/2014/main" val="869290690"/>
                    </a:ext>
                  </a:extLst>
                </a:gridCol>
              </a:tblGrid>
              <a:tr h="159877">
                <a:tc>
                  <a:txBody>
                    <a:bodyPr/>
                    <a:lstStyle/>
                    <a:p>
                      <a:pPr algn="l" fontAlgn="b"/>
                      <a:r>
                        <a:rPr lang="en-GB" sz="1200" b="1" u="none" strike="noStrike" dirty="0" err="1">
                          <a:solidFill>
                            <a:srgbClr val="000000"/>
                          </a:solidFill>
                          <a:effectLst/>
                        </a:rPr>
                        <a:t>useragent</a:t>
                      </a:r>
                      <a:endParaRPr lang="en-GB" sz="1200" b="1" i="0" u="none" strike="noStrike" dirty="0">
                        <a:solidFill>
                          <a:srgbClr val="000000"/>
                        </a:solidFill>
                        <a:effectLst/>
                        <a:latin typeface="Aptos Narrow" panose="020B0004020202020204" pitchFamily="34" charset="0"/>
                      </a:endParaRPr>
                    </a:p>
                  </a:txBody>
                  <a:tcPr marL="7119" marR="7119" marT="7119" marB="0" anchor="b"/>
                </a:tc>
                <a:tc>
                  <a:txBody>
                    <a:bodyPr/>
                    <a:lstStyle/>
                    <a:p>
                      <a:pPr algn="l" fontAlgn="b"/>
                      <a:r>
                        <a:rPr lang="en-GB" sz="1200" b="1" u="none" strike="noStrike">
                          <a:solidFill>
                            <a:srgbClr val="000000"/>
                          </a:solidFill>
                          <a:effectLst/>
                        </a:rPr>
                        <a:t>Count of useragent</a:t>
                      </a:r>
                      <a:endParaRPr lang="en-GB" sz="1200" b="1" i="0" u="none" strike="noStrike" dirty="0">
                        <a:solidFill>
                          <a:srgbClr val="000000"/>
                        </a:solidFill>
                        <a:effectLst/>
                        <a:latin typeface="Aptos Narrow" panose="020B0004020202020204" pitchFamily="34" charset="0"/>
                      </a:endParaRPr>
                    </a:p>
                  </a:txBody>
                  <a:tcPr marL="7119" marR="7119" marT="7119" marB="0" anchor="b"/>
                </a:tc>
                <a:extLst>
                  <a:ext uri="{0D108BD9-81ED-4DB2-BD59-A6C34878D82A}">
                    <a16:rowId xmlns:a16="http://schemas.microsoft.com/office/drawing/2014/main" val="2289009813"/>
                  </a:ext>
                </a:extLst>
              </a:tr>
              <a:tr h="281817">
                <a:tc>
                  <a:txBody>
                    <a:bodyPr/>
                    <a:lstStyle/>
                    <a:p>
                      <a:pPr algn="l" fontAlgn="b"/>
                      <a:r>
                        <a:rPr lang="en-GB" sz="1200" b="0" u="none" strike="noStrike">
                          <a:solidFill>
                            <a:srgbClr val="000000"/>
                          </a:solidFill>
                          <a:effectLst/>
                        </a:rPr>
                        <a:t>'Mozilla/5.0 (Windows NT 6.1; WOW64; Trident/7.0; rv:11.0) like Gecko'</a:t>
                      </a:r>
                      <a:endParaRPr lang="en-GB" sz="1200" b="0" i="0" u="none" strike="noStrike">
                        <a:solidFill>
                          <a:srgbClr val="000000"/>
                        </a:solidFill>
                        <a:effectLst/>
                        <a:latin typeface="Aptos Narrow" panose="020B0004020202020204" pitchFamily="34" charset="0"/>
                      </a:endParaRPr>
                    </a:p>
                  </a:txBody>
                  <a:tcPr marL="7119" marR="7119" marT="7119" marB="0" anchor="b"/>
                </a:tc>
                <a:tc>
                  <a:txBody>
                    <a:bodyPr/>
                    <a:lstStyle/>
                    <a:p>
                      <a:pPr algn="r" fontAlgn="b"/>
                      <a:r>
                        <a:rPr lang="en-GB" sz="1200" b="0" u="none" strike="noStrike">
                          <a:solidFill>
                            <a:srgbClr val="000000"/>
                          </a:solidFill>
                          <a:effectLst/>
                        </a:rPr>
                        <a:t>16382</a:t>
                      </a:r>
                      <a:endParaRPr lang="en-GB" sz="1200" b="0" i="0" u="none" strike="noStrike">
                        <a:solidFill>
                          <a:srgbClr val="000000"/>
                        </a:solidFill>
                        <a:effectLst/>
                        <a:latin typeface="Aptos Narrow" panose="020B0004020202020204" pitchFamily="34" charset="0"/>
                      </a:endParaRPr>
                    </a:p>
                  </a:txBody>
                  <a:tcPr marL="7119" marR="7119" marT="7119" marB="0" anchor="b"/>
                </a:tc>
                <a:extLst>
                  <a:ext uri="{0D108BD9-81ED-4DB2-BD59-A6C34878D82A}">
                    <a16:rowId xmlns:a16="http://schemas.microsoft.com/office/drawing/2014/main" val="4175960397"/>
                  </a:ext>
                </a:extLst>
              </a:tr>
              <a:tr h="281817">
                <a:tc>
                  <a:txBody>
                    <a:bodyPr/>
                    <a:lstStyle/>
                    <a:p>
                      <a:pPr algn="l" fontAlgn="b"/>
                      <a:r>
                        <a:rPr lang="en-GB" sz="1200" b="0" u="none" strike="noStrike" dirty="0">
                          <a:solidFill>
                            <a:srgbClr val="000000"/>
                          </a:solidFill>
                          <a:effectLst/>
                        </a:rPr>
                        <a:t>'Mozilla/5.0 (compatible, MSIE 11, Windows NT 6.3; Trident/7.0;  rv:11.0) like Gecko'</a:t>
                      </a:r>
                      <a:endParaRPr lang="en-GB" sz="1200" b="0" i="0" u="none" strike="noStrike" dirty="0">
                        <a:solidFill>
                          <a:srgbClr val="000000"/>
                        </a:solidFill>
                        <a:effectLst/>
                        <a:latin typeface="Aptos Narrow" panose="020B0004020202020204" pitchFamily="34" charset="0"/>
                      </a:endParaRPr>
                    </a:p>
                  </a:txBody>
                  <a:tcPr marL="7119" marR="7119" marT="7119" marB="0" anchor="b"/>
                </a:tc>
                <a:tc>
                  <a:txBody>
                    <a:bodyPr/>
                    <a:lstStyle/>
                    <a:p>
                      <a:pPr algn="r" fontAlgn="b"/>
                      <a:r>
                        <a:rPr lang="en-GB" sz="1200" b="0" u="none" strike="noStrike">
                          <a:solidFill>
                            <a:srgbClr val="000000"/>
                          </a:solidFill>
                          <a:effectLst/>
                        </a:rPr>
                        <a:t>23</a:t>
                      </a:r>
                      <a:endParaRPr lang="en-GB" sz="1200" b="0" i="0" u="none" strike="noStrike">
                        <a:solidFill>
                          <a:srgbClr val="000000"/>
                        </a:solidFill>
                        <a:effectLst/>
                        <a:latin typeface="Aptos Narrow" panose="020B0004020202020204" pitchFamily="34" charset="0"/>
                      </a:endParaRPr>
                    </a:p>
                  </a:txBody>
                  <a:tcPr marL="7119" marR="7119" marT="7119" marB="0" anchor="b"/>
                </a:tc>
                <a:extLst>
                  <a:ext uri="{0D108BD9-81ED-4DB2-BD59-A6C34878D82A}">
                    <a16:rowId xmlns:a16="http://schemas.microsoft.com/office/drawing/2014/main" val="3792610401"/>
                  </a:ext>
                </a:extLst>
              </a:tr>
              <a:tr h="159877">
                <a:tc>
                  <a:txBody>
                    <a:bodyPr/>
                    <a:lstStyle/>
                    <a:p>
                      <a:pPr algn="l" fontAlgn="b"/>
                      <a:r>
                        <a:rPr lang="en-GB" sz="1200" b="0" u="none" strike="noStrike" dirty="0">
                          <a:solidFill>
                            <a:srgbClr val="000000"/>
                          </a:solidFill>
                          <a:effectLst/>
                        </a:rPr>
                        <a:t>'Mozilla/5.0 (compatible; MSIE 8.0; Windows NT 6.1; Trident/5.0)'</a:t>
                      </a:r>
                      <a:endParaRPr lang="en-GB" sz="1200" b="0" i="0" u="none" strike="noStrike" dirty="0">
                        <a:solidFill>
                          <a:srgbClr val="000000"/>
                        </a:solidFill>
                        <a:effectLst/>
                        <a:latin typeface="Aptos Narrow" panose="020B0004020202020204" pitchFamily="34" charset="0"/>
                      </a:endParaRPr>
                    </a:p>
                  </a:txBody>
                  <a:tcPr marL="7119" marR="7119" marT="7119" marB="0" anchor="b"/>
                </a:tc>
                <a:tc>
                  <a:txBody>
                    <a:bodyPr/>
                    <a:lstStyle/>
                    <a:p>
                      <a:pPr algn="r" fontAlgn="b"/>
                      <a:r>
                        <a:rPr lang="en-GB" sz="1200" b="0" u="none" strike="noStrike">
                          <a:solidFill>
                            <a:srgbClr val="000000"/>
                          </a:solidFill>
                          <a:effectLst/>
                        </a:rPr>
                        <a:t>22</a:t>
                      </a:r>
                      <a:endParaRPr lang="en-GB" sz="1200" b="0" i="0" u="none" strike="noStrike">
                        <a:solidFill>
                          <a:srgbClr val="000000"/>
                        </a:solidFill>
                        <a:effectLst/>
                        <a:latin typeface="Aptos Narrow" panose="020B0004020202020204" pitchFamily="34" charset="0"/>
                      </a:endParaRPr>
                    </a:p>
                  </a:txBody>
                  <a:tcPr marL="7119" marR="7119" marT="7119" marB="0" anchor="b"/>
                </a:tc>
                <a:extLst>
                  <a:ext uri="{0D108BD9-81ED-4DB2-BD59-A6C34878D82A}">
                    <a16:rowId xmlns:a16="http://schemas.microsoft.com/office/drawing/2014/main" val="1231679775"/>
                  </a:ext>
                </a:extLst>
              </a:tr>
              <a:tr h="281817">
                <a:tc>
                  <a:txBody>
                    <a:bodyPr/>
                    <a:lstStyle/>
                    <a:p>
                      <a:pPr algn="l" fontAlgn="b"/>
                      <a:r>
                        <a:rPr lang="en-US" sz="1200" b="0" u="none" strike="noStrike" dirty="0">
                          <a:solidFill>
                            <a:srgbClr val="000000"/>
                          </a:solidFill>
                          <a:effectLst/>
                        </a:rPr>
                        <a:t>'Mozilla/5.0 (compatible; MSIE 9.0; Windows NT 6.1; WOW64; Trident/5.0)'</a:t>
                      </a:r>
                      <a:endParaRPr lang="en-US" sz="1200" b="0" i="0" u="none" strike="noStrike" dirty="0">
                        <a:solidFill>
                          <a:srgbClr val="000000"/>
                        </a:solidFill>
                        <a:effectLst/>
                        <a:latin typeface="Aptos Narrow" panose="020B0004020202020204" pitchFamily="34" charset="0"/>
                      </a:endParaRPr>
                    </a:p>
                  </a:txBody>
                  <a:tcPr marL="7119" marR="7119" marT="7119" marB="0" anchor="b"/>
                </a:tc>
                <a:tc>
                  <a:txBody>
                    <a:bodyPr/>
                    <a:lstStyle/>
                    <a:p>
                      <a:pPr algn="r" fontAlgn="b"/>
                      <a:r>
                        <a:rPr lang="en-GB" sz="1200" b="0" u="none" strike="noStrike" dirty="0">
                          <a:solidFill>
                            <a:srgbClr val="000000"/>
                          </a:solidFill>
                          <a:effectLst/>
                        </a:rPr>
                        <a:t>13</a:t>
                      </a:r>
                      <a:endParaRPr lang="en-GB" sz="1200" b="0" i="0" u="none" strike="noStrike" dirty="0">
                        <a:solidFill>
                          <a:srgbClr val="000000"/>
                        </a:solidFill>
                        <a:effectLst/>
                        <a:latin typeface="Aptos Narrow" panose="020B0004020202020204" pitchFamily="34" charset="0"/>
                      </a:endParaRPr>
                    </a:p>
                  </a:txBody>
                  <a:tcPr marL="7119" marR="7119" marT="7119" marB="0" anchor="b"/>
                </a:tc>
                <a:extLst>
                  <a:ext uri="{0D108BD9-81ED-4DB2-BD59-A6C34878D82A}">
                    <a16:rowId xmlns:a16="http://schemas.microsoft.com/office/drawing/2014/main" val="19501469"/>
                  </a:ext>
                </a:extLst>
              </a:tr>
              <a:tr h="281817">
                <a:tc>
                  <a:txBody>
                    <a:bodyPr/>
                    <a:lstStyle/>
                    <a:p>
                      <a:pPr algn="l" fontAlgn="b"/>
                      <a:r>
                        <a:rPr lang="en-GB" sz="1200" b="0" u="none" strike="noStrike">
                          <a:solidFill>
                            <a:srgbClr val="000000"/>
                          </a:solidFill>
                          <a:effectLst/>
                        </a:rPr>
                        <a:t>'Mozilla/4.0 (compatible; MSIE 7.0; Windows NT 5.1; .NET CLR 2.0.50727; .NET CLR 3.0.04506.30)'</a:t>
                      </a:r>
                      <a:endParaRPr lang="en-GB" sz="1200" b="0" i="0" u="none" strike="noStrike">
                        <a:solidFill>
                          <a:srgbClr val="000000"/>
                        </a:solidFill>
                        <a:effectLst/>
                        <a:latin typeface="Aptos Narrow" panose="020B0004020202020204" pitchFamily="34" charset="0"/>
                      </a:endParaRPr>
                    </a:p>
                  </a:txBody>
                  <a:tcPr marL="7119" marR="7119" marT="7119" marB="0" anchor="b"/>
                </a:tc>
                <a:tc>
                  <a:txBody>
                    <a:bodyPr/>
                    <a:lstStyle/>
                    <a:p>
                      <a:pPr algn="r" fontAlgn="b"/>
                      <a:r>
                        <a:rPr lang="en-GB" sz="1200" b="0" u="none" strike="noStrike">
                          <a:solidFill>
                            <a:srgbClr val="000000"/>
                          </a:solidFill>
                          <a:effectLst/>
                        </a:rPr>
                        <a:t>12</a:t>
                      </a:r>
                      <a:endParaRPr lang="en-GB" sz="1200" b="0" i="0" u="none" strike="noStrike">
                        <a:solidFill>
                          <a:srgbClr val="000000"/>
                        </a:solidFill>
                        <a:effectLst/>
                        <a:latin typeface="Aptos Narrow" panose="020B0004020202020204" pitchFamily="34" charset="0"/>
                      </a:endParaRPr>
                    </a:p>
                  </a:txBody>
                  <a:tcPr marL="7119" marR="7119" marT="7119" marB="0" anchor="b"/>
                </a:tc>
                <a:extLst>
                  <a:ext uri="{0D108BD9-81ED-4DB2-BD59-A6C34878D82A}">
                    <a16:rowId xmlns:a16="http://schemas.microsoft.com/office/drawing/2014/main" val="2110765879"/>
                  </a:ext>
                </a:extLst>
              </a:tr>
              <a:tr h="159877">
                <a:tc>
                  <a:txBody>
                    <a:bodyPr/>
                    <a:lstStyle/>
                    <a:p>
                      <a:pPr algn="l" fontAlgn="b"/>
                      <a:r>
                        <a:rPr lang="en-GB" sz="1200" b="0" u="none" strike="noStrike">
                          <a:solidFill>
                            <a:srgbClr val="000000"/>
                          </a:solidFill>
                          <a:effectLst/>
                        </a:rPr>
                        <a:t>'Mozilla/4.0 (compatible; MSIE 7.0; Windows NT 5.1)'</a:t>
                      </a:r>
                      <a:endParaRPr lang="en-GB" sz="1200" b="0" i="0" u="none" strike="noStrike">
                        <a:solidFill>
                          <a:srgbClr val="000000"/>
                        </a:solidFill>
                        <a:effectLst/>
                        <a:latin typeface="Aptos Narrow" panose="020B0004020202020204" pitchFamily="34" charset="0"/>
                      </a:endParaRPr>
                    </a:p>
                  </a:txBody>
                  <a:tcPr marL="7119" marR="7119" marT="7119" marB="0" anchor="b"/>
                </a:tc>
                <a:tc>
                  <a:txBody>
                    <a:bodyPr/>
                    <a:lstStyle/>
                    <a:p>
                      <a:pPr algn="r" fontAlgn="b"/>
                      <a:r>
                        <a:rPr lang="en-GB" sz="1200" b="0" u="none" strike="noStrike">
                          <a:solidFill>
                            <a:srgbClr val="000000"/>
                          </a:solidFill>
                          <a:effectLst/>
                        </a:rPr>
                        <a:t>12</a:t>
                      </a:r>
                      <a:endParaRPr lang="en-GB" sz="1200" b="0" i="0" u="none" strike="noStrike">
                        <a:solidFill>
                          <a:srgbClr val="000000"/>
                        </a:solidFill>
                        <a:effectLst/>
                        <a:latin typeface="Aptos Narrow" panose="020B0004020202020204" pitchFamily="34" charset="0"/>
                      </a:endParaRPr>
                    </a:p>
                  </a:txBody>
                  <a:tcPr marL="7119" marR="7119" marT="7119" marB="0" anchor="b"/>
                </a:tc>
                <a:extLst>
                  <a:ext uri="{0D108BD9-81ED-4DB2-BD59-A6C34878D82A}">
                    <a16:rowId xmlns:a16="http://schemas.microsoft.com/office/drawing/2014/main" val="36769773"/>
                  </a:ext>
                </a:extLst>
              </a:tr>
              <a:tr h="281817">
                <a:tc>
                  <a:txBody>
                    <a:bodyPr/>
                    <a:lstStyle/>
                    <a:p>
                      <a:pPr algn="l" fontAlgn="b"/>
                      <a:r>
                        <a:rPr lang="en-GB" sz="1200" b="0" u="none" strike="noStrike">
                          <a:solidFill>
                            <a:srgbClr val="000000"/>
                          </a:solidFill>
                          <a:effectLst/>
                        </a:rPr>
                        <a:t>'Mozilla/5.0 (compatible; MSIE 9.0; Windows NT 6.1; WOW64; Trident/5.0; MANM)'</a:t>
                      </a:r>
                      <a:endParaRPr lang="en-GB" sz="1200" b="0" i="0" u="none" strike="noStrike" dirty="0">
                        <a:solidFill>
                          <a:srgbClr val="000000"/>
                        </a:solidFill>
                        <a:effectLst/>
                        <a:latin typeface="Aptos Narrow" panose="020B0004020202020204" pitchFamily="34" charset="0"/>
                      </a:endParaRPr>
                    </a:p>
                  </a:txBody>
                  <a:tcPr marL="7119" marR="7119" marT="7119" marB="0" anchor="b"/>
                </a:tc>
                <a:tc>
                  <a:txBody>
                    <a:bodyPr/>
                    <a:lstStyle/>
                    <a:p>
                      <a:pPr algn="r" fontAlgn="b"/>
                      <a:r>
                        <a:rPr lang="en-GB" sz="1200" b="0" u="none" strike="noStrike" dirty="0">
                          <a:solidFill>
                            <a:srgbClr val="000000"/>
                          </a:solidFill>
                          <a:effectLst/>
                        </a:rPr>
                        <a:t>9</a:t>
                      </a:r>
                      <a:endParaRPr lang="en-GB" sz="1200" b="0" i="0" u="none" strike="noStrike" dirty="0">
                        <a:solidFill>
                          <a:srgbClr val="000000"/>
                        </a:solidFill>
                        <a:effectLst/>
                        <a:latin typeface="Aptos Narrow" panose="020B0004020202020204" pitchFamily="34" charset="0"/>
                      </a:endParaRPr>
                    </a:p>
                  </a:txBody>
                  <a:tcPr marL="7119" marR="7119" marT="7119" marB="0" anchor="b"/>
                </a:tc>
                <a:extLst>
                  <a:ext uri="{0D108BD9-81ED-4DB2-BD59-A6C34878D82A}">
                    <a16:rowId xmlns:a16="http://schemas.microsoft.com/office/drawing/2014/main" val="4168692937"/>
                  </a:ext>
                </a:extLst>
              </a:tr>
              <a:tr h="159877">
                <a:tc>
                  <a:txBody>
                    <a:bodyPr/>
                    <a:lstStyle/>
                    <a:p>
                      <a:pPr algn="l" fontAlgn="b"/>
                      <a:r>
                        <a:rPr lang="en-GB" sz="1200" b="0" u="none" strike="noStrike">
                          <a:solidFill>
                            <a:srgbClr val="000000"/>
                          </a:solidFill>
                          <a:effectLst/>
                        </a:rPr>
                        <a:t>'Windows-Update-Agent/10.0.10011.16384 Client-Protocol/1.40'</a:t>
                      </a:r>
                      <a:endParaRPr lang="en-GB" sz="1200" b="0" i="0" u="none" strike="noStrike">
                        <a:solidFill>
                          <a:srgbClr val="000000"/>
                        </a:solidFill>
                        <a:effectLst/>
                        <a:latin typeface="Aptos Narrow" panose="020B0004020202020204" pitchFamily="34" charset="0"/>
                      </a:endParaRPr>
                    </a:p>
                  </a:txBody>
                  <a:tcPr marL="7119" marR="7119" marT="7119" marB="0" anchor="b"/>
                </a:tc>
                <a:tc>
                  <a:txBody>
                    <a:bodyPr/>
                    <a:lstStyle/>
                    <a:p>
                      <a:pPr algn="r" fontAlgn="b"/>
                      <a:r>
                        <a:rPr lang="en-GB" sz="1200" b="0" u="none" strike="noStrike">
                          <a:solidFill>
                            <a:srgbClr val="000000"/>
                          </a:solidFill>
                          <a:effectLst/>
                        </a:rPr>
                        <a:t>9</a:t>
                      </a:r>
                      <a:endParaRPr lang="en-GB" sz="1200" b="0" i="0" u="none" strike="noStrike">
                        <a:solidFill>
                          <a:srgbClr val="000000"/>
                        </a:solidFill>
                        <a:effectLst/>
                        <a:latin typeface="Aptos Narrow" panose="020B0004020202020204" pitchFamily="34" charset="0"/>
                      </a:endParaRPr>
                    </a:p>
                  </a:txBody>
                  <a:tcPr marL="7119" marR="7119" marT="7119" marB="0" anchor="b"/>
                </a:tc>
                <a:extLst>
                  <a:ext uri="{0D108BD9-81ED-4DB2-BD59-A6C34878D82A}">
                    <a16:rowId xmlns:a16="http://schemas.microsoft.com/office/drawing/2014/main" val="1643777660"/>
                  </a:ext>
                </a:extLst>
              </a:tr>
              <a:tr h="159877">
                <a:tc>
                  <a:txBody>
                    <a:bodyPr/>
                    <a:lstStyle/>
                    <a:p>
                      <a:pPr algn="l" fontAlgn="b"/>
                      <a:r>
                        <a:rPr lang="en-GB" sz="1200" b="0" u="none" strike="noStrike" dirty="0">
                          <a:solidFill>
                            <a:srgbClr val="000000"/>
                          </a:solidFill>
                          <a:effectLst/>
                        </a:rPr>
                        <a:t>'Mozilla/5.0 (compatible; MSIE 9.0; Windows NT 6.0; Trident/5.0)'</a:t>
                      </a:r>
                      <a:endParaRPr lang="en-GB" sz="1200" b="0" i="0" u="none" strike="noStrike" dirty="0">
                        <a:solidFill>
                          <a:srgbClr val="000000"/>
                        </a:solidFill>
                        <a:effectLst/>
                        <a:latin typeface="Aptos Narrow" panose="020B0004020202020204" pitchFamily="34" charset="0"/>
                      </a:endParaRPr>
                    </a:p>
                  </a:txBody>
                  <a:tcPr marL="7119" marR="7119" marT="7119" marB="0" anchor="b"/>
                </a:tc>
                <a:tc>
                  <a:txBody>
                    <a:bodyPr/>
                    <a:lstStyle/>
                    <a:p>
                      <a:pPr algn="r" fontAlgn="b"/>
                      <a:r>
                        <a:rPr lang="en-GB" sz="1200" b="0" u="none" strike="noStrike">
                          <a:solidFill>
                            <a:srgbClr val="000000"/>
                          </a:solidFill>
                          <a:effectLst/>
                        </a:rPr>
                        <a:t>8</a:t>
                      </a:r>
                      <a:endParaRPr lang="en-GB" sz="1200" b="0" i="0" u="none" strike="noStrike">
                        <a:solidFill>
                          <a:srgbClr val="000000"/>
                        </a:solidFill>
                        <a:effectLst/>
                        <a:latin typeface="Aptos Narrow" panose="020B0004020202020204" pitchFamily="34" charset="0"/>
                      </a:endParaRPr>
                    </a:p>
                  </a:txBody>
                  <a:tcPr marL="7119" marR="7119" marT="7119" marB="0" anchor="b"/>
                </a:tc>
                <a:extLst>
                  <a:ext uri="{0D108BD9-81ED-4DB2-BD59-A6C34878D82A}">
                    <a16:rowId xmlns:a16="http://schemas.microsoft.com/office/drawing/2014/main" val="2678699531"/>
                  </a:ext>
                </a:extLst>
              </a:tr>
              <a:tr h="281817">
                <a:tc>
                  <a:txBody>
                    <a:bodyPr/>
                    <a:lstStyle/>
                    <a:p>
                      <a:pPr algn="l" fontAlgn="b"/>
                      <a:r>
                        <a:rPr lang="en-GB" sz="1200" b="0" u="none" strike="noStrike">
                          <a:solidFill>
                            <a:srgbClr val="000000"/>
                          </a:solidFill>
                          <a:effectLst/>
                        </a:rPr>
                        <a:t>'Mozilla/5.0 (compatible; MSIE 9.0; Windows NT 6.1; WOW64; Trident/5.0; BOIE9;ENUS)'</a:t>
                      </a:r>
                      <a:endParaRPr lang="en-GB" sz="1200" b="0" i="0" u="none" strike="noStrike">
                        <a:solidFill>
                          <a:srgbClr val="000000"/>
                        </a:solidFill>
                        <a:effectLst/>
                        <a:latin typeface="Aptos Narrow" panose="020B0004020202020204" pitchFamily="34" charset="0"/>
                      </a:endParaRPr>
                    </a:p>
                  </a:txBody>
                  <a:tcPr marL="7119" marR="7119" marT="7119" marB="0" anchor="b"/>
                </a:tc>
                <a:tc>
                  <a:txBody>
                    <a:bodyPr/>
                    <a:lstStyle/>
                    <a:p>
                      <a:pPr algn="r" fontAlgn="b"/>
                      <a:r>
                        <a:rPr lang="en-GB" sz="1200" b="0" u="none" strike="noStrike">
                          <a:solidFill>
                            <a:srgbClr val="000000"/>
                          </a:solidFill>
                          <a:effectLst/>
                        </a:rPr>
                        <a:t>8</a:t>
                      </a:r>
                      <a:endParaRPr lang="en-GB" sz="1200" b="0" i="0" u="none" strike="noStrike">
                        <a:solidFill>
                          <a:srgbClr val="000000"/>
                        </a:solidFill>
                        <a:effectLst/>
                        <a:latin typeface="Aptos Narrow" panose="020B0004020202020204" pitchFamily="34" charset="0"/>
                      </a:endParaRPr>
                    </a:p>
                  </a:txBody>
                  <a:tcPr marL="7119" marR="7119" marT="7119" marB="0" anchor="b"/>
                </a:tc>
                <a:extLst>
                  <a:ext uri="{0D108BD9-81ED-4DB2-BD59-A6C34878D82A}">
                    <a16:rowId xmlns:a16="http://schemas.microsoft.com/office/drawing/2014/main" val="521967721"/>
                  </a:ext>
                </a:extLst>
              </a:tr>
              <a:tr h="281817">
                <a:tc>
                  <a:txBody>
                    <a:bodyPr/>
                    <a:lstStyle/>
                    <a:p>
                      <a:pPr algn="l" fontAlgn="b"/>
                      <a:r>
                        <a:rPr lang="en-US" sz="1200" b="0" u="none" strike="noStrike">
                          <a:solidFill>
                            <a:srgbClr val="000000"/>
                          </a:solidFill>
                          <a:effectLst/>
                        </a:rPr>
                        <a:t>'Mozilla/5.0 (compatible; MSIE 10.0; Windows NT 6.2; Win64; x64; Trident/6.0)'</a:t>
                      </a:r>
                      <a:endParaRPr lang="en-US" sz="1200" b="0" i="0" u="none" strike="noStrike">
                        <a:solidFill>
                          <a:srgbClr val="000000"/>
                        </a:solidFill>
                        <a:effectLst/>
                        <a:latin typeface="Aptos Narrow" panose="020B0004020202020204" pitchFamily="34" charset="0"/>
                      </a:endParaRPr>
                    </a:p>
                  </a:txBody>
                  <a:tcPr marL="7119" marR="7119" marT="7119" marB="0" anchor="b"/>
                </a:tc>
                <a:tc>
                  <a:txBody>
                    <a:bodyPr/>
                    <a:lstStyle/>
                    <a:p>
                      <a:pPr algn="r" fontAlgn="b"/>
                      <a:r>
                        <a:rPr lang="en-GB" sz="1200" b="0" u="none" strike="noStrike">
                          <a:solidFill>
                            <a:srgbClr val="000000"/>
                          </a:solidFill>
                          <a:effectLst/>
                        </a:rPr>
                        <a:t>8</a:t>
                      </a:r>
                      <a:endParaRPr lang="en-GB" sz="1200" b="0" i="0" u="none" strike="noStrike">
                        <a:solidFill>
                          <a:srgbClr val="000000"/>
                        </a:solidFill>
                        <a:effectLst/>
                        <a:latin typeface="Aptos Narrow" panose="020B0004020202020204" pitchFamily="34" charset="0"/>
                      </a:endParaRPr>
                    </a:p>
                  </a:txBody>
                  <a:tcPr marL="7119" marR="7119" marT="7119" marB="0" anchor="b"/>
                </a:tc>
                <a:extLst>
                  <a:ext uri="{0D108BD9-81ED-4DB2-BD59-A6C34878D82A}">
                    <a16:rowId xmlns:a16="http://schemas.microsoft.com/office/drawing/2014/main" val="2657046025"/>
                  </a:ext>
                </a:extLst>
              </a:tr>
              <a:tr h="281817">
                <a:tc>
                  <a:txBody>
                    <a:bodyPr/>
                    <a:lstStyle/>
                    <a:p>
                      <a:pPr algn="l" fontAlgn="b"/>
                      <a:r>
                        <a:rPr lang="en-GB" sz="1200" b="0" u="none" strike="noStrike">
                          <a:solidFill>
                            <a:srgbClr val="000000"/>
                          </a:solidFill>
                          <a:effectLst/>
                        </a:rPr>
                        <a:t>'Mozilla/5.0 (compatible, MSIE 11, Windows NT 6.3; Trident/7.0; rv:11.0) like Gecko'</a:t>
                      </a:r>
                      <a:endParaRPr lang="en-GB" sz="1200" b="0" i="0" u="none" strike="noStrike">
                        <a:solidFill>
                          <a:srgbClr val="000000"/>
                        </a:solidFill>
                        <a:effectLst/>
                        <a:latin typeface="Aptos Narrow" panose="020B0004020202020204" pitchFamily="34" charset="0"/>
                      </a:endParaRPr>
                    </a:p>
                  </a:txBody>
                  <a:tcPr marL="7119" marR="7119" marT="7119" marB="0" anchor="b"/>
                </a:tc>
                <a:tc>
                  <a:txBody>
                    <a:bodyPr/>
                    <a:lstStyle/>
                    <a:p>
                      <a:pPr algn="r" fontAlgn="b"/>
                      <a:r>
                        <a:rPr lang="en-GB" sz="1200" b="0" u="none" strike="noStrike">
                          <a:solidFill>
                            <a:srgbClr val="000000"/>
                          </a:solidFill>
                          <a:effectLst/>
                        </a:rPr>
                        <a:t>7</a:t>
                      </a:r>
                      <a:endParaRPr lang="en-GB" sz="1200" b="0" i="0" u="none" strike="noStrike">
                        <a:solidFill>
                          <a:srgbClr val="000000"/>
                        </a:solidFill>
                        <a:effectLst/>
                        <a:latin typeface="Aptos Narrow" panose="020B0004020202020204" pitchFamily="34" charset="0"/>
                      </a:endParaRPr>
                    </a:p>
                  </a:txBody>
                  <a:tcPr marL="7119" marR="7119" marT="7119" marB="0" anchor="b"/>
                </a:tc>
                <a:extLst>
                  <a:ext uri="{0D108BD9-81ED-4DB2-BD59-A6C34878D82A}">
                    <a16:rowId xmlns:a16="http://schemas.microsoft.com/office/drawing/2014/main" val="537674918"/>
                  </a:ext>
                </a:extLst>
              </a:tr>
              <a:tr h="159877">
                <a:tc>
                  <a:txBody>
                    <a:bodyPr/>
                    <a:lstStyle/>
                    <a:p>
                      <a:pPr algn="l" fontAlgn="b"/>
                      <a:r>
                        <a:rPr lang="en-GB" sz="1200" b="0" u="none" strike="noStrike">
                          <a:solidFill>
                            <a:srgbClr val="000000"/>
                          </a:solidFill>
                          <a:effectLst/>
                        </a:rPr>
                        <a:t>'Mozilla/4.0 (compatible; MSIE 7.0; Windows NT 6.0)'</a:t>
                      </a:r>
                      <a:endParaRPr lang="en-GB" sz="1200" b="0" i="0" u="none" strike="noStrike">
                        <a:solidFill>
                          <a:srgbClr val="000000"/>
                        </a:solidFill>
                        <a:effectLst/>
                        <a:latin typeface="Aptos Narrow" panose="020B0004020202020204" pitchFamily="34" charset="0"/>
                      </a:endParaRPr>
                    </a:p>
                  </a:txBody>
                  <a:tcPr marL="7119" marR="7119" marT="7119" marB="0" anchor="b"/>
                </a:tc>
                <a:tc>
                  <a:txBody>
                    <a:bodyPr/>
                    <a:lstStyle/>
                    <a:p>
                      <a:pPr algn="r" fontAlgn="b"/>
                      <a:r>
                        <a:rPr lang="en-GB" sz="1200" b="0" u="none" strike="noStrike">
                          <a:solidFill>
                            <a:srgbClr val="000000"/>
                          </a:solidFill>
                          <a:effectLst/>
                        </a:rPr>
                        <a:t>7</a:t>
                      </a:r>
                      <a:endParaRPr lang="en-GB" sz="1200" b="0" i="0" u="none" strike="noStrike">
                        <a:solidFill>
                          <a:srgbClr val="000000"/>
                        </a:solidFill>
                        <a:effectLst/>
                        <a:latin typeface="Aptos Narrow" panose="020B0004020202020204" pitchFamily="34" charset="0"/>
                      </a:endParaRPr>
                    </a:p>
                  </a:txBody>
                  <a:tcPr marL="7119" marR="7119" marT="7119" marB="0" anchor="b"/>
                </a:tc>
                <a:extLst>
                  <a:ext uri="{0D108BD9-81ED-4DB2-BD59-A6C34878D82A}">
                    <a16:rowId xmlns:a16="http://schemas.microsoft.com/office/drawing/2014/main" val="3952656568"/>
                  </a:ext>
                </a:extLst>
              </a:tr>
              <a:tr h="281817">
                <a:tc>
                  <a:txBody>
                    <a:bodyPr/>
                    <a:lstStyle/>
                    <a:p>
                      <a:pPr algn="l" fontAlgn="b"/>
                      <a:r>
                        <a:rPr lang="en-GB" sz="1200" b="0" u="none" strike="noStrike">
                          <a:solidFill>
                            <a:srgbClr val="000000"/>
                          </a:solidFill>
                          <a:effectLst/>
                        </a:rPr>
                        <a:t>'Mozilla/5.0 (compatible; MSIE 9.0; Windows NT 6.1; Win64; x64; Trident/5.0; BOIE9;ENUS)'</a:t>
                      </a:r>
                      <a:endParaRPr lang="en-GB" sz="1200" b="0" i="0" u="none" strike="noStrike">
                        <a:solidFill>
                          <a:srgbClr val="000000"/>
                        </a:solidFill>
                        <a:effectLst/>
                        <a:latin typeface="Aptos Narrow" panose="020B0004020202020204" pitchFamily="34" charset="0"/>
                      </a:endParaRPr>
                    </a:p>
                  </a:txBody>
                  <a:tcPr marL="7119" marR="7119" marT="7119" marB="0" anchor="b"/>
                </a:tc>
                <a:tc>
                  <a:txBody>
                    <a:bodyPr/>
                    <a:lstStyle/>
                    <a:p>
                      <a:pPr algn="r" fontAlgn="b"/>
                      <a:r>
                        <a:rPr lang="en-GB" sz="1200" b="0" u="none" strike="noStrike">
                          <a:solidFill>
                            <a:srgbClr val="000000"/>
                          </a:solidFill>
                          <a:effectLst/>
                        </a:rPr>
                        <a:t>7</a:t>
                      </a:r>
                      <a:endParaRPr lang="en-GB" sz="1200" b="0" i="0" u="none" strike="noStrike">
                        <a:solidFill>
                          <a:srgbClr val="000000"/>
                        </a:solidFill>
                        <a:effectLst/>
                        <a:latin typeface="Aptos Narrow" panose="020B0004020202020204" pitchFamily="34" charset="0"/>
                      </a:endParaRPr>
                    </a:p>
                  </a:txBody>
                  <a:tcPr marL="7119" marR="7119" marT="7119" marB="0" anchor="b"/>
                </a:tc>
                <a:extLst>
                  <a:ext uri="{0D108BD9-81ED-4DB2-BD59-A6C34878D82A}">
                    <a16:rowId xmlns:a16="http://schemas.microsoft.com/office/drawing/2014/main" val="294531701"/>
                  </a:ext>
                </a:extLst>
              </a:tr>
              <a:tr h="281817">
                <a:tc>
                  <a:txBody>
                    <a:bodyPr/>
                    <a:lstStyle/>
                    <a:p>
                      <a:pPr algn="l" fontAlgn="b"/>
                      <a:r>
                        <a:rPr lang="en-GB" sz="1200" b="0" u="none" strike="noStrike">
                          <a:solidFill>
                            <a:srgbClr val="000000"/>
                          </a:solidFill>
                          <a:effectLst/>
                        </a:rPr>
                        <a:t>'Mozilla/5.0 (Windows NT 10.0; Win64; x64) AppleWebKit/537.36 (KHTML, like Gecko) Chrome/96.0.4664.110 Safari/537.36'</a:t>
                      </a:r>
                      <a:endParaRPr lang="en-GB" sz="1200" b="0" i="0" u="none" strike="noStrike">
                        <a:solidFill>
                          <a:srgbClr val="000000"/>
                        </a:solidFill>
                        <a:effectLst/>
                        <a:latin typeface="Aptos Narrow" panose="020B0004020202020204" pitchFamily="34" charset="0"/>
                      </a:endParaRPr>
                    </a:p>
                  </a:txBody>
                  <a:tcPr marL="7119" marR="7119" marT="7119" marB="0" anchor="b"/>
                </a:tc>
                <a:tc>
                  <a:txBody>
                    <a:bodyPr/>
                    <a:lstStyle/>
                    <a:p>
                      <a:pPr algn="r" fontAlgn="b"/>
                      <a:r>
                        <a:rPr lang="en-GB" sz="1200" b="0" u="none" strike="noStrike" dirty="0">
                          <a:solidFill>
                            <a:srgbClr val="000000"/>
                          </a:solidFill>
                          <a:effectLst/>
                        </a:rPr>
                        <a:t>6</a:t>
                      </a:r>
                      <a:endParaRPr lang="en-GB" sz="1200" b="0" i="0" u="none" strike="noStrike" dirty="0">
                        <a:solidFill>
                          <a:srgbClr val="000000"/>
                        </a:solidFill>
                        <a:effectLst/>
                        <a:latin typeface="Aptos Narrow" panose="020B0004020202020204" pitchFamily="34" charset="0"/>
                      </a:endParaRPr>
                    </a:p>
                  </a:txBody>
                  <a:tcPr marL="7119" marR="7119" marT="7119" marB="0" anchor="b"/>
                </a:tc>
                <a:extLst>
                  <a:ext uri="{0D108BD9-81ED-4DB2-BD59-A6C34878D82A}">
                    <a16:rowId xmlns:a16="http://schemas.microsoft.com/office/drawing/2014/main" val="1291091641"/>
                  </a:ext>
                </a:extLst>
              </a:tr>
            </a:tbl>
          </a:graphicData>
        </a:graphic>
      </p:graphicFrame>
    </p:spTree>
    <p:extLst>
      <p:ext uri="{BB962C8B-B14F-4D97-AF65-F5344CB8AC3E}">
        <p14:creationId xmlns:p14="http://schemas.microsoft.com/office/powerpoint/2010/main" val="3947368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E5EDD8-ECC9-87FC-A4DE-CB0612073F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3B508E-C72E-7AD2-02A0-EC909273964D}"/>
              </a:ext>
            </a:extLst>
          </p:cNvPr>
          <p:cNvSpPr>
            <a:spLocks noGrp="1"/>
          </p:cNvSpPr>
          <p:nvPr>
            <p:ph type="title"/>
          </p:nvPr>
        </p:nvSpPr>
        <p:spPr/>
        <p:txBody>
          <a:bodyPr/>
          <a:lstStyle/>
          <a:p>
            <a:r>
              <a:rPr lang="en-GB" dirty="0"/>
              <a:t>What is TI?</a:t>
            </a:r>
          </a:p>
        </p:txBody>
      </p:sp>
      <p:sp>
        <p:nvSpPr>
          <p:cNvPr id="3" name="Content Placeholder 2">
            <a:extLst>
              <a:ext uri="{FF2B5EF4-FFF2-40B4-BE49-F238E27FC236}">
                <a16:creationId xmlns:a16="http://schemas.microsoft.com/office/drawing/2014/main" id="{6AEDEDFF-3157-B613-2F97-697429ED3EE5}"/>
              </a:ext>
            </a:extLst>
          </p:cNvPr>
          <p:cNvSpPr>
            <a:spLocks noGrp="1"/>
          </p:cNvSpPr>
          <p:nvPr>
            <p:ph idx="1"/>
          </p:nvPr>
        </p:nvSpPr>
        <p:spPr/>
        <p:txBody>
          <a:bodyPr/>
          <a:lstStyle/>
          <a:p>
            <a:r>
              <a:rPr lang="en-GB" dirty="0">
                <a:hlinkClick r:id="rId2"/>
              </a:rPr>
              <a:t>UK NCSC </a:t>
            </a:r>
            <a:r>
              <a:rPr lang="en-GB" dirty="0"/>
              <a:t>– “</a:t>
            </a:r>
            <a:r>
              <a:rPr lang="en-US" dirty="0">
                <a:solidFill>
                  <a:srgbClr val="FF0000"/>
                </a:solidFill>
              </a:rPr>
              <a:t>evidence-based knowledge, including context, mechanisms, indicators, implications and actionable advice, </a:t>
            </a:r>
            <a:r>
              <a:rPr lang="en-US" dirty="0"/>
              <a:t>about an existing or emerging menace or hazard to assets that can be used to inform decisions regarding the subject's response to that menace or hazard”</a:t>
            </a:r>
            <a:endParaRPr lang="en-GB" dirty="0"/>
          </a:p>
        </p:txBody>
      </p:sp>
      <p:cxnSp>
        <p:nvCxnSpPr>
          <p:cNvPr id="9" name="Straight Arrow Connector 8">
            <a:extLst>
              <a:ext uri="{FF2B5EF4-FFF2-40B4-BE49-F238E27FC236}">
                <a16:creationId xmlns:a16="http://schemas.microsoft.com/office/drawing/2014/main" id="{D8089839-14FB-726E-374D-A4B3CA1857A7}"/>
              </a:ext>
            </a:extLst>
          </p:cNvPr>
          <p:cNvCxnSpPr>
            <a:cxnSpLocks/>
          </p:cNvCxnSpPr>
          <p:nvPr/>
        </p:nvCxnSpPr>
        <p:spPr>
          <a:xfrm flipV="1">
            <a:off x="5025863" y="1735358"/>
            <a:ext cx="1070137" cy="276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E618876-DB4C-E4CC-9D74-BA53FD7A617B}"/>
              </a:ext>
            </a:extLst>
          </p:cNvPr>
          <p:cNvSpPr txBox="1"/>
          <p:nvPr/>
        </p:nvSpPr>
        <p:spPr>
          <a:xfrm>
            <a:off x="6043611" y="1550732"/>
            <a:ext cx="3203737" cy="369332"/>
          </a:xfrm>
          <a:prstGeom prst="rect">
            <a:avLst/>
          </a:prstGeom>
          <a:noFill/>
        </p:spPr>
        <p:txBody>
          <a:bodyPr wrap="square" rtlCol="0">
            <a:spAutoFit/>
          </a:bodyPr>
          <a:lstStyle/>
          <a:p>
            <a:r>
              <a:rPr lang="en-GB" b="1" dirty="0"/>
              <a:t>intelligence pertaining to a threat</a:t>
            </a:r>
          </a:p>
        </p:txBody>
      </p:sp>
    </p:spTree>
    <p:extLst>
      <p:ext uri="{BB962C8B-B14F-4D97-AF65-F5344CB8AC3E}">
        <p14:creationId xmlns:p14="http://schemas.microsoft.com/office/powerpoint/2010/main" val="24527151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21847-EB94-A57E-B322-78350EED92A4}"/>
              </a:ext>
            </a:extLst>
          </p:cNvPr>
          <p:cNvSpPr>
            <a:spLocks noGrp="1"/>
          </p:cNvSpPr>
          <p:nvPr>
            <p:ph type="title"/>
          </p:nvPr>
        </p:nvSpPr>
        <p:spPr/>
        <p:txBody>
          <a:bodyPr/>
          <a:lstStyle/>
          <a:p>
            <a:r>
              <a:rPr lang="en-GB" dirty="0"/>
              <a:t>ns*.softline[.]top</a:t>
            </a:r>
          </a:p>
        </p:txBody>
      </p:sp>
      <p:sp>
        <p:nvSpPr>
          <p:cNvPr id="3" name="Content Placeholder 2">
            <a:extLst>
              <a:ext uri="{FF2B5EF4-FFF2-40B4-BE49-F238E27FC236}">
                <a16:creationId xmlns:a16="http://schemas.microsoft.com/office/drawing/2014/main" id="{F493D5A0-BF40-237B-0035-C7D6B290DC3C}"/>
              </a:ext>
            </a:extLst>
          </p:cNvPr>
          <p:cNvSpPr>
            <a:spLocks noGrp="1"/>
          </p:cNvSpPr>
          <p:nvPr>
            <p:ph idx="1"/>
          </p:nvPr>
        </p:nvSpPr>
        <p:spPr/>
        <p:txBody>
          <a:bodyPr/>
          <a:lstStyle/>
          <a:p>
            <a:pPr>
              <a:buFont typeface="Arial" panose="020B0604020202020204" pitchFamily="34" charset="0"/>
              <a:buChar char="•"/>
            </a:pPr>
            <a:r>
              <a:rPr lang="en-GB" dirty="0"/>
              <a:t> 16,366 Cobalt Strike Beacon’s were using DNS reverse HTTP for C2 with the domain ns*.softline[.]top</a:t>
            </a:r>
          </a:p>
          <a:p>
            <a:pPr lvl="1">
              <a:buFont typeface="Arial" panose="020B0604020202020204" pitchFamily="34" charset="0"/>
              <a:buChar char="•"/>
            </a:pPr>
            <a:endParaRPr lang="en-GB" dirty="0"/>
          </a:p>
        </p:txBody>
      </p:sp>
      <p:pic>
        <p:nvPicPr>
          <p:cNvPr id="5" name="Picture 4">
            <a:extLst>
              <a:ext uri="{FF2B5EF4-FFF2-40B4-BE49-F238E27FC236}">
                <a16:creationId xmlns:a16="http://schemas.microsoft.com/office/drawing/2014/main" id="{A313E272-D96E-72ED-044B-0F12B883D69F}"/>
              </a:ext>
            </a:extLst>
          </p:cNvPr>
          <p:cNvPicPr>
            <a:picLocks noChangeAspect="1"/>
          </p:cNvPicPr>
          <p:nvPr/>
        </p:nvPicPr>
        <p:blipFill>
          <a:blip r:embed="rId2"/>
          <a:stretch>
            <a:fillRect/>
          </a:stretch>
        </p:blipFill>
        <p:spPr>
          <a:xfrm>
            <a:off x="5520774" y="3079486"/>
            <a:ext cx="6533721" cy="2501917"/>
          </a:xfrm>
          <a:prstGeom prst="rect">
            <a:avLst/>
          </a:prstGeom>
        </p:spPr>
      </p:pic>
      <p:pic>
        <p:nvPicPr>
          <p:cNvPr id="7" name="Picture 6">
            <a:extLst>
              <a:ext uri="{FF2B5EF4-FFF2-40B4-BE49-F238E27FC236}">
                <a16:creationId xmlns:a16="http://schemas.microsoft.com/office/drawing/2014/main" id="{04E5C451-D99D-1DA0-6CE5-4EC30F7BAE7F}"/>
              </a:ext>
            </a:extLst>
          </p:cNvPr>
          <p:cNvPicPr>
            <a:picLocks noChangeAspect="1"/>
          </p:cNvPicPr>
          <p:nvPr/>
        </p:nvPicPr>
        <p:blipFill>
          <a:blip r:embed="rId3"/>
          <a:stretch>
            <a:fillRect/>
          </a:stretch>
        </p:blipFill>
        <p:spPr>
          <a:xfrm>
            <a:off x="137505" y="2914482"/>
            <a:ext cx="5329020" cy="3320769"/>
          </a:xfrm>
          <a:prstGeom prst="rect">
            <a:avLst/>
          </a:prstGeom>
        </p:spPr>
      </p:pic>
    </p:spTree>
    <p:extLst>
      <p:ext uri="{BB962C8B-B14F-4D97-AF65-F5344CB8AC3E}">
        <p14:creationId xmlns:p14="http://schemas.microsoft.com/office/powerpoint/2010/main" val="35141293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642BB5-3FD9-ABA0-80AA-1F00D77B0B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DEF46C-3109-4695-FE0C-AF27E6ECA1B1}"/>
              </a:ext>
            </a:extLst>
          </p:cNvPr>
          <p:cNvSpPr>
            <a:spLocks noGrp="1"/>
          </p:cNvSpPr>
          <p:nvPr>
            <p:ph type="title"/>
          </p:nvPr>
        </p:nvSpPr>
        <p:spPr/>
        <p:txBody>
          <a:bodyPr/>
          <a:lstStyle/>
          <a:p>
            <a:r>
              <a:rPr lang="en-GB" dirty="0"/>
              <a:t>ns*.</a:t>
            </a:r>
            <a:r>
              <a:rPr lang="en-GB" dirty="0" err="1"/>
              <a:t>softline</a:t>
            </a:r>
            <a:r>
              <a:rPr lang="en-GB" dirty="0"/>
              <a:t>[.]top</a:t>
            </a:r>
          </a:p>
        </p:txBody>
      </p:sp>
      <p:sp>
        <p:nvSpPr>
          <p:cNvPr id="3" name="Content Placeholder 2">
            <a:extLst>
              <a:ext uri="{FF2B5EF4-FFF2-40B4-BE49-F238E27FC236}">
                <a16:creationId xmlns:a16="http://schemas.microsoft.com/office/drawing/2014/main" id="{0A49DB87-51FE-C1DE-1D39-130BA3ED15AC}"/>
              </a:ext>
            </a:extLst>
          </p:cNvPr>
          <p:cNvSpPr>
            <a:spLocks noGrp="1"/>
          </p:cNvSpPr>
          <p:nvPr>
            <p:ph idx="1"/>
          </p:nvPr>
        </p:nvSpPr>
        <p:spPr>
          <a:xfrm>
            <a:off x="676656" y="2011680"/>
            <a:ext cx="10753725" cy="4268980"/>
          </a:xfrm>
        </p:spPr>
        <p:txBody>
          <a:bodyPr/>
          <a:lstStyle/>
          <a:p>
            <a:pPr>
              <a:buFont typeface="Arial" panose="020B0604020202020204" pitchFamily="34" charset="0"/>
              <a:buChar char="•"/>
            </a:pPr>
            <a:r>
              <a:rPr lang="en-GB" sz="1400" dirty="0"/>
              <a:t> </a:t>
            </a:r>
            <a:r>
              <a:rPr lang="en-GB" sz="1400" b="1" dirty="0" err="1"/>
              <a:t>server,get-uri</a:t>
            </a:r>
            <a:r>
              <a:rPr lang="en-GB" sz="1400" b="1" dirty="0"/>
              <a:t>: </a:t>
            </a:r>
            <a:r>
              <a:rPr lang="en-GB" sz="1400" b="1" i="0" dirty="0">
                <a:solidFill>
                  <a:srgbClr val="000000"/>
                </a:solidFill>
                <a:effectLst/>
              </a:rPr>
              <a:t>ns7.softline.top</a:t>
            </a:r>
            <a:r>
              <a:rPr lang="en-GB" sz="1400" b="0" i="0" dirty="0">
                <a:solidFill>
                  <a:srgbClr val="000000"/>
                </a:solidFill>
                <a:effectLst/>
              </a:rPr>
              <a:t>,/s/ref=nb_sb_noss_1/167-3294888-0262949/field-keywords=books</a:t>
            </a:r>
            <a:r>
              <a:rPr lang="en-GB" sz="1400" i="0" dirty="0">
                <a:solidFill>
                  <a:srgbClr val="000000"/>
                </a:solidFill>
                <a:effectLst/>
              </a:rPr>
              <a:t>,</a:t>
            </a:r>
            <a:r>
              <a:rPr lang="en-GB" sz="1400" b="1" i="0" dirty="0">
                <a:solidFill>
                  <a:srgbClr val="000000"/>
                </a:solidFill>
                <a:effectLst/>
              </a:rPr>
              <a:t>ns8.softline.top</a:t>
            </a:r>
            <a:r>
              <a:rPr lang="en-GB" sz="1400" b="0" i="0" dirty="0">
                <a:solidFill>
                  <a:srgbClr val="000000"/>
                </a:solidFill>
                <a:effectLst/>
              </a:rPr>
              <a:t>,/s/ref=nb_sb_noss_1/167-3294888-0262949/field-keywords=books,</a:t>
            </a:r>
            <a:r>
              <a:rPr lang="en-GB" sz="1400" b="1" i="0" dirty="0">
                <a:solidFill>
                  <a:srgbClr val="000000"/>
                </a:solidFill>
                <a:effectLst/>
              </a:rPr>
              <a:t>ns9.softline.top</a:t>
            </a:r>
            <a:r>
              <a:rPr lang="en-GB" sz="1400" b="0" i="0" dirty="0">
                <a:solidFill>
                  <a:srgbClr val="000000"/>
                </a:solidFill>
                <a:effectLst/>
              </a:rPr>
              <a:t>,/s/ref=nb_sb_noss_1/167-3294888-0262949/field-keywords=books</a:t>
            </a:r>
          </a:p>
          <a:p>
            <a:pPr>
              <a:buFont typeface="Arial" panose="020B0604020202020204" pitchFamily="34" charset="0"/>
              <a:buChar char="•"/>
            </a:pPr>
            <a:r>
              <a:rPr lang="en-GB" sz="1400" b="1" dirty="0" err="1"/>
              <a:t>useragent</a:t>
            </a:r>
            <a:r>
              <a:rPr lang="en-GB" sz="1400" b="1" dirty="0"/>
              <a:t>: </a:t>
            </a:r>
            <a:r>
              <a:rPr lang="en-GB" sz="1400" b="0" i="0" dirty="0">
                <a:solidFill>
                  <a:srgbClr val="000000"/>
                </a:solidFill>
                <a:effectLst/>
              </a:rPr>
              <a:t>Mozilla/5.0 (Windows NT 6.1; WOW64; Trident/7.0; rv:11.0) like Gecko</a:t>
            </a:r>
          </a:p>
          <a:p>
            <a:pPr>
              <a:buFont typeface="Arial" panose="020B0604020202020204" pitchFamily="34" charset="0"/>
              <a:buChar char="•"/>
            </a:pPr>
            <a:r>
              <a:rPr lang="en-GB" sz="1400" dirty="0">
                <a:solidFill>
                  <a:srgbClr val="000000"/>
                </a:solidFill>
              </a:rPr>
              <a:t> </a:t>
            </a:r>
            <a:r>
              <a:rPr lang="en-GB" sz="1400" b="1" dirty="0">
                <a:solidFill>
                  <a:srgbClr val="000000"/>
                </a:solidFill>
              </a:rPr>
              <a:t>spawnto_x64: </a:t>
            </a:r>
            <a:r>
              <a:rPr lang="en-GB" sz="1400" dirty="0">
                <a:solidFill>
                  <a:srgbClr val="000000"/>
                </a:solidFill>
              </a:rPr>
              <a:t>%</a:t>
            </a:r>
            <a:r>
              <a:rPr lang="en-GB" sz="1400" dirty="0" err="1">
                <a:solidFill>
                  <a:srgbClr val="000000"/>
                </a:solidFill>
              </a:rPr>
              <a:t>windir</a:t>
            </a:r>
            <a:r>
              <a:rPr lang="en-GB" sz="1400" dirty="0">
                <a:solidFill>
                  <a:srgbClr val="000000"/>
                </a:solidFill>
              </a:rPr>
              <a:t>%\</a:t>
            </a:r>
            <a:r>
              <a:rPr lang="en-GB" sz="1400" dirty="0" err="1">
                <a:solidFill>
                  <a:srgbClr val="000000"/>
                </a:solidFill>
              </a:rPr>
              <a:t>sysnative</a:t>
            </a:r>
            <a:r>
              <a:rPr lang="en-GB" sz="1400" dirty="0">
                <a:solidFill>
                  <a:srgbClr val="000000"/>
                </a:solidFill>
              </a:rPr>
              <a:t>\rundll32.exe</a:t>
            </a:r>
            <a:endParaRPr lang="en-GB" sz="1400" b="1" dirty="0">
              <a:solidFill>
                <a:srgbClr val="000000"/>
              </a:solidFill>
            </a:endParaRPr>
          </a:p>
          <a:p>
            <a:pPr>
              <a:buFont typeface="Arial" panose="020B0604020202020204" pitchFamily="34" charset="0"/>
              <a:buChar char="•"/>
            </a:pPr>
            <a:r>
              <a:rPr lang="en-GB" sz="1400" b="1" dirty="0">
                <a:solidFill>
                  <a:srgbClr val="000000"/>
                </a:solidFill>
              </a:rPr>
              <a:t>s</a:t>
            </a:r>
            <a:r>
              <a:rPr lang="en-GB" sz="1400" b="1" i="0" dirty="0">
                <a:solidFill>
                  <a:srgbClr val="000000"/>
                </a:solidFill>
                <a:effectLst/>
              </a:rPr>
              <a:t>pawnto_x86 </a:t>
            </a:r>
            <a:r>
              <a:rPr lang="en-GB" sz="1400" dirty="0">
                <a:solidFill>
                  <a:srgbClr val="000000"/>
                </a:solidFill>
              </a:rPr>
              <a:t>%</a:t>
            </a:r>
            <a:r>
              <a:rPr lang="en-GB" sz="1400" dirty="0" err="1">
                <a:solidFill>
                  <a:srgbClr val="000000"/>
                </a:solidFill>
              </a:rPr>
              <a:t>windir</a:t>
            </a:r>
            <a:r>
              <a:rPr lang="en-GB" sz="1400" dirty="0">
                <a:solidFill>
                  <a:srgbClr val="000000"/>
                </a:solidFill>
              </a:rPr>
              <a:t>%\syswow64\rundll32.exe</a:t>
            </a:r>
            <a:endParaRPr lang="en-GB" sz="1400" b="1" i="0" dirty="0">
              <a:solidFill>
                <a:srgbClr val="000000"/>
              </a:solidFill>
              <a:effectLst/>
            </a:endParaRPr>
          </a:p>
          <a:p>
            <a:pPr>
              <a:buFont typeface="Arial" panose="020B0604020202020204" pitchFamily="34" charset="0"/>
              <a:buChar char="•"/>
            </a:pPr>
            <a:r>
              <a:rPr lang="en-GB" sz="1400" b="1" dirty="0" err="1">
                <a:solidFill>
                  <a:srgbClr val="000000"/>
                </a:solidFill>
              </a:rPr>
              <a:t>pipename</a:t>
            </a:r>
            <a:r>
              <a:rPr lang="en-GB" sz="1400" b="1" dirty="0">
                <a:solidFill>
                  <a:srgbClr val="000000"/>
                </a:solidFill>
              </a:rPr>
              <a:t>: </a:t>
            </a:r>
            <a:r>
              <a:rPr lang="en-GB" sz="1400" dirty="0">
                <a:solidFill>
                  <a:srgbClr val="000000"/>
                </a:solidFill>
              </a:rPr>
              <a:t>\\%s\pipe\msagent_%x</a:t>
            </a:r>
            <a:endParaRPr lang="en-GB" sz="1400" i="0" dirty="0">
              <a:solidFill>
                <a:srgbClr val="000000"/>
              </a:solidFill>
              <a:effectLst/>
            </a:endParaRPr>
          </a:p>
          <a:p>
            <a:pPr>
              <a:buFont typeface="Arial" panose="020B0604020202020204" pitchFamily="34" charset="0"/>
              <a:buChar char="•"/>
            </a:pPr>
            <a:endParaRPr lang="en-GB" dirty="0"/>
          </a:p>
          <a:p>
            <a:pPr lvl="1">
              <a:buFont typeface="Arial" panose="020B0604020202020204" pitchFamily="34" charset="0"/>
              <a:buChar char="•"/>
            </a:pPr>
            <a:endParaRPr lang="en-GB" dirty="0"/>
          </a:p>
        </p:txBody>
      </p:sp>
      <p:graphicFrame>
        <p:nvGraphicFramePr>
          <p:cNvPr id="6" name="Table 5">
            <a:extLst>
              <a:ext uri="{FF2B5EF4-FFF2-40B4-BE49-F238E27FC236}">
                <a16:creationId xmlns:a16="http://schemas.microsoft.com/office/drawing/2014/main" id="{0BCC7A38-AE31-0EC8-D112-EF9CA67FC75E}"/>
              </a:ext>
            </a:extLst>
          </p:cNvPr>
          <p:cNvGraphicFramePr>
            <a:graphicFrameLocks noGrp="1"/>
          </p:cNvGraphicFramePr>
          <p:nvPr>
            <p:extLst>
              <p:ext uri="{D42A27DB-BD31-4B8C-83A1-F6EECF244321}">
                <p14:modId xmlns:p14="http://schemas.microsoft.com/office/powerpoint/2010/main" val="3178370637"/>
              </p:ext>
            </p:extLst>
          </p:nvPr>
        </p:nvGraphicFramePr>
        <p:xfrm>
          <a:off x="836462" y="5912702"/>
          <a:ext cx="10753725" cy="190500"/>
        </p:xfrm>
        <a:graphic>
          <a:graphicData uri="http://schemas.openxmlformats.org/drawingml/2006/table">
            <a:tbl>
              <a:tblPr/>
              <a:tblGrid>
                <a:gridCol w="10753725">
                  <a:extLst>
                    <a:ext uri="{9D8B030D-6E8A-4147-A177-3AD203B41FA5}">
                      <a16:colId xmlns:a16="http://schemas.microsoft.com/office/drawing/2014/main" val="2125649542"/>
                    </a:ext>
                  </a:extLst>
                </a:gridCol>
              </a:tblGrid>
              <a:tr h="0">
                <a:tc>
                  <a:txBody>
                    <a:bodyPr/>
                    <a:lstStyle/>
                    <a:p>
                      <a:pPr algn="l"/>
                      <a:endParaRPr lang="en-GB" sz="1000" b="0" i="0" dirty="0">
                        <a:solidFill>
                          <a:srgbClr val="000000"/>
                        </a:solidFill>
                        <a:effectLst/>
                        <a:latin typeface="Courier New" panose="02070309020205020404" pitchFamily="49" charset="0"/>
                      </a:endParaRPr>
                    </a:p>
                  </a:txBody>
                  <a:tcPr marL="19050" marR="19050" marT="19050" marB="19050" anchor="ctr">
                    <a:lnL>
                      <a:noFill/>
                    </a:lnL>
                    <a:lnR>
                      <a:noFill/>
                    </a:lnR>
                    <a:lnT>
                      <a:noFill/>
                    </a:lnT>
                    <a:lnB>
                      <a:noFill/>
                    </a:lnB>
                    <a:solidFill>
                      <a:srgbClr val="FFFFFF"/>
                    </a:solidFill>
                  </a:tcPr>
                </a:tc>
                <a:extLst>
                  <a:ext uri="{0D108BD9-81ED-4DB2-BD59-A6C34878D82A}">
                    <a16:rowId xmlns:a16="http://schemas.microsoft.com/office/drawing/2014/main" val="1014082509"/>
                  </a:ext>
                </a:extLst>
              </a:tr>
            </a:tbl>
          </a:graphicData>
        </a:graphic>
      </p:graphicFrame>
      <p:graphicFrame>
        <p:nvGraphicFramePr>
          <p:cNvPr id="8" name="Table 7">
            <a:extLst>
              <a:ext uri="{FF2B5EF4-FFF2-40B4-BE49-F238E27FC236}">
                <a16:creationId xmlns:a16="http://schemas.microsoft.com/office/drawing/2014/main" id="{569C2EB0-16B0-92CD-B7DA-CAAE186B1194}"/>
              </a:ext>
            </a:extLst>
          </p:cNvPr>
          <p:cNvGraphicFramePr>
            <a:graphicFrameLocks noGrp="1"/>
          </p:cNvGraphicFramePr>
          <p:nvPr>
            <p:extLst>
              <p:ext uri="{D42A27DB-BD31-4B8C-83A1-F6EECF244321}">
                <p14:modId xmlns:p14="http://schemas.microsoft.com/office/powerpoint/2010/main" val="1662752993"/>
              </p:ext>
            </p:extLst>
          </p:nvPr>
        </p:nvGraphicFramePr>
        <p:xfrm>
          <a:off x="719137" y="7083512"/>
          <a:ext cx="10753725" cy="190500"/>
        </p:xfrm>
        <a:graphic>
          <a:graphicData uri="http://schemas.openxmlformats.org/drawingml/2006/table">
            <a:tbl>
              <a:tblPr/>
              <a:tblGrid>
                <a:gridCol w="10753725">
                  <a:extLst>
                    <a:ext uri="{9D8B030D-6E8A-4147-A177-3AD203B41FA5}">
                      <a16:colId xmlns:a16="http://schemas.microsoft.com/office/drawing/2014/main" val="3080929709"/>
                    </a:ext>
                  </a:extLst>
                </a:gridCol>
              </a:tblGrid>
              <a:tr h="0">
                <a:tc>
                  <a:txBody>
                    <a:bodyPr/>
                    <a:lstStyle/>
                    <a:p>
                      <a:pPr algn="l"/>
                      <a:r>
                        <a:rPr lang="en-GB" sz="1000" b="0" i="0" dirty="0">
                          <a:solidFill>
                            <a:srgbClr val="000000"/>
                          </a:solidFill>
                          <a:effectLst/>
                          <a:latin typeface="Courier New" panose="02070309020205020404" pitchFamily="49" charset="0"/>
                        </a:rPr>
                        <a:t>'Mozilla/5.0 (Windows NT 6.1; WOW64; Trident/7.0; rv:11.0) like Gecko'</a:t>
                      </a:r>
                    </a:p>
                  </a:txBody>
                  <a:tcPr marL="19050" marR="19050" marT="19050" marB="19050" anchor="ctr">
                    <a:lnL>
                      <a:noFill/>
                    </a:lnL>
                    <a:lnR>
                      <a:noFill/>
                    </a:lnR>
                    <a:lnT>
                      <a:noFill/>
                    </a:lnT>
                    <a:lnB>
                      <a:noFill/>
                    </a:lnB>
                    <a:solidFill>
                      <a:srgbClr val="FFFFFF"/>
                    </a:solidFill>
                  </a:tcPr>
                </a:tc>
                <a:extLst>
                  <a:ext uri="{0D108BD9-81ED-4DB2-BD59-A6C34878D82A}">
                    <a16:rowId xmlns:a16="http://schemas.microsoft.com/office/drawing/2014/main" val="3115521516"/>
                  </a:ext>
                </a:extLst>
              </a:tr>
            </a:tbl>
          </a:graphicData>
        </a:graphic>
      </p:graphicFrame>
    </p:spTree>
    <p:extLst>
      <p:ext uri="{BB962C8B-B14F-4D97-AF65-F5344CB8AC3E}">
        <p14:creationId xmlns:p14="http://schemas.microsoft.com/office/powerpoint/2010/main" val="92595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18BB13-3FBB-6518-7EDF-DE9C380AAC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AE41FB-ED2E-B159-0EE5-287C07F37E74}"/>
              </a:ext>
            </a:extLst>
          </p:cNvPr>
          <p:cNvSpPr>
            <a:spLocks noGrp="1"/>
          </p:cNvSpPr>
          <p:nvPr>
            <p:ph type="title"/>
          </p:nvPr>
        </p:nvSpPr>
        <p:spPr/>
        <p:txBody>
          <a:bodyPr/>
          <a:lstStyle/>
          <a:p>
            <a:r>
              <a:rPr lang="en-GB" dirty="0"/>
              <a:t>What is TI?</a:t>
            </a:r>
          </a:p>
        </p:txBody>
      </p:sp>
      <p:sp>
        <p:nvSpPr>
          <p:cNvPr id="3" name="Content Placeholder 2">
            <a:extLst>
              <a:ext uri="{FF2B5EF4-FFF2-40B4-BE49-F238E27FC236}">
                <a16:creationId xmlns:a16="http://schemas.microsoft.com/office/drawing/2014/main" id="{E1288232-C748-1332-43F6-ECC1925A4738}"/>
              </a:ext>
            </a:extLst>
          </p:cNvPr>
          <p:cNvSpPr>
            <a:spLocks noGrp="1"/>
          </p:cNvSpPr>
          <p:nvPr>
            <p:ph idx="1"/>
          </p:nvPr>
        </p:nvSpPr>
        <p:spPr/>
        <p:txBody>
          <a:bodyPr/>
          <a:lstStyle/>
          <a:p>
            <a:r>
              <a:rPr lang="en-GB" dirty="0">
                <a:hlinkClick r:id="rId2"/>
              </a:rPr>
              <a:t>UK NCSC </a:t>
            </a:r>
            <a:r>
              <a:rPr lang="en-GB" dirty="0"/>
              <a:t>– “</a:t>
            </a:r>
            <a:r>
              <a:rPr lang="en-US" dirty="0">
                <a:solidFill>
                  <a:srgbClr val="FF0000"/>
                </a:solidFill>
              </a:rPr>
              <a:t>evidence-based knowledge, including context, mechanisms, indicators, implications and actionable advice, </a:t>
            </a:r>
            <a:r>
              <a:rPr lang="en-US" dirty="0">
                <a:solidFill>
                  <a:srgbClr val="00B0F0"/>
                </a:solidFill>
              </a:rPr>
              <a:t>about an existing or emerging menace or hazard to assets</a:t>
            </a:r>
            <a:r>
              <a:rPr lang="en-US" dirty="0"/>
              <a:t> </a:t>
            </a:r>
            <a:r>
              <a:rPr lang="en-US" dirty="0">
                <a:solidFill>
                  <a:schemeClr val="tx1"/>
                </a:solidFill>
              </a:rPr>
              <a:t>that can be used to inform decisions regarding the subject's response to that menace or hazard</a:t>
            </a:r>
            <a:r>
              <a:rPr lang="en-US" dirty="0"/>
              <a:t>”</a:t>
            </a:r>
            <a:endParaRPr lang="en-GB" dirty="0"/>
          </a:p>
        </p:txBody>
      </p:sp>
      <p:cxnSp>
        <p:nvCxnSpPr>
          <p:cNvPr id="9" name="Straight Arrow Connector 8">
            <a:extLst>
              <a:ext uri="{FF2B5EF4-FFF2-40B4-BE49-F238E27FC236}">
                <a16:creationId xmlns:a16="http://schemas.microsoft.com/office/drawing/2014/main" id="{135340E5-53C4-ACD9-6527-B1C6E6B0F968}"/>
              </a:ext>
            </a:extLst>
          </p:cNvPr>
          <p:cNvCxnSpPr>
            <a:cxnSpLocks/>
          </p:cNvCxnSpPr>
          <p:nvPr/>
        </p:nvCxnSpPr>
        <p:spPr>
          <a:xfrm flipV="1">
            <a:off x="5025863" y="1735358"/>
            <a:ext cx="1070137" cy="276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1BAC9CC-2205-F6F8-6ECA-CBFD55AE2191}"/>
              </a:ext>
            </a:extLst>
          </p:cNvPr>
          <p:cNvSpPr txBox="1"/>
          <p:nvPr/>
        </p:nvSpPr>
        <p:spPr>
          <a:xfrm>
            <a:off x="6043611" y="1550732"/>
            <a:ext cx="3203737" cy="369332"/>
          </a:xfrm>
          <a:prstGeom prst="rect">
            <a:avLst/>
          </a:prstGeom>
          <a:noFill/>
        </p:spPr>
        <p:txBody>
          <a:bodyPr wrap="square" rtlCol="0">
            <a:spAutoFit/>
          </a:bodyPr>
          <a:lstStyle/>
          <a:p>
            <a:r>
              <a:rPr lang="en-GB" b="1" dirty="0"/>
              <a:t>intelligence pertaining to a threat</a:t>
            </a:r>
          </a:p>
        </p:txBody>
      </p:sp>
      <p:cxnSp>
        <p:nvCxnSpPr>
          <p:cNvPr id="5" name="Connector: Elbow 4">
            <a:extLst>
              <a:ext uri="{FF2B5EF4-FFF2-40B4-BE49-F238E27FC236}">
                <a16:creationId xmlns:a16="http://schemas.microsoft.com/office/drawing/2014/main" id="{96FD582C-9EE9-4D45-C1DE-864A0D046614}"/>
              </a:ext>
            </a:extLst>
          </p:cNvPr>
          <p:cNvCxnSpPr>
            <a:cxnSpLocks/>
          </p:cNvCxnSpPr>
          <p:nvPr/>
        </p:nvCxnSpPr>
        <p:spPr>
          <a:xfrm rot="5400000">
            <a:off x="8418783" y="2792280"/>
            <a:ext cx="1043293" cy="71416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4C265BE7-567B-AC7D-B071-AEE99509ADF5}"/>
              </a:ext>
            </a:extLst>
          </p:cNvPr>
          <p:cNvSpPr txBox="1"/>
          <p:nvPr/>
        </p:nvSpPr>
        <p:spPr>
          <a:xfrm>
            <a:off x="8086099" y="3598466"/>
            <a:ext cx="1905556" cy="369332"/>
          </a:xfrm>
          <a:prstGeom prst="rect">
            <a:avLst/>
          </a:prstGeom>
          <a:noFill/>
        </p:spPr>
        <p:txBody>
          <a:bodyPr wrap="square" rtlCol="0">
            <a:spAutoFit/>
          </a:bodyPr>
          <a:lstStyle/>
          <a:p>
            <a:r>
              <a:rPr lang="en-GB" b="1" dirty="0"/>
              <a:t>the threat</a:t>
            </a:r>
          </a:p>
        </p:txBody>
      </p:sp>
    </p:spTree>
    <p:extLst>
      <p:ext uri="{BB962C8B-B14F-4D97-AF65-F5344CB8AC3E}">
        <p14:creationId xmlns:p14="http://schemas.microsoft.com/office/powerpoint/2010/main" val="495911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8C52B2-1804-8228-8B55-A3A0A39B76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E47CAD-1088-20E4-D726-1D9DAC872403}"/>
              </a:ext>
            </a:extLst>
          </p:cNvPr>
          <p:cNvSpPr>
            <a:spLocks noGrp="1"/>
          </p:cNvSpPr>
          <p:nvPr>
            <p:ph type="title"/>
          </p:nvPr>
        </p:nvSpPr>
        <p:spPr/>
        <p:txBody>
          <a:bodyPr/>
          <a:lstStyle/>
          <a:p>
            <a:r>
              <a:rPr lang="en-GB" dirty="0"/>
              <a:t>What is TI?</a:t>
            </a:r>
          </a:p>
        </p:txBody>
      </p:sp>
      <p:sp>
        <p:nvSpPr>
          <p:cNvPr id="3" name="Content Placeholder 2">
            <a:extLst>
              <a:ext uri="{FF2B5EF4-FFF2-40B4-BE49-F238E27FC236}">
                <a16:creationId xmlns:a16="http://schemas.microsoft.com/office/drawing/2014/main" id="{A81D0B71-2ACD-49CB-E911-7BA21E79CA6C}"/>
              </a:ext>
            </a:extLst>
          </p:cNvPr>
          <p:cNvSpPr>
            <a:spLocks noGrp="1"/>
          </p:cNvSpPr>
          <p:nvPr>
            <p:ph idx="1"/>
          </p:nvPr>
        </p:nvSpPr>
        <p:spPr/>
        <p:txBody>
          <a:bodyPr/>
          <a:lstStyle/>
          <a:p>
            <a:r>
              <a:rPr lang="en-GB" dirty="0">
                <a:hlinkClick r:id="rId2"/>
              </a:rPr>
              <a:t>UK NCSC </a:t>
            </a:r>
            <a:r>
              <a:rPr lang="en-GB" dirty="0"/>
              <a:t>– “</a:t>
            </a:r>
            <a:r>
              <a:rPr lang="en-US" dirty="0">
                <a:solidFill>
                  <a:srgbClr val="FF0000"/>
                </a:solidFill>
              </a:rPr>
              <a:t>evidence-based knowledge, including context, mechanisms, indicators, implications and actionable advice, </a:t>
            </a:r>
            <a:r>
              <a:rPr lang="en-US" dirty="0">
                <a:solidFill>
                  <a:srgbClr val="00B0F0"/>
                </a:solidFill>
              </a:rPr>
              <a:t>about an existing or emerging menace or hazard to assets</a:t>
            </a:r>
            <a:r>
              <a:rPr lang="en-US" dirty="0"/>
              <a:t> </a:t>
            </a:r>
            <a:r>
              <a:rPr lang="en-US" dirty="0">
                <a:solidFill>
                  <a:srgbClr val="00B050"/>
                </a:solidFill>
              </a:rPr>
              <a:t>that can be used to inform decisions regarding the subject's response to that menace or hazard</a:t>
            </a:r>
            <a:r>
              <a:rPr lang="en-US" dirty="0"/>
              <a:t>”</a:t>
            </a:r>
            <a:endParaRPr lang="en-GB" dirty="0"/>
          </a:p>
        </p:txBody>
      </p:sp>
      <p:cxnSp>
        <p:nvCxnSpPr>
          <p:cNvPr id="9" name="Straight Arrow Connector 8">
            <a:extLst>
              <a:ext uri="{FF2B5EF4-FFF2-40B4-BE49-F238E27FC236}">
                <a16:creationId xmlns:a16="http://schemas.microsoft.com/office/drawing/2014/main" id="{A0FDA304-0EC3-4113-B0D2-29F3C99D1840}"/>
              </a:ext>
            </a:extLst>
          </p:cNvPr>
          <p:cNvCxnSpPr>
            <a:cxnSpLocks/>
          </p:cNvCxnSpPr>
          <p:nvPr/>
        </p:nvCxnSpPr>
        <p:spPr>
          <a:xfrm flipV="1">
            <a:off x="5025863" y="1735358"/>
            <a:ext cx="1070137" cy="276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9816EAB-C033-C138-BD76-0D400F477054}"/>
              </a:ext>
            </a:extLst>
          </p:cNvPr>
          <p:cNvSpPr txBox="1"/>
          <p:nvPr/>
        </p:nvSpPr>
        <p:spPr>
          <a:xfrm>
            <a:off x="6043611" y="1550732"/>
            <a:ext cx="3203737" cy="369332"/>
          </a:xfrm>
          <a:prstGeom prst="rect">
            <a:avLst/>
          </a:prstGeom>
          <a:noFill/>
        </p:spPr>
        <p:txBody>
          <a:bodyPr wrap="square" rtlCol="0">
            <a:spAutoFit/>
          </a:bodyPr>
          <a:lstStyle/>
          <a:p>
            <a:r>
              <a:rPr lang="en-GB" b="1" dirty="0"/>
              <a:t>intelligence pertaining to a threat</a:t>
            </a:r>
          </a:p>
        </p:txBody>
      </p:sp>
      <p:cxnSp>
        <p:nvCxnSpPr>
          <p:cNvPr id="5" name="Connector: Elbow 4">
            <a:extLst>
              <a:ext uri="{FF2B5EF4-FFF2-40B4-BE49-F238E27FC236}">
                <a16:creationId xmlns:a16="http://schemas.microsoft.com/office/drawing/2014/main" id="{D9E6DDD7-833E-07DE-48B9-F0D52D7D8508}"/>
              </a:ext>
            </a:extLst>
          </p:cNvPr>
          <p:cNvCxnSpPr>
            <a:cxnSpLocks/>
          </p:cNvCxnSpPr>
          <p:nvPr/>
        </p:nvCxnSpPr>
        <p:spPr>
          <a:xfrm rot="5400000">
            <a:off x="8418783" y="2792280"/>
            <a:ext cx="1043293" cy="71416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916A275E-439F-9E00-1CB0-6A5F54888801}"/>
              </a:ext>
            </a:extLst>
          </p:cNvPr>
          <p:cNvSpPr txBox="1"/>
          <p:nvPr/>
        </p:nvSpPr>
        <p:spPr>
          <a:xfrm>
            <a:off x="8086099" y="3598466"/>
            <a:ext cx="1905556" cy="369332"/>
          </a:xfrm>
          <a:prstGeom prst="rect">
            <a:avLst/>
          </a:prstGeom>
          <a:noFill/>
        </p:spPr>
        <p:txBody>
          <a:bodyPr wrap="square" rtlCol="0">
            <a:spAutoFit/>
          </a:bodyPr>
          <a:lstStyle/>
          <a:p>
            <a:r>
              <a:rPr lang="en-GB" b="1" dirty="0"/>
              <a:t>the threat</a:t>
            </a:r>
          </a:p>
        </p:txBody>
      </p:sp>
      <p:cxnSp>
        <p:nvCxnSpPr>
          <p:cNvPr id="6" name="Straight Arrow Connector 5">
            <a:extLst>
              <a:ext uri="{FF2B5EF4-FFF2-40B4-BE49-F238E27FC236}">
                <a16:creationId xmlns:a16="http://schemas.microsoft.com/office/drawing/2014/main" id="{CF70DE80-D79A-05AC-22A1-ED92A84B3D2B}"/>
              </a:ext>
            </a:extLst>
          </p:cNvPr>
          <p:cNvCxnSpPr>
            <a:cxnSpLocks/>
          </p:cNvCxnSpPr>
          <p:nvPr/>
        </p:nvCxnSpPr>
        <p:spPr>
          <a:xfrm>
            <a:off x="3056899" y="3270482"/>
            <a:ext cx="500584" cy="3279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D48D390-D312-9EF7-F775-0520C8B2EC00}"/>
              </a:ext>
            </a:extLst>
          </p:cNvPr>
          <p:cNvSpPr txBox="1"/>
          <p:nvPr/>
        </p:nvSpPr>
        <p:spPr>
          <a:xfrm>
            <a:off x="3227097" y="3598466"/>
            <a:ext cx="2843317" cy="369332"/>
          </a:xfrm>
          <a:prstGeom prst="rect">
            <a:avLst/>
          </a:prstGeom>
          <a:noFill/>
        </p:spPr>
        <p:txBody>
          <a:bodyPr wrap="square" rtlCol="0">
            <a:spAutoFit/>
          </a:bodyPr>
          <a:lstStyle/>
          <a:p>
            <a:r>
              <a:rPr lang="en-GB" b="1" dirty="0"/>
              <a:t>threat informed defence</a:t>
            </a:r>
          </a:p>
        </p:txBody>
      </p:sp>
    </p:spTree>
    <p:extLst>
      <p:ext uri="{BB962C8B-B14F-4D97-AF65-F5344CB8AC3E}">
        <p14:creationId xmlns:p14="http://schemas.microsoft.com/office/powerpoint/2010/main" val="3683132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D09263-8091-DFD5-6B5E-2583604BC5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566CCC-65B6-DE7F-A99B-025D3245C212}"/>
              </a:ext>
            </a:extLst>
          </p:cNvPr>
          <p:cNvSpPr>
            <a:spLocks noGrp="1"/>
          </p:cNvSpPr>
          <p:nvPr>
            <p:ph type="title"/>
          </p:nvPr>
        </p:nvSpPr>
        <p:spPr/>
        <p:txBody>
          <a:bodyPr/>
          <a:lstStyle/>
          <a:p>
            <a:r>
              <a:rPr lang="en-GB" dirty="0"/>
              <a:t>Why is CTI important?</a:t>
            </a:r>
          </a:p>
        </p:txBody>
      </p:sp>
      <p:graphicFrame>
        <p:nvGraphicFramePr>
          <p:cNvPr id="4" name="Content Placeholder 3">
            <a:extLst>
              <a:ext uri="{FF2B5EF4-FFF2-40B4-BE49-F238E27FC236}">
                <a16:creationId xmlns:a16="http://schemas.microsoft.com/office/drawing/2014/main" id="{251222AA-BDF6-6746-9297-449501CB25E1}"/>
              </a:ext>
            </a:extLst>
          </p:cNvPr>
          <p:cNvGraphicFramePr>
            <a:graphicFrameLocks noGrp="1"/>
          </p:cNvGraphicFramePr>
          <p:nvPr>
            <p:ph idx="1"/>
            <p:extLst>
              <p:ext uri="{D42A27DB-BD31-4B8C-83A1-F6EECF244321}">
                <p14:modId xmlns:p14="http://schemas.microsoft.com/office/powerpoint/2010/main" val="3792038231"/>
              </p:ext>
            </p:extLst>
          </p:nvPr>
        </p:nvGraphicFramePr>
        <p:xfrm>
          <a:off x="676275" y="2011363"/>
          <a:ext cx="10753724" cy="949960"/>
        </p:xfrm>
        <a:graphic>
          <a:graphicData uri="http://schemas.openxmlformats.org/drawingml/2006/table">
            <a:tbl>
              <a:tblPr firstRow="1" bandRow="1">
                <a:tableStyleId>{5C22544A-7EE6-4342-B048-85BDC9FD1C3A}</a:tableStyleId>
              </a:tblPr>
              <a:tblGrid>
                <a:gridCol w="5376862">
                  <a:extLst>
                    <a:ext uri="{9D8B030D-6E8A-4147-A177-3AD203B41FA5}">
                      <a16:colId xmlns:a16="http://schemas.microsoft.com/office/drawing/2014/main" val="939173013"/>
                    </a:ext>
                  </a:extLst>
                </a:gridCol>
                <a:gridCol w="5376862">
                  <a:extLst>
                    <a:ext uri="{9D8B030D-6E8A-4147-A177-3AD203B41FA5}">
                      <a16:colId xmlns:a16="http://schemas.microsoft.com/office/drawing/2014/main" val="1208979925"/>
                    </a:ext>
                  </a:extLst>
                </a:gridCol>
              </a:tblGrid>
              <a:tr h="370840">
                <a:tc>
                  <a:txBody>
                    <a:bodyPr/>
                    <a:lstStyle/>
                    <a:p>
                      <a:r>
                        <a:rPr lang="en-GB" dirty="0"/>
                        <a:t>Military Intelligence</a:t>
                      </a:r>
                    </a:p>
                  </a:txBody>
                  <a:tcPr/>
                </a:tc>
                <a:tc>
                  <a:txBody>
                    <a:bodyPr/>
                    <a:lstStyle/>
                    <a:p>
                      <a:r>
                        <a:rPr lang="en-GB" dirty="0"/>
                        <a:t>Cyber Threat Intelligence</a:t>
                      </a:r>
                    </a:p>
                  </a:txBody>
                  <a:tcPr/>
                </a:tc>
                <a:extLst>
                  <a:ext uri="{0D108BD9-81ED-4DB2-BD59-A6C34878D82A}">
                    <a16:rowId xmlns:a16="http://schemas.microsoft.com/office/drawing/2014/main" val="848431708"/>
                  </a:ext>
                </a:extLst>
              </a:tr>
              <a:tr h="370840">
                <a:tc>
                  <a:txBody>
                    <a:bodyPr/>
                    <a:lstStyle/>
                    <a:p>
                      <a:r>
                        <a:rPr lang="en-US" sz="1600" b="1" dirty="0"/>
                        <a:t>Identifies enemy movements, capabilities, and plans</a:t>
                      </a:r>
                      <a:endParaRPr lang="en-US" sz="1600" dirty="0"/>
                    </a:p>
                  </a:txBody>
                  <a:tcPr anchor="ctr"/>
                </a:tc>
                <a:tc>
                  <a:txBody>
                    <a:bodyPr/>
                    <a:lstStyle/>
                    <a:p>
                      <a:r>
                        <a:rPr lang="en-US" sz="1600" dirty="0"/>
                        <a:t>Identifies threat actors, malware, and attack tactics before they strike</a:t>
                      </a:r>
                    </a:p>
                  </a:txBody>
                  <a:tcPr anchor="ctr"/>
                </a:tc>
                <a:extLst>
                  <a:ext uri="{0D108BD9-81ED-4DB2-BD59-A6C34878D82A}">
                    <a16:rowId xmlns:a16="http://schemas.microsoft.com/office/drawing/2014/main" val="1830036132"/>
                  </a:ext>
                </a:extLst>
              </a:tr>
            </a:tbl>
          </a:graphicData>
        </a:graphic>
      </p:graphicFrame>
    </p:spTree>
    <p:extLst>
      <p:ext uri="{BB962C8B-B14F-4D97-AF65-F5344CB8AC3E}">
        <p14:creationId xmlns:p14="http://schemas.microsoft.com/office/powerpoint/2010/main" val="4040386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77AD92-0FC4-BF93-DA84-EFF3F8132D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E3AEDF-35F9-D51F-417C-F72CD3D8CF58}"/>
              </a:ext>
            </a:extLst>
          </p:cNvPr>
          <p:cNvSpPr>
            <a:spLocks noGrp="1"/>
          </p:cNvSpPr>
          <p:nvPr>
            <p:ph type="title"/>
          </p:nvPr>
        </p:nvSpPr>
        <p:spPr/>
        <p:txBody>
          <a:bodyPr/>
          <a:lstStyle/>
          <a:p>
            <a:r>
              <a:rPr lang="en-GB" dirty="0"/>
              <a:t>Why is CTI important?</a:t>
            </a:r>
          </a:p>
        </p:txBody>
      </p:sp>
      <p:graphicFrame>
        <p:nvGraphicFramePr>
          <p:cNvPr id="4" name="Content Placeholder 3">
            <a:extLst>
              <a:ext uri="{FF2B5EF4-FFF2-40B4-BE49-F238E27FC236}">
                <a16:creationId xmlns:a16="http://schemas.microsoft.com/office/drawing/2014/main" id="{1921F5CB-F019-4A0A-8CED-AB897BBF6092}"/>
              </a:ext>
            </a:extLst>
          </p:cNvPr>
          <p:cNvGraphicFramePr>
            <a:graphicFrameLocks noGrp="1"/>
          </p:cNvGraphicFramePr>
          <p:nvPr>
            <p:ph idx="1"/>
          </p:nvPr>
        </p:nvGraphicFramePr>
        <p:xfrm>
          <a:off x="676275" y="2011363"/>
          <a:ext cx="10753724" cy="1529080"/>
        </p:xfrm>
        <a:graphic>
          <a:graphicData uri="http://schemas.openxmlformats.org/drawingml/2006/table">
            <a:tbl>
              <a:tblPr firstRow="1" bandRow="1">
                <a:tableStyleId>{5C22544A-7EE6-4342-B048-85BDC9FD1C3A}</a:tableStyleId>
              </a:tblPr>
              <a:tblGrid>
                <a:gridCol w="5376862">
                  <a:extLst>
                    <a:ext uri="{9D8B030D-6E8A-4147-A177-3AD203B41FA5}">
                      <a16:colId xmlns:a16="http://schemas.microsoft.com/office/drawing/2014/main" val="939173013"/>
                    </a:ext>
                  </a:extLst>
                </a:gridCol>
                <a:gridCol w="5376862">
                  <a:extLst>
                    <a:ext uri="{9D8B030D-6E8A-4147-A177-3AD203B41FA5}">
                      <a16:colId xmlns:a16="http://schemas.microsoft.com/office/drawing/2014/main" val="1208979925"/>
                    </a:ext>
                  </a:extLst>
                </a:gridCol>
              </a:tblGrid>
              <a:tr h="370840">
                <a:tc>
                  <a:txBody>
                    <a:bodyPr/>
                    <a:lstStyle/>
                    <a:p>
                      <a:r>
                        <a:rPr lang="en-GB" dirty="0"/>
                        <a:t>Military Intelligence</a:t>
                      </a:r>
                    </a:p>
                  </a:txBody>
                  <a:tcPr/>
                </a:tc>
                <a:tc>
                  <a:txBody>
                    <a:bodyPr/>
                    <a:lstStyle/>
                    <a:p>
                      <a:r>
                        <a:rPr lang="en-GB" dirty="0"/>
                        <a:t>Cyber Threat Intelligence</a:t>
                      </a:r>
                    </a:p>
                  </a:txBody>
                  <a:tcPr/>
                </a:tc>
                <a:extLst>
                  <a:ext uri="{0D108BD9-81ED-4DB2-BD59-A6C34878D82A}">
                    <a16:rowId xmlns:a16="http://schemas.microsoft.com/office/drawing/2014/main" val="848431708"/>
                  </a:ext>
                </a:extLst>
              </a:tr>
              <a:tr h="370840">
                <a:tc>
                  <a:txBody>
                    <a:bodyPr/>
                    <a:lstStyle/>
                    <a:p>
                      <a:r>
                        <a:rPr lang="en-US" sz="1600" b="1" dirty="0"/>
                        <a:t>Identifies enemy movements, capabilities, and plans</a:t>
                      </a:r>
                      <a:endParaRPr lang="en-US" sz="1600" dirty="0"/>
                    </a:p>
                  </a:txBody>
                  <a:tcPr anchor="ctr"/>
                </a:tc>
                <a:tc>
                  <a:txBody>
                    <a:bodyPr/>
                    <a:lstStyle/>
                    <a:p>
                      <a:r>
                        <a:rPr lang="en-US" sz="1600" dirty="0"/>
                        <a:t>Identifies threat actors, malware, and attack tactics before they strike</a:t>
                      </a:r>
                    </a:p>
                  </a:txBody>
                  <a:tcPr anchor="ctr"/>
                </a:tc>
                <a:extLst>
                  <a:ext uri="{0D108BD9-81ED-4DB2-BD59-A6C34878D82A}">
                    <a16:rowId xmlns:a16="http://schemas.microsoft.com/office/drawing/2014/main" val="1830036132"/>
                  </a:ext>
                </a:extLst>
              </a:tr>
              <a:tr h="370840">
                <a:tc>
                  <a:txBody>
                    <a:bodyPr/>
                    <a:lstStyle/>
                    <a:p>
                      <a:r>
                        <a:rPr lang="en-US" sz="1600" b="1" dirty="0"/>
                        <a:t>Supports battlefield decisions with real-time intel</a:t>
                      </a:r>
                      <a:endParaRPr lang="en-US" sz="1600" dirty="0"/>
                    </a:p>
                  </a:txBody>
                  <a:tcPr anchor="ctr"/>
                </a:tc>
                <a:tc>
                  <a:txBody>
                    <a:bodyPr/>
                    <a:lstStyle/>
                    <a:p>
                      <a:r>
                        <a:rPr lang="en-US" sz="1600" dirty="0"/>
                        <a:t>Informs security teams and execs with up-to-date threat insights assisting with strategic planning</a:t>
                      </a:r>
                    </a:p>
                  </a:txBody>
                  <a:tcPr anchor="ctr"/>
                </a:tc>
                <a:extLst>
                  <a:ext uri="{0D108BD9-81ED-4DB2-BD59-A6C34878D82A}">
                    <a16:rowId xmlns:a16="http://schemas.microsoft.com/office/drawing/2014/main" val="411736773"/>
                  </a:ext>
                </a:extLst>
              </a:tr>
            </a:tbl>
          </a:graphicData>
        </a:graphic>
      </p:graphicFrame>
    </p:spTree>
    <p:extLst>
      <p:ext uri="{BB962C8B-B14F-4D97-AF65-F5344CB8AC3E}">
        <p14:creationId xmlns:p14="http://schemas.microsoft.com/office/powerpoint/2010/main" val="4237758702"/>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TM03457475[[fn=Frame]]</Template>
  <TotalTime>696</TotalTime>
  <Words>2567</Words>
  <Application>Microsoft Office PowerPoint</Application>
  <PresentationFormat>Widescreen</PresentationFormat>
  <Paragraphs>382</Paragraphs>
  <Slides>51</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51</vt:i4>
      </vt:variant>
    </vt:vector>
  </HeadingPairs>
  <TitlesOfParts>
    <vt:vector size="58" baseType="lpstr">
      <vt:lpstr>Aptos</vt:lpstr>
      <vt:lpstr>Aptos Narrow</vt:lpstr>
      <vt:lpstr>Arial</vt:lpstr>
      <vt:lpstr>Calibri Light</vt:lpstr>
      <vt:lpstr>Courier New</vt:lpstr>
      <vt:lpstr>Wingdings</vt:lpstr>
      <vt:lpstr>Metropolitan</vt:lpstr>
      <vt:lpstr>Beacon Harvest: Conquering Cobalt Strike at Scale</vt:lpstr>
      <vt:lpstr>Agenda</vt:lpstr>
      <vt:lpstr>$ whoami</vt:lpstr>
      <vt:lpstr>What is TI?</vt:lpstr>
      <vt:lpstr>What is TI?</vt:lpstr>
      <vt:lpstr>What is TI?</vt:lpstr>
      <vt:lpstr>What is TI?</vt:lpstr>
      <vt:lpstr>Why is CTI important?</vt:lpstr>
      <vt:lpstr>Why is CTI important?</vt:lpstr>
      <vt:lpstr>Why is CTI important?</vt:lpstr>
      <vt:lpstr>Why is CTI important?</vt:lpstr>
      <vt:lpstr>Why is CTI important?</vt:lpstr>
      <vt:lpstr>What does CTI look like?</vt:lpstr>
      <vt:lpstr>What does CTI look like?</vt:lpstr>
      <vt:lpstr>What does CTI look like?</vt:lpstr>
      <vt:lpstr>Cobalt Strike</vt:lpstr>
      <vt:lpstr>What is C2 &amp; post-exploitation?</vt:lpstr>
      <vt:lpstr>Cobalt Strike Key Terms</vt:lpstr>
      <vt:lpstr>APT29</vt:lpstr>
      <vt:lpstr>Cobalt Strike Team Server</vt:lpstr>
      <vt:lpstr>Cobalt Strike Payload Generation</vt:lpstr>
      <vt:lpstr>Cobalt Strike Payload Generation</vt:lpstr>
      <vt:lpstr>Cobalt Strike PowerShell Payload</vt:lpstr>
      <vt:lpstr>YARA</vt:lpstr>
      <vt:lpstr>PowerShell Payload - YARA</vt:lpstr>
      <vt:lpstr>PowerShell Payload - YARA</vt:lpstr>
      <vt:lpstr>PowerShell Payload - YARA</vt:lpstr>
      <vt:lpstr>PowerShell Payload - YARA</vt:lpstr>
      <vt:lpstr>Didier Stevens – 1768.py</vt:lpstr>
      <vt:lpstr>Didier Stevens – 1768.py</vt:lpstr>
      <vt:lpstr>Didier Stevens – 1768.py</vt:lpstr>
      <vt:lpstr>Didier Stevens – 1768.py</vt:lpstr>
      <vt:lpstr>Didier Stevens – 1768.py</vt:lpstr>
      <vt:lpstr>Didier Stevens – 1768.py</vt:lpstr>
      <vt:lpstr>Didier Stevens – 1768.py</vt:lpstr>
      <vt:lpstr>Didier Stevens – 1768.py</vt:lpstr>
      <vt:lpstr>Hunting for Team Servers</vt:lpstr>
      <vt:lpstr>Hunting for Team Servers</vt:lpstr>
      <vt:lpstr>Hunting for Team Servers</vt:lpstr>
      <vt:lpstr>Beacon Harvest</vt:lpstr>
      <vt:lpstr>Beacon Harvest</vt:lpstr>
      <vt:lpstr>Beacon Harvest - CsHtaPwsh</vt:lpstr>
      <vt:lpstr>Beacon Harvest – CsPwshV1_Stage2</vt:lpstr>
      <vt:lpstr>Beacon Harvest – CsPeV1</vt:lpstr>
      <vt:lpstr>Beacon Harvest – CsPeV1</vt:lpstr>
      <vt:lpstr>Beacon Harvest – CsPeV1</vt:lpstr>
      <vt:lpstr>Beacon Harvest – CsPeV1</vt:lpstr>
      <vt:lpstr>Beacon Harvest – CsPeV1</vt:lpstr>
      <vt:lpstr>Beacon Harvest – CsPeV1</vt:lpstr>
      <vt:lpstr>ns*.softline[.]top</vt:lpstr>
      <vt:lpstr>ns*.softline[.]top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Ben Folland</dc:creator>
  <cp:lastModifiedBy>Ben Folland</cp:lastModifiedBy>
  <cp:revision>19</cp:revision>
  <dcterms:created xsi:type="dcterms:W3CDTF">2025-03-29T12:44:30Z</dcterms:created>
  <dcterms:modified xsi:type="dcterms:W3CDTF">2025-05-20T22:32:11Z</dcterms:modified>
</cp:coreProperties>
</file>