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42" r:id="rId2"/>
    <p:sldId id="325" r:id="rId3"/>
    <p:sldId id="336" r:id="rId4"/>
    <p:sldId id="323" r:id="rId5"/>
    <p:sldId id="337" r:id="rId6"/>
    <p:sldId id="338" r:id="rId7"/>
    <p:sldId id="339" r:id="rId8"/>
    <p:sldId id="340" r:id="rId9"/>
    <p:sldId id="341"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3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3B026-BCAB-4D70-947A-D0E6804F9A8D}" type="datetimeFigureOut">
              <a:rPr lang="en-US" smtClean="0"/>
              <a:pPr/>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ADE94-46F5-4532-A392-7298A0E63410}" type="slidenum">
              <a:rPr lang="en-US" smtClean="0"/>
              <a:pPr/>
              <a:t>‹#›</a:t>
            </a:fld>
            <a:endParaRPr lang="en-US"/>
          </a:p>
        </p:txBody>
      </p:sp>
    </p:spTree>
    <p:extLst>
      <p:ext uri="{BB962C8B-B14F-4D97-AF65-F5344CB8AC3E}">
        <p14:creationId xmlns:p14="http://schemas.microsoft.com/office/powerpoint/2010/main" val="1399843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DA48-61BF-4215-8707-51254130F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975011-DDD7-40CC-8BF0-A9595764D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88945B-0D25-457B-9594-46485D836C63}"/>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03380D9B-4A6E-4E61-922A-9F95430B5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DE6C6-E008-46F4-B4FE-C96BA9F6944E}"/>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56073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1CB0-3968-45AE-9EEF-3A959719F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FB0E04-4A27-4C1F-9DA1-7B8B2DA5E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FEE70-B15C-43AC-BCFB-3ADF680EA9D8}"/>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D91878D4-CB8E-4412-AF68-1D716B22F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8990-5218-4349-BE00-EABF149A642C}"/>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40057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FA6F9-1954-45ED-94D4-F9F4028E2F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AD217-4863-420A-BB98-E01C543BA9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250E3-58CF-43E1-97B2-85F63B1CB3B1}"/>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CAEE8E7C-0B45-4101-851A-EDDEBFE5F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DD2AB-126E-4039-BD15-BD512CF5BAD8}"/>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399270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F222-1488-4B17-9895-640F9EE80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CA868-4E06-4BF0-9D74-0B13A7366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EB130-8391-4EAF-85A7-95403CCC4FE3}"/>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97372EB6-FBD2-4859-9FCF-5136BBF1F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4E86D-1EBF-4D59-A4CA-7FF7557595F0}"/>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207603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3358-BBE3-48A0-B76B-9835CFF250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A5D6B8-011C-452D-8E88-29713BE4D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6B2216-5689-42C1-9711-8E680A52BB77}"/>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1BCC3A08-F37C-4735-90F5-603BFFABA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C8730-5834-41F6-B42D-72C909B94B66}"/>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75377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AC82-14A3-4E33-BF98-CAA8B4350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6F0D-349A-44AE-ABD2-7E5D6A0082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681D5C-9882-4A9B-8955-2735BA47E3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0450F-FE06-42BA-B297-E8E09E93F6FA}"/>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6" name="Footer Placeholder 5">
            <a:extLst>
              <a:ext uri="{FF2B5EF4-FFF2-40B4-BE49-F238E27FC236}">
                <a16:creationId xmlns:a16="http://schemas.microsoft.com/office/drawing/2014/main" id="{4B243008-F9FD-433A-B57D-FB6526781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889CC-906E-437B-8BAA-7807558DA118}"/>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23959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4E3A-6B07-4966-9B59-76DB8354EE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6BC8FF-AA70-4E71-A045-8502D920A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13382-56AC-4DA8-8886-30A66133DA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95D8E-2D03-4508-BB0C-27AF7C12B3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48879A-F4A0-4C5F-88D4-A32E7EFD73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231F63-42F0-4AD3-BA88-83CE9D06B75C}"/>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8" name="Footer Placeholder 7">
            <a:extLst>
              <a:ext uri="{FF2B5EF4-FFF2-40B4-BE49-F238E27FC236}">
                <a16:creationId xmlns:a16="http://schemas.microsoft.com/office/drawing/2014/main" id="{06219BD6-63B3-4566-9560-1A75E7F71D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F61AA-89BB-4AB9-96FB-77C03292FCCC}"/>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150633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268E-71D6-44AF-BCC3-52994C041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95F4D5-F3A9-425B-9E68-E628097DBCF0}"/>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4" name="Footer Placeholder 3">
            <a:extLst>
              <a:ext uri="{FF2B5EF4-FFF2-40B4-BE49-F238E27FC236}">
                <a16:creationId xmlns:a16="http://schemas.microsoft.com/office/drawing/2014/main" id="{D29BF5C0-1807-4FF6-8F68-73EA4BF81A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35CBAD-CB72-4782-A158-99D86AB99757}"/>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415067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F91FC1-2C3A-46A8-8866-66EA0643CAA8}"/>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3" name="Footer Placeholder 2">
            <a:extLst>
              <a:ext uri="{FF2B5EF4-FFF2-40B4-BE49-F238E27FC236}">
                <a16:creationId xmlns:a16="http://schemas.microsoft.com/office/drawing/2014/main" id="{B3620B25-2B5E-485E-8751-05BE756F6A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0BD451-16B2-479A-BC8A-9A5360F2FDB0}"/>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360443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0C50-81A5-45AF-8750-A05802EE2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B42FF3-AF3C-46AE-AA8F-2E7A69D8D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C4FE58-5FC1-4813-84B3-380A41D9F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BF523-9151-41A6-8E5B-BE0DE8C83462}"/>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6" name="Footer Placeholder 5">
            <a:extLst>
              <a:ext uri="{FF2B5EF4-FFF2-40B4-BE49-F238E27FC236}">
                <a16:creationId xmlns:a16="http://schemas.microsoft.com/office/drawing/2014/main" id="{825E8A9E-9057-428F-8037-7A731E451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18665-EA50-48E7-BA0A-02AEFFA015DF}"/>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36351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AC12-B57A-43E1-850B-B2292C75D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763086-D420-4F02-A42B-A1EF5FE1F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67506-D3A7-452B-A464-395864A95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8B89-E266-45E8-976C-AD0B279A5D04}"/>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6" name="Footer Placeholder 5">
            <a:extLst>
              <a:ext uri="{FF2B5EF4-FFF2-40B4-BE49-F238E27FC236}">
                <a16:creationId xmlns:a16="http://schemas.microsoft.com/office/drawing/2014/main" id="{50F6047D-D180-4763-9A3F-9D3B91C3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8646E-F7E3-42BB-A93F-9167F6702ADB}"/>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252457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8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29A22-1F95-42BD-BC7C-A905EEC84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F06DD6-452F-41C9-B01B-609265C29D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75E73-7C1F-4CB6-B811-4227CBF84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9A03F31C-04EE-4842-A481-6BB3ACC9A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7F6C60-7239-4624-B344-956551C1A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FD057-F3CB-424A-AB5F-EAA9CC558351}" type="slidenum">
              <a:rPr lang="en-US" smtClean="0"/>
              <a:pPr/>
              <a:t>‹#›</a:t>
            </a:fld>
            <a:endParaRPr lang="en-US"/>
          </a:p>
        </p:txBody>
      </p:sp>
    </p:spTree>
    <p:extLst>
      <p:ext uri="{BB962C8B-B14F-4D97-AF65-F5344CB8AC3E}">
        <p14:creationId xmlns:p14="http://schemas.microsoft.com/office/powerpoint/2010/main" val="2785316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earth/" TargetMode="External"/><Relationship Id="rId2" Type="http://schemas.openxmlformats.org/officeDocument/2006/relationships/hyperlink" Target="http://www.nhc.noaa.gov/data/tcr/AL122005_Katrina.pdf" TargetMode="Externa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www.google.com/earth/versions/#download-pro"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5D84-C7F5-BDC6-B07E-495595845A9C}"/>
              </a:ext>
            </a:extLst>
          </p:cNvPr>
          <p:cNvSpPr>
            <a:spLocks noGrp="1"/>
          </p:cNvSpPr>
          <p:nvPr>
            <p:ph type="title"/>
          </p:nvPr>
        </p:nvSpPr>
        <p:spPr>
          <a:xfrm>
            <a:off x="496111" y="365126"/>
            <a:ext cx="11468910" cy="529820"/>
          </a:xfrm>
        </p:spPr>
        <p:txBody>
          <a:bodyPr>
            <a:noAutofit/>
          </a:bodyPr>
          <a:lstStyle/>
          <a:p>
            <a:r>
              <a:rPr lang="en-US" sz="2800" dirty="0"/>
              <a:t>Khal Drafting</a:t>
            </a:r>
          </a:p>
        </p:txBody>
      </p:sp>
      <p:sp>
        <p:nvSpPr>
          <p:cNvPr id="3" name="Content Placeholder 2">
            <a:extLst>
              <a:ext uri="{FF2B5EF4-FFF2-40B4-BE49-F238E27FC236}">
                <a16:creationId xmlns:a16="http://schemas.microsoft.com/office/drawing/2014/main" id="{97ACA091-D830-C2B9-C2AF-8329CD6EB81A}"/>
              </a:ext>
            </a:extLst>
          </p:cNvPr>
          <p:cNvSpPr>
            <a:spLocks noGrp="1"/>
          </p:cNvSpPr>
          <p:nvPr>
            <p:ph idx="1"/>
          </p:nvPr>
        </p:nvSpPr>
        <p:spPr>
          <a:xfrm>
            <a:off x="496111" y="894946"/>
            <a:ext cx="11371634" cy="5597928"/>
          </a:xfrm>
        </p:spPr>
        <p:txBody>
          <a:bodyPr/>
          <a:lstStyle/>
          <a:p>
            <a:pPr marL="0" indent="0">
              <a:buNone/>
            </a:pPr>
            <a:endParaRPr lang="en-US" dirty="0"/>
          </a:p>
        </p:txBody>
      </p:sp>
    </p:spTree>
    <p:extLst>
      <p:ext uri="{BB962C8B-B14F-4D97-AF65-F5344CB8AC3E}">
        <p14:creationId xmlns:p14="http://schemas.microsoft.com/office/powerpoint/2010/main" val="98606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7093D2"/>
            </a:gs>
            <a:gs pos="0">
              <a:schemeClr val="accent1">
                <a:lumMod val="0"/>
                <a:lumOff val="100000"/>
              </a:schemeClr>
            </a:gs>
            <a:gs pos="55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1023296" y="2362155"/>
            <a:ext cx="10176387" cy="1323439"/>
          </a:xfrm>
          <a:prstGeom prst="rect">
            <a:avLst/>
          </a:prstGeom>
          <a:noFill/>
        </p:spPr>
        <p:txBody>
          <a:bodyPr wrap="square" rtlCol="0">
            <a:spAutoFit/>
          </a:bodyPr>
          <a:lstStyle/>
          <a:p>
            <a:pPr algn="ctr"/>
            <a:r>
              <a:rPr lang="en-US" sz="8000" dirty="0">
                <a:solidFill>
                  <a:schemeClr val="accent2"/>
                </a:solidFill>
              </a:rPr>
              <a:t>Thank You!!!!!</a:t>
            </a:r>
            <a:endParaRPr lang="en-US" sz="8000"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a:solidFill>
                  <a:schemeClr val="bg1"/>
                </a:solidFill>
                <a:latin typeface="Berlin Sans FB" panose="020E0602020502020306" pitchFamily="34" charset="0"/>
              </a:rPr>
              <a:t>Bangladesh Water Development Board (BWDB)</a:t>
            </a:r>
          </a:p>
        </p:txBody>
      </p:sp>
    </p:spTree>
    <p:extLst>
      <p:ext uri="{BB962C8B-B14F-4D97-AF65-F5344CB8AC3E}">
        <p14:creationId xmlns:p14="http://schemas.microsoft.com/office/powerpoint/2010/main" val="589767425"/>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7093D2"/>
            </a:gs>
            <a:gs pos="0">
              <a:schemeClr val="accent1">
                <a:lumMod val="0"/>
                <a:lumOff val="100000"/>
              </a:schemeClr>
            </a:gs>
            <a:gs pos="55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3035041" y="239318"/>
            <a:ext cx="10176387" cy="538609"/>
          </a:xfrm>
          <a:prstGeom prst="rect">
            <a:avLst/>
          </a:prstGeom>
          <a:noFill/>
        </p:spPr>
        <p:txBody>
          <a:bodyPr wrap="square" rtlCol="0">
            <a:spAutoFit/>
          </a:bodyPr>
          <a:lstStyle/>
          <a:p>
            <a:pPr algn="ctr"/>
            <a:r>
              <a:rPr lang="en-US" sz="2900" b="1" dirty="0"/>
              <a:t>Google Earth Pro:</a:t>
            </a:r>
          </a:p>
        </p:txBody>
      </p:sp>
      <p:sp>
        <p:nvSpPr>
          <p:cNvPr id="3" name="TextBox 2">
            <a:extLst>
              <a:ext uri="{FF2B5EF4-FFF2-40B4-BE49-F238E27FC236}">
                <a16:creationId xmlns:a16="http://schemas.microsoft.com/office/drawing/2014/main" id="{7BA1C33C-4E41-4660-9C2D-45E686EBB735}"/>
              </a:ext>
            </a:extLst>
          </p:cNvPr>
          <p:cNvSpPr txBox="1"/>
          <p:nvPr/>
        </p:nvSpPr>
        <p:spPr>
          <a:xfrm>
            <a:off x="603903" y="777928"/>
            <a:ext cx="11032087" cy="538609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Google Earth Pro is software provided by Google that ties extensive satellite data together into one system to visualize the earth and study various geographic aspects. It's based on projects going back decades with organizations like Keyhole and has been managed by Google since the mid-2000s. </a:t>
            </a:r>
          </a:p>
          <a:p>
            <a:pPr algn="just"/>
            <a:endParaRPr lang="en-US" dirty="0"/>
          </a:p>
          <a:p>
            <a:pPr marL="342900" indent="-342900"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History of Google Earth:</a:t>
            </a:r>
          </a:p>
          <a:p>
            <a:pPr algn="just"/>
            <a:endParaRPr lang="en-US" sz="2000" dirty="0">
              <a:latin typeface="Arial" panose="020B0604020202020204" pitchFamily="34" charset="0"/>
              <a:cs typeface="Arial" panose="020B0604020202020204" pitchFamily="34" charset="0"/>
            </a:endParaRPr>
          </a:p>
          <a:p>
            <a:pPr algn="just"/>
            <a:r>
              <a:rPr lang="en-US" sz="1600" dirty="0"/>
              <a:t>In August 2005, Hurricane Katrina ravaged the Gulf Coast of the United States, bursting levees throughout         Louisiana and Mississippi and submerging the streets of south Florida. According to the </a:t>
            </a:r>
            <a:r>
              <a:rPr lang="en-US" sz="1600" dirty="0">
                <a:hlinkClick r:id="rId2"/>
              </a:rPr>
              <a:t>National Hurricane Center</a:t>
            </a:r>
            <a:r>
              <a:rPr lang="en-US" sz="1600" dirty="0"/>
              <a:t>, it was the deadliest hurricane since 1928. The U.S. Navy, Coast Guard, and other federal relief groups deployed helicopter teams to res</a:t>
            </a:r>
          </a:p>
          <a:p>
            <a:pPr algn="just"/>
            <a:endParaRPr lang="en-US" sz="1600" dirty="0"/>
          </a:p>
          <a:p>
            <a:pPr algn="just"/>
            <a:endParaRPr lang="en-US" sz="1600" dirty="0"/>
          </a:p>
          <a:p>
            <a:pPr algn="just"/>
            <a:r>
              <a:rPr lang="en-US" sz="1600" dirty="0"/>
              <a:t>cue people stranded in New Orleans without the resources to escape or survive in their homes. Hurricane victims dialed 911 for urgent help at specific street addresses, but it was impossible for first responders to find them without precise GPS coordinates—street signs and house numbers were invisible beneath the deluge. </a:t>
            </a:r>
          </a:p>
          <a:p>
            <a:pPr algn="just"/>
            <a:r>
              <a:rPr lang="en-US" sz="1600" dirty="0"/>
              <a:t>In California, a team from the recently minted </a:t>
            </a:r>
            <a:r>
              <a:rPr lang="en-US" sz="1600" dirty="0">
                <a:hlinkClick r:id="rId3"/>
              </a:rPr>
              <a:t>Google Earth</a:t>
            </a:r>
            <a:r>
              <a:rPr lang="en-US" sz="1600" dirty="0"/>
              <a:t> program launched into action, creating real-time imagery overlays of heavily affected areas on top of its existing 3D globe platform. Fly-by aerial photos and satellite imagery revealed the scope of the hurricane’s destruction. Google Earth made this data publicly available and responders had eyes again. Today, Google Earth is among the most popular geospatial software in the world, boasting upward of one billion downloads.</a:t>
            </a:r>
          </a:p>
          <a:p>
            <a:endParaRPr lang="en-US" sz="2000" dirty="0">
              <a:solidFill>
                <a:schemeClr val="accent1"/>
              </a:solidFill>
              <a:latin typeface="Arial" panose="020B0604020202020204" pitchFamily="34" charset="0"/>
              <a:cs typeface="Arial" panose="020B0604020202020204" pitchFamily="34" charset="0"/>
            </a:endParaRPr>
          </a:p>
          <a:p>
            <a:endParaRPr lang="en-US" sz="2000" dirty="0">
              <a:solidFill>
                <a:schemeClr val="accent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4"/>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a:solidFill>
                  <a:schemeClr val="bg1"/>
                </a:solidFill>
                <a:latin typeface="Berlin Sans FB" panose="020E0602020502020306" pitchFamily="34" charset="0"/>
              </a:rPr>
              <a:t>Bangladesh Water Development Board (BWDB)</a:t>
            </a:r>
          </a:p>
        </p:txBody>
      </p:sp>
    </p:spTree>
    <p:extLst>
      <p:ext uri="{BB962C8B-B14F-4D97-AF65-F5344CB8AC3E}">
        <p14:creationId xmlns:p14="http://schemas.microsoft.com/office/powerpoint/2010/main" val="58976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7093D2"/>
            </a:gs>
            <a:gs pos="0">
              <a:schemeClr val="accent1">
                <a:lumMod val="0"/>
                <a:lumOff val="100000"/>
              </a:schemeClr>
            </a:gs>
            <a:gs pos="55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3035041" y="239318"/>
            <a:ext cx="10176387" cy="538609"/>
          </a:xfrm>
          <a:prstGeom prst="rect">
            <a:avLst/>
          </a:prstGeom>
          <a:noFill/>
        </p:spPr>
        <p:txBody>
          <a:bodyPr wrap="square" rtlCol="0">
            <a:spAutoFit/>
          </a:bodyPr>
          <a:lstStyle/>
          <a:p>
            <a:pPr algn="ctr"/>
            <a:r>
              <a:rPr lang="en-US" sz="2900" b="1" dirty="0"/>
              <a:t>Google Earth Pro</a:t>
            </a:r>
          </a:p>
        </p:txBody>
      </p:sp>
      <p:sp>
        <p:nvSpPr>
          <p:cNvPr id="3" name="TextBox 2">
            <a:extLst>
              <a:ext uri="{FF2B5EF4-FFF2-40B4-BE49-F238E27FC236}">
                <a16:creationId xmlns:a16="http://schemas.microsoft.com/office/drawing/2014/main" id="{7BA1C33C-4E41-4660-9C2D-45E686EBB735}"/>
              </a:ext>
            </a:extLst>
          </p:cNvPr>
          <p:cNvSpPr txBox="1"/>
          <p:nvPr/>
        </p:nvSpPr>
        <p:spPr>
          <a:xfrm>
            <a:off x="603903" y="777927"/>
            <a:ext cx="9678467" cy="1692771"/>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Arial" panose="020B0604020202020204" pitchFamily="34" charset="0"/>
                <a:cs typeface="Arial" panose="020B0604020202020204" pitchFamily="34" charset="0"/>
              </a:rPr>
              <a:t>Web link to Download &amp; Installation: </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solidFill>
                  <a:schemeClr val="accent1"/>
                </a:solidFill>
                <a:latin typeface="Arial" panose="020B0604020202020204" pitchFamily="34" charset="0"/>
                <a:cs typeface="Arial" panose="020B0604020202020204" pitchFamily="34" charset="0"/>
                <a:hlinkClick r:id="rId2"/>
              </a:rPr>
              <a:t>https://www.google.com/earth/versions/#download-pro</a:t>
            </a:r>
            <a:endParaRPr lang="en-US" sz="2400" dirty="0">
              <a:solidFill>
                <a:schemeClr val="accent1"/>
              </a:solidFill>
              <a:latin typeface="Arial" panose="020B0604020202020204" pitchFamily="34" charset="0"/>
              <a:cs typeface="Arial" panose="020B0604020202020204" pitchFamily="34" charset="0"/>
            </a:endParaRPr>
          </a:p>
          <a:p>
            <a:endParaRPr lang="en-US" sz="2000" dirty="0">
              <a:solidFill>
                <a:schemeClr val="accent1"/>
              </a:solidFill>
              <a:latin typeface="Arial" panose="020B0604020202020204" pitchFamily="34" charset="0"/>
              <a:cs typeface="Arial" panose="020B0604020202020204" pitchFamily="34" charset="0"/>
            </a:endParaRPr>
          </a:p>
          <a:p>
            <a:endParaRPr lang="en-US" sz="2000" dirty="0">
              <a:solidFill>
                <a:schemeClr val="accent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3"/>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a:solidFill>
                  <a:schemeClr val="bg1"/>
                </a:solidFill>
                <a:latin typeface="Berlin Sans FB" panose="020E0602020502020306" pitchFamily="34" charset="0"/>
              </a:rPr>
              <a:t>Bangladesh Water Development Board (BWDB)</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45" y="1962725"/>
            <a:ext cx="5374250" cy="397699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5195" y="1971485"/>
            <a:ext cx="6232661" cy="3968238"/>
          </a:xfrm>
          <a:prstGeom prst="rect">
            <a:avLst/>
          </a:prstGeom>
        </p:spPr>
      </p:pic>
      <p:sp>
        <p:nvSpPr>
          <p:cNvPr id="11" name="Right Arrow 10"/>
          <p:cNvSpPr/>
          <p:nvPr/>
        </p:nvSpPr>
        <p:spPr>
          <a:xfrm>
            <a:off x="2898741" y="5167901"/>
            <a:ext cx="471617" cy="228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669729" y="5396724"/>
            <a:ext cx="471617" cy="228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12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7093D2"/>
            </a:gs>
            <a:gs pos="0">
              <a:schemeClr val="accent1">
                <a:lumMod val="0"/>
                <a:lumOff val="100000"/>
              </a:schemeClr>
            </a:gs>
            <a:gs pos="55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3852458" y="235526"/>
            <a:ext cx="10176387" cy="646331"/>
          </a:xfrm>
          <a:prstGeom prst="rect">
            <a:avLst/>
          </a:prstGeom>
          <a:noFill/>
        </p:spPr>
        <p:txBody>
          <a:bodyPr wrap="square" rtlCol="0">
            <a:spAutoFit/>
          </a:bodyPr>
          <a:lstStyle/>
          <a:p>
            <a:pPr algn="ctr"/>
            <a:r>
              <a:rPr lang="en-US" sz="3600" b="1" dirty="0"/>
              <a:t>KML File</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a:solidFill>
                  <a:schemeClr val="bg1"/>
                </a:solidFill>
                <a:latin typeface="Berlin Sans FB" panose="020E0602020502020306" pitchFamily="34" charset="0"/>
              </a:rPr>
              <a:t>Bangladesh Water Development Board (BWDB)</a:t>
            </a:r>
          </a:p>
        </p:txBody>
      </p:sp>
      <p:sp>
        <p:nvSpPr>
          <p:cNvPr id="5" name="Rectangle 4"/>
          <p:cNvSpPr/>
          <p:nvPr/>
        </p:nvSpPr>
        <p:spPr>
          <a:xfrm>
            <a:off x="361950" y="1108800"/>
            <a:ext cx="7996238" cy="3323987"/>
          </a:xfrm>
          <a:prstGeom prst="rect">
            <a:avLst/>
          </a:prstGeom>
        </p:spPr>
        <p:txBody>
          <a:bodyPr wrap="square">
            <a:spAutoFit/>
          </a:bodyPr>
          <a:lstStyle/>
          <a:p>
            <a:r>
              <a:rPr lang="en-US" sz="3000" dirty="0"/>
              <a:t>KML: Keyhole Markup Language</a:t>
            </a:r>
          </a:p>
          <a:p>
            <a:endParaRPr lang="en-US" sz="3000" dirty="0"/>
          </a:p>
          <a:p>
            <a:pPr marL="457200" indent="-457200">
              <a:buFont typeface="Wingdings" panose="05000000000000000000" pitchFamily="2" charset="2"/>
              <a:buChar char="Ø"/>
            </a:pPr>
            <a:r>
              <a:rPr lang="en-US" sz="3000" dirty="0"/>
              <a:t>It’s File Format used to display geographic data in earth browser.</a:t>
            </a:r>
          </a:p>
          <a:p>
            <a:pPr marL="457200" indent="-457200">
              <a:buFont typeface="Wingdings" panose="05000000000000000000" pitchFamily="2" charset="2"/>
              <a:buChar char="Ø"/>
            </a:pPr>
            <a:r>
              <a:rPr lang="en-US" sz="3000" dirty="0"/>
              <a:t>KML uses tag-based structure with nested elements and attributes.</a:t>
            </a:r>
          </a:p>
          <a:p>
            <a:pPr marL="457200" indent="-457200">
              <a:buFont typeface="Wingdings" panose="05000000000000000000" pitchFamily="2" charset="2"/>
              <a:buChar char="Ø"/>
            </a:pPr>
            <a:r>
              <a:rPr lang="en-US" sz="3000" dirty="0"/>
              <a:t>KML basically based on xml data format.</a:t>
            </a:r>
          </a:p>
        </p:txBody>
      </p:sp>
    </p:spTree>
    <p:extLst>
      <p:ext uri="{BB962C8B-B14F-4D97-AF65-F5344CB8AC3E}">
        <p14:creationId xmlns:p14="http://schemas.microsoft.com/office/powerpoint/2010/main" val="58976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2327592" y="309904"/>
            <a:ext cx="10176387" cy="646331"/>
          </a:xfrm>
          <a:prstGeom prst="rect">
            <a:avLst/>
          </a:prstGeom>
          <a:noFill/>
        </p:spPr>
        <p:txBody>
          <a:bodyPr wrap="square" rtlCol="0">
            <a:spAutoFit/>
          </a:bodyPr>
          <a:lstStyle/>
          <a:p>
            <a:pPr algn="ctr"/>
            <a:r>
              <a:rPr lang="en-US" sz="3600" dirty="0"/>
              <a:t>Tag-based structure</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a:solidFill>
                  <a:schemeClr val="bg1"/>
                </a:solidFill>
                <a:latin typeface="Berlin Sans FB" panose="020E0602020502020306" pitchFamily="34" charset="0"/>
              </a:rPr>
              <a:t>Bangladesh Water Development Board (BWDB)</a:t>
            </a:r>
          </a:p>
        </p:txBody>
      </p:sp>
      <p:sp>
        <p:nvSpPr>
          <p:cNvPr id="5" name="Rectangle 4"/>
          <p:cNvSpPr/>
          <p:nvPr/>
        </p:nvSpPr>
        <p:spPr>
          <a:xfrm>
            <a:off x="927276" y="1266008"/>
            <a:ext cx="10333759" cy="4693593"/>
          </a:xfrm>
          <a:prstGeom prst="rect">
            <a:avLst/>
          </a:prstGeom>
        </p:spPr>
        <p:txBody>
          <a:bodyPr wrap="square">
            <a:spAutoFit/>
          </a:bodyPr>
          <a:lstStyle/>
          <a:p>
            <a:r>
              <a:rPr lang="en-US" sz="2300" dirty="0">
                <a:cs typeface="Times New Roman" panose="02020603050405020304" pitchFamily="18" charset="0"/>
              </a:rPr>
              <a:t>Every Tag performs different task.</a:t>
            </a:r>
          </a:p>
          <a:p>
            <a:r>
              <a:rPr lang="en-US" sz="2300" dirty="0">
                <a:cs typeface="Times New Roman" panose="02020603050405020304" pitchFamily="18" charset="0"/>
              </a:rPr>
              <a:t>General Tags: &lt;</a:t>
            </a:r>
            <a:r>
              <a:rPr lang="en-US" sz="2300" dirty="0" err="1">
                <a:cs typeface="Times New Roman" panose="02020603050405020304" pitchFamily="18" charset="0"/>
              </a:rPr>
              <a:t>tagname</a:t>
            </a:r>
            <a:r>
              <a:rPr lang="en-US" sz="2300" dirty="0">
                <a:cs typeface="Times New Roman" panose="02020603050405020304" pitchFamily="18" charset="0"/>
              </a:rPr>
              <a:t>&gt;Data&lt;/</a:t>
            </a:r>
            <a:r>
              <a:rPr lang="en-US" sz="2300" dirty="0" err="1">
                <a:cs typeface="Times New Roman" panose="02020603050405020304" pitchFamily="18" charset="0"/>
              </a:rPr>
              <a:t>tagname</a:t>
            </a:r>
            <a:r>
              <a:rPr lang="en-US" sz="2300" dirty="0">
                <a:cs typeface="Times New Roman" panose="02020603050405020304" pitchFamily="18" charset="0"/>
              </a:rPr>
              <a:t>&gt;</a:t>
            </a:r>
          </a:p>
          <a:p>
            <a:r>
              <a:rPr lang="en-US" sz="2300" dirty="0">
                <a:cs typeface="Times New Roman" panose="02020603050405020304" pitchFamily="18" charset="0"/>
              </a:rPr>
              <a:t>In special </a:t>
            </a:r>
            <a:r>
              <a:rPr lang="en-US" sz="2300" dirty="0" err="1">
                <a:cs typeface="Times New Roman" panose="02020603050405020304" pitchFamily="18" charset="0"/>
              </a:rPr>
              <a:t>Special</a:t>
            </a:r>
            <a:r>
              <a:rPr lang="en-US" sz="2300" dirty="0">
                <a:cs typeface="Times New Roman" panose="02020603050405020304" pitchFamily="18" charset="0"/>
              </a:rPr>
              <a:t> Tags:&lt;</a:t>
            </a:r>
            <a:r>
              <a:rPr lang="en-US" sz="2300" dirty="0" err="1">
                <a:cs typeface="Times New Roman" panose="02020603050405020304" pitchFamily="18" charset="0"/>
              </a:rPr>
              <a:t>tagname</a:t>
            </a:r>
            <a:r>
              <a:rPr lang="en-US" sz="2300" dirty="0">
                <a:cs typeface="Times New Roman" panose="02020603050405020304" pitchFamily="18" charset="0"/>
              </a:rPr>
              <a:t>&gt;</a:t>
            </a:r>
          </a:p>
          <a:p>
            <a:endParaRPr lang="en-US" sz="2300" dirty="0">
              <a:cs typeface="Times New Roman" panose="02020603050405020304" pitchFamily="18" charset="0"/>
            </a:endParaRPr>
          </a:p>
          <a:p>
            <a:r>
              <a:rPr lang="en-US" sz="2300" dirty="0">
                <a:cs typeface="Times New Roman" panose="02020603050405020304" pitchFamily="18" charset="0"/>
              </a:rPr>
              <a:t>For example: General Tag</a:t>
            </a:r>
          </a:p>
          <a:p>
            <a:r>
              <a:rPr lang="en-US" altLang="en-US" sz="2300" dirty="0">
                <a:cs typeface="Times New Roman" panose="02020603050405020304" pitchFamily="18" charset="0"/>
              </a:rPr>
              <a:t>&lt;coordinates&gt; -112.265,36.094,630 </a:t>
            </a:r>
          </a:p>
          <a:p>
            <a:r>
              <a:rPr lang="en-US" altLang="en-US" sz="2300" dirty="0">
                <a:cs typeface="Times New Roman" panose="02020603050405020304" pitchFamily="18" charset="0"/>
              </a:rPr>
              <a:t>-112.265,36.095,630 &lt;/coordinates&gt;</a:t>
            </a:r>
          </a:p>
          <a:p>
            <a:r>
              <a:rPr lang="en-US" sz="2300" dirty="0">
                <a:cs typeface="Times New Roman" panose="02020603050405020304" pitchFamily="18" charset="0"/>
              </a:rPr>
              <a:t>Above Line Represents coordinates of a Line.</a:t>
            </a:r>
          </a:p>
          <a:p>
            <a:r>
              <a:rPr lang="en-US" sz="2300" dirty="0">
                <a:cs typeface="Times New Roman" panose="02020603050405020304" pitchFamily="18" charset="0"/>
              </a:rPr>
              <a:t>&lt;coordinates&gt; : begins coordinate input.</a:t>
            </a:r>
          </a:p>
          <a:p>
            <a:r>
              <a:rPr lang="en-US" sz="2300" dirty="0">
                <a:cs typeface="Times New Roman" panose="02020603050405020304" pitchFamily="18" charset="0"/>
              </a:rPr>
              <a:t>-112.265,36.094,630  :</a:t>
            </a:r>
            <a:r>
              <a:rPr lang="en-US" sz="2300" dirty="0" err="1">
                <a:cs typeface="Times New Roman" panose="02020603050405020304" pitchFamily="18" charset="0"/>
              </a:rPr>
              <a:t>x,y,z</a:t>
            </a:r>
            <a:r>
              <a:rPr lang="en-US" sz="2300" dirty="0">
                <a:cs typeface="Times New Roman" panose="02020603050405020304" pitchFamily="18" charset="0"/>
              </a:rPr>
              <a:t> of the first point.</a:t>
            </a:r>
          </a:p>
          <a:p>
            <a:r>
              <a:rPr lang="en-US" altLang="en-US" sz="2300" dirty="0">
                <a:cs typeface="Times New Roman" panose="02020603050405020304" pitchFamily="18" charset="0"/>
              </a:rPr>
              <a:t>112.265,36.095,630 :</a:t>
            </a:r>
            <a:r>
              <a:rPr lang="en-US" altLang="en-US" sz="2300" dirty="0" err="1">
                <a:cs typeface="Times New Roman" panose="02020603050405020304" pitchFamily="18" charset="0"/>
              </a:rPr>
              <a:t>x,y,z</a:t>
            </a:r>
            <a:r>
              <a:rPr lang="en-US" altLang="en-US" sz="2300" dirty="0">
                <a:cs typeface="Times New Roman" panose="02020603050405020304" pitchFamily="18" charset="0"/>
              </a:rPr>
              <a:t> of the second point.</a:t>
            </a:r>
          </a:p>
          <a:p>
            <a:r>
              <a:rPr lang="en-US" altLang="en-US" sz="2300" dirty="0">
                <a:cs typeface="Times New Roman" panose="02020603050405020304" pitchFamily="18" charset="0"/>
              </a:rPr>
              <a:t>&lt;/coordinates&gt;: end of coordinate input.</a:t>
            </a:r>
          </a:p>
          <a:p>
            <a:r>
              <a:rPr lang="en-US" altLang="en-US" sz="2300" dirty="0" err="1">
                <a:cs typeface="Times New Roman" panose="02020603050405020304" pitchFamily="18" charset="0"/>
              </a:rPr>
              <a:t>Notice:there</a:t>
            </a:r>
            <a:r>
              <a:rPr lang="en-US" altLang="en-US" sz="2300" dirty="0">
                <a:cs typeface="Times New Roman" panose="02020603050405020304" pitchFamily="18" charset="0"/>
              </a:rPr>
              <a:t> is no comma between points,.</a:t>
            </a:r>
          </a:p>
        </p:txBody>
      </p:sp>
    </p:spTree>
    <p:extLst>
      <p:ext uri="{BB962C8B-B14F-4D97-AF65-F5344CB8AC3E}">
        <p14:creationId xmlns:p14="http://schemas.microsoft.com/office/powerpoint/2010/main" val="125975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2438428" y="375202"/>
            <a:ext cx="10176387" cy="646331"/>
          </a:xfrm>
          <a:prstGeom prst="rect">
            <a:avLst/>
          </a:prstGeom>
          <a:noFill/>
        </p:spPr>
        <p:txBody>
          <a:bodyPr wrap="square" rtlCol="0">
            <a:spAutoFit/>
          </a:bodyPr>
          <a:lstStyle/>
          <a:p>
            <a:pPr algn="ctr"/>
            <a:r>
              <a:rPr lang="en-US" sz="3600" dirty="0"/>
              <a:t>Tag-based structure</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a:solidFill>
                  <a:schemeClr val="bg1"/>
                </a:solidFill>
                <a:latin typeface="Berlin Sans FB" panose="020E0602020502020306" pitchFamily="34" charset="0"/>
              </a:rPr>
              <a:t>Bangladesh Water Development Board (BWDB)</a:t>
            </a:r>
          </a:p>
        </p:txBody>
      </p:sp>
      <p:sp>
        <p:nvSpPr>
          <p:cNvPr id="5" name="Rectangle 4"/>
          <p:cNvSpPr/>
          <p:nvPr/>
        </p:nvSpPr>
        <p:spPr>
          <a:xfrm>
            <a:off x="805065" y="1592771"/>
            <a:ext cx="10486158" cy="3785652"/>
          </a:xfrm>
          <a:prstGeom prst="rect">
            <a:avLst/>
          </a:prstGeom>
        </p:spPr>
        <p:txBody>
          <a:bodyPr wrap="square">
            <a:spAutoFit/>
          </a:bodyPr>
          <a:lstStyle/>
          <a:p>
            <a:r>
              <a:rPr lang="en-US" sz="2400" dirty="0"/>
              <a:t>For example: Special Tag</a:t>
            </a:r>
          </a:p>
          <a:p>
            <a:r>
              <a:rPr lang="en-US" sz="2400" dirty="0"/>
              <a:t>This type of Tag do not have any definite </a:t>
            </a:r>
            <a:r>
              <a:rPr lang="en-US" sz="2400" dirty="0" err="1"/>
              <a:t>end.Usually</a:t>
            </a:r>
            <a:r>
              <a:rPr lang="en-US" sz="2400" dirty="0"/>
              <a:t> have a beginning and some attributes encoded in them.</a:t>
            </a:r>
          </a:p>
          <a:p>
            <a:r>
              <a:rPr lang="en-US" altLang="en-US" sz="2400" dirty="0">
                <a:latin typeface="Arial Unicode MS" panose="020B0604020202020204" pitchFamily="34" charset="-128"/>
              </a:rPr>
              <a:t>&lt;</a:t>
            </a:r>
            <a:r>
              <a:rPr lang="en-US" altLang="en-US" sz="2400" dirty="0" err="1">
                <a:latin typeface="Arial Unicode MS" panose="020B0604020202020204" pitchFamily="34" charset="-128"/>
              </a:rPr>
              <a:t>kml</a:t>
            </a:r>
            <a:r>
              <a:rPr lang="en-US" altLang="en-US" sz="2400" dirty="0">
                <a:latin typeface="Arial Unicode MS" panose="020B0604020202020204" pitchFamily="34" charset="-128"/>
              </a:rPr>
              <a:t> </a:t>
            </a:r>
            <a:r>
              <a:rPr lang="en-US" altLang="en-US" sz="2400" dirty="0" err="1">
                <a:latin typeface="Arial Unicode MS" panose="020B0604020202020204" pitchFamily="34" charset="-128"/>
              </a:rPr>
              <a:t>xmlns</a:t>
            </a:r>
            <a:r>
              <a:rPr lang="en-US" altLang="en-US" sz="2400" dirty="0">
                <a:latin typeface="Arial Unicode MS" panose="020B0604020202020204" pitchFamily="34" charset="-128"/>
              </a:rPr>
              <a:t>="http://www.opengis.net/kml/2.2"&gt;</a:t>
            </a:r>
            <a:r>
              <a:rPr lang="en-US" altLang="en-US" sz="2400" dirty="0"/>
              <a:t> </a:t>
            </a:r>
          </a:p>
          <a:p>
            <a:r>
              <a:rPr lang="en-US" altLang="en-US" sz="2400" dirty="0">
                <a:latin typeface="Arial" panose="020B0604020202020204" pitchFamily="34" charset="0"/>
              </a:rPr>
              <a:t>Abbe Tags says which version of </a:t>
            </a:r>
            <a:r>
              <a:rPr lang="en-US" altLang="en-US" sz="2400" dirty="0" err="1">
                <a:latin typeface="Arial" panose="020B0604020202020204" pitchFamily="34" charset="0"/>
              </a:rPr>
              <a:t>kml</a:t>
            </a:r>
            <a:r>
              <a:rPr lang="en-US" altLang="en-US" sz="2400" dirty="0">
                <a:latin typeface="Arial" panose="020B0604020202020204" pitchFamily="34" charset="0"/>
              </a:rPr>
              <a:t> shall be used to a certain </a:t>
            </a:r>
            <a:r>
              <a:rPr lang="en-US" altLang="en-US" sz="2400" dirty="0" err="1">
                <a:latin typeface="Arial" panose="020B0604020202020204" pitchFamily="34" charset="0"/>
              </a:rPr>
              <a:t>kml</a:t>
            </a:r>
            <a:r>
              <a:rPr lang="en-US" altLang="en-US" sz="2400" dirty="0">
                <a:latin typeface="Arial" panose="020B0604020202020204" pitchFamily="34" charset="0"/>
              </a:rPr>
              <a:t> file.</a:t>
            </a:r>
          </a:p>
          <a:p>
            <a:r>
              <a:rPr lang="en-US" altLang="en-US" sz="2400" dirty="0" err="1">
                <a:latin typeface="Arial" panose="020B0604020202020204" pitchFamily="34" charset="0"/>
              </a:rPr>
              <a:t>Kml</a:t>
            </a:r>
            <a:r>
              <a:rPr lang="en-US" altLang="en-US" sz="2400" dirty="0">
                <a:latin typeface="Arial" panose="020B0604020202020204" pitchFamily="34" charset="0"/>
              </a:rPr>
              <a:t>: is the tag name</a:t>
            </a:r>
          </a:p>
          <a:p>
            <a:r>
              <a:rPr lang="en-US" altLang="en-US" sz="2400" dirty="0" err="1">
                <a:latin typeface="Arial" panose="020B0604020202020204" pitchFamily="34" charset="0"/>
              </a:rPr>
              <a:t>Xmlns:is</a:t>
            </a:r>
            <a:r>
              <a:rPr lang="en-US" altLang="en-US" sz="2400" dirty="0">
                <a:latin typeface="Arial" panose="020B0604020202020204" pitchFamily="34" charset="0"/>
              </a:rPr>
              <a:t> a attribute.</a:t>
            </a:r>
          </a:p>
          <a:p>
            <a:r>
              <a:rPr lang="en-US" altLang="en-US" sz="2400" dirty="0">
                <a:latin typeface="Arial" panose="020B0604020202020204" pitchFamily="34" charset="0"/>
              </a:rPr>
              <a:t>Attribute Format:</a:t>
            </a:r>
          </a:p>
          <a:p>
            <a:r>
              <a:rPr lang="en-US" altLang="en-US" sz="2400" dirty="0">
                <a:latin typeface="Arial" panose="020B0604020202020204" pitchFamily="34" charset="0"/>
              </a:rPr>
              <a:t>Each attribute is begin by a name and value of this is given by equal sign. Value of attribute always in string </a:t>
            </a:r>
            <a:r>
              <a:rPr lang="en-US" altLang="en-US" sz="2400" dirty="0" err="1">
                <a:latin typeface="Arial" panose="020B0604020202020204" pitchFamily="34" charset="0"/>
              </a:rPr>
              <a:t>format.That</a:t>
            </a:r>
            <a:r>
              <a:rPr lang="en-US" altLang="en-US" sz="2400" dirty="0">
                <a:latin typeface="Arial" panose="020B0604020202020204" pitchFamily="34" charset="0"/>
              </a:rPr>
              <a:t> is enclosed by “ ”.</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166599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1205373" y="375201"/>
            <a:ext cx="10176387" cy="646331"/>
          </a:xfrm>
          <a:prstGeom prst="rect">
            <a:avLst/>
          </a:prstGeom>
          <a:noFill/>
        </p:spPr>
        <p:txBody>
          <a:bodyPr wrap="square" rtlCol="0">
            <a:spAutoFit/>
          </a:bodyPr>
          <a:lstStyle/>
          <a:p>
            <a:pPr algn="ctr"/>
            <a:r>
              <a:rPr lang="en-US" sz="3600" dirty="0"/>
              <a:t>Creation of KML file on notepad</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a:solidFill>
                  <a:schemeClr val="bg1"/>
                </a:solidFill>
                <a:latin typeface="Berlin Sans FB" panose="020E0602020502020306" pitchFamily="34" charset="0"/>
              </a:rPr>
              <a:t>Bangladesh Water Development Board (BWDB)</a:t>
            </a:r>
          </a:p>
        </p:txBody>
      </p:sp>
      <p:sp>
        <p:nvSpPr>
          <p:cNvPr id="5" name="Rectangle 4"/>
          <p:cNvSpPr/>
          <p:nvPr/>
        </p:nvSpPr>
        <p:spPr>
          <a:xfrm>
            <a:off x="852921" y="1274117"/>
            <a:ext cx="10486158" cy="4524315"/>
          </a:xfrm>
          <a:prstGeom prst="rect">
            <a:avLst/>
          </a:prstGeom>
        </p:spPr>
        <p:txBody>
          <a:bodyPr wrap="square">
            <a:spAutoFit/>
          </a:bodyPr>
          <a:lstStyle/>
          <a:p>
            <a:r>
              <a:rPr lang="en-US" sz="2400" dirty="0"/>
              <a:t>For the sake of brevity we shall create a KML file from scratch on notepad.</a:t>
            </a:r>
          </a:p>
          <a:p>
            <a:r>
              <a:rPr lang="en-US" sz="2400" dirty="0" err="1"/>
              <a:t>mawa</a:t>
            </a:r>
            <a:r>
              <a:rPr lang="en-US" sz="2400" dirty="0"/>
              <a:t> :23.470181, 90.264427,0 (lat,lon,altitude)</a:t>
            </a:r>
          </a:p>
          <a:p>
            <a:r>
              <a:rPr lang="en-US" sz="2400" dirty="0" err="1"/>
              <a:t>Jajira</a:t>
            </a:r>
            <a:r>
              <a:rPr lang="en-US" sz="2400" dirty="0"/>
              <a:t>: 23.442196, 90.261215,0 (lat,lon,altitude)</a:t>
            </a:r>
          </a:p>
          <a:p>
            <a:r>
              <a:rPr lang="en-US" sz="2400" dirty="0"/>
              <a:t>Goal Mark Two points and Connect them with a line.</a:t>
            </a:r>
          </a:p>
          <a:p>
            <a:endParaRPr lang="en-US" sz="2400" dirty="0"/>
          </a:p>
          <a:p>
            <a:r>
              <a:rPr lang="en-US" sz="2400" dirty="0"/>
              <a:t>Open a note pad write: </a:t>
            </a:r>
          </a:p>
          <a:p>
            <a:r>
              <a:rPr lang="en-US" sz="2400" dirty="0"/>
              <a:t>&lt;?xml version="1.0" encoding="UTF-8"?&gt;</a:t>
            </a:r>
          </a:p>
          <a:p>
            <a:r>
              <a:rPr lang="en-US" sz="2400" dirty="0"/>
              <a:t>&lt;</a:t>
            </a:r>
            <a:r>
              <a:rPr lang="en-US" sz="2400" dirty="0" err="1"/>
              <a:t>kml</a:t>
            </a:r>
            <a:r>
              <a:rPr lang="en-US" sz="2400" dirty="0"/>
              <a:t> </a:t>
            </a:r>
            <a:r>
              <a:rPr lang="en-US" sz="2400" dirty="0" err="1"/>
              <a:t>xmlns</a:t>
            </a:r>
            <a:r>
              <a:rPr lang="en-US" sz="2400" dirty="0"/>
              <a:t>="http://www.opengis.net/kml/2.2"&gt; </a:t>
            </a:r>
          </a:p>
          <a:p>
            <a:r>
              <a:rPr lang="en-US" sz="2400" dirty="0"/>
              <a:t>&lt;Document&gt;</a:t>
            </a:r>
          </a:p>
          <a:p>
            <a:r>
              <a:rPr lang="en-US" sz="2400" dirty="0"/>
              <a:t>	&lt;name&gt;Padma Bridge&lt;/name&gt;</a:t>
            </a:r>
          </a:p>
          <a:p>
            <a:endParaRPr lang="en-US" sz="2400" dirty="0"/>
          </a:p>
          <a:p>
            <a:r>
              <a:rPr lang="en-US" sz="2400" dirty="0"/>
              <a:t> </a:t>
            </a:r>
          </a:p>
        </p:txBody>
      </p:sp>
    </p:spTree>
    <p:extLst>
      <p:ext uri="{BB962C8B-B14F-4D97-AF65-F5344CB8AC3E}">
        <p14:creationId xmlns:p14="http://schemas.microsoft.com/office/powerpoint/2010/main" val="381295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1205373" y="375201"/>
            <a:ext cx="10176387" cy="646331"/>
          </a:xfrm>
          <a:prstGeom prst="rect">
            <a:avLst/>
          </a:prstGeom>
          <a:noFill/>
        </p:spPr>
        <p:txBody>
          <a:bodyPr wrap="square" rtlCol="0">
            <a:spAutoFit/>
          </a:bodyPr>
          <a:lstStyle/>
          <a:p>
            <a:pPr algn="ctr"/>
            <a:r>
              <a:rPr lang="en-US" sz="3600" dirty="0"/>
              <a:t>Creation of KML file on notepad</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a:solidFill>
                  <a:schemeClr val="bg1"/>
                </a:solidFill>
                <a:latin typeface="Berlin Sans FB" panose="020E0602020502020306" pitchFamily="34" charset="0"/>
              </a:rPr>
              <a:t>Bangladesh Water Development Board (BWDB)</a:t>
            </a:r>
          </a:p>
        </p:txBody>
      </p:sp>
      <p:sp>
        <p:nvSpPr>
          <p:cNvPr id="5" name="Rectangle 4"/>
          <p:cNvSpPr/>
          <p:nvPr/>
        </p:nvSpPr>
        <p:spPr>
          <a:xfrm>
            <a:off x="852921" y="1274117"/>
            <a:ext cx="10486158" cy="5262979"/>
          </a:xfrm>
          <a:prstGeom prst="rect">
            <a:avLst/>
          </a:prstGeom>
        </p:spPr>
        <p:txBody>
          <a:bodyPr wrap="square">
            <a:spAutoFit/>
          </a:bodyPr>
          <a:lstStyle/>
          <a:p>
            <a:r>
              <a:rPr lang="en-US" sz="2400" dirty="0"/>
              <a:t>	&lt;</a:t>
            </a:r>
            <a:r>
              <a:rPr lang="en-US" sz="2400" dirty="0" err="1"/>
              <a:t>Placemark</a:t>
            </a:r>
            <a:r>
              <a:rPr lang="en-US" sz="2400" dirty="0"/>
              <a:t>&gt;</a:t>
            </a:r>
          </a:p>
          <a:p>
            <a:r>
              <a:rPr lang="en-US" sz="2400" dirty="0"/>
              <a:t>       &lt;name&gt;</a:t>
            </a:r>
            <a:r>
              <a:rPr lang="en-US" sz="2400" dirty="0" err="1"/>
              <a:t>Mawa</a:t>
            </a:r>
            <a:r>
              <a:rPr lang="en-US" sz="2400" dirty="0"/>
              <a:t> End&lt;/name&gt;</a:t>
            </a:r>
          </a:p>
          <a:p>
            <a:r>
              <a:rPr lang="en-US" sz="2400" dirty="0"/>
              <a:t>		&lt;Point&gt;	&lt;coordinates&gt;90.26442699999998,23.470181,0 &lt;/coordinates&gt;</a:t>
            </a:r>
          </a:p>
          <a:p>
            <a:r>
              <a:rPr lang="en-US" sz="2400" dirty="0"/>
              <a:t>		&lt;/Point&gt;</a:t>
            </a:r>
          </a:p>
          <a:p>
            <a:r>
              <a:rPr lang="en-US" sz="2400" dirty="0"/>
              <a:t>	&lt;/</a:t>
            </a:r>
            <a:r>
              <a:rPr lang="en-US" sz="2400" dirty="0" err="1"/>
              <a:t>Placemark</a:t>
            </a:r>
            <a:r>
              <a:rPr lang="en-US" sz="2400" dirty="0"/>
              <a:t>&gt;</a:t>
            </a:r>
          </a:p>
          <a:p>
            <a:r>
              <a:rPr lang="en-US" sz="2400" dirty="0"/>
              <a:t>&lt;</a:t>
            </a:r>
            <a:r>
              <a:rPr lang="en-US" sz="2400" dirty="0" err="1"/>
              <a:t>Placemark</a:t>
            </a:r>
            <a:r>
              <a:rPr lang="en-US" sz="2400" dirty="0"/>
              <a:t>&gt;</a:t>
            </a:r>
          </a:p>
          <a:p>
            <a:r>
              <a:rPr lang="en-US" sz="2400" dirty="0"/>
              <a:t>	&lt;name&gt;</a:t>
            </a:r>
            <a:r>
              <a:rPr lang="en-US" sz="2400" dirty="0" err="1"/>
              <a:t>Jajira</a:t>
            </a:r>
            <a:r>
              <a:rPr lang="en-US" sz="2400" dirty="0"/>
              <a:t> End&lt;/name&gt;</a:t>
            </a:r>
          </a:p>
          <a:p>
            <a:r>
              <a:rPr lang="en-US" sz="2400" dirty="0"/>
              <a:t>	&lt;Point&gt;</a:t>
            </a:r>
          </a:p>
          <a:p>
            <a:r>
              <a:rPr lang="en-US" sz="2400" dirty="0"/>
              <a:t>	&lt;coordinates&gt; 90.261215,23.442196,0 &lt;/coordinates&gt;</a:t>
            </a:r>
          </a:p>
          <a:p>
            <a:r>
              <a:rPr lang="en-US" sz="2400" dirty="0"/>
              <a:t>	&lt;/Point&gt;</a:t>
            </a:r>
          </a:p>
          <a:p>
            <a:r>
              <a:rPr lang="en-US" sz="2400" dirty="0"/>
              <a:t>&lt;/</a:t>
            </a:r>
            <a:r>
              <a:rPr lang="en-US" sz="2400" dirty="0" err="1"/>
              <a:t>Placemark</a:t>
            </a:r>
            <a:r>
              <a:rPr lang="en-US" sz="2400" dirty="0"/>
              <a:t>&gt;</a:t>
            </a:r>
          </a:p>
          <a:p>
            <a:endParaRPr lang="en-US" sz="2400" dirty="0"/>
          </a:p>
          <a:p>
            <a:r>
              <a:rPr lang="en-US" sz="2400" dirty="0"/>
              <a:t> </a:t>
            </a:r>
          </a:p>
        </p:txBody>
      </p:sp>
    </p:spTree>
    <p:extLst>
      <p:ext uri="{BB962C8B-B14F-4D97-AF65-F5344CB8AC3E}">
        <p14:creationId xmlns:p14="http://schemas.microsoft.com/office/powerpoint/2010/main" val="314168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1205373" y="375201"/>
            <a:ext cx="10176387" cy="646331"/>
          </a:xfrm>
          <a:prstGeom prst="rect">
            <a:avLst/>
          </a:prstGeom>
          <a:noFill/>
        </p:spPr>
        <p:txBody>
          <a:bodyPr wrap="square" rtlCol="0">
            <a:spAutoFit/>
          </a:bodyPr>
          <a:lstStyle/>
          <a:p>
            <a:pPr algn="ctr"/>
            <a:r>
              <a:rPr lang="en-US" sz="3600" dirty="0"/>
              <a:t>Creation of KML file on notepad</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a:solidFill>
                  <a:schemeClr val="bg1"/>
                </a:solidFill>
                <a:latin typeface="Berlin Sans FB" panose="020E0602020502020306" pitchFamily="34" charset="0"/>
              </a:rPr>
              <a:t>Bangladesh Water Development Board (BWDB)</a:t>
            </a:r>
          </a:p>
        </p:txBody>
      </p:sp>
      <p:sp>
        <p:nvSpPr>
          <p:cNvPr id="5" name="Rectangle 4"/>
          <p:cNvSpPr/>
          <p:nvPr/>
        </p:nvSpPr>
        <p:spPr>
          <a:xfrm>
            <a:off x="852921" y="1274117"/>
            <a:ext cx="10486158" cy="830997"/>
          </a:xfrm>
          <a:prstGeom prst="rect">
            <a:avLst/>
          </a:prstGeom>
        </p:spPr>
        <p:txBody>
          <a:bodyPr wrap="square">
            <a:spAutoFit/>
          </a:bodyPr>
          <a:lstStyle/>
          <a:p>
            <a:endParaRPr lang="en-US" sz="2400" dirty="0"/>
          </a:p>
          <a:p>
            <a:r>
              <a:rPr lang="en-US" sz="2400" dirty="0"/>
              <a:t> </a:t>
            </a:r>
          </a:p>
        </p:txBody>
      </p:sp>
      <p:sp>
        <p:nvSpPr>
          <p:cNvPr id="3" name="Rectangle 2"/>
          <p:cNvSpPr/>
          <p:nvPr/>
        </p:nvSpPr>
        <p:spPr>
          <a:xfrm>
            <a:off x="325315" y="1021532"/>
            <a:ext cx="11201401" cy="3139321"/>
          </a:xfrm>
          <a:prstGeom prst="rect">
            <a:avLst/>
          </a:prstGeom>
        </p:spPr>
        <p:txBody>
          <a:bodyPr wrap="square">
            <a:spAutoFit/>
          </a:bodyPr>
          <a:lstStyle/>
          <a:p>
            <a:r>
              <a:rPr lang="en-US" dirty="0"/>
              <a:t>	&lt;</a:t>
            </a:r>
            <a:r>
              <a:rPr lang="en-US" dirty="0" err="1"/>
              <a:t>Placemark</a:t>
            </a:r>
            <a:r>
              <a:rPr lang="en-US" dirty="0"/>
              <a:t>&gt;</a:t>
            </a:r>
          </a:p>
          <a:p>
            <a:r>
              <a:rPr lang="en-US" dirty="0"/>
              <a:t>	&lt;name&gt;Bridge Line&lt;/name&gt;</a:t>
            </a:r>
          </a:p>
          <a:p>
            <a:r>
              <a:rPr lang="en-US" dirty="0"/>
              <a:t>	&lt;</a:t>
            </a:r>
            <a:r>
              <a:rPr lang="en-US" dirty="0" err="1"/>
              <a:t>LineString</a:t>
            </a:r>
            <a:r>
              <a:rPr lang="en-US" dirty="0"/>
              <a:t>&gt;</a:t>
            </a:r>
          </a:p>
          <a:p>
            <a:r>
              <a:rPr lang="en-US" dirty="0"/>
              <a:t>	&lt;coordinates&gt; </a:t>
            </a:r>
          </a:p>
          <a:p>
            <a:r>
              <a:rPr lang="en-US" dirty="0"/>
              <a:t>	90.26442699999998,23.470181,0</a:t>
            </a:r>
          </a:p>
          <a:p>
            <a:r>
              <a:rPr lang="en-US" dirty="0"/>
              <a:t>	90.261215,23.442196,0 </a:t>
            </a:r>
          </a:p>
          <a:p>
            <a:r>
              <a:rPr lang="en-US" dirty="0"/>
              <a:t>	</a:t>
            </a:r>
          </a:p>
          <a:p>
            <a:r>
              <a:rPr lang="en-US" dirty="0"/>
              <a:t>	</a:t>
            </a:r>
          </a:p>
          <a:p>
            <a:r>
              <a:rPr lang="en-US" dirty="0"/>
              <a:t>	&lt;/coordinates&gt;</a:t>
            </a:r>
          </a:p>
          <a:p>
            <a:r>
              <a:rPr lang="en-US" dirty="0"/>
              <a:t>	&lt;/</a:t>
            </a:r>
            <a:r>
              <a:rPr lang="en-US" dirty="0" err="1"/>
              <a:t>LineString</a:t>
            </a:r>
            <a:r>
              <a:rPr lang="en-US" dirty="0"/>
              <a:t>&gt;</a:t>
            </a:r>
          </a:p>
          <a:p>
            <a:r>
              <a:rPr lang="en-US" dirty="0"/>
              <a:t>	&lt;/</a:t>
            </a:r>
            <a:r>
              <a:rPr lang="en-US" dirty="0" err="1"/>
              <a:t>Placemark</a:t>
            </a:r>
            <a:r>
              <a:rPr lang="en-US" dirty="0"/>
              <a:t>&gt;</a:t>
            </a:r>
          </a:p>
        </p:txBody>
      </p:sp>
    </p:spTree>
    <p:extLst>
      <p:ext uri="{BB962C8B-B14F-4D97-AF65-F5344CB8AC3E}">
        <p14:creationId xmlns:p14="http://schemas.microsoft.com/office/powerpoint/2010/main" val="3418245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812</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Unicode MS</vt:lpstr>
      <vt:lpstr>Arial</vt:lpstr>
      <vt:lpstr>Berlin Sans FB</vt:lpstr>
      <vt:lpstr>Calibri</vt:lpstr>
      <vt:lpstr>Calibri Light</vt:lpstr>
      <vt:lpstr>Wingdings</vt:lpstr>
      <vt:lpstr>Office Theme</vt:lpstr>
      <vt:lpstr>Khal Drafting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Executive Engineer</dc:creator>
  <cp:lastModifiedBy>user</cp:lastModifiedBy>
  <cp:revision>36</cp:revision>
  <dcterms:created xsi:type="dcterms:W3CDTF">2021-10-27T10:49:09Z</dcterms:created>
  <dcterms:modified xsi:type="dcterms:W3CDTF">2023-07-26T16:41:41Z</dcterms:modified>
</cp:coreProperties>
</file>