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8"/>
  </p:notesMasterIdLst>
  <p:sldIdLst>
    <p:sldId id="256" r:id="rId2"/>
    <p:sldId id="261" r:id="rId3"/>
    <p:sldId id="257" r:id="rId4"/>
    <p:sldId id="283" r:id="rId5"/>
    <p:sldId id="258" r:id="rId6"/>
    <p:sldId id="259" r:id="rId7"/>
    <p:sldId id="274" r:id="rId8"/>
    <p:sldId id="260" r:id="rId9"/>
    <p:sldId id="262" r:id="rId10"/>
    <p:sldId id="276" r:id="rId11"/>
    <p:sldId id="281" r:id="rId12"/>
    <p:sldId id="277" r:id="rId13"/>
    <p:sldId id="263" r:id="rId14"/>
    <p:sldId id="264" r:id="rId15"/>
    <p:sldId id="278" r:id="rId16"/>
    <p:sldId id="266" r:id="rId17"/>
    <p:sldId id="265" r:id="rId18"/>
    <p:sldId id="267" r:id="rId19"/>
    <p:sldId id="270" r:id="rId20"/>
    <p:sldId id="273" r:id="rId21"/>
    <p:sldId id="268" r:id="rId22"/>
    <p:sldId id="269" r:id="rId23"/>
    <p:sldId id="271" r:id="rId24"/>
    <p:sldId id="284" r:id="rId25"/>
    <p:sldId id="272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3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C00FE-1C55-4903-8717-09C617F24B26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29F2D-274F-4966-B9B0-450DB3256A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29F2D-274F-4966-B9B0-450DB3256A1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29F2D-274F-4966-B9B0-450DB3256A1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ECA650-F30B-4090-ABED-B83C6506E84D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19CF8E-DB06-4F83-A0B1-09AAE347B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ECA650-F30B-4090-ABED-B83C6506E84D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9CF8E-DB06-4F83-A0B1-09AAE347B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ECA650-F30B-4090-ABED-B83C6506E84D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9CF8E-DB06-4F83-A0B1-09AAE347B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ECA650-F30B-4090-ABED-B83C6506E84D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9CF8E-DB06-4F83-A0B1-09AAE347BC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ECA650-F30B-4090-ABED-B83C6506E84D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9CF8E-DB06-4F83-A0B1-09AAE347BC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ECA650-F30B-4090-ABED-B83C6506E84D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9CF8E-DB06-4F83-A0B1-09AAE347BC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ECA650-F30B-4090-ABED-B83C6506E84D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9CF8E-DB06-4F83-A0B1-09AAE347B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ECA650-F30B-4090-ABED-B83C6506E84D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9CF8E-DB06-4F83-A0B1-09AAE347BC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ECA650-F30B-4090-ABED-B83C6506E84D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9CF8E-DB06-4F83-A0B1-09AAE347B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ECA650-F30B-4090-ABED-B83C6506E84D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9CF8E-DB06-4F83-A0B1-09AAE347B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ECA650-F30B-4090-ABED-B83C6506E84D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19CF8E-DB06-4F83-A0B1-09AAE347BC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ECA650-F30B-4090-ABED-B83C6506E84D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319CF8E-DB06-4F83-A0B1-09AAE347B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dium.com/@minaliaror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topic/security/best-practic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2819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ANDROID APPLICATION SECURITY AND PENETRATION TESTING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100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410200" y="57150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bri" pitchFamily="34" charset="0"/>
              </a:rPr>
              <a:t>MINALI ARORA</a:t>
            </a:r>
            <a:endParaRPr lang="en-US" sz="4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Root your device (If you choose an emulator, then make sure that it is already rooted)</a:t>
            </a:r>
          </a:p>
          <a:p>
            <a:r>
              <a:rPr lang="en-US" sz="2800" dirty="0" smtClean="0">
                <a:latin typeface="Calibri" pitchFamily="34" charset="0"/>
              </a:rPr>
              <a:t>Allow unknown sources (Settings-&gt;Security)</a:t>
            </a:r>
          </a:p>
          <a:p>
            <a:r>
              <a:rPr lang="en-US" sz="2800" dirty="0" smtClean="0">
                <a:latin typeface="Calibri" pitchFamily="34" charset="0"/>
              </a:rPr>
              <a:t>Install the application </a:t>
            </a:r>
          </a:p>
          <a:p>
            <a:r>
              <a:rPr lang="en-US" sz="2800" dirty="0" smtClean="0">
                <a:latin typeface="Calibri" pitchFamily="34" charset="0"/>
              </a:rPr>
              <a:t>Connect the device/emulator to a proxy setup (for e.g. Burp)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4525963"/>
          </a:xfrm>
        </p:spPr>
        <p:txBody>
          <a:bodyPr/>
          <a:lstStyle/>
          <a:p>
            <a:pPr marL="109538" indent="0">
              <a:buNone/>
            </a:pPr>
            <a:r>
              <a:rPr lang="en-US" dirty="0" smtClean="0">
                <a:latin typeface="Calibri" pitchFamily="34" charset="0"/>
              </a:rPr>
              <a:t>Methodology of testing an Android application can be broadly divided into two categories:</a:t>
            </a:r>
          </a:p>
          <a:p>
            <a:pPr marL="109538" indent="0"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  <a:p>
            <a:pPr marL="109538" indent="0">
              <a:buSzPct val="75000"/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Static Testing </a:t>
            </a:r>
          </a:p>
          <a:p>
            <a:pPr marL="109538" indent="0">
              <a:buSzPct val="75000"/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Dynamic Testing</a:t>
            </a:r>
          </a:p>
          <a:p>
            <a:pPr marL="109538" indent="0">
              <a:buNone/>
            </a:pPr>
            <a:endParaRPr lang="en-US" dirty="0" smtClean="0">
              <a:latin typeface="Calibri" pitchFamily="34" charset="0"/>
            </a:endParaRPr>
          </a:p>
          <a:p>
            <a:pPr marL="109538" indent="0">
              <a:buNone/>
            </a:pPr>
            <a:r>
              <a:rPr lang="en-US" dirty="0" smtClean="0">
                <a:latin typeface="Calibri" pitchFamily="34" charset="0"/>
              </a:rPr>
              <a:t>While static testing includes reversing an android application and reading the code, Dynamic testing includes analyzing the network traffic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096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Testing of Android Applications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572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2367"/>
            <a:ext cx="9144000" cy="632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153400" cy="35052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</a:rPr>
              <a:t>Android SDK</a:t>
            </a:r>
            <a:r>
              <a:rPr lang="en-US" dirty="0" smtClean="0">
                <a:latin typeface="Calibri" pitchFamily="34" charset="0"/>
              </a:rPr>
              <a:t>: A software development kit containing API libraries and developer tools to build, test and debug Android apps</a:t>
            </a: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  <a:p>
            <a:pPr marL="395288" indent="-354013">
              <a:buNone/>
            </a:pPr>
            <a:r>
              <a:rPr lang="en-US" dirty="0" smtClean="0">
                <a:latin typeface="Calibri" pitchFamily="34" charset="0"/>
              </a:rPr>
              <a:t>    In our context , more important ones are </a:t>
            </a:r>
            <a:r>
              <a:rPr lang="en-US" dirty="0" err="1" smtClean="0">
                <a:latin typeface="Calibri" pitchFamily="34" charset="0"/>
              </a:rPr>
              <a:t>adb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apktool</a:t>
            </a:r>
            <a:r>
              <a:rPr lang="en-US" dirty="0" smtClean="0">
                <a:latin typeface="Calibri" pitchFamily="34" charset="0"/>
              </a:rPr>
              <a:t>, and the emulator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Reverse Engineering Arsenals (contd.)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Calibri" pitchFamily="34" charset="0"/>
              </a:rPr>
              <a:t>Android Debug Bridge</a:t>
            </a:r>
            <a:r>
              <a:rPr lang="en-US" sz="2800" dirty="0" smtClean="0">
                <a:latin typeface="Calibri" pitchFamily="34" charset="0"/>
              </a:rPr>
              <a:t>: Command line tool to communicate with emulator instance or connected physical/virtual device</a:t>
            </a:r>
          </a:p>
          <a:p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Useful Commands:</a:t>
            </a:r>
          </a:p>
          <a:p>
            <a:pPr lvl="8"/>
            <a:r>
              <a:rPr lang="en-US" sz="2800" dirty="0" err="1" smtClean="0">
                <a:latin typeface="Calibri" pitchFamily="34" charset="0"/>
              </a:rPr>
              <a:t>adb</a:t>
            </a:r>
            <a:r>
              <a:rPr lang="en-US" sz="2800" dirty="0" smtClean="0">
                <a:latin typeface="Calibri" pitchFamily="34" charset="0"/>
              </a:rPr>
              <a:t> devices</a:t>
            </a:r>
          </a:p>
          <a:p>
            <a:pPr lvl="8"/>
            <a:r>
              <a:rPr lang="en-US" sz="2800" dirty="0" err="1" smtClean="0">
                <a:latin typeface="Calibri" pitchFamily="34" charset="0"/>
              </a:rPr>
              <a:t>adb</a:t>
            </a:r>
            <a:r>
              <a:rPr lang="en-US" sz="2800" dirty="0" smtClean="0">
                <a:latin typeface="Calibri" pitchFamily="34" charset="0"/>
              </a:rPr>
              <a:t> connect</a:t>
            </a:r>
          </a:p>
          <a:p>
            <a:pPr lvl="8"/>
            <a:r>
              <a:rPr lang="en-US" sz="2800" dirty="0" err="1" smtClean="0">
                <a:latin typeface="Calibri" pitchFamily="34" charset="0"/>
              </a:rPr>
              <a:t>adb</a:t>
            </a:r>
            <a:r>
              <a:rPr lang="en-US" sz="2800" dirty="0" smtClean="0">
                <a:latin typeface="Calibri" pitchFamily="34" charset="0"/>
              </a:rPr>
              <a:t> shell </a:t>
            </a:r>
          </a:p>
          <a:p>
            <a:pPr lvl="8"/>
            <a:r>
              <a:rPr lang="en-US" sz="2800" dirty="0" err="1" smtClean="0">
                <a:latin typeface="Calibri" pitchFamily="34" charset="0"/>
              </a:rPr>
              <a:t>adb</a:t>
            </a:r>
            <a:r>
              <a:rPr lang="en-US" sz="2800" dirty="0" smtClean="0">
                <a:latin typeface="Calibri" pitchFamily="34" charset="0"/>
              </a:rPr>
              <a:t> install</a:t>
            </a:r>
          </a:p>
          <a:p>
            <a:pPr lvl="8"/>
            <a:r>
              <a:rPr lang="en-US" sz="2800" dirty="0" err="1" smtClean="0">
                <a:latin typeface="Calibri" pitchFamily="34" charset="0"/>
              </a:rPr>
              <a:t>adb</a:t>
            </a:r>
            <a:r>
              <a:rPr lang="en-US" sz="2800" dirty="0" smtClean="0">
                <a:latin typeface="Calibri" pitchFamily="34" charset="0"/>
              </a:rPr>
              <a:t> push/pull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763000" cy="1676400"/>
          </a:xfrm>
        </p:spPr>
        <p:txBody>
          <a:bodyPr/>
          <a:lstStyle/>
          <a:p>
            <a:r>
              <a:rPr lang="en-US" b="1" dirty="0" err="1" smtClean="0">
                <a:latin typeface="Calibri" pitchFamily="34" charset="0"/>
              </a:rPr>
              <a:t>apktool</a:t>
            </a:r>
            <a:r>
              <a:rPr lang="en-US" dirty="0" smtClean="0">
                <a:latin typeface="Calibri" pitchFamily="34" charset="0"/>
              </a:rPr>
              <a:t>: is used to decode and reverse engineer android application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    Command: </a:t>
            </a:r>
            <a:r>
              <a:rPr lang="en-US" dirty="0" err="1" smtClean="0">
                <a:latin typeface="Calibri" pitchFamily="34" charset="0"/>
              </a:rPr>
              <a:t>apktool</a:t>
            </a:r>
            <a:r>
              <a:rPr lang="en-US" dirty="0" smtClean="0">
                <a:latin typeface="Calibri" pitchFamily="34" charset="0"/>
              </a:rPr>
              <a:t> d &lt;</a:t>
            </a:r>
            <a:r>
              <a:rPr lang="en-US" dirty="0" err="1" smtClean="0">
                <a:latin typeface="Calibri" pitchFamily="34" charset="0"/>
              </a:rPr>
              <a:t>apk</a:t>
            </a:r>
            <a:r>
              <a:rPr lang="en-US" dirty="0" smtClean="0">
                <a:latin typeface="Calibri" pitchFamily="34" charset="0"/>
              </a:rPr>
              <a:t> file&gt;</a:t>
            </a:r>
          </a:p>
          <a:p>
            <a:endParaRPr lang="en-US" dirty="0"/>
          </a:p>
        </p:txBody>
      </p:sp>
      <p:pic>
        <p:nvPicPr>
          <p:cNvPr id="5" name="Picture 4" descr="apktool.PNG"/>
          <p:cNvPicPr>
            <a:picLocks noChangeAspect="1"/>
          </p:cNvPicPr>
          <p:nvPr/>
        </p:nvPicPr>
        <p:blipFill>
          <a:blip r:embed="rId3" cstate="print"/>
          <a:srcRect r="12281" b="5357"/>
          <a:stretch>
            <a:fillRect/>
          </a:stretch>
        </p:blipFill>
        <p:spPr>
          <a:xfrm>
            <a:off x="0" y="2057400"/>
            <a:ext cx="9177068" cy="480060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</a:rPr>
              <a:t>dex2jar</a:t>
            </a:r>
            <a:r>
              <a:rPr lang="en-US" dirty="0" smtClean="0">
                <a:latin typeface="Calibri" pitchFamily="34" charset="0"/>
              </a:rPr>
              <a:t> –converts </a:t>
            </a:r>
            <a:r>
              <a:rPr lang="en-US" dirty="0" err="1" smtClean="0">
                <a:latin typeface="Calibri" pitchFamily="34" charset="0"/>
              </a:rPr>
              <a:t>dex</a:t>
            </a:r>
            <a:r>
              <a:rPr lang="en-US" dirty="0" smtClean="0">
                <a:latin typeface="Calibri" pitchFamily="34" charset="0"/>
              </a:rPr>
              <a:t> file to jar containing reconstructed source code which can be viewed in </a:t>
            </a:r>
            <a:r>
              <a:rPr lang="en-US" dirty="0" err="1" smtClean="0">
                <a:latin typeface="Calibri" pitchFamily="34" charset="0"/>
              </a:rPr>
              <a:t>jdgui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 descr="dex2j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4419600"/>
            <a:ext cx="3632232" cy="459977"/>
          </a:xfrm>
          <a:prstGeom prst="rect">
            <a:avLst/>
          </a:prstGeom>
        </p:spPr>
      </p:pic>
      <p:pic>
        <p:nvPicPr>
          <p:cNvPr id="5" name="Picture 4" descr="jdgui.JPG"/>
          <p:cNvPicPr>
            <a:picLocks noChangeAspect="1"/>
          </p:cNvPicPr>
          <p:nvPr/>
        </p:nvPicPr>
        <p:blipFill>
          <a:blip r:embed="rId3" cstate="print"/>
          <a:srcRect r="9565" b="25637"/>
          <a:stretch>
            <a:fillRect/>
          </a:stretch>
        </p:blipFill>
        <p:spPr>
          <a:xfrm>
            <a:off x="0" y="3048000"/>
            <a:ext cx="9107135" cy="3810000"/>
          </a:xfrm>
          <a:prstGeom prst="rect">
            <a:avLst/>
          </a:prstGeom>
        </p:spPr>
      </p:pic>
      <p:pic>
        <p:nvPicPr>
          <p:cNvPr id="6" name="Picture 5" descr="dex2jar.JPG"/>
          <p:cNvPicPr>
            <a:picLocks noChangeAspect="1"/>
          </p:cNvPicPr>
          <p:nvPr/>
        </p:nvPicPr>
        <p:blipFill>
          <a:blip r:embed="rId2" cstate="print"/>
          <a:srcRect r="19820"/>
          <a:stretch>
            <a:fillRect/>
          </a:stretch>
        </p:blipFill>
        <p:spPr>
          <a:xfrm>
            <a:off x="990600" y="1676400"/>
            <a:ext cx="6781800" cy="1260912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7630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</a:rPr>
              <a:t>AndroidManifest.xml</a:t>
            </a:r>
            <a:r>
              <a:rPr lang="en-US" dirty="0" smtClean="0">
                <a:latin typeface="Calibri" pitchFamily="34" charset="0"/>
              </a:rPr>
              <a:t>- This file contains all application components  and application permissions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57399"/>
            <a:ext cx="9144000" cy="310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772400" cy="4572000"/>
          </a:xfrm>
        </p:spPr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Drozer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Burp Suite</a:t>
            </a:r>
          </a:p>
          <a:p>
            <a:r>
              <a:rPr lang="en-US" dirty="0" err="1" smtClean="0">
                <a:latin typeface="Calibri" pitchFamily="34" charset="0"/>
              </a:rPr>
              <a:t>Droidbox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MobSF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Inspeckage</a:t>
            </a:r>
            <a:endParaRPr lang="en-US" dirty="0" smtClean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Dynamic Testing Arsenals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cyber security professional with almost 6 years of experience </a:t>
            </a:r>
          </a:p>
          <a:p>
            <a:r>
              <a:rPr lang="en-US" dirty="0" smtClean="0"/>
              <a:t>Demonstrated areas of work- </a:t>
            </a:r>
            <a:r>
              <a:rPr lang="en-US" dirty="0" smtClean="0"/>
              <a:t>Web Application </a:t>
            </a:r>
            <a:r>
              <a:rPr lang="en-US" dirty="0" err="1" smtClean="0"/>
              <a:t>Pentesting</a:t>
            </a:r>
            <a:r>
              <a:rPr lang="en-US" dirty="0" smtClean="0"/>
              <a:t>, Mobile Application Security, Infrastructure Security Testing</a:t>
            </a:r>
            <a:endParaRPr lang="en-US" dirty="0" smtClean="0"/>
          </a:p>
          <a:p>
            <a:r>
              <a:rPr lang="en-US" dirty="0" smtClean="0"/>
              <a:t>Part time bug bounty hunter and blogger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https://medium.com/@minaliarora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Follow me on twitter: </a:t>
            </a:r>
            <a:r>
              <a:rPr lang="en-US" b="1" u="sng" dirty="0" smtClean="0"/>
              <a:t>@</a:t>
            </a:r>
            <a:r>
              <a:rPr lang="en-US" b="1" u="sng" dirty="0" err="1" smtClean="0"/>
              <a:t>AroraMinali</a:t>
            </a:r>
            <a:endParaRPr lang="en-US" b="1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2362200" cy="762000"/>
          </a:xfrm>
        </p:spPr>
        <p:txBody>
          <a:bodyPr/>
          <a:lstStyle/>
          <a:p>
            <a:r>
              <a:rPr lang="en-US" dirty="0" err="1" smtClean="0"/>
              <a:t>whoami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763000" cy="990600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latin typeface="Calibri" pitchFamily="34" charset="0"/>
              </a:rPr>
              <a:t>Drozer</a:t>
            </a:r>
            <a:r>
              <a:rPr lang="en-US" sz="2400" dirty="0" smtClean="0">
                <a:latin typeface="Calibri" pitchFamily="34" charset="0"/>
              </a:rPr>
              <a:t>:  A security testing framework, great to determine app attack surface and interact with it.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2934"/>
          <a:stretch>
            <a:fillRect/>
          </a:stretch>
        </p:blipFill>
        <p:spPr bwMode="auto">
          <a:xfrm>
            <a:off x="838199" y="1524000"/>
            <a:ext cx="770676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4724400" cy="838200"/>
          </a:xfrm>
        </p:spPr>
        <p:txBody>
          <a:bodyPr>
            <a:normAutofit/>
          </a:bodyPr>
          <a:lstStyle/>
          <a:p>
            <a:pPr marL="109538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Intercepting with Burp</a:t>
            </a:r>
            <a:endParaRPr lang="en-US" sz="2400" b="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b="7843"/>
          <a:stretch>
            <a:fillRect/>
          </a:stretch>
        </p:blipFill>
        <p:spPr bwMode="auto">
          <a:xfrm>
            <a:off x="1524000" y="1367051"/>
            <a:ext cx="5638800" cy="549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772400" cy="4572000"/>
          </a:xfrm>
        </p:spPr>
        <p:txBody>
          <a:bodyPr>
            <a:normAutofit/>
          </a:bodyPr>
          <a:lstStyle/>
          <a:p>
            <a:pPr marL="53975" indent="-53975">
              <a:buNone/>
            </a:pPr>
            <a:r>
              <a:rPr lang="en-US" dirty="0" smtClean="0">
                <a:latin typeface="Calibri" pitchFamily="34" charset="0"/>
              </a:rPr>
              <a:t>Most common vulnerabilities found during Android application testing:</a:t>
            </a: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OTP bypass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Authentication bypass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IDOR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Information Leakage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Privilege Escalation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6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</a:rPr>
              <a:t>Store data safely</a:t>
            </a:r>
          </a:p>
          <a:p>
            <a:r>
              <a:rPr lang="en-US" dirty="0" smtClean="0">
                <a:latin typeface="Calibri" pitchFamily="34" charset="0"/>
              </a:rPr>
              <a:t>Enforce secure communication</a:t>
            </a:r>
          </a:p>
          <a:p>
            <a:r>
              <a:rPr lang="en-US" dirty="0" smtClean="0">
                <a:latin typeface="Calibri" pitchFamily="34" charset="0"/>
              </a:rPr>
              <a:t>Use web view objects carefully</a:t>
            </a:r>
          </a:p>
          <a:p>
            <a:r>
              <a:rPr lang="en-US" dirty="0" smtClean="0">
                <a:latin typeface="Calibri" pitchFamily="34" charset="0"/>
              </a:rPr>
              <a:t>Provide the right permissions to application</a:t>
            </a:r>
          </a:p>
          <a:p>
            <a:r>
              <a:rPr lang="en-US" dirty="0" smtClean="0">
                <a:latin typeface="Calibri" pitchFamily="34" charset="0"/>
              </a:rPr>
              <a:t>Update security provider to protect against exploits</a:t>
            </a:r>
          </a:p>
          <a:p>
            <a:r>
              <a:rPr lang="en-US" dirty="0" smtClean="0">
                <a:latin typeface="Calibri" pitchFamily="34" charset="0"/>
              </a:rPr>
              <a:t>Share only sensitive data to cache files</a:t>
            </a:r>
          </a:p>
          <a:p>
            <a:r>
              <a:rPr lang="en-US" dirty="0" smtClean="0">
                <a:latin typeface="Calibri" pitchFamily="34" charset="0"/>
              </a:rPr>
              <a:t>Use shared preferences in private mode</a:t>
            </a:r>
          </a:p>
          <a:p>
            <a:pPr marL="53975" indent="14288">
              <a:buNone/>
            </a:pPr>
            <a:endParaRPr lang="en-US" dirty="0" smtClean="0">
              <a:latin typeface="Calibri" pitchFamily="34" charset="0"/>
              <a:hlinkClick r:id="rId2"/>
            </a:endParaRPr>
          </a:p>
          <a:p>
            <a:pPr marL="53975" indent="14288">
              <a:buNone/>
            </a:pPr>
            <a:r>
              <a:rPr lang="en-US" dirty="0" smtClean="0">
                <a:latin typeface="Calibri" pitchFamily="34" charset="0"/>
                <a:hlinkClick r:id="rId2"/>
              </a:rPr>
              <a:t>https://developer.android.com/topic/security/best-practices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6705600" cy="914400"/>
          </a:xfrm>
        </p:spPr>
        <p:txBody>
          <a:bodyPr/>
          <a:lstStyle/>
          <a:p>
            <a:r>
              <a:rPr lang="en-US" dirty="0" smtClean="0"/>
              <a:t>For Developers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end-of-the-presentation-thank-you-for-your-atten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3333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6477000" cy="339547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Android Overview</a:t>
            </a:r>
          </a:p>
          <a:p>
            <a:r>
              <a:rPr lang="en-US" sz="3000" dirty="0" smtClean="0">
                <a:latin typeface="Calibri" pitchFamily="34" charset="0"/>
              </a:rPr>
              <a:t>Android Architecture </a:t>
            </a:r>
          </a:p>
          <a:p>
            <a:r>
              <a:rPr lang="en-US" sz="3000" dirty="0" smtClean="0">
                <a:latin typeface="Calibri" pitchFamily="34" charset="0"/>
              </a:rPr>
              <a:t>Android Security Model</a:t>
            </a:r>
          </a:p>
          <a:p>
            <a:r>
              <a:rPr lang="en-US" sz="3000" dirty="0" smtClean="0">
                <a:latin typeface="Calibri" pitchFamily="34" charset="0"/>
              </a:rPr>
              <a:t>Android App Testing</a:t>
            </a:r>
          </a:p>
          <a:p>
            <a:r>
              <a:rPr lang="en-US" sz="3000" dirty="0" smtClean="0">
                <a:latin typeface="Calibri" pitchFamily="34" charset="0"/>
              </a:rPr>
              <a:t>OWASP Top 10</a:t>
            </a:r>
          </a:p>
          <a:p>
            <a:r>
              <a:rPr lang="en-US" sz="3000" dirty="0" smtClean="0">
                <a:latin typeface="Calibri" pitchFamily="34" charset="0"/>
              </a:rPr>
              <a:t>Security tips for Developers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2895600" cy="884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Contents 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18000" b="1664"/>
          <a:stretch>
            <a:fillRect/>
          </a:stretch>
        </p:blipFill>
        <p:spPr bwMode="auto">
          <a:xfrm>
            <a:off x="5334000" y="524107"/>
            <a:ext cx="3810000" cy="59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4349"/>
            <a:ext cx="9144000" cy="634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442798" y="324433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8297"/>
            <a:ext cx="9144000" cy="625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6908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Android’s Security Model consists of two parts: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UID Separation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Sandboxing</a:t>
            </a:r>
          </a:p>
          <a:p>
            <a:pPr marL="120650" lvl="1" indent="0">
              <a:buNone/>
            </a:pPr>
            <a:endParaRPr lang="en-US" sz="2800" dirty="0" smtClean="0">
              <a:latin typeface="Calibri" pitchFamily="34" charset="0"/>
            </a:endParaRPr>
          </a:p>
          <a:p>
            <a:pPr marL="120650" lvl="1" indent="0">
              <a:buNone/>
            </a:pPr>
            <a:r>
              <a:rPr lang="en-US" sz="2800" dirty="0" smtClean="0">
                <a:latin typeface="Calibri" pitchFamily="34" charset="0"/>
              </a:rPr>
              <a:t>Linux Kernel offers unique UID and GID for each application at run time. </a:t>
            </a:r>
          </a:p>
          <a:p>
            <a:pPr marL="120650" lvl="1" indent="0">
              <a:buNone/>
            </a:pPr>
            <a:endParaRPr lang="en-US" sz="2800" dirty="0" smtClean="0">
              <a:latin typeface="Calibri" pitchFamily="34" charset="0"/>
            </a:endParaRPr>
          </a:p>
          <a:p>
            <a:pPr marL="120650" lvl="1" indent="0">
              <a:buNone/>
            </a:pPr>
            <a:r>
              <a:rPr lang="en-US" sz="2800" dirty="0" smtClean="0">
                <a:latin typeface="Calibri" pitchFamily="34" charset="0"/>
              </a:rPr>
              <a:t>Thus, an application runs in its own sandbox environment and does not affect any other apps running.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5867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Android Security Model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b="969"/>
          <a:stretch>
            <a:fillRect/>
          </a:stretch>
        </p:blipFill>
        <p:spPr bwMode="auto">
          <a:xfrm>
            <a:off x="0" y="609600"/>
            <a:ext cx="8991600" cy="630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724400"/>
          </a:xfrm>
        </p:spPr>
        <p:txBody>
          <a:bodyPr>
            <a:noAutofit/>
          </a:bodyPr>
          <a:lstStyle/>
          <a:p>
            <a:pPr marL="620713" lvl="1" indent="-620713">
              <a:buNone/>
            </a:pPr>
            <a:endParaRPr lang="en-US" sz="3000" dirty="0" smtClean="0">
              <a:latin typeface="Calibri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000" dirty="0" smtClean="0">
                <a:latin typeface="Calibri" pitchFamily="34" charset="0"/>
              </a:rPr>
              <a:t>AndroidManifest.XML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 smtClean="0">
                <a:latin typeface="Calibri" pitchFamily="34" charset="0"/>
              </a:rPr>
              <a:t>Classes.dex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 smtClean="0">
                <a:latin typeface="Calibri" pitchFamily="34" charset="0"/>
              </a:rPr>
              <a:t>Resources.arsc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 smtClean="0">
                <a:latin typeface="Calibri" pitchFamily="34" charset="0"/>
              </a:rPr>
              <a:t>Assets Folder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 smtClean="0">
                <a:latin typeface="Calibri" pitchFamily="34" charset="0"/>
              </a:rPr>
              <a:t>Lib Folder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 smtClean="0">
                <a:latin typeface="Calibri" pitchFamily="34" charset="0"/>
              </a:rPr>
              <a:t>META-INF Folder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 smtClean="0">
                <a:latin typeface="Calibri" pitchFamily="34" charset="0"/>
              </a:rPr>
              <a:t>Res Folder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 smtClean="0">
                <a:latin typeface="Calibri" pitchFamily="34" charset="0"/>
              </a:rPr>
              <a:t>Other Files</a:t>
            </a:r>
            <a:endParaRPr lang="en-US" sz="30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5867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Contents of an APK file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533401"/>
            <a:ext cx="9144001" cy="632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2290</TotalTime>
  <Words>419</Words>
  <Application>Microsoft Office PowerPoint</Application>
  <PresentationFormat>On-screen Show (4:3)</PresentationFormat>
  <Paragraphs>92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ANDROID APPLICATION SECURITY AND PENETRATION TESTING </vt:lpstr>
      <vt:lpstr>whoami</vt:lpstr>
      <vt:lpstr> Contents </vt:lpstr>
      <vt:lpstr>Slide 4</vt:lpstr>
      <vt:lpstr>Slide 5</vt:lpstr>
      <vt:lpstr>Android Security Model </vt:lpstr>
      <vt:lpstr>Slide 7</vt:lpstr>
      <vt:lpstr>  Contents of an APK file  </vt:lpstr>
      <vt:lpstr>Slide 9</vt:lpstr>
      <vt:lpstr>Environment Setup</vt:lpstr>
      <vt:lpstr>Slide 11</vt:lpstr>
      <vt:lpstr>Security Testing of Android Applications</vt:lpstr>
      <vt:lpstr>Slide 13</vt:lpstr>
      <vt:lpstr>Reverse Engineering Arsenals (contd.)</vt:lpstr>
      <vt:lpstr>Slide 15</vt:lpstr>
      <vt:lpstr>Slide 16</vt:lpstr>
      <vt:lpstr>Slide 17</vt:lpstr>
      <vt:lpstr>Slide 18</vt:lpstr>
      <vt:lpstr>Dynamic Testing Arsenals</vt:lpstr>
      <vt:lpstr>Slide 20</vt:lpstr>
      <vt:lpstr>Intercepting with Burp</vt:lpstr>
      <vt:lpstr>Slide 22</vt:lpstr>
      <vt:lpstr>Slide 23</vt:lpstr>
      <vt:lpstr>Slide 24</vt:lpstr>
      <vt:lpstr>For Developers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SECURITY AND PENETRATION TESTING</dc:title>
  <dc:creator>user</dc:creator>
  <cp:lastModifiedBy>user</cp:lastModifiedBy>
  <cp:revision>165</cp:revision>
  <dcterms:created xsi:type="dcterms:W3CDTF">2018-12-30T07:44:33Z</dcterms:created>
  <dcterms:modified xsi:type="dcterms:W3CDTF">2019-04-19T12:20:57Z</dcterms:modified>
</cp:coreProperties>
</file>