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3" r:id="rId2"/>
    <p:sldId id="621" r:id="rId3"/>
    <p:sldId id="740" r:id="rId4"/>
    <p:sldId id="741" r:id="rId5"/>
    <p:sldId id="742" r:id="rId6"/>
    <p:sldId id="743" r:id="rId7"/>
    <p:sldId id="729" r:id="rId8"/>
    <p:sldId id="730" r:id="rId9"/>
    <p:sldId id="731" r:id="rId10"/>
    <p:sldId id="732" r:id="rId11"/>
    <p:sldId id="735" r:id="rId12"/>
    <p:sldId id="736" r:id="rId13"/>
    <p:sldId id="298" r:id="rId14"/>
    <p:sldId id="295" r:id="rId15"/>
    <p:sldId id="299" r:id="rId16"/>
    <p:sldId id="267" r:id="rId17"/>
    <p:sldId id="268" r:id="rId18"/>
    <p:sldId id="278" r:id="rId19"/>
    <p:sldId id="279" r:id="rId20"/>
    <p:sldId id="291" r:id="rId21"/>
    <p:sldId id="733" r:id="rId22"/>
    <p:sldId id="282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92F"/>
    <a:srgbClr val="543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3002" autoAdjust="0"/>
  </p:normalViewPr>
  <p:slideViewPr>
    <p:cSldViewPr snapToGrid="0">
      <p:cViewPr>
        <p:scale>
          <a:sx n="70" d="100"/>
          <a:sy n="70" d="100"/>
        </p:scale>
        <p:origin x="15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A3F64-B923-4F37-81EF-BDC34463A90C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285C-A373-4EA7-BDC4-778E5FD45D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285C-A373-4EA7-BDC4-778E5FD45D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285C-A373-4EA7-BDC4-778E5FD45D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HK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760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7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0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0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7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49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6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7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285C-A373-4EA7-BDC4-778E5FD45D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BBAC23B5-8E85-49B2-8DBB-50420699CA89}" type="datetime1">
              <a:rPr lang="en-US" smtClean="0"/>
              <a:t>6/19/2021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5D5F1E50-00AF-434F-BD7C-91EF561E0547}" type="datetime1">
              <a:rPr lang="en-US" smtClean="0"/>
              <a:t>6/19/2021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5181600" cy="49019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41C5A8-17F2-4D89-872F-96F076F2D532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F53A5-7C98-4092-A21C-AFB498035BA8}" type="datetime1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8B47-D7DA-4E69-8D45-6A09E1A25018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C6459-1E28-4882-86BF-B576CA6E0CC9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A6038F-FB6A-4C8D-A39A-E41375E1231A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A7DE0-5E7B-40E2-856A-1DA3116354D2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B2D9E1CE-3C7F-4ACF-8753-53AB71A600F5}" type="slidenum">
              <a:rPr lang="en-US" altLang="ko-KR"/>
              <a:t>‹#›</a:t>
            </a:fld>
            <a:endParaRPr lang="en-US" altLang="ko-K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4F0C88-0165-4FC4-8B5E-8BECB1048F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43F6D614-BD6E-440C-B7F5-166FF72F64E1}" type="datetime1">
              <a:rPr lang="en-US" smtClean="0"/>
              <a:t>6/19/2021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52.png"/><Relationship Id="rId18" Type="http://schemas.openxmlformats.org/officeDocument/2006/relationships/image" Target="../media/image20.png"/><Relationship Id="rId3" Type="http://schemas.openxmlformats.org/officeDocument/2006/relationships/tags" Target="../tags/tag11.xml"/><Relationship Id="rId21" Type="http://schemas.openxmlformats.org/officeDocument/2006/relationships/image" Target="../media/image17.png"/><Relationship Id="rId7" Type="http://schemas.openxmlformats.org/officeDocument/2006/relationships/image" Target="../media/image90.png"/><Relationship Id="rId12" Type="http://schemas.openxmlformats.org/officeDocument/2006/relationships/image" Target="../media/image142.png"/><Relationship Id="rId17" Type="http://schemas.openxmlformats.org/officeDocument/2006/relationships/image" Target="../media/image19.png"/><Relationship Id="rId2" Type="http://schemas.openxmlformats.org/officeDocument/2006/relationships/tags" Target="../tags/tag10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9.xml"/><Relationship Id="rId6" Type="http://schemas.openxmlformats.org/officeDocument/2006/relationships/image" Target="../media/image80.png"/><Relationship Id="rId11" Type="http://schemas.openxmlformats.org/officeDocument/2006/relationships/image" Target="../media/image132.png"/><Relationship Id="rId5" Type="http://schemas.openxmlformats.org/officeDocument/2006/relationships/notesSlide" Target="../notesSlides/notesSlide9.xml"/><Relationship Id="rId15" Type="http://schemas.openxmlformats.org/officeDocument/2006/relationships/image" Target="../media/image24.png"/><Relationship Id="rId10" Type="http://schemas.openxmlformats.org/officeDocument/2006/relationships/image" Target="../media/image122.png"/><Relationship Id="rId19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00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60.png"/><Relationship Id="rId5" Type="http://schemas.openxmlformats.org/officeDocument/2006/relationships/image" Target="../media/image16.jp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30.png"/><Relationship Id="rId3" Type="http://schemas.openxmlformats.org/officeDocument/2006/relationships/image" Target="../media/image24.jpg"/><Relationship Id="rId7" Type="http://schemas.openxmlformats.org/officeDocument/2006/relationships/image" Target="../media/image150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8.png"/><Relationship Id="rId5" Type="http://schemas.openxmlformats.org/officeDocument/2006/relationships/image" Target="../media/image130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svg"/><Relationship Id="rId1" Type="http://schemas.openxmlformats.org/officeDocument/2006/relationships/tags" Target="../tags/tag2.xml"/><Relationship Id="rId11" Type="http://schemas.openxmlformats.org/officeDocument/2006/relationships/image" Target="../media/image11.png"/><Relationship Id="rId1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svg"/><Relationship Id="rId1" Type="http://schemas.openxmlformats.org/officeDocument/2006/relationships/tags" Target="../tags/tag3.xml"/><Relationship Id="rId11" Type="http://schemas.openxmlformats.org/officeDocument/2006/relationships/image" Target="../media/image11.png"/><Relationship Id="rId1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svg"/><Relationship Id="rId1" Type="http://schemas.openxmlformats.org/officeDocument/2006/relationships/tags" Target="../tags/tag4.xml"/><Relationship Id="rId15" Type="http://schemas.openxmlformats.org/officeDocument/2006/relationships/image" Target="../media/image5.png"/><Relationship Id="rId4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svg"/><Relationship Id="rId1" Type="http://schemas.openxmlformats.org/officeDocument/2006/relationships/tags" Target="../tags/tag5.xml"/><Relationship Id="rId11" Type="http://schemas.openxmlformats.org/officeDocument/2006/relationships/image" Target="../media/image11.png"/><Relationship Id="rId1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svg"/><Relationship Id="rId1" Type="http://schemas.openxmlformats.org/officeDocument/2006/relationships/tags" Target="../tags/tag6.xml"/><Relationship Id="rId15" Type="http://schemas.openxmlformats.org/officeDocument/2006/relationships/image" Target="../media/image5.png"/><Relationship Id="rId4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291" y="3949240"/>
            <a:ext cx="11279814" cy="1777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Zheng Wang*, Cheng Long*, Gao Cong*, </a:t>
            </a:r>
            <a:r>
              <a:rPr lang="en-US" sz="2400" dirty="0" err="1"/>
              <a:t>Qianru</a:t>
            </a:r>
            <a:r>
              <a:rPr lang="en-US" sz="2400" dirty="0"/>
              <a:t> Zhang^</a:t>
            </a:r>
            <a:endParaRPr lang="en-US" sz="2400" baseline="30000" dirty="0">
              <a:sym typeface="+mn-ea"/>
            </a:endParaRPr>
          </a:p>
          <a:p>
            <a:pPr marL="0" indent="0" algn="ctr">
              <a:buNone/>
            </a:pPr>
            <a:endParaRPr lang="en-US" sz="2400" baseline="30000" dirty="0"/>
          </a:p>
          <a:p>
            <a:pPr marL="0" indent="0" algn="ctr">
              <a:buNone/>
            </a:pPr>
            <a:r>
              <a:rPr lang="en-US" sz="2400" dirty="0">
                <a:sym typeface="+mn-ea"/>
              </a:rPr>
              <a:t>*Nanyang Technological University </a:t>
            </a:r>
          </a:p>
          <a:p>
            <a:pPr marL="0" indent="0" algn="ctr">
              <a:buNone/>
            </a:pPr>
            <a:r>
              <a:rPr lang="en-US" sz="2400" dirty="0">
                <a:sym typeface="+mn-ea"/>
              </a:rPr>
              <a:t>^The University of Hong Kong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5305" y="2157079"/>
            <a:ext cx="11353800" cy="1649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Error-Bounded Online Trajectory Simplification with Multi-Agent Reinforcement Learning</a:t>
            </a:r>
            <a:br>
              <a:rPr lang="en-US" sz="4445" dirty="0"/>
            </a:br>
            <a:endParaRPr lang="en-US" sz="4445" dirty="0"/>
          </a:p>
        </p:txBody>
      </p:sp>
      <p:pic>
        <p:nvPicPr>
          <p:cNvPr id="6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191344" y="116632"/>
            <a:ext cx="2819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kdd.org/kdd2021/images/KDD2021.jpg">
            <a:extLst>
              <a:ext uri="{FF2B5EF4-FFF2-40B4-BE49-F238E27FC236}">
                <a16:creationId xmlns:a16="http://schemas.microsoft.com/office/drawing/2014/main" id="{E04EEC8E-151D-4982-9009-456D1AC8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00" y="116632"/>
            <a:ext cx="2309105" cy="1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FC79E6-CC8D-442C-BB5B-E86B35A5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Existing Solutions: three-step process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08990-29B2-439B-9A77-9DC0218F6844}"/>
              </a:ext>
            </a:extLst>
          </p:cNvPr>
          <p:cNvSpPr txBox="1"/>
          <p:nvPr/>
        </p:nvSpPr>
        <p:spPr>
          <a:xfrm>
            <a:off x="941830" y="1362454"/>
            <a:ext cx="8378633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b="0" dirty="0"/>
              <a:t>Existing solutions: </a:t>
            </a:r>
            <a:r>
              <a:rPr lang="en-SG" b="0" dirty="0"/>
              <a:t>adopt the </a:t>
            </a:r>
            <a:r>
              <a:rPr lang="en-SG" dirty="0"/>
              <a:t>three-step process </a:t>
            </a:r>
            <a:r>
              <a:rPr lang="en-SG" b="0" dirty="0"/>
              <a:t>for EB-OTS problem</a:t>
            </a:r>
            <a:endParaRPr lang="en-US" altLang="zh-CN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9F98A-16C3-49F2-84CA-126B4C5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29D400FD-FDB5-4563-B95C-9509AF08788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375267"/>
              </p:ext>
            </p:extLst>
          </p:nvPr>
        </p:nvGraphicFramePr>
        <p:xfrm>
          <a:off x="957460" y="2241018"/>
          <a:ext cx="25524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3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Step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Open window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246E7D6-D76F-4AE0-AFEB-598EB02A25B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0045982"/>
              </p:ext>
            </p:extLst>
          </p:nvPr>
        </p:nvGraphicFramePr>
        <p:xfrm>
          <a:off x="4506200" y="2206303"/>
          <a:ext cx="25524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Step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Expand window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34C920E3-09FC-4375-8DA5-915C0BE169AF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20868771"/>
              </p:ext>
            </p:extLst>
          </p:nvPr>
        </p:nvGraphicFramePr>
        <p:xfrm>
          <a:off x="7954356" y="2180732"/>
          <a:ext cx="25524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7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Re-open window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1623F0-0134-4A33-B2B5-B1EEA9483BC4}"/>
              </a:ext>
            </a:extLst>
          </p:cNvPr>
          <p:cNvSpPr/>
          <p:nvPr/>
        </p:nvSpPr>
        <p:spPr>
          <a:xfrm>
            <a:off x="3738326" y="2474190"/>
            <a:ext cx="539496" cy="26517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1F2015-E0C7-49E6-B425-E2875710070F}"/>
              </a:ext>
            </a:extLst>
          </p:cNvPr>
          <p:cNvSpPr/>
          <p:nvPr/>
        </p:nvSpPr>
        <p:spPr>
          <a:xfrm>
            <a:off x="7236774" y="2439475"/>
            <a:ext cx="539496" cy="26517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57F757-CD1F-42C3-8CF2-D528E521A9EE}"/>
              </a:ext>
            </a:extLst>
          </p:cNvPr>
          <p:cNvSpPr/>
          <p:nvPr/>
        </p:nvSpPr>
        <p:spPr>
          <a:xfrm>
            <a:off x="1061251" y="4913138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9E0C9-2089-4888-9DF7-45EB905BA54D}"/>
              </a:ext>
            </a:extLst>
          </p:cNvPr>
          <p:cNvSpPr/>
          <p:nvPr/>
        </p:nvSpPr>
        <p:spPr>
          <a:xfrm>
            <a:off x="1265274" y="4315864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53F39E-75F5-4A2B-8DA7-29ECB2CCD0A5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1188368" y="4497373"/>
            <a:ext cx="106784" cy="4148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4E6738C-9342-43C8-9F9F-0B71BC249A34}"/>
              </a:ext>
            </a:extLst>
          </p:cNvPr>
          <p:cNvSpPr/>
          <p:nvPr/>
        </p:nvSpPr>
        <p:spPr>
          <a:xfrm>
            <a:off x="4633047" y="4913138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14D453-AD40-44FA-A791-2C730EF407CF}"/>
              </a:ext>
            </a:extLst>
          </p:cNvPr>
          <p:cNvSpPr/>
          <p:nvPr/>
        </p:nvSpPr>
        <p:spPr>
          <a:xfrm>
            <a:off x="4837070" y="4315864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C1E12E-92F2-47CA-9FD2-A22368EAC479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4760164" y="4497373"/>
            <a:ext cx="106784" cy="4148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8E76D35-1DCD-4F3D-A4B4-DF9C7D99D346}"/>
              </a:ext>
            </a:extLst>
          </p:cNvPr>
          <p:cNvSpPr/>
          <p:nvPr/>
        </p:nvSpPr>
        <p:spPr>
          <a:xfrm>
            <a:off x="5199748" y="3936636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2B5F0-434A-4C4B-8E0C-890E90684E24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4759423" y="4118145"/>
            <a:ext cx="470203" cy="7940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F7EFD2B-F763-4323-8D59-8EE93BC553D9}"/>
              </a:ext>
            </a:extLst>
          </p:cNvPr>
          <p:cNvSpPr/>
          <p:nvPr/>
        </p:nvSpPr>
        <p:spPr>
          <a:xfrm>
            <a:off x="5631586" y="3684044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836112-1249-4E71-93A7-7287EB7C1D23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788722" y="3865553"/>
            <a:ext cx="872742" cy="10371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FA0F8B3-2B20-4C49-AF15-33636B78D614}"/>
              </a:ext>
            </a:extLst>
          </p:cNvPr>
          <p:cNvSpPr/>
          <p:nvPr/>
        </p:nvSpPr>
        <p:spPr>
          <a:xfrm>
            <a:off x="6053468" y="4064227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1443F1-CFF6-42DA-B46B-77DA8A319D6A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4807192" y="4245736"/>
            <a:ext cx="1276154" cy="6569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C8C7C9-65AD-454D-9014-0CE713B694AF}"/>
              </a:ext>
            </a:extLst>
          </p:cNvPr>
          <p:cNvSpPr/>
          <p:nvPr/>
        </p:nvSpPr>
        <p:spPr>
          <a:xfrm>
            <a:off x="6333462" y="4333590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747013-92DC-4654-97E2-EC932A28E382}"/>
              </a:ext>
            </a:extLst>
          </p:cNvPr>
          <p:cNvCxnSpPr>
            <a:cxnSpLocks/>
            <a:stCxn id="26" idx="7"/>
            <a:endCxn id="43" idx="2"/>
          </p:cNvCxnSpPr>
          <p:nvPr/>
        </p:nvCxnSpPr>
        <p:spPr>
          <a:xfrm flipV="1">
            <a:off x="4807192" y="4439916"/>
            <a:ext cx="1526270" cy="50436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CF01208-451F-4A02-AA5C-F9AF9C68D261}"/>
              </a:ext>
            </a:extLst>
          </p:cNvPr>
          <p:cNvCxnSpPr>
            <a:cxnSpLocks/>
          </p:cNvCxnSpPr>
          <p:nvPr/>
        </p:nvCxnSpPr>
        <p:spPr>
          <a:xfrm flipH="1" flipV="1">
            <a:off x="4964459" y="4455670"/>
            <a:ext cx="179041" cy="3639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FED9A72-679D-48FD-A4A7-262F92333484}"/>
              </a:ext>
            </a:extLst>
          </p:cNvPr>
          <p:cNvCxnSpPr>
            <a:cxnSpLocks/>
          </p:cNvCxnSpPr>
          <p:nvPr/>
        </p:nvCxnSpPr>
        <p:spPr>
          <a:xfrm flipH="1" flipV="1">
            <a:off x="5305801" y="4038380"/>
            <a:ext cx="252750" cy="6617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D8DCC-D1BB-479A-9F9F-BA5A6B309132}"/>
              </a:ext>
            </a:extLst>
          </p:cNvPr>
          <p:cNvCxnSpPr>
            <a:cxnSpLocks/>
          </p:cNvCxnSpPr>
          <p:nvPr/>
        </p:nvCxnSpPr>
        <p:spPr>
          <a:xfrm flipH="1" flipV="1">
            <a:off x="5763134" y="3809159"/>
            <a:ext cx="271227" cy="72737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3F45EE-F24C-4A0C-BDE1-F93E8478AEBD}"/>
              </a:ext>
            </a:extLst>
          </p:cNvPr>
          <p:cNvCxnSpPr>
            <a:cxnSpLocks/>
          </p:cNvCxnSpPr>
          <p:nvPr/>
        </p:nvCxnSpPr>
        <p:spPr>
          <a:xfrm flipH="1" flipV="1">
            <a:off x="6163652" y="4171522"/>
            <a:ext cx="107296" cy="3068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2DA2C895-2E58-4890-953B-E5DB2245AFC7}"/>
              </a:ext>
            </a:extLst>
          </p:cNvPr>
          <p:cNvSpPr/>
          <p:nvPr/>
        </p:nvSpPr>
        <p:spPr>
          <a:xfrm>
            <a:off x="7940137" y="4913138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3293172-09E2-467B-91EE-4E97A9FCD313}"/>
              </a:ext>
            </a:extLst>
          </p:cNvPr>
          <p:cNvSpPr/>
          <p:nvPr/>
        </p:nvSpPr>
        <p:spPr>
          <a:xfrm>
            <a:off x="8144160" y="4315864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D76CC57-0F0C-40B8-9D56-F6E02B4D295D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8067254" y="4497373"/>
            <a:ext cx="106784" cy="4148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CCC03FF7-B429-43D5-8EC8-8778F66763AE}"/>
              </a:ext>
            </a:extLst>
          </p:cNvPr>
          <p:cNvSpPr/>
          <p:nvPr/>
        </p:nvSpPr>
        <p:spPr>
          <a:xfrm>
            <a:off x="8506838" y="3936636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A780FCB-FE2C-4A7C-90FC-F238A8C28D9E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8066513" y="4118145"/>
            <a:ext cx="470203" cy="7940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F0E9467-F0D5-4DF1-96D2-C0D1283DD23A}"/>
              </a:ext>
            </a:extLst>
          </p:cNvPr>
          <p:cNvSpPr/>
          <p:nvPr/>
        </p:nvSpPr>
        <p:spPr>
          <a:xfrm>
            <a:off x="8938676" y="3684044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9E8F903-0E5B-4D1E-86C0-94E698700C91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8095812" y="3865553"/>
            <a:ext cx="872742" cy="10371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F1E7F0B5-23F9-47D8-8A8D-CB11C1181CD0}"/>
              </a:ext>
            </a:extLst>
          </p:cNvPr>
          <p:cNvSpPr/>
          <p:nvPr/>
        </p:nvSpPr>
        <p:spPr>
          <a:xfrm>
            <a:off x="9360558" y="4064227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85CABB8-228F-461E-97B8-755FD1BD13B6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8114282" y="4245736"/>
            <a:ext cx="1276154" cy="6569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447009F3-E21F-428E-B733-37ED76A1F859}"/>
              </a:ext>
            </a:extLst>
          </p:cNvPr>
          <p:cNvSpPr/>
          <p:nvPr/>
        </p:nvSpPr>
        <p:spPr>
          <a:xfrm>
            <a:off x="9640552" y="4333590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A101E5D-7B25-48CB-BEE8-015F1F396956}"/>
              </a:ext>
            </a:extLst>
          </p:cNvPr>
          <p:cNvCxnSpPr>
            <a:cxnSpLocks/>
            <a:stCxn id="87" idx="7"/>
            <a:endCxn id="96" idx="2"/>
          </p:cNvCxnSpPr>
          <p:nvPr/>
        </p:nvCxnSpPr>
        <p:spPr>
          <a:xfrm flipV="1">
            <a:off x="8114282" y="4439916"/>
            <a:ext cx="1526270" cy="50436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4274BD-086A-4EC1-A51D-A74E2F290F8E}"/>
              </a:ext>
            </a:extLst>
          </p:cNvPr>
          <p:cNvCxnSpPr>
            <a:cxnSpLocks/>
          </p:cNvCxnSpPr>
          <p:nvPr/>
        </p:nvCxnSpPr>
        <p:spPr>
          <a:xfrm flipH="1" flipV="1">
            <a:off x="8271549" y="4455670"/>
            <a:ext cx="179041" cy="3639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651F22-BA4A-43F2-B03B-390F726BB74E}"/>
              </a:ext>
            </a:extLst>
          </p:cNvPr>
          <p:cNvCxnSpPr>
            <a:cxnSpLocks/>
          </p:cNvCxnSpPr>
          <p:nvPr/>
        </p:nvCxnSpPr>
        <p:spPr>
          <a:xfrm flipH="1" flipV="1">
            <a:off x="8612891" y="4038380"/>
            <a:ext cx="252750" cy="6617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6FB2962-4FCB-4F87-84FD-0DA47E6A0146}"/>
              </a:ext>
            </a:extLst>
          </p:cNvPr>
          <p:cNvCxnSpPr>
            <a:cxnSpLocks/>
          </p:cNvCxnSpPr>
          <p:nvPr/>
        </p:nvCxnSpPr>
        <p:spPr>
          <a:xfrm flipH="1" flipV="1">
            <a:off x="9070224" y="3809159"/>
            <a:ext cx="271227" cy="72737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DD57B-8740-4192-991C-0D2A55E98DDF}"/>
              </a:ext>
            </a:extLst>
          </p:cNvPr>
          <p:cNvCxnSpPr>
            <a:cxnSpLocks/>
          </p:cNvCxnSpPr>
          <p:nvPr/>
        </p:nvCxnSpPr>
        <p:spPr>
          <a:xfrm flipH="1" flipV="1">
            <a:off x="9470742" y="4171522"/>
            <a:ext cx="107296" cy="3068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81448530-88B6-46BB-8EC2-97FEE02F98ED}"/>
              </a:ext>
            </a:extLst>
          </p:cNvPr>
          <p:cNvSpPr/>
          <p:nvPr/>
        </p:nvSpPr>
        <p:spPr>
          <a:xfrm>
            <a:off x="9783427" y="4762215"/>
            <a:ext cx="204023" cy="212651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AF3AB85-0188-42A2-B2E0-6EEAD9FC767E}"/>
              </a:ext>
            </a:extLst>
          </p:cNvPr>
          <p:cNvCxnSpPr>
            <a:cxnSpLocks/>
            <a:stCxn id="87" idx="7"/>
            <a:endCxn id="102" idx="2"/>
          </p:cNvCxnSpPr>
          <p:nvPr/>
        </p:nvCxnSpPr>
        <p:spPr>
          <a:xfrm flipV="1">
            <a:off x="8114282" y="4868541"/>
            <a:ext cx="1669145" cy="757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E91737E-2E72-47F7-8E06-ACEE9471B8D8}"/>
              </a:ext>
            </a:extLst>
          </p:cNvPr>
          <p:cNvCxnSpPr>
            <a:cxnSpLocks/>
            <a:endCxn id="92" idx="4"/>
          </p:cNvCxnSpPr>
          <p:nvPr/>
        </p:nvCxnSpPr>
        <p:spPr>
          <a:xfrm flipH="1" flipV="1">
            <a:off x="9040688" y="3896695"/>
            <a:ext cx="98724" cy="1005966"/>
          </a:xfrm>
          <a:prstGeom prst="line">
            <a:avLst/>
          </a:prstGeom>
          <a:ln w="28575">
            <a:solidFill>
              <a:srgbClr val="CE29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B6FE45D-FBB2-45EE-82E2-CDEF7785576B}"/>
              </a:ext>
            </a:extLst>
          </p:cNvPr>
          <p:cNvCxnSpPr>
            <a:cxnSpLocks/>
          </p:cNvCxnSpPr>
          <p:nvPr/>
        </p:nvCxnSpPr>
        <p:spPr>
          <a:xfrm flipV="1">
            <a:off x="8114707" y="4439915"/>
            <a:ext cx="1526270" cy="5043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ABD3F9-4680-4A2D-8E0D-B438D0B09428}"/>
              </a:ext>
            </a:extLst>
          </p:cNvPr>
          <p:cNvSpPr/>
          <p:nvPr/>
        </p:nvSpPr>
        <p:spPr>
          <a:xfrm>
            <a:off x="9636379" y="4331801"/>
            <a:ext cx="204023" cy="212651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77299728-BEDE-4204-83AA-F1D460AABE6F}"/>
              </a:ext>
            </a:extLst>
          </p:cNvPr>
          <p:cNvSpPr/>
          <p:nvPr/>
        </p:nvSpPr>
        <p:spPr>
          <a:xfrm>
            <a:off x="10506844" y="3344091"/>
            <a:ext cx="1219059" cy="507636"/>
          </a:xfrm>
          <a:prstGeom prst="wedgeRoundRectCallout">
            <a:avLst>
              <a:gd name="adj1" fmla="val -161319"/>
              <a:gd name="adj2" fmla="val 10358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tolerance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violation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132DD7B-D442-4952-B72A-244DCED38D8F}"/>
              </a:ext>
            </a:extLst>
          </p:cNvPr>
          <p:cNvCxnSpPr>
            <a:cxnSpLocks/>
          </p:cNvCxnSpPr>
          <p:nvPr/>
        </p:nvCxnSpPr>
        <p:spPr>
          <a:xfrm flipH="1">
            <a:off x="6253059" y="4569459"/>
            <a:ext cx="151290" cy="9785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2A9E98-0E1C-4C08-8151-0DFCD8C40239}"/>
              </a:ext>
            </a:extLst>
          </p:cNvPr>
          <p:cNvSpPr/>
          <p:nvPr/>
        </p:nvSpPr>
        <p:spPr>
          <a:xfrm>
            <a:off x="5558551" y="5467150"/>
            <a:ext cx="1131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FF0000"/>
                </a:solidFill>
              </a:rPr>
              <a:t>safe point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2E23C1B-5D7F-426C-8923-81835C27E108}"/>
              </a:ext>
            </a:extLst>
          </p:cNvPr>
          <p:cNvCxnSpPr>
            <a:cxnSpLocks/>
          </p:cNvCxnSpPr>
          <p:nvPr/>
        </p:nvCxnSpPr>
        <p:spPr>
          <a:xfrm>
            <a:off x="5047973" y="4544452"/>
            <a:ext cx="916358" cy="10035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6988F99-7B33-418D-8257-1498110EB02C}"/>
              </a:ext>
            </a:extLst>
          </p:cNvPr>
          <p:cNvCxnSpPr>
            <a:cxnSpLocks/>
          </p:cNvCxnSpPr>
          <p:nvPr/>
        </p:nvCxnSpPr>
        <p:spPr>
          <a:xfrm>
            <a:off x="5369226" y="4137632"/>
            <a:ext cx="719571" cy="146675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6627711-884D-43D1-AD9F-E0B2AC164F36}"/>
              </a:ext>
            </a:extLst>
          </p:cNvPr>
          <p:cNvCxnSpPr>
            <a:cxnSpLocks/>
          </p:cNvCxnSpPr>
          <p:nvPr/>
        </p:nvCxnSpPr>
        <p:spPr>
          <a:xfrm>
            <a:off x="6170621" y="4300202"/>
            <a:ext cx="25387" cy="124780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3FF57CE-15E4-4512-B611-73E7FEC6455C}"/>
              </a:ext>
            </a:extLst>
          </p:cNvPr>
          <p:cNvCxnSpPr>
            <a:cxnSpLocks/>
          </p:cNvCxnSpPr>
          <p:nvPr/>
        </p:nvCxnSpPr>
        <p:spPr>
          <a:xfrm>
            <a:off x="5712106" y="3963925"/>
            <a:ext cx="427742" cy="164046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601999-4D43-4AAA-A0AD-0EDAE0E6347C}"/>
                  </a:ext>
                </a:extLst>
              </p:cNvPr>
              <p:cNvSpPr txBox="1"/>
              <p:nvPr/>
            </p:nvSpPr>
            <p:spPr>
              <a:xfrm>
                <a:off x="785136" y="465013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601999-4D43-4AAA-A0AD-0EDAE0E6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36" y="4650131"/>
                <a:ext cx="309514" cy="369332"/>
              </a:xfrm>
              <a:prstGeom prst="rect">
                <a:avLst/>
              </a:prstGeom>
              <a:blipFill>
                <a:blip r:embed="rId6"/>
                <a:stretch>
                  <a:fillRect r="-15686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5237B872-0544-4F7E-BFCB-3444BB2F7FE6}"/>
              </a:ext>
            </a:extLst>
          </p:cNvPr>
          <p:cNvSpPr/>
          <p:nvPr/>
        </p:nvSpPr>
        <p:spPr>
          <a:xfrm>
            <a:off x="1123639" y="4966094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942B2-2A6B-42F8-8A6F-1AE90A26DDED}"/>
              </a:ext>
            </a:extLst>
          </p:cNvPr>
          <p:cNvSpPr/>
          <p:nvPr/>
        </p:nvSpPr>
        <p:spPr>
          <a:xfrm>
            <a:off x="1330631" y="4367866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E1F26B-FDC0-4A40-BA35-6DAD1D088AAA}"/>
                  </a:ext>
                </a:extLst>
              </p:cNvPr>
              <p:cNvSpPr txBox="1"/>
              <p:nvPr/>
            </p:nvSpPr>
            <p:spPr>
              <a:xfrm>
                <a:off x="1020092" y="399728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E1F26B-FDC0-4A40-BA35-6DAD1D088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92" y="3997281"/>
                <a:ext cx="309514" cy="369332"/>
              </a:xfrm>
              <a:prstGeom prst="rect">
                <a:avLst/>
              </a:prstGeom>
              <a:blipFill>
                <a:blip r:embed="rId7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1EB687D4-1249-4960-AA69-BF5C5384BCF3}"/>
              </a:ext>
            </a:extLst>
          </p:cNvPr>
          <p:cNvSpPr/>
          <p:nvPr/>
        </p:nvSpPr>
        <p:spPr>
          <a:xfrm>
            <a:off x="4699924" y="4980274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F29AB-B932-4BAA-9D02-0421CAA8D514}"/>
                  </a:ext>
                </a:extLst>
              </p:cNvPr>
              <p:cNvSpPr txBox="1"/>
              <p:nvPr/>
            </p:nvSpPr>
            <p:spPr>
              <a:xfrm>
                <a:off x="4320049" y="4642762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F29AB-B932-4BAA-9D02-0421CAA8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49" y="4642762"/>
                <a:ext cx="309514" cy="369332"/>
              </a:xfrm>
              <a:prstGeom prst="rect">
                <a:avLst/>
              </a:prstGeom>
              <a:blipFill>
                <a:blip r:embed="rId8"/>
                <a:stretch>
                  <a:fillRect r="-18000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889823ED-3401-498C-B211-0C155F9ECF84}"/>
              </a:ext>
            </a:extLst>
          </p:cNvPr>
          <p:cNvSpPr/>
          <p:nvPr/>
        </p:nvSpPr>
        <p:spPr>
          <a:xfrm>
            <a:off x="4905450" y="436776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E23A9F-57B0-4E67-8E55-39B9703A9B5D}"/>
                  </a:ext>
                </a:extLst>
              </p:cNvPr>
              <p:cNvSpPr txBox="1"/>
              <p:nvPr/>
            </p:nvSpPr>
            <p:spPr>
              <a:xfrm>
                <a:off x="4507988" y="4096873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E23A9F-57B0-4E67-8E55-39B9703A9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88" y="4096873"/>
                <a:ext cx="309514" cy="369332"/>
              </a:xfrm>
              <a:prstGeom prst="rect">
                <a:avLst/>
              </a:prstGeom>
              <a:blipFill>
                <a:blip r:embed="rId9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C8DED1DB-E432-4FD3-96F2-9CCDE4E763CA}"/>
              </a:ext>
            </a:extLst>
          </p:cNvPr>
          <p:cNvSpPr/>
          <p:nvPr/>
        </p:nvSpPr>
        <p:spPr>
          <a:xfrm>
            <a:off x="5262438" y="398484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03FED8-F66B-4108-9B03-EF376F86428D}"/>
                  </a:ext>
                </a:extLst>
              </p:cNvPr>
              <p:cNvSpPr txBox="1"/>
              <p:nvPr/>
            </p:nvSpPr>
            <p:spPr>
              <a:xfrm>
                <a:off x="4903557" y="3624233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03FED8-F66B-4108-9B03-EF376F864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557" y="3624233"/>
                <a:ext cx="309514" cy="369332"/>
              </a:xfrm>
              <a:prstGeom prst="rect">
                <a:avLst/>
              </a:prstGeom>
              <a:blipFill>
                <a:blip r:embed="rId10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5319639-384C-4FCF-BD30-2E0050694F99}"/>
              </a:ext>
            </a:extLst>
          </p:cNvPr>
          <p:cNvSpPr/>
          <p:nvPr/>
        </p:nvSpPr>
        <p:spPr>
          <a:xfrm>
            <a:off x="5679504" y="374322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9849DA-5096-4E5F-90BA-942C11DCC100}"/>
                  </a:ext>
                </a:extLst>
              </p:cNvPr>
              <p:cNvSpPr txBox="1"/>
              <p:nvPr/>
            </p:nvSpPr>
            <p:spPr>
              <a:xfrm>
                <a:off x="5398224" y="3337822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9849DA-5096-4E5F-90BA-942C11DC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24" y="3337822"/>
                <a:ext cx="309514" cy="369332"/>
              </a:xfrm>
              <a:prstGeom prst="rect">
                <a:avLst/>
              </a:prstGeom>
              <a:blipFill>
                <a:blip r:embed="rId11"/>
                <a:stretch>
                  <a:fillRect r="-20000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D1F32E64-F799-427D-8CBE-D9C9C9104504}"/>
              </a:ext>
            </a:extLst>
          </p:cNvPr>
          <p:cNvSpPr/>
          <p:nvPr/>
        </p:nvSpPr>
        <p:spPr>
          <a:xfrm>
            <a:off x="6112090" y="4140306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DCFE2D-333B-4A49-A4AE-D7539C520F73}"/>
                  </a:ext>
                </a:extLst>
              </p:cNvPr>
              <p:cNvSpPr txBox="1"/>
              <p:nvPr/>
            </p:nvSpPr>
            <p:spPr>
              <a:xfrm>
                <a:off x="5975517" y="3722195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DCFE2D-333B-4A49-A4AE-D7539C520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17" y="3722195"/>
                <a:ext cx="309514" cy="369332"/>
              </a:xfrm>
              <a:prstGeom prst="rect">
                <a:avLst/>
              </a:prstGeom>
              <a:blipFill>
                <a:blip r:embed="rId12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3402FB71-FEA6-4B7F-B5A0-41A58D4BA7C3}"/>
              </a:ext>
            </a:extLst>
          </p:cNvPr>
          <p:cNvSpPr/>
          <p:nvPr/>
        </p:nvSpPr>
        <p:spPr>
          <a:xfrm>
            <a:off x="6388823" y="438864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C9C2D97-C9DF-4185-803E-8558ED0C58B0}"/>
                  </a:ext>
                </a:extLst>
              </p:cNvPr>
              <p:cNvSpPr txBox="1"/>
              <p:nvPr/>
            </p:nvSpPr>
            <p:spPr>
              <a:xfrm>
                <a:off x="6342222" y="399609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C9C2D97-C9DF-4185-803E-8558ED0C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222" y="3996091"/>
                <a:ext cx="309514" cy="369332"/>
              </a:xfrm>
              <a:prstGeom prst="rect">
                <a:avLst/>
              </a:prstGeom>
              <a:blipFill>
                <a:blip r:embed="rId13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1B12A480-0FD4-46B3-8182-6E6D5B1A7F41}"/>
              </a:ext>
            </a:extLst>
          </p:cNvPr>
          <p:cNvSpPr/>
          <p:nvPr/>
        </p:nvSpPr>
        <p:spPr>
          <a:xfrm>
            <a:off x="8002959" y="4966093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34D91F6-4848-4F95-A9EA-E197BA744355}"/>
              </a:ext>
            </a:extLst>
          </p:cNvPr>
          <p:cNvSpPr/>
          <p:nvPr/>
        </p:nvSpPr>
        <p:spPr>
          <a:xfrm>
            <a:off x="8206982" y="436331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A4B7BD8-3F40-4148-AD86-51AF0640DC76}"/>
              </a:ext>
            </a:extLst>
          </p:cNvPr>
          <p:cNvSpPr/>
          <p:nvPr/>
        </p:nvSpPr>
        <p:spPr>
          <a:xfrm>
            <a:off x="8554186" y="4016740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7B83D6C-8392-46D4-96FD-D0CC4D033548}"/>
              </a:ext>
            </a:extLst>
          </p:cNvPr>
          <p:cNvSpPr/>
          <p:nvPr/>
        </p:nvSpPr>
        <p:spPr>
          <a:xfrm>
            <a:off x="8997732" y="374291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DD461E9-1516-404F-AED9-9B0DD13DEB88}"/>
              </a:ext>
            </a:extLst>
          </p:cNvPr>
          <p:cNvSpPr/>
          <p:nvPr/>
        </p:nvSpPr>
        <p:spPr>
          <a:xfrm>
            <a:off x="9403932" y="4121696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5F5258C-F4CB-41DB-BBF2-73940824B0A3}"/>
              </a:ext>
            </a:extLst>
          </p:cNvPr>
          <p:cNvSpPr/>
          <p:nvPr/>
        </p:nvSpPr>
        <p:spPr>
          <a:xfrm>
            <a:off x="9693722" y="438987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C4FCB3C-EEF8-4226-9C3E-8F5BCFE0D0DA}"/>
              </a:ext>
            </a:extLst>
          </p:cNvPr>
          <p:cNvSpPr/>
          <p:nvPr/>
        </p:nvSpPr>
        <p:spPr>
          <a:xfrm>
            <a:off x="9841749" y="4819650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CA6E5AA-FA03-4F60-97CA-875A41A7BE73}"/>
                  </a:ext>
                </a:extLst>
              </p:cNvPr>
              <p:cNvSpPr txBox="1"/>
              <p:nvPr/>
            </p:nvSpPr>
            <p:spPr>
              <a:xfrm>
                <a:off x="7648477" y="4623139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CA6E5AA-FA03-4F60-97CA-875A41A7B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77" y="4623139"/>
                <a:ext cx="309514" cy="369332"/>
              </a:xfrm>
              <a:prstGeom prst="rect">
                <a:avLst/>
              </a:prstGeom>
              <a:blipFill>
                <a:blip r:embed="rId14"/>
                <a:stretch>
                  <a:fillRect r="-18000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072E184-D23B-4A62-82D1-BE1674CECBE7}"/>
                  </a:ext>
                </a:extLst>
              </p:cNvPr>
              <p:cNvSpPr txBox="1"/>
              <p:nvPr/>
            </p:nvSpPr>
            <p:spPr>
              <a:xfrm>
                <a:off x="7811815" y="4044696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072E184-D23B-4A62-82D1-BE1674CEC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15" y="4044696"/>
                <a:ext cx="309514" cy="369332"/>
              </a:xfrm>
              <a:prstGeom prst="rect">
                <a:avLst/>
              </a:prstGeom>
              <a:blipFill>
                <a:blip r:embed="rId15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39A8FBE-B05E-4E4A-B2ED-8A678348880E}"/>
                  </a:ext>
                </a:extLst>
              </p:cNvPr>
              <p:cNvSpPr txBox="1"/>
              <p:nvPr/>
            </p:nvSpPr>
            <p:spPr>
              <a:xfrm>
                <a:off x="8196532" y="3597909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39A8FBE-B05E-4E4A-B2ED-8A6783488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32" y="3597909"/>
                <a:ext cx="309514" cy="369332"/>
              </a:xfrm>
              <a:prstGeom prst="rect">
                <a:avLst/>
              </a:prstGeom>
              <a:blipFill>
                <a:blip r:embed="rId16"/>
                <a:stretch>
                  <a:fillRect r="-20000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2088EFE-06C7-49E0-8EDC-C0F04BEB1D3B}"/>
                  </a:ext>
                </a:extLst>
              </p:cNvPr>
              <p:cNvSpPr txBox="1"/>
              <p:nvPr/>
            </p:nvSpPr>
            <p:spPr>
              <a:xfrm>
                <a:off x="8727406" y="337028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2088EFE-06C7-49E0-8EDC-C0F04BEB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406" y="3370281"/>
                <a:ext cx="309514" cy="369332"/>
              </a:xfrm>
              <a:prstGeom prst="rect">
                <a:avLst/>
              </a:prstGeom>
              <a:blipFill>
                <a:blip r:embed="rId17"/>
                <a:stretch>
                  <a:fillRect r="-20000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EF396C9-344F-4F5A-ABA7-F2A3162CD7B2}"/>
                  </a:ext>
                </a:extLst>
              </p:cNvPr>
              <p:cNvSpPr txBox="1"/>
              <p:nvPr/>
            </p:nvSpPr>
            <p:spPr>
              <a:xfrm>
                <a:off x="9317101" y="3715834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EF396C9-344F-4F5A-ABA7-F2A3162CD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101" y="3715834"/>
                <a:ext cx="309514" cy="369332"/>
              </a:xfrm>
              <a:prstGeom prst="rect">
                <a:avLst/>
              </a:prstGeom>
              <a:blipFill>
                <a:blip r:embed="rId18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8D21124-034A-4D89-AEA6-D8E5265A6E35}"/>
                  </a:ext>
                </a:extLst>
              </p:cNvPr>
              <p:cNvSpPr txBox="1"/>
              <p:nvPr/>
            </p:nvSpPr>
            <p:spPr>
              <a:xfrm>
                <a:off x="9587806" y="3991255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8D21124-034A-4D89-AEA6-D8E5265A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06" y="3991255"/>
                <a:ext cx="309514" cy="369332"/>
              </a:xfrm>
              <a:prstGeom prst="rect">
                <a:avLst/>
              </a:prstGeom>
              <a:blipFill>
                <a:blip r:embed="rId19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AFAFBB1-F567-4D82-9D36-5D6CD357D8AB}"/>
                  </a:ext>
                </a:extLst>
              </p:cNvPr>
              <p:cNvSpPr txBox="1"/>
              <p:nvPr/>
            </p:nvSpPr>
            <p:spPr>
              <a:xfrm>
                <a:off x="9920126" y="4497373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AFAFBB1-F567-4D82-9D36-5D6CD357D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126" y="4497373"/>
                <a:ext cx="309514" cy="369332"/>
              </a:xfrm>
              <a:prstGeom prst="rect">
                <a:avLst/>
              </a:prstGeom>
              <a:blipFill>
                <a:blip r:embed="rId20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Picture 103">
            <a:extLst>
              <a:ext uri="{FF2B5EF4-FFF2-40B4-BE49-F238E27FC236}">
                <a16:creationId xmlns:a16="http://schemas.microsoft.com/office/drawing/2014/main" id="{72E33DBE-05BA-4334-AF26-FEC1C979328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31720" y="4299251"/>
            <a:ext cx="225572" cy="22557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037DB34-8147-4B3C-8806-63030D15AF5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97578" y="3944617"/>
            <a:ext cx="225572" cy="22557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B3566F1-A8E7-4180-8DC8-4B48B74213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39693" y="3684043"/>
            <a:ext cx="225572" cy="22557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B6A7F01B-FB66-4E1A-A66B-B10D804C8D3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44460" y="4038380"/>
            <a:ext cx="225572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3" grpId="0" animBg="1"/>
      <p:bldP spid="17" grpId="0" animBg="1"/>
      <p:bldP spid="26" grpId="0" animBg="1"/>
      <p:bldP spid="27" grpId="0" animBg="1"/>
      <p:bldP spid="29" grpId="0" animBg="1"/>
      <p:bldP spid="34" grpId="0" animBg="1"/>
      <p:bldP spid="38" grpId="0" animBg="1"/>
      <p:bldP spid="43" grpId="0" animBg="1"/>
      <p:bldP spid="87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102" grpId="0" animBg="1"/>
      <p:bldP spid="110" grpId="0" animBg="1"/>
      <p:bldP spid="111" grpId="0" animBg="1"/>
      <p:bldP spid="120" grpId="0"/>
      <p:bldP spid="62" grpId="0"/>
      <p:bldP spid="63" grpId="0" animBg="1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6" grpId="0"/>
      <p:bldP spid="77" grpId="0" animBg="1"/>
      <p:bldP spid="78" grpId="0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FC79E6-CC8D-442C-BB5B-E86B35A5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105818"/>
            <a:ext cx="10515600" cy="730507"/>
          </a:xfrm>
        </p:spPr>
        <p:txBody>
          <a:bodyPr>
            <a:normAutofit/>
          </a:bodyPr>
          <a:lstStyle/>
          <a:p>
            <a:r>
              <a:rPr lang="en-US" altLang="zh-HK" dirty="0"/>
              <a:t>Existing Solutions: three-step process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9F98A-16C3-49F2-84CA-126B4C5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0961106-526D-4627-B702-A686D925F8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549085"/>
                  </p:ext>
                </p:extLst>
              </p:nvPr>
            </p:nvGraphicFramePr>
            <p:xfrm>
              <a:off x="546808" y="1780221"/>
              <a:ext cx="11280305" cy="3200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73241">
                      <a:extLst>
                        <a:ext uri="{9D8B030D-6E8A-4147-A177-3AD203B41FA5}">
                          <a16:colId xmlns:a16="http://schemas.microsoft.com/office/drawing/2014/main" val="243921908"/>
                        </a:ext>
                      </a:extLst>
                    </a:gridCol>
                    <a:gridCol w="3545357">
                      <a:extLst>
                        <a:ext uri="{9D8B030D-6E8A-4147-A177-3AD203B41FA5}">
                          <a16:colId xmlns:a16="http://schemas.microsoft.com/office/drawing/2014/main" val="2808256689"/>
                        </a:ext>
                      </a:extLst>
                    </a:gridCol>
                    <a:gridCol w="3966069">
                      <a:extLst>
                        <a:ext uri="{9D8B030D-6E8A-4147-A177-3AD203B41FA5}">
                          <a16:colId xmlns:a16="http://schemas.microsoft.com/office/drawing/2014/main" val="4164823620"/>
                        </a:ext>
                      </a:extLst>
                    </a:gridCol>
                    <a:gridCol w="977148">
                      <a:extLst>
                        <a:ext uri="{9D8B030D-6E8A-4147-A177-3AD203B41FA5}">
                          <a16:colId xmlns:a16="http://schemas.microsoft.com/office/drawing/2014/main" val="3757469696"/>
                        </a:ext>
                      </a:extLst>
                    </a:gridCol>
                    <a:gridCol w="718490">
                      <a:extLst>
                        <a:ext uri="{9D8B030D-6E8A-4147-A177-3AD203B41FA5}">
                          <a16:colId xmlns:a16="http://schemas.microsoft.com/office/drawing/2014/main" val="4206406745"/>
                        </a:ext>
                      </a:extLst>
                    </a:gridCol>
                  </a:tblGrid>
                  <a:tr h="26811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dirty="0"/>
                            <a:t>Three-step process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dirty="0"/>
                            <a:t>Step 2 (expand window)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dirty="0"/>
                            <a:t>Step 3 (re-open windows)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dirty="0"/>
                            <a:t>Errors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30540"/>
                      </a:ext>
                    </a:extLst>
                  </a:tr>
                  <a:tr h="26811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BOPW (</a:t>
                          </a:r>
                          <a:r>
                            <a:rPr lang="en-US" sz="1600" dirty="0"/>
                            <a:t>EDBT’04</a:t>
                          </a:r>
                          <a:r>
                            <a:rPr lang="en-SG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exactly check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SG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183538"/>
                      </a:ext>
                    </a:extLst>
                  </a:tr>
                  <a:tr h="242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NOPW (</a:t>
                          </a:r>
                          <a:r>
                            <a:rPr lang="en-US" sz="1600" dirty="0"/>
                            <a:t>EDBT’04</a:t>
                          </a:r>
                          <a:r>
                            <a:rPr lang="en-SG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exactly check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first point causing tolerance violation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SG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394702"/>
                      </a:ext>
                    </a:extLst>
                  </a:tr>
                  <a:tr h="26811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CISED-S (</a:t>
                          </a:r>
                          <a:r>
                            <a:rPr lang="en-US" sz="1600" dirty="0"/>
                            <a:t>VLDBJ’19)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spatiotemporal cone intersection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G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4662406"/>
                      </a:ext>
                    </a:extLst>
                  </a:tr>
                  <a:tr h="26811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BQS (ICDE’15)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exactly check with convex hull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PED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SG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9312942"/>
                      </a:ext>
                    </a:extLst>
                  </a:tr>
                  <a:tr h="26811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FBQS (ICDE’15)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approximately check with convex hull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PED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G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2295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OPERB (PVLDB’17)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local distance checking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PED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G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287000"/>
                      </a:ext>
                    </a:extLst>
                  </a:tr>
                  <a:tr h="2681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600" dirty="0"/>
                            <a:t>Intersect (</a:t>
                          </a:r>
                          <a:r>
                            <a:rPr lang="en-US" sz="1600" dirty="0"/>
                            <a:t>PVLDB’13</a:t>
                          </a:r>
                          <a:r>
                            <a:rPr lang="en-SG" sz="1600" dirty="0"/>
                            <a:t>) </a:t>
                          </a:r>
                        </a:p>
                        <a:p>
                          <a:pPr algn="l"/>
                          <a:r>
                            <a:rPr lang="en-SG" sz="1600" dirty="0" err="1"/>
                            <a:t>Augular</a:t>
                          </a:r>
                          <a:r>
                            <a:rPr lang="en-SG" sz="1600" dirty="0"/>
                            <a:t> (APWeb’16)</a:t>
                          </a:r>
                        </a:p>
                        <a:p>
                          <a:pPr algn="l"/>
                          <a:r>
                            <a:rPr lang="en-SG" sz="1600" dirty="0"/>
                            <a:t>Interval (</a:t>
                          </a:r>
                          <a:r>
                            <a:rPr lang="en-US" sz="1600" dirty="0"/>
                            <a:t>MDM’17)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SG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upper bound estimation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SG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SG" sz="1600" dirty="0"/>
                        </a:p>
                        <a:p>
                          <a:pPr algn="l"/>
                          <a:r>
                            <a:rPr lang="en-SG" sz="1600" dirty="0"/>
                            <a:t>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G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G" sz="1600" dirty="0"/>
                        </a:p>
                        <a:p>
                          <a:pPr algn="l"/>
                          <a:endParaRPr lang="en-SG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16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0961106-526D-4627-B702-A686D925F8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549085"/>
                  </p:ext>
                </p:extLst>
              </p:nvPr>
            </p:nvGraphicFramePr>
            <p:xfrm>
              <a:off x="546808" y="1780221"/>
              <a:ext cx="11280305" cy="3200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73241">
                      <a:extLst>
                        <a:ext uri="{9D8B030D-6E8A-4147-A177-3AD203B41FA5}">
                          <a16:colId xmlns:a16="http://schemas.microsoft.com/office/drawing/2014/main" val="243921908"/>
                        </a:ext>
                      </a:extLst>
                    </a:gridCol>
                    <a:gridCol w="3545357">
                      <a:extLst>
                        <a:ext uri="{9D8B030D-6E8A-4147-A177-3AD203B41FA5}">
                          <a16:colId xmlns:a16="http://schemas.microsoft.com/office/drawing/2014/main" val="2808256689"/>
                        </a:ext>
                      </a:extLst>
                    </a:gridCol>
                    <a:gridCol w="3966069">
                      <a:extLst>
                        <a:ext uri="{9D8B030D-6E8A-4147-A177-3AD203B41FA5}">
                          <a16:colId xmlns:a16="http://schemas.microsoft.com/office/drawing/2014/main" val="4164823620"/>
                        </a:ext>
                      </a:extLst>
                    </a:gridCol>
                    <a:gridCol w="977148">
                      <a:extLst>
                        <a:ext uri="{9D8B030D-6E8A-4147-A177-3AD203B41FA5}">
                          <a16:colId xmlns:a16="http://schemas.microsoft.com/office/drawing/2014/main" val="3757469696"/>
                        </a:ext>
                      </a:extLst>
                    </a:gridCol>
                    <a:gridCol w="718490">
                      <a:extLst>
                        <a:ext uri="{9D8B030D-6E8A-4147-A177-3AD203B41FA5}">
                          <a16:colId xmlns:a16="http://schemas.microsoft.com/office/drawing/2014/main" val="42064067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dirty="0"/>
                            <a:t>Three-step process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dirty="0"/>
                            <a:t>Step 2 (expand window)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dirty="0"/>
                            <a:t>Step 3 (re-open windows)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dirty="0"/>
                            <a:t>Errors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305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BOPW (</a:t>
                          </a:r>
                          <a:r>
                            <a:rPr lang="en-US" sz="1600" dirty="0"/>
                            <a:t>EDBT’04</a:t>
                          </a:r>
                          <a:r>
                            <a:rPr lang="en-SG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exactly check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0339" t="-118182" r="-3390" b="-7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1835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NOPW (</a:t>
                          </a:r>
                          <a:r>
                            <a:rPr lang="en-US" sz="1600" dirty="0"/>
                            <a:t>EDBT’04</a:t>
                          </a:r>
                          <a:r>
                            <a:rPr lang="en-SG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exactly check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first point causing tolerance violation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0339" t="-218182" r="-3390" b="-6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3947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CISED-S (</a:t>
                          </a:r>
                          <a:r>
                            <a:rPr lang="en-US" sz="1600" dirty="0"/>
                            <a:t>VLDBJ’19)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spatiotemporal cone intersection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0339" t="-318182" r="-3390" b="-5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6624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BQS (ICDE’15)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exactly check with convex hull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PED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0339" t="-410714" r="-3390" b="-458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3129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FBQS (ICDE’15)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approximately check with convex hull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PED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0339" t="-520000" r="-3390" b="-36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2295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OPERB (PVLDB’17)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local distance checking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600" dirty="0"/>
                            <a:t>PED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0339" t="-620000" r="-3390" b="-26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428700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600" dirty="0"/>
                            <a:t>Intersect (</a:t>
                          </a:r>
                          <a:r>
                            <a:rPr lang="en-US" sz="1600" dirty="0"/>
                            <a:t>PVLDB’13</a:t>
                          </a:r>
                          <a:r>
                            <a:rPr lang="en-SG" sz="1600" dirty="0"/>
                            <a:t>) </a:t>
                          </a:r>
                        </a:p>
                        <a:p>
                          <a:pPr algn="l"/>
                          <a:r>
                            <a:rPr lang="en-SG" sz="1600" dirty="0" err="1"/>
                            <a:t>Augular</a:t>
                          </a:r>
                          <a:r>
                            <a:rPr lang="en-SG" sz="1600" dirty="0"/>
                            <a:t> (APWeb’16)</a:t>
                          </a:r>
                        </a:p>
                        <a:p>
                          <a:pPr algn="l"/>
                          <a:r>
                            <a:rPr lang="en-SG" sz="1600" dirty="0"/>
                            <a:t>Interval (</a:t>
                          </a:r>
                          <a:r>
                            <a:rPr lang="en-US" sz="1600" dirty="0"/>
                            <a:t>MDM’17)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SG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upper bound estimation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SG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l"/>
                          <a:r>
                            <a:rPr lang="en-SG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last point</a:t>
                          </a:r>
                          <a:endParaRPr lang="en-SG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SG" sz="1600" dirty="0"/>
                        </a:p>
                        <a:p>
                          <a:pPr algn="l"/>
                          <a:r>
                            <a:rPr lang="en-SG" sz="1600" dirty="0"/>
                            <a:t>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0339" t="-293333" r="-3390" b="-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416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1" name="AutoShape 83">
            <a:extLst>
              <a:ext uri="{FF2B5EF4-FFF2-40B4-BE49-F238E27FC236}">
                <a16:creationId xmlns:a16="http://schemas.microsoft.com/office/drawing/2014/main" id="{5BEAD791-EDA4-46F8-812F-3C67EBA1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907" y="661922"/>
            <a:ext cx="2886239" cy="1067035"/>
          </a:xfrm>
          <a:prstGeom prst="cloudCallout">
            <a:avLst>
              <a:gd name="adj1" fmla="val 57886"/>
              <a:gd name="adj2" fmla="val 6909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defRPr/>
            </a:pPr>
            <a:r>
              <a:rPr lang="en-US" altLang="zh-HK" sz="1600" b="1" u="sng" dirty="0">
                <a:solidFill>
                  <a:prstClr val="black"/>
                </a:solidFill>
              </a:rPr>
              <a:t>Efficiency Issue: </a:t>
            </a:r>
          </a:p>
          <a:p>
            <a:pPr lvl="0">
              <a:defRPr/>
            </a:pPr>
            <a:r>
              <a:rPr lang="en-US" altLang="zh-HK" sz="1600" dirty="0">
                <a:solidFill>
                  <a:prstClr val="black"/>
                </a:solidFill>
              </a:rPr>
              <a:t>Expand </a:t>
            </a:r>
            <a:r>
              <a:rPr lang="en-US" altLang="zh-HK" sz="1600" b="1" dirty="0">
                <a:solidFill>
                  <a:prstClr val="black"/>
                </a:solidFill>
              </a:rPr>
              <a:t>one point</a:t>
            </a:r>
            <a:r>
              <a:rPr lang="en-US" altLang="zh-HK" sz="1600" dirty="0">
                <a:solidFill>
                  <a:prstClr val="black"/>
                </a:solidFill>
              </a:rPr>
              <a:t> each time.</a:t>
            </a:r>
          </a:p>
        </p:txBody>
      </p:sp>
      <p:sp>
        <p:nvSpPr>
          <p:cNvPr id="172" name="AutoShape 83">
            <a:extLst>
              <a:ext uri="{FF2B5EF4-FFF2-40B4-BE49-F238E27FC236}">
                <a16:creationId xmlns:a16="http://schemas.microsoft.com/office/drawing/2014/main" id="{5C7D34EB-79EE-4B69-8814-A395532DB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085" y="362467"/>
            <a:ext cx="3236024" cy="1366490"/>
          </a:xfrm>
          <a:prstGeom prst="cloudCallout">
            <a:avLst>
              <a:gd name="adj1" fmla="val -73592"/>
              <a:gd name="adj2" fmla="val 58975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lvl="0">
              <a:defRPr/>
            </a:pPr>
            <a:r>
              <a:rPr lang="en-US" altLang="zh-HK" sz="1600" b="1" u="sng" dirty="0">
                <a:solidFill>
                  <a:prstClr val="black"/>
                </a:solidFill>
              </a:rPr>
              <a:t>Effectiveness Issue:</a:t>
            </a:r>
          </a:p>
          <a:p>
            <a:pPr lvl="0"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human-crafted rules </a:t>
            </a:r>
            <a:r>
              <a:rPr lang="en-US" altLang="zh-CN" sz="1600" dirty="0">
                <a:solidFill>
                  <a:prstClr val="black"/>
                </a:solidFill>
              </a:rPr>
              <a:t>for re-opening a window</a:t>
            </a:r>
            <a:endParaRPr lang="en-US" altLang="zh-HK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32C24BA-BF70-496C-853D-7F064E650E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7527"/>
                  </p:ext>
                </p:extLst>
              </p:nvPr>
            </p:nvGraphicFramePr>
            <p:xfrm>
              <a:off x="550316" y="4980621"/>
              <a:ext cx="1128509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9652">
                      <a:extLst>
                        <a:ext uri="{9D8B030D-6E8A-4147-A177-3AD203B41FA5}">
                          <a16:colId xmlns:a16="http://schemas.microsoft.com/office/drawing/2014/main" val="3710607362"/>
                        </a:ext>
                      </a:extLst>
                    </a:gridCol>
                    <a:gridCol w="3537945">
                      <a:extLst>
                        <a:ext uri="{9D8B030D-6E8A-4147-A177-3AD203B41FA5}">
                          <a16:colId xmlns:a16="http://schemas.microsoft.com/office/drawing/2014/main" val="2421808117"/>
                        </a:ext>
                      </a:extLst>
                    </a:gridCol>
                    <a:gridCol w="3985165">
                      <a:extLst>
                        <a:ext uri="{9D8B030D-6E8A-4147-A177-3AD203B41FA5}">
                          <a16:colId xmlns:a16="http://schemas.microsoft.com/office/drawing/2014/main" val="3382553921"/>
                        </a:ext>
                      </a:extLst>
                    </a:gridCol>
                    <a:gridCol w="969402">
                      <a:extLst>
                        <a:ext uri="{9D8B030D-6E8A-4147-A177-3AD203B41FA5}">
                          <a16:colId xmlns:a16="http://schemas.microsoft.com/office/drawing/2014/main" val="274601174"/>
                        </a:ext>
                      </a:extLst>
                    </a:gridCol>
                    <a:gridCol w="722929">
                      <a:extLst>
                        <a:ext uri="{9D8B030D-6E8A-4147-A177-3AD203B41FA5}">
                          <a16:colId xmlns:a16="http://schemas.microsoft.com/office/drawing/2014/main" val="744680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SG" sz="1600" b="0" dirty="0">
                              <a:solidFill>
                                <a:schemeClr val="tx1"/>
                              </a:solidFill>
                            </a:rPr>
                            <a:t>MARL4TS (ours)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by Agent-E via RL</a:t>
                          </a:r>
                          <a:endParaRPr lang="en-SG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by Agent-R via RL</a:t>
                          </a:r>
                          <a:endParaRPr lang="en-SG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G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779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32C24BA-BF70-496C-853D-7F064E650E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7527"/>
                  </p:ext>
                </p:extLst>
              </p:nvPr>
            </p:nvGraphicFramePr>
            <p:xfrm>
              <a:off x="550316" y="4980621"/>
              <a:ext cx="1128509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9652">
                      <a:extLst>
                        <a:ext uri="{9D8B030D-6E8A-4147-A177-3AD203B41FA5}">
                          <a16:colId xmlns:a16="http://schemas.microsoft.com/office/drawing/2014/main" val="3710607362"/>
                        </a:ext>
                      </a:extLst>
                    </a:gridCol>
                    <a:gridCol w="3537945">
                      <a:extLst>
                        <a:ext uri="{9D8B030D-6E8A-4147-A177-3AD203B41FA5}">
                          <a16:colId xmlns:a16="http://schemas.microsoft.com/office/drawing/2014/main" val="2421808117"/>
                        </a:ext>
                      </a:extLst>
                    </a:gridCol>
                    <a:gridCol w="3985165">
                      <a:extLst>
                        <a:ext uri="{9D8B030D-6E8A-4147-A177-3AD203B41FA5}">
                          <a16:colId xmlns:a16="http://schemas.microsoft.com/office/drawing/2014/main" val="3382553921"/>
                        </a:ext>
                      </a:extLst>
                    </a:gridCol>
                    <a:gridCol w="969402">
                      <a:extLst>
                        <a:ext uri="{9D8B030D-6E8A-4147-A177-3AD203B41FA5}">
                          <a16:colId xmlns:a16="http://schemas.microsoft.com/office/drawing/2014/main" val="274601174"/>
                        </a:ext>
                      </a:extLst>
                    </a:gridCol>
                    <a:gridCol w="722929">
                      <a:extLst>
                        <a:ext uri="{9D8B030D-6E8A-4147-A177-3AD203B41FA5}">
                          <a16:colId xmlns:a16="http://schemas.microsoft.com/office/drawing/2014/main" val="744680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SG" sz="1600" b="0" dirty="0">
                              <a:solidFill>
                                <a:schemeClr val="tx1"/>
                              </a:solidFill>
                            </a:rPr>
                            <a:t>MARL4TS (ours)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by Agent-E via RL</a:t>
                          </a:r>
                          <a:endParaRPr lang="en-SG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by Agent-R via RL</a:t>
                          </a:r>
                          <a:endParaRPr lang="en-SG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57143" t="-4918" r="-3361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7791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3" name="AutoShape 83">
            <a:extLst>
              <a:ext uri="{FF2B5EF4-FFF2-40B4-BE49-F238E27FC236}">
                <a16:creationId xmlns:a16="http://schemas.microsoft.com/office/drawing/2014/main" id="{74CA0E0B-FDE1-4C81-8ADE-4AC7FF95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768" y="5408454"/>
            <a:ext cx="2879606" cy="787624"/>
          </a:xfrm>
          <a:prstGeom prst="cloudCallout">
            <a:avLst>
              <a:gd name="adj1" fmla="val -47029"/>
              <a:gd name="adj2" fmla="val -69923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lvl="0">
              <a:defRPr/>
            </a:pPr>
            <a:r>
              <a:rPr lang="en-US" altLang="zh-HK" sz="1600" dirty="0">
                <a:solidFill>
                  <a:prstClr val="black"/>
                </a:solidFill>
              </a:rPr>
              <a:t>effective, efficient and general solution</a:t>
            </a:r>
          </a:p>
        </p:txBody>
      </p:sp>
    </p:spTree>
    <p:extLst>
      <p:ext uri="{BB962C8B-B14F-4D97-AF65-F5344CB8AC3E}">
        <p14:creationId xmlns:p14="http://schemas.microsoft.com/office/powerpoint/2010/main" val="26883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4FED1-4CC5-4A4D-AFCC-BE36C0CE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0C88-0165-4FC4-8B5E-8BECB1048F4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AB7071-158A-482D-8845-27B40FAD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of Reinforcement Learning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4EA1897-E32B-48E3-9B6F-49ABAD73360E}"/>
              </a:ext>
            </a:extLst>
          </p:cNvPr>
          <p:cNvSpPr/>
          <p:nvPr/>
        </p:nvSpPr>
        <p:spPr>
          <a:xfrm>
            <a:off x="1284879" y="1324533"/>
            <a:ext cx="4486275" cy="1957387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defRPr/>
            </a:pPr>
            <a:r>
              <a:rPr lang="en-US" altLang="zh-HK" b="1" u="sng" dirty="0">
                <a:solidFill>
                  <a:prstClr val="black"/>
                </a:solidFill>
              </a:rPr>
              <a:t>Reinforcement Learning (RL): </a:t>
            </a:r>
          </a:p>
          <a:p>
            <a:pPr lvl="0">
              <a:defRPr/>
            </a:pPr>
            <a:r>
              <a:rPr lang="en-US" altLang="zh-HK" dirty="0">
                <a:solidFill>
                  <a:prstClr val="black"/>
                </a:solidFill>
              </a:rPr>
              <a:t>RL is to guide agents on how to take actions to maximize a cumulative reward in an environment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8F469062-0A51-4449-AA08-D0C3CB352A4D}"/>
              </a:ext>
            </a:extLst>
          </p:cNvPr>
          <p:cNvSpPr/>
          <p:nvPr/>
        </p:nvSpPr>
        <p:spPr>
          <a:xfrm>
            <a:off x="6095999" y="1281502"/>
            <a:ext cx="4933950" cy="19573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defRPr/>
            </a:pPr>
            <a:r>
              <a:rPr lang="en-US" altLang="zh-HK" b="1" u="sng" dirty="0">
                <a:solidFill>
                  <a:prstClr val="black"/>
                </a:solidFill>
              </a:rPr>
              <a:t>Markov Decision Process (MDP): </a:t>
            </a:r>
          </a:p>
          <a:p>
            <a:pPr lvl="0">
              <a:defRPr/>
            </a:pPr>
            <a:r>
              <a:rPr lang="en-US" altLang="zh-HK" dirty="0">
                <a:solidFill>
                  <a:prstClr val="black"/>
                </a:solidFill>
              </a:rPr>
              <a:t>The environment is modelled as an MDP, involving state, action, transition and reward</a:t>
            </a:r>
          </a:p>
        </p:txBody>
      </p:sp>
      <p:pic>
        <p:nvPicPr>
          <p:cNvPr id="2052" name="Picture 4" descr="RL 101 Python - AI and the future">
            <a:extLst>
              <a:ext uri="{FF2B5EF4-FFF2-40B4-BE49-F238E27FC236}">
                <a16:creationId xmlns:a16="http://schemas.microsoft.com/office/drawing/2014/main" id="{0B164A2F-BE7E-4CFC-A049-832D618F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597" y="3467790"/>
            <a:ext cx="6106803" cy="237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13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MDP for Agent-E and Agent-R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609B5E-144F-4C46-8F95-B46F870FCEBD}"/>
                  </a:ext>
                </a:extLst>
              </p:cNvPr>
              <p:cNvSpPr/>
              <p:nvPr/>
            </p:nvSpPr>
            <p:spPr>
              <a:xfrm>
                <a:off x="838199" y="1379058"/>
                <a:ext cx="5923128" cy="15057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en-US" altLang="zh-HK" sz="1600" b="1" u="sng" dirty="0">
                    <a:solidFill>
                      <a:prstClr val="black"/>
                    </a:solidFill>
                  </a:rPr>
                  <a:t>MDP for Expanding a Window (Agent-E):</a:t>
                </a:r>
                <a:endParaRPr kumimoji="0" lang="en-US" altLang="zh-HK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HK" sz="1600" b="1" dirty="0">
                    <a:solidFill>
                      <a:prstClr val="black"/>
                    </a:solidFill>
                  </a:rPr>
                  <a:t>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SG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altLang="zh-HK" sz="1600" b="1" dirty="0">
                    <a:solidFill>
                      <a:schemeClr val="tx1"/>
                    </a:solidFill>
                  </a:rPr>
                  <a:t>: {distance ratio, #points in the window}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HK" sz="1600" b="1" dirty="0">
                    <a:solidFill>
                      <a:prstClr val="black"/>
                    </a:solidFill>
                  </a:rPr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SG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altLang="zh-HK" sz="1600" b="1" dirty="0">
                    <a:solidFill>
                      <a:prstClr val="black"/>
                    </a:solidFill>
                  </a:rPr>
                  <a:t>: expand </a:t>
                </a:r>
                <a:r>
                  <a:rPr lang="zh-HK" altLang="en-US" sz="1600" b="1" dirty="0">
                    <a:solidFill>
                      <a:prstClr val="black"/>
                    </a:solidFill>
                  </a:rPr>
                  <a:t>𝐽 </a:t>
                </a:r>
                <a:r>
                  <a:rPr lang="en-US" altLang="zh-HK" sz="1600" b="1" dirty="0">
                    <a:solidFill>
                      <a:prstClr val="black"/>
                    </a:solidFill>
                  </a:rPr>
                  <a:t>points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HK" sz="1600" b="1" dirty="0">
                    <a:solidFill>
                      <a:prstClr val="black"/>
                    </a:solidFill>
                  </a:rPr>
                  <a:t>Transition: (1) mark safe and continue if bounded; </a:t>
                </a:r>
              </a:p>
              <a:p>
                <a:pPr lvl="0">
                  <a:defRPr/>
                </a:pPr>
                <a:r>
                  <a:rPr lang="en-US" altLang="zh-HK" sz="1600" b="1" dirty="0">
                    <a:solidFill>
                      <a:prstClr val="black"/>
                    </a:solidFill>
                  </a:rPr>
                  <a:t>                           (2) call Agent-R if unbounded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HK" sz="1600" b="1" dirty="0">
                    <a:solidFill>
                      <a:prstClr val="black"/>
                    </a:solidFill>
                  </a:rPr>
                  <a:t>Reward: cannot be immediately observed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609B5E-144F-4C46-8F95-B46F870FC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79058"/>
                <a:ext cx="5923128" cy="1505740"/>
              </a:xfrm>
              <a:prstGeom prst="rect">
                <a:avLst/>
              </a:prstGeom>
              <a:blipFill>
                <a:blip r:embed="rId3"/>
                <a:stretch>
                  <a:fillRect l="-411" t="-2410" b="-6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EB3833-D92F-47A3-85A8-6C0D6154BDA7}"/>
                  </a:ext>
                </a:extLst>
              </p:cNvPr>
              <p:cNvSpPr/>
              <p:nvPr/>
            </p:nvSpPr>
            <p:spPr>
              <a:xfrm>
                <a:off x="838200" y="4408013"/>
                <a:ext cx="5923127" cy="17259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en-US" altLang="zh-HK" sz="1600" b="1" u="sng" dirty="0">
                    <a:solidFill>
                      <a:prstClr val="black"/>
                    </a:solidFill>
                  </a:rPr>
                  <a:t>MDP for Re-Opening a Window (Agent-R):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HK" sz="1600" b="1" dirty="0">
                    <a:solidFill>
                      <a:prstClr val="black"/>
                    </a:solidFill>
                  </a:rPr>
                  <a:t>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SG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altLang="zh-HK" sz="1600" b="1" dirty="0">
                    <a:solidFill>
                      <a:schemeClr val="tx1"/>
                    </a:solidFill>
                  </a:rPr>
                  <a:t>: define on the last </a:t>
                </a:r>
                <a:r>
                  <a:rPr lang="zh-HK" altLang="en-US" sz="1600" b="1" dirty="0">
                    <a:solidFill>
                      <a:schemeClr val="tx1"/>
                    </a:solidFill>
                  </a:rPr>
                  <a:t>𝐾 </a:t>
                </a:r>
                <a:r>
                  <a:rPr lang="en-US" altLang="zh-HK" sz="1600" b="1" dirty="0">
                    <a:solidFill>
                      <a:srgbClr val="FF0000"/>
                    </a:solidFill>
                  </a:rPr>
                  <a:t>safe points</a:t>
                </a:r>
                <a:r>
                  <a:rPr lang="en-SG" altLang="zh-HK" sz="1600" b="1" dirty="0">
                    <a:solidFill>
                      <a:schemeClr val="tx1"/>
                    </a:solidFill>
                  </a:rPr>
                  <a:t>, and each safe point has </a:t>
                </a:r>
                <a:r>
                  <a:rPr lang="en-US" altLang="zh-HK" sz="1600" b="1" dirty="0">
                    <a:solidFill>
                      <a:schemeClr val="tx1"/>
                    </a:solidFill>
                  </a:rPr>
                  <a:t>{error, #points}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HK" sz="1600" b="1" dirty="0">
                    <a:solidFill>
                      <a:prstClr val="black"/>
                    </a:solidFill>
                  </a:rPr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SG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altLang="zh-HK" sz="1600" b="1" dirty="0">
                    <a:solidFill>
                      <a:prstClr val="black"/>
                    </a:solidFill>
                  </a:rPr>
                  <a:t>: </a:t>
                </a:r>
                <a:r>
                  <a:rPr lang="en-US" altLang="zh-HK" sz="1600" b="1" dirty="0">
                    <a:solidFill>
                      <a:schemeClr val="tx1"/>
                    </a:solidFill>
                  </a:rPr>
                  <a:t>choose a safe point and drop the points before it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HK" sz="1600" b="1" dirty="0">
                    <a:solidFill>
                      <a:prstClr val="black"/>
                    </a:solidFill>
                  </a:rPr>
                  <a:t>Transitions: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HK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SG" altLang="zh-HK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altLang="zh-HK" sz="1600" b="1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HK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SG" altLang="zh-HK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SG" altLang="zh-HK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HK" sz="1600" b="1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HK" sz="1600" b="1" dirty="0">
                    <a:solidFill>
                      <a:prstClr val="black"/>
                    </a:solidFill>
                  </a:rPr>
                  <a:t>Reward: #</a:t>
                </a:r>
                <a:r>
                  <a:rPr lang="en-US" altLang="zh-CN" sz="1600" b="1" dirty="0">
                    <a:solidFill>
                      <a:prstClr val="black"/>
                    </a:solidFill>
                  </a:rPr>
                  <a:t>dropped points </a:t>
                </a:r>
                <a:r>
                  <a:rPr lang="en-US" altLang="zh-HK" sz="1600" b="1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HK" sz="16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altLang="zh-HK" sz="16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sz="1600" b="1" dirty="0">
                    <a:solidFill>
                      <a:prstClr val="black"/>
                    </a:solidFill>
                  </a:rPr>
                  <a:t>EB-OTS objective)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EB3833-D92F-47A3-85A8-6C0D6154B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08013"/>
                <a:ext cx="5923127" cy="1725915"/>
              </a:xfrm>
              <a:prstGeom prst="rect">
                <a:avLst/>
              </a:prstGeom>
              <a:blipFill>
                <a:blip r:embed="rId4"/>
                <a:stretch>
                  <a:fillRect l="-5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EDC45C18-6337-4354-97BE-FB2C9177C1C2}"/>
              </a:ext>
            </a:extLst>
          </p:cNvPr>
          <p:cNvSpPr/>
          <p:nvPr/>
        </p:nvSpPr>
        <p:spPr>
          <a:xfrm rot="16200000">
            <a:off x="-1182889" y="3888892"/>
            <a:ext cx="3362074" cy="805219"/>
          </a:xfrm>
          <a:prstGeom prst="curvedDownArrow">
            <a:avLst>
              <a:gd name="adj1" fmla="val 14063"/>
              <a:gd name="adj2" fmla="val 30720"/>
              <a:gd name="adj3" fmla="val 2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AutoShape 83">
            <a:extLst>
              <a:ext uri="{FF2B5EF4-FFF2-40B4-BE49-F238E27FC236}">
                <a16:creationId xmlns:a16="http://schemas.microsoft.com/office/drawing/2014/main" id="{7511FA28-D5DB-4981-90F9-170532B9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58" y="3102295"/>
            <a:ext cx="2947916" cy="1088221"/>
          </a:xfrm>
          <a:prstGeom prst="cloudCallout">
            <a:avLst>
              <a:gd name="adj1" fmla="val -73545"/>
              <a:gd name="adj2" fmla="val 57473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lvl="0">
              <a:defRPr/>
            </a:pPr>
            <a:r>
              <a:rPr lang="en-US" altLang="zh-TW" sz="1600" dirty="0"/>
              <a:t>Agent-E and Agent-R cooperate for the same objective</a:t>
            </a:r>
            <a:endParaRPr lang="en-US" altLang="zh-HK" sz="1600" dirty="0">
              <a:solidFill>
                <a:prstClr val="black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25D9F2-5192-4AF4-8BF4-3F0FBC7DC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30" y="1802972"/>
            <a:ext cx="4113712" cy="26376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8EA83F-0183-4A5F-B8EE-3FD66AA6DC35}"/>
              </a:ext>
            </a:extLst>
          </p:cNvPr>
          <p:cNvCxnSpPr>
            <a:cxnSpLocks/>
          </p:cNvCxnSpPr>
          <p:nvPr/>
        </p:nvCxnSpPr>
        <p:spPr>
          <a:xfrm flipV="1">
            <a:off x="7892626" y="3013805"/>
            <a:ext cx="484458" cy="263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3AD628-879D-4107-877B-76AE11498030}"/>
              </a:ext>
            </a:extLst>
          </p:cNvPr>
          <p:cNvCxnSpPr>
            <a:cxnSpLocks/>
          </p:cNvCxnSpPr>
          <p:nvPr/>
        </p:nvCxnSpPr>
        <p:spPr>
          <a:xfrm flipH="1">
            <a:off x="7892626" y="3262957"/>
            <a:ext cx="24607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24BE10-7CCB-4BF2-A631-28047926030B}"/>
              </a:ext>
            </a:extLst>
          </p:cNvPr>
          <p:cNvCxnSpPr>
            <a:cxnSpLocks/>
          </p:cNvCxnSpPr>
          <p:nvPr/>
        </p:nvCxnSpPr>
        <p:spPr>
          <a:xfrm flipH="1" flipV="1">
            <a:off x="8377085" y="3013805"/>
            <a:ext cx="475196" cy="2109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9AB51A-A9FA-43AB-9B22-753CD6B35D6B}"/>
              </a:ext>
            </a:extLst>
          </p:cNvPr>
          <p:cNvCxnSpPr>
            <a:cxnSpLocks/>
          </p:cNvCxnSpPr>
          <p:nvPr/>
        </p:nvCxnSpPr>
        <p:spPr>
          <a:xfrm flipH="1" flipV="1">
            <a:off x="8852281" y="3224758"/>
            <a:ext cx="501445" cy="249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7732CD-44B5-4BDA-9D95-650303E3B0E7}"/>
              </a:ext>
            </a:extLst>
          </p:cNvPr>
          <p:cNvCxnSpPr>
            <a:cxnSpLocks/>
          </p:cNvCxnSpPr>
          <p:nvPr/>
        </p:nvCxnSpPr>
        <p:spPr>
          <a:xfrm flipV="1">
            <a:off x="9353726" y="3262958"/>
            <a:ext cx="249098" cy="249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A922A7-B2F1-4F7B-895C-D4E967E52933}"/>
              </a:ext>
            </a:extLst>
          </p:cNvPr>
          <p:cNvCxnSpPr>
            <a:cxnSpLocks/>
          </p:cNvCxnSpPr>
          <p:nvPr/>
        </p:nvCxnSpPr>
        <p:spPr>
          <a:xfrm flipV="1">
            <a:off x="9593657" y="2999058"/>
            <a:ext cx="492852" cy="2638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5539DE-8367-465C-957A-A9B6ECD1441A}"/>
              </a:ext>
            </a:extLst>
          </p:cNvPr>
          <p:cNvCxnSpPr>
            <a:cxnSpLocks/>
          </p:cNvCxnSpPr>
          <p:nvPr/>
        </p:nvCxnSpPr>
        <p:spPr>
          <a:xfrm flipH="1" flipV="1">
            <a:off x="10104269" y="2999057"/>
            <a:ext cx="249099" cy="263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40FB6F3-36E7-4387-A5C2-D342B6F2F20C}"/>
                  </a:ext>
                </a:extLst>
              </p:cNvPr>
              <p:cNvSpPr/>
              <p:nvPr/>
            </p:nvSpPr>
            <p:spPr>
              <a:xfrm>
                <a:off x="7394492" y="4449791"/>
                <a:ext cx="3072508" cy="496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/>
                  <a:t>distance ratio </a:t>
                </a:r>
                <a14:m>
                  <m:oMath xmlns:m="http://schemas.openxmlformats.org/officeDocument/2006/math">
                    <m:r>
                      <a:rPr lang="en-SG" altLang="zh-HK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zh-HK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SG" altLang="zh-HK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SG" altLang="zh-HK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𝟖𝟖𝟔</m:t>
                        </m:r>
                      </m:num>
                      <m:den>
                        <m:r>
                          <a:rPr lang="en-SG" altLang="zh-HK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SG" altLang="zh-HK" b="0" i="0" smtClean="0">
                        <a:latin typeface="Cambria Math" panose="02040503050406030204" pitchFamily="18" charset="0"/>
                      </a:rPr>
                      <m:t>=1.177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40FB6F3-36E7-4387-A5C2-D342B6F2F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92" y="4449791"/>
                <a:ext cx="3072508" cy="496546"/>
              </a:xfrm>
              <a:prstGeom prst="rect">
                <a:avLst/>
              </a:prstGeom>
              <a:blipFill>
                <a:blip r:embed="rId6"/>
                <a:stretch>
                  <a:fillRect l="-1587" b="-86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D53CAE-8B38-4C7E-A4CD-A6481D3C8DC3}"/>
                  </a:ext>
                </a:extLst>
              </p:cNvPr>
              <p:cNvSpPr/>
              <p:nvPr/>
            </p:nvSpPr>
            <p:spPr>
              <a:xfrm>
                <a:off x="7394492" y="4893312"/>
                <a:ext cx="2750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/>
                  <a:t>#points in the window </a:t>
                </a:r>
                <a14:m>
                  <m:oMath xmlns:m="http://schemas.openxmlformats.org/officeDocument/2006/math">
                    <m:r>
                      <a:rPr lang="en-SG" altLang="zh-HK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zh-HK" b="1" i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D53CAE-8B38-4C7E-A4CD-A6481D3C8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92" y="4893312"/>
                <a:ext cx="2750112" cy="369332"/>
              </a:xfrm>
              <a:prstGeom prst="rect">
                <a:avLst/>
              </a:prstGeom>
              <a:blipFill>
                <a:blip r:embed="rId7"/>
                <a:stretch>
                  <a:fillRect l="-177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EDC5F7D-F188-4885-A9E6-531FA9FD409D}"/>
                  </a:ext>
                </a:extLst>
              </p:cNvPr>
              <p:cNvSpPr/>
              <p:nvPr/>
            </p:nvSpPr>
            <p:spPr>
              <a:xfrm>
                <a:off x="7394492" y="5275927"/>
                <a:ext cx="3493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/>
                  <a:t>error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HK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SG" altLang="zh-HK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altLang="zh-HK" b="1" dirty="0"/>
                  <a:t> </a:t>
                </a:r>
                <a14:m>
                  <m:oMath xmlns:m="http://schemas.openxmlformats.org/officeDocument/2006/math">
                    <m:r>
                      <a:rPr lang="en-SG" altLang="zh-HK" b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1.029</m:t>
                    </m:r>
                  </m:oMath>
                </a14:m>
                <a:r>
                  <a:rPr lang="en-SG" dirty="0"/>
                  <a:t> (unbounded)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EDC5F7D-F188-4885-A9E6-531FA9FD4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92" y="5275927"/>
                <a:ext cx="3493072" cy="369332"/>
              </a:xfrm>
              <a:prstGeom prst="rect">
                <a:avLst/>
              </a:prstGeom>
              <a:blipFill>
                <a:blip r:embed="rId8"/>
                <a:stretch>
                  <a:fillRect l="-1396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ED2929-0346-4F18-8A65-D8F63E443B9E}"/>
              </a:ext>
            </a:extLst>
          </p:cNvPr>
          <p:cNvCxnSpPr>
            <a:cxnSpLocks/>
          </p:cNvCxnSpPr>
          <p:nvPr/>
        </p:nvCxnSpPr>
        <p:spPr>
          <a:xfrm flipH="1">
            <a:off x="7892626" y="2759091"/>
            <a:ext cx="2711464" cy="50386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6A168C5-16D8-4F0F-AA2F-6CCB5A208083}"/>
              </a:ext>
            </a:extLst>
          </p:cNvPr>
          <p:cNvSpPr/>
          <p:nvPr/>
        </p:nvSpPr>
        <p:spPr>
          <a:xfrm>
            <a:off x="8272061" y="2891083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A2E902-7525-4441-B145-DD694D95FA02}"/>
              </a:ext>
            </a:extLst>
          </p:cNvPr>
          <p:cNvSpPr/>
          <p:nvPr/>
        </p:nvSpPr>
        <p:spPr>
          <a:xfrm>
            <a:off x="8763677" y="3155323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D579B8-E4EE-4923-90EE-5D7D5B944F2F}"/>
              </a:ext>
            </a:extLst>
          </p:cNvPr>
          <p:cNvSpPr/>
          <p:nvPr/>
        </p:nvSpPr>
        <p:spPr>
          <a:xfrm>
            <a:off x="9542317" y="3143420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487CF7E-CE7A-4646-B99F-477CB2878464}"/>
              </a:ext>
            </a:extLst>
          </p:cNvPr>
          <p:cNvSpPr/>
          <p:nvPr/>
        </p:nvSpPr>
        <p:spPr>
          <a:xfrm>
            <a:off x="10238514" y="3143340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FFD1FC3-AE99-4ADB-8A67-3B9C11E65D1F}"/>
                  </a:ext>
                </a:extLst>
              </p:cNvPr>
              <p:cNvSpPr/>
              <p:nvPr/>
            </p:nvSpPr>
            <p:spPr>
              <a:xfrm>
                <a:off x="7372370" y="5658542"/>
                <a:ext cx="3724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HK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SG" altLang="zh-HK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altLang="zh-HK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SG" altLang="zh-HK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altLang="zh-HK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SG" altLang="zh-HK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SG" altLang="zh-HK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SG" altLang="zh-HK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altLang="zh-HK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FFD1FC3-AE99-4ADB-8A67-3B9C11E65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70" y="5658542"/>
                <a:ext cx="37240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Up 54">
            <a:extLst>
              <a:ext uri="{FF2B5EF4-FFF2-40B4-BE49-F238E27FC236}">
                <a16:creationId xmlns:a16="http://schemas.microsoft.com/office/drawing/2014/main" id="{8BF2A9D1-E4D4-41C5-A249-B2FA8C594DB9}"/>
              </a:ext>
            </a:extLst>
          </p:cNvPr>
          <p:cNvSpPr/>
          <p:nvPr/>
        </p:nvSpPr>
        <p:spPr>
          <a:xfrm>
            <a:off x="10238514" y="3524156"/>
            <a:ext cx="249098" cy="369332"/>
          </a:xfrm>
          <a:prstGeom prst="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BD2FEBF-AB76-4652-BF35-B494B7BE9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5720" y="2906920"/>
            <a:ext cx="170992" cy="17099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043DBC9-CBBD-48CC-BDCB-AEBA013D68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7330" y="3170239"/>
            <a:ext cx="170992" cy="17099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3C4C26A-74B5-44C4-82E3-2ACAFBD52A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8774" y="3430694"/>
            <a:ext cx="170992" cy="17099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966053C-4375-46DA-9052-687DA387E0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5478" y="3160355"/>
            <a:ext cx="170992" cy="17099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47077E0-6CEF-4CAF-A076-005CA5667C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6196" y="2911840"/>
            <a:ext cx="170992" cy="170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39F720-945A-48C8-BBCA-7D3A955D11BF}"/>
                  </a:ext>
                </a:extLst>
              </p:cNvPr>
              <p:cNvSpPr/>
              <p:nvPr/>
            </p:nvSpPr>
            <p:spPr>
              <a:xfrm>
                <a:off x="7417751" y="6041157"/>
                <a:ext cx="1306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solidFill>
                      <a:prstClr val="black"/>
                    </a:solidFill>
                  </a:rPr>
                  <a:t>Reward</a:t>
                </a:r>
                <a:r>
                  <a:rPr lang="en-US" altLang="zh-HK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zh-HK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5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39F720-945A-48C8-BBCA-7D3A955D1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751" y="6041157"/>
                <a:ext cx="1306512" cy="369332"/>
              </a:xfrm>
              <a:prstGeom prst="rect">
                <a:avLst/>
              </a:prstGeom>
              <a:blipFill>
                <a:blip r:embed="rId11"/>
                <a:stretch>
                  <a:fillRect l="-4206" t="-8197" r="-1402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7627A7-0247-4A2D-BE75-81181EA8F8AB}"/>
              </a:ext>
            </a:extLst>
          </p:cNvPr>
          <p:cNvCxnSpPr>
            <a:cxnSpLocks/>
          </p:cNvCxnSpPr>
          <p:nvPr/>
        </p:nvCxnSpPr>
        <p:spPr>
          <a:xfrm>
            <a:off x="9347356" y="3236202"/>
            <a:ext cx="0" cy="28795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1A3FC0E-5582-4392-900C-4BE03CF8F387}"/>
              </a:ext>
            </a:extLst>
          </p:cNvPr>
          <p:cNvCxnSpPr>
            <a:cxnSpLocks/>
          </p:cNvCxnSpPr>
          <p:nvPr/>
        </p:nvCxnSpPr>
        <p:spPr>
          <a:xfrm>
            <a:off x="10261326" y="2810232"/>
            <a:ext cx="92878" cy="42425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Arrow: Curved Down 73">
            <a:extLst>
              <a:ext uri="{FF2B5EF4-FFF2-40B4-BE49-F238E27FC236}">
                <a16:creationId xmlns:a16="http://schemas.microsoft.com/office/drawing/2014/main" id="{92C22774-79D7-46EC-AE49-A60397AAF88B}"/>
              </a:ext>
            </a:extLst>
          </p:cNvPr>
          <p:cNvSpPr/>
          <p:nvPr/>
        </p:nvSpPr>
        <p:spPr>
          <a:xfrm rot="6046349">
            <a:off x="3811133" y="3252363"/>
            <a:ext cx="2743864" cy="805220"/>
          </a:xfrm>
          <a:prstGeom prst="curvedDownArrow">
            <a:avLst>
              <a:gd name="adj1" fmla="val 14211"/>
              <a:gd name="adj2" fmla="val 36802"/>
              <a:gd name="adj3" fmla="val 25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6" name="AutoShape 31">
            <a:extLst>
              <a:ext uri="{FF2B5EF4-FFF2-40B4-BE49-F238E27FC236}">
                <a16:creationId xmlns:a16="http://schemas.microsoft.com/office/drawing/2014/main" id="{0FE5C94B-10DA-4CCE-9D20-265B2267A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381" y="1158257"/>
            <a:ext cx="2039710" cy="512765"/>
          </a:xfrm>
          <a:prstGeom prst="wedgeRoundRectCallout">
            <a:avLst>
              <a:gd name="adj1" fmla="val -19206"/>
              <a:gd name="adj2" fmla="val 120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altLang="zh-TW" sz="1600" b="1" dirty="0">
                <a:solidFill>
                  <a:schemeClr val="tx1"/>
                </a:solidFill>
              </a:rPr>
              <a:t>error tolerance is 1.0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6" grpId="0" animBg="1"/>
      <p:bldP spid="10" grpId="0" animBg="1"/>
      <p:bldP spid="38" grpId="0"/>
      <p:bldP spid="39" grpId="0"/>
      <p:bldP spid="40" grpId="0"/>
      <p:bldP spid="49" grpId="0" animBg="1"/>
      <p:bldP spid="51" grpId="0" animBg="1"/>
      <p:bldP spid="52" grpId="0" animBg="1"/>
      <p:bldP spid="53" grpId="0" animBg="1"/>
      <p:bldP spid="54" grpId="0"/>
      <p:bldP spid="55" grpId="0" animBg="1"/>
      <p:bldP spid="74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41804B-21A1-4A66-94C4-1E1CE87BB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4" y="2772238"/>
            <a:ext cx="3341210" cy="21423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743" y="132213"/>
            <a:ext cx="10845387" cy="730507"/>
          </a:xfrm>
        </p:spPr>
        <p:txBody>
          <a:bodyPr>
            <a:noAutofit/>
          </a:bodyPr>
          <a:lstStyle/>
          <a:p>
            <a:r>
              <a:rPr lang="en-US" sz="3600" dirty="0"/>
              <a:t>Multi-Agent Reinforcement Learning Solution (MARL4TS)</a:t>
            </a:r>
          </a:p>
        </p:txBody>
      </p:sp>
      <p:sp>
        <p:nvSpPr>
          <p:cNvPr id="2" name="矩形 1"/>
          <p:cNvSpPr/>
          <p:nvPr/>
        </p:nvSpPr>
        <p:spPr>
          <a:xfrm>
            <a:off x="3819701" y="1726877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W[L, R]</a:t>
            </a:r>
          </a:p>
        </p:txBody>
      </p:sp>
      <p:sp>
        <p:nvSpPr>
          <p:cNvPr id="12" name="矩形 11"/>
          <p:cNvSpPr/>
          <p:nvPr/>
        </p:nvSpPr>
        <p:spPr>
          <a:xfrm>
            <a:off x="4793715" y="1734551"/>
            <a:ext cx="1214853" cy="511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6" name="矩形 15"/>
          <p:cNvSpPr/>
          <p:nvPr/>
        </p:nvSpPr>
        <p:spPr>
          <a:xfrm>
            <a:off x="6018156" y="1724638"/>
            <a:ext cx="1827374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Safe points</a:t>
            </a:r>
          </a:p>
        </p:txBody>
      </p:sp>
      <p:sp>
        <p:nvSpPr>
          <p:cNvPr id="18" name="矩形 17"/>
          <p:cNvSpPr/>
          <p:nvPr/>
        </p:nvSpPr>
        <p:spPr>
          <a:xfrm>
            <a:off x="7853034" y="1724758"/>
            <a:ext cx="854818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9" name="矩形 18"/>
          <p:cNvSpPr/>
          <p:nvPr/>
        </p:nvSpPr>
        <p:spPr>
          <a:xfrm>
            <a:off x="3820852" y="2245973"/>
            <a:ext cx="97472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W[1, 2]</a:t>
            </a:r>
          </a:p>
        </p:txBody>
      </p:sp>
      <p:sp>
        <p:nvSpPr>
          <p:cNvPr id="20" name="矩形 19"/>
          <p:cNvSpPr/>
          <p:nvPr/>
        </p:nvSpPr>
        <p:spPr>
          <a:xfrm>
            <a:off x="4807363" y="2246350"/>
            <a:ext cx="1214846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0.0 &lt; </a:t>
            </a:r>
            <a:r>
              <a:rPr lang="el-GR" altLang="zh-TW" b="1" dirty="0">
                <a:solidFill>
                  <a:schemeClr val="tx1"/>
                </a:solidFill>
              </a:rPr>
              <a:t>ε</a:t>
            </a:r>
            <a:r>
              <a:rPr lang="en-US" altLang="zh-TW" b="1" dirty="0">
                <a:solidFill>
                  <a:schemeClr val="tx1"/>
                </a:solidFill>
              </a:rPr>
              <a:t>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矩形 24"/>
          <p:cNvSpPr/>
          <p:nvPr/>
        </p:nvSpPr>
        <p:spPr>
          <a:xfrm>
            <a:off x="3822415" y="2780587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W[1, 3]</a:t>
            </a:r>
          </a:p>
        </p:txBody>
      </p:sp>
      <p:sp>
        <p:nvSpPr>
          <p:cNvPr id="26" name="矩形 25"/>
          <p:cNvSpPr/>
          <p:nvPr/>
        </p:nvSpPr>
        <p:spPr>
          <a:xfrm>
            <a:off x="4802358" y="2776063"/>
            <a:ext cx="1214846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0.5 &lt; </a:t>
            </a:r>
            <a:r>
              <a:rPr lang="el-GR" altLang="zh-TW" b="1" dirty="0">
                <a:solidFill>
                  <a:schemeClr val="tx1"/>
                </a:solidFill>
              </a:rPr>
              <a:t>ε</a:t>
            </a:r>
            <a:r>
              <a:rPr lang="en-US" altLang="zh-TW" b="1" dirty="0">
                <a:solidFill>
                  <a:schemeClr val="tx1"/>
                </a:solidFill>
              </a:rPr>
              <a:t>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矩形 30"/>
          <p:cNvSpPr/>
          <p:nvPr/>
        </p:nvSpPr>
        <p:spPr>
          <a:xfrm>
            <a:off x="3823218" y="3298861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W[1, 5]</a:t>
            </a:r>
          </a:p>
        </p:txBody>
      </p:sp>
      <p:sp>
        <p:nvSpPr>
          <p:cNvPr id="32" name="矩形 31"/>
          <p:cNvSpPr/>
          <p:nvPr/>
        </p:nvSpPr>
        <p:spPr>
          <a:xfrm>
            <a:off x="4804164" y="3296644"/>
            <a:ext cx="1207647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0.5 &lt; </a:t>
            </a:r>
            <a:r>
              <a:rPr lang="el-GR" altLang="zh-TW" b="1" dirty="0">
                <a:solidFill>
                  <a:schemeClr val="tx1"/>
                </a:solidFill>
              </a:rPr>
              <a:t>ε</a:t>
            </a:r>
            <a:r>
              <a:rPr lang="en-US" altLang="zh-TW" b="1" dirty="0">
                <a:solidFill>
                  <a:schemeClr val="tx1"/>
                </a:solidFill>
              </a:rPr>
              <a:t>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" name="矩形 36"/>
          <p:cNvSpPr/>
          <p:nvPr/>
        </p:nvSpPr>
        <p:spPr>
          <a:xfrm>
            <a:off x="3818633" y="3820689"/>
            <a:ext cx="97472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W[1, 7]</a:t>
            </a:r>
          </a:p>
        </p:txBody>
      </p:sp>
      <p:sp>
        <p:nvSpPr>
          <p:cNvPr id="38" name="矩形 37"/>
          <p:cNvSpPr/>
          <p:nvPr/>
        </p:nvSpPr>
        <p:spPr>
          <a:xfrm>
            <a:off x="4800923" y="3820206"/>
            <a:ext cx="1204069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0.5 &lt; </a:t>
            </a:r>
            <a:r>
              <a:rPr lang="el-GR" altLang="zh-TW" b="1" dirty="0">
                <a:solidFill>
                  <a:schemeClr val="tx1"/>
                </a:solidFill>
              </a:rPr>
              <a:t>ε</a:t>
            </a:r>
            <a:r>
              <a:rPr lang="en-US" altLang="zh-TW" b="1" dirty="0">
                <a:solidFill>
                  <a:schemeClr val="tx1"/>
                </a:solidFill>
              </a:rPr>
              <a:t>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9" name="矩形 48"/>
          <p:cNvSpPr/>
          <p:nvPr/>
        </p:nvSpPr>
        <p:spPr>
          <a:xfrm>
            <a:off x="3818431" y="5397233"/>
            <a:ext cx="8086611" cy="516255"/>
          </a:xfrm>
          <a:prstGeom prst="rect">
            <a:avLst/>
          </a:prstGeom>
          <a:solidFill>
            <a:srgbClr val="7030A0">
              <a:alpha val="34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Output: T’=&lt;P1, P7, P8&gt;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10925551" y="777307"/>
            <a:ext cx="1030939" cy="504349"/>
          </a:xfrm>
          <a:prstGeom prst="borderCallout1">
            <a:avLst>
              <a:gd name="adj1" fmla="val 100562"/>
              <a:gd name="adj2" fmla="val 55025"/>
              <a:gd name="adj3" fmla="val 166915"/>
              <a:gd name="adj4" fmla="val 54964"/>
            </a:avLst>
          </a:prstGeom>
          <a:gradFill>
            <a:gsLst>
              <a:gs pos="0">
                <a:srgbClr val="FE4444"/>
              </a:gs>
              <a:gs pos="100000">
                <a:srgbClr val="832B2B">
                  <a:alpha val="0"/>
                </a:srgbClr>
              </a:gs>
            </a:gsLst>
            <a:lin ang="5400000" scaled="0"/>
          </a:gradFill>
          <a:ln w="28575" cmpd="sng">
            <a:solidFill>
              <a:srgbClr val="CE292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010964" y="730383"/>
            <a:ext cx="100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DQN</a:t>
            </a:r>
          </a:p>
          <a:p>
            <a:r>
              <a:rPr lang="en-US" altLang="zh-CN" sz="1600" b="1" dirty="0"/>
              <a:t>Network</a:t>
            </a:r>
          </a:p>
        </p:txBody>
      </p:sp>
      <p:sp>
        <p:nvSpPr>
          <p:cNvPr id="51" name="矩形 16">
            <a:extLst>
              <a:ext uri="{FF2B5EF4-FFF2-40B4-BE49-F238E27FC236}">
                <a16:creationId xmlns:a16="http://schemas.microsoft.com/office/drawing/2014/main" id="{40D5D80D-8D16-4A7A-B12E-CA12381D4F22}"/>
              </a:ext>
            </a:extLst>
          </p:cNvPr>
          <p:cNvSpPr/>
          <p:nvPr/>
        </p:nvSpPr>
        <p:spPr>
          <a:xfrm>
            <a:off x="10931587" y="1709652"/>
            <a:ext cx="973455" cy="544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59" name="矩形 22">
            <a:extLst>
              <a:ext uri="{FF2B5EF4-FFF2-40B4-BE49-F238E27FC236}">
                <a16:creationId xmlns:a16="http://schemas.microsoft.com/office/drawing/2014/main" id="{1AB82D28-E571-4EBE-9C30-E12B14075424}"/>
              </a:ext>
            </a:extLst>
          </p:cNvPr>
          <p:cNvSpPr/>
          <p:nvPr/>
        </p:nvSpPr>
        <p:spPr>
          <a:xfrm>
            <a:off x="10931588" y="2259958"/>
            <a:ext cx="973455" cy="516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Expand to P3</a:t>
            </a:r>
          </a:p>
        </p:txBody>
      </p:sp>
      <p:sp>
        <p:nvSpPr>
          <p:cNvPr id="60" name="矩形 22">
            <a:extLst>
              <a:ext uri="{FF2B5EF4-FFF2-40B4-BE49-F238E27FC236}">
                <a16:creationId xmlns:a16="http://schemas.microsoft.com/office/drawing/2014/main" id="{8CE71C60-0102-49B7-84DE-F83E383442F0}"/>
              </a:ext>
            </a:extLst>
          </p:cNvPr>
          <p:cNvSpPr/>
          <p:nvPr/>
        </p:nvSpPr>
        <p:spPr>
          <a:xfrm>
            <a:off x="10931591" y="2784887"/>
            <a:ext cx="973455" cy="516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Expand to P5</a:t>
            </a:r>
          </a:p>
        </p:txBody>
      </p:sp>
      <p:sp>
        <p:nvSpPr>
          <p:cNvPr id="61" name="矩形 22">
            <a:extLst>
              <a:ext uri="{FF2B5EF4-FFF2-40B4-BE49-F238E27FC236}">
                <a16:creationId xmlns:a16="http://schemas.microsoft.com/office/drawing/2014/main" id="{E75B6E2D-C37E-4900-82C2-A04964231C5C}"/>
              </a:ext>
            </a:extLst>
          </p:cNvPr>
          <p:cNvSpPr/>
          <p:nvPr/>
        </p:nvSpPr>
        <p:spPr>
          <a:xfrm>
            <a:off x="10931591" y="3311665"/>
            <a:ext cx="973455" cy="516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Expand to P7</a:t>
            </a:r>
          </a:p>
        </p:txBody>
      </p:sp>
      <p:sp>
        <p:nvSpPr>
          <p:cNvPr id="62" name="矩形 22">
            <a:extLst>
              <a:ext uri="{FF2B5EF4-FFF2-40B4-BE49-F238E27FC236}">
                <a16:creationId xmlns:a16="http://schemas.microsoft.com/office/drawing/2014/main" id="{4EFA85D1-1554-4349-9483-86406E370421}"/>
              </a:ext>
            </a:extLst>
          </p:cNvPr>
          <p:cNvSpPr/>
          <p:nvPr/>
        </p:nvSpPr>
        <p:spPr>
          <a:xfrm>
            <a:off x="10931589" y="3839248"/>
            <a:ext cx="973455" cy="516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Expand to P8</a:t>
            </a:r>
          </a:p>
        </p:txBody>
      </p:sp>
      <p:sp>
        <p:nvSpPr>
          <p:cNvPr id="84" name="矩形 36">
            <a:extLst>
              <a:ext uri="{FF2B5EF4-FFF2-40B4-BE49-F238E27FC236}">
                <a16:creationId xmlns:a16="http://schemas.microsoft.com/office/drawing/2014/main" id="{0CFB1131-763B-42E6-8281-750ABC7EC08A}"/>
              </a:ext>
            </a:extLst>
          </p:cNvPr>
          <p:cNvSpPr/>
          <p:nvPr/>
        </p:nvSpPr>
        <p:spPr>
          <a:xfrm>
            <a:off x="3819362" y="4343285"/>
            <a:ext cx="97472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W[1, 8]</a:t>
            </a:r>
          </a:p>
        </p:txBody>
      </p:sp>
      <p:sp>
        <p:nvSpPr>
          <p:cNvPr id="85" name="矩形 37">
            <a:extLst>
              <a:ext uri="{FF2B5EF4-FFF2-40B4-BE49-F238E27FC236}">
                <a16:creationId xmlns:a16="http://schemas.microsoft.com/office/drawing/2014/main" id="{0A5A1C29-AB6E-43FA-A0CB-36D7589A408C}"/>
              </a:ext>
            </a:extLst>
          </p:cNvPr>
          <p:cNvSpPr/>
          <p:nvPr/>
        </p:nvSpPr>
        <p:spPr>
          <a:xfrm>
            <a:off x="4804509" y="4343768"/>
            <a:ext cx="1200484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1.029 &gt; </a:t>
            </a:r>
            <a:r>
              <a:rPr lang="el-GR" altLang="zh-TW" b="1" dirty="0">
                <a:solidFill>
                  <a:schemeClr val="tx1"/>
                </a:solidFill>
              </a:rPr>
              <a:t>ε</a:t>
            </a:r>
            <a:r>
              <a:rPr lang="en-US" altLang="zh-TW" b="1" dirty="0">
                <a:solidFill>
                  <a:schemeClr val="tx1"/>
                </a:solidFill>
              </a:rPr>
              <a:t>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40">
                <a:extLst>
                  <a:ext uri="{FF2B5EF4-FFF2-40B4-BE49-F238E27FC236}">
                    <a16:creationId xmlns:a16="http://schemas.microsoft.com/office/drawing/2014/main" id="{DA56679B-C82A-4648-A492-16E604972080}"/>
                  </a:ext>
                </a:extLst>
              </p:cNvPr>
              <p:cNvSpPr/>
              <p:nvPr/>
            </p:nvSpPr>
            <p:spPr>
              <a:xfrm>
                <a:off x="8719463" y="4356874"/>
                <a:ext cx="2207015" cy="5162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= {(0.5, 5), (0.5, 7)}</a:t>
                </a:r>
              </a:p>
            </p:txBody>
          </p:sp>
        </mc:Choice>
        <mc:Fallback xmlns="">
          <p:sp>
            <p:nvSpPr>
              <p:cNvPr id="87" name="矩形 40">
                <a:extLst>
                  <a:ext uri="{FF2B5EF4-FFF2-40B4-BE49-F238E27FC236}">
                    <a16:creationId xmlns:a16="http://schemas.microsoft.com/office/drawing/2014/main" id="{DA56679B-C82A-4648-A492-16E604972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463" y="4356874"/>
                <a:ext cx="2207015" cy="516255"/>
              </a:xfrm>
              <a:prstGeom prst="rect">
                <a:avLst/>
              </a:prstGeom>
              <a:blipFill>
                <a:blip r:embed="rId4"/>
                <a:stretch>
                  <a:fillRect r="-3571" b="-3488"/>
                </a:stretch>
              </a:blipFill>
              <a:ln w="12700"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22">
            <a:extLst>
              <a:ext uri="{FF2B5EF4-FFF2-40B4-BE49-F238E27FC236}">
                <a16:creationId xmlns:a16="http://schemas.microsoft.com/office/drawing/2014/main" id="{92C9BFC5-C261-4A16-A6CF-3716B860787E}"/>
              </a:ext>
            </a:extLst>
          </p:cNvPr>
          <p:cNvSpPr/>
          <p:nvPr/>
        </p:nvSpPr>
        <p:spPr>
          <a:xfrm>
            <a:off x="10933861" y="4360140"/>
            <a:ext cx="973455" cy="516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Re-open at P7</a:t>
            </a:r>
          </a:p>
        </p:txBody>
      </p:sp>
      <p:sp>
        <p:nvSpPr>
          <p:cNvPr id="90" name="矩形 36">
            <a:extLst>
              <a:ext uri="{FF2B5EF4-FFF2-40B4-BE49-F238E27FC236}">
                <a16:creationId xmlns:a16="http://schemas.microsoft.com/office/drawing/2014/main" id="{2EF55A0F-A0CD-4BC3-9BDC-13A7251BC5F7}"/>
              </a:ext>
            </a:extLst>
          </p:cNvPr>
          <p:cNvSpPr/>
          <p:nvPr/>
        </p:nvSpPr>
        <p:spPr>
          <a:xfrm>
            <a:off x="3818431" y="4868664"/>
            <a:ext cx="97472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W[7, 8]</a:t>
            </a:r>
          </a:p>
        </p:txBody>
      </p:sp>
      <p:sp>
        <p:nvSpPr>
          <p:cNvPr id="91" name="矩形 37">
            <a:extLst>
              <a:ext uri="{FF2B5EF4-FFF2-40B4-BE49-F238E27FC236}">
                <a16:creationId xmlns:a16="http://schemas.microsoft.com/office/drawing/2014/main" id="{B9F6FC97-25FB-4C95-8602-29C8E1331D80}"/>
              </a:ext>
            </a:extLst>
          </p:cNvPr>
          <p:cNvSpPr/>
          <p:nvPr/>
        </p:nvSpPr>
        <p:spPr>
          <a:xfrm>
            <a:off x="4807363" y="4869566"/>
            <a:ext cx="1200484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0.0 &lt; </a:t>
            </a:r>
            <a:r>
              <a:rPr lang="el-GR" altLang="zh-TW" b="1" dirty="0">
                <a:solidFill>
                  <a:schemeClr val="tx1"/>
                </a:solidFill>
              </a:rPr>
              <a:t>ε</a:t>
            </a:r>
            <a:r>
              <a:rPr lang="en-US" altLang="zh-TW" b="1" dirty="0">
                <a:solidFill>
                  <a:schemeClr val="tx1"/>
                </a:solidFill>
              </a:rPr>
              <a:t>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5" name="矩形 22">
            <a:extLst>
              <a:ext uri="{FF2B5EF4-FFF2-40B4-BE49-F238E27FC236}">
                <a16:creationId xmlns:a16="http://schemas.microsoft.com/office/drawing/2014/main" id="{EF111431-C63A-4CC6-A047-3B466957978E}"/>
              </a:ext>
            </a:extLst>
          </p:cNvPr>
          <p:cNvSpPr/>
          <p:nvPr/>
        </p:nvSpPr>
        <p:spPr>
          <a:xfrm>
            <a:off x="10931588" y="488039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6" name="AutoShape 31">
            <a:extLst>
              <a:ext uri="{FF2B5EF4-FFF2-40B4-BE49-F238E27FC236}">
                <a16:creationId xmlns:a16="http://schemas.microsoft.com/office/drawing/2014/main" id="{35532B7E-127C-4F0D-BFA7-7FA2864C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162" y="914497"/>
            <a:ext cx="1615659" cy="512765"/>
          </a:xfrm>
          <a:prstGeom prst="wedgeRoundRectCallout">
            <a:avLst>
              <a:gd name="adj1" fmla="val -63421"/>
              <a:gd name="adj2" fmla="val 392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</a:rPr>
              <a:t>Initial: L=1, R=2, J=2, K=2,</a:t>
            </a:r>
            <a:r>
              <a:rPr lang="el-GR" altLang="zh-TW" sz="1600" b="1" dirty="0">
                <a:solidFill>
                  <a:schemeClr val="tx1"/>
                </a:solidFill>
              </a:rPr>
              <a:t> ε</a:t>
            </a:r>
            <a:r>
              <a:rPr lang="en-US" altLang="zh-TW" sz="1600" b="1" dirty="0">
                <a:solidFill>
                  <a:schemeClr val="tx1"/>
                </a:solidFill>
              </a:rPr>
              <a:t>t=1.0 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7" name="矩形 40">
            <a:extLst>
              <a:ext uri="{FF2B5EF4-FFF2-40B4-BE49-F238E27FC236}">
                <a16:creationId xmlns:a16="http://schemas.microsoft.com/office/drawing/2014/main" id="{4B10BB76-0435-4BF1-BF73-0E741695461B}"/>
              </a:ext>
            </a:extLst>
          </p:cNvPr>
          <p:cNvSpPr/>
          <p:nvPr/>
        </p:nvSpPr>
        <p:spPr>
          <a:xfrm>
            <a:off x="8721045" y="4876395"/>
            <a:ext cx="220701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8" name="矩形 40">
            <a:extLst>
              <a:ext uri="{FF2B5EF4-FFF2-40B4-BE49-F238E27FC236}">
                <a16:creationId xmlns:a16="http://schemas.microsoft.com/office/drawing/2014/main" id="{20179BD2-08B6-4375-A253-193154835E0A}"/>
              </a:ext>
            </a:extLst>
          </p:cNvPr>
          <p:cNvSpPr/>
          <p:nvPr/>
        </p:nvSpPr>
        <p:spPr>
          <a:xfrm>
            <a:off x="8718536" y="1712813"/>
            <a:ext cx="2207015" cy="534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40">
                <a:extLst>
                  <a:ext uri="{FF2B5EF4-FFF2-40B4-BE49-F238E27FC236}">
                    <a16:creationId xmlns:a16="http://schemas.microsoft.com/office/drawing/2014/main" id="{FDFE3AA9-EAD8-4B91-B2CA-97C3E98E9E81}"/>
                  </a:ext>
                </a:extLst>
              </p:cNvPr>
              <p:cNvSpPr/>
              <p:nvPr/>
            </p:nvSpPr>
            <p:spPr>
              <a:xfrm>
                <a:off x="8719462" y="2257339"/>
                <a:ext cx="2207015" cy="5162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= {1.0, 2}</a:t>
                </a:r>
              </a:p>
            </p:txBody>
          </p:sp>
        </mc:Choice>
        <mc:Fallback xmlns="">
          <p:sp>
            <p:nvSpPr>
              <p:cNvPr id="99" name="矩形 40">
                <a:extLst>
                  <a:ext uri="{FF2B5EF4-FFF2-40B4-BE49-F238E27FC236}">
                    <a16:creationId xmlns:a16="http://schemas.microsoft.com/office/drawing/2014/main" id="{FDFE3AA9-EAD8-4B91-B2CA-97C3E98E9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462" y="2257339"/>
                <a:ext cx="2207015" cy="516255"/>
              </a:xfrm>
              <a:prstGeom prst="rect">
                <a:avLst/>
              </a:prstGeom>
              <a:blipFill>
                <a:blip r:embed="rId5"/>
                <a:stretch>
                  <a:fillRect b="-3448"/>
                </a:stretch>
              </a:blipFill>
              <a:ln w="12700"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40">
                <a:extLst>
                  <a:ext uri="{FF2B5EF4-FFF2-40B4-BE49-F238E27FC236}">
                    <a16:creationId xmlns:a16="http://schemas.microsoft.com/office/drawing/2014/main" id="{EE64AB19-AA6D-4CE3-AECB-1B5E656DC647}"/>
                  </a:ext>
                </a:extLst>
              </p:cNvPr>
              <p:cNvSpPr/>
              <p:nvPr/>
            </p:nvSpPr>
            <p:spPr>
              <a:xfrm>
                <a:off x="8720022" y="2784264"/>
                <a:ext cx="2207015" cy="5162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= {1.118, 3}</a:t>
                </a:r>
              </a:p>
            </p:txBody>
          </p:sp>
        </mc:Choice>
        <mc:Fallback xmlns="">
          <p:sp>
            <p:nvSpPr>
              <p:cNvPr id="100" name="矩形 40">
                <a:extLst>
                  <a:ext uri="{FF2B5EF4-FFF2-40B4-BE49-F238E27FC236}">
                    <a16:creationId xmlns:a16="http://schemas.microsoft.com/office/drawing/2014/main" id="{EE64AB19-AA6D-4CE3-AECB-1B5E656DC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22" y="2784264"/>
                <a:ext cx="2207015" cy="516255"/>
              </a:xfrm>
              <a:prstGeom prst="rect">
                <a:avLst/>
              </a:prstGeom>
              <a:blipFill>
                <a:blip r:embed="rId6"/>
                <a:stretch>
                  <a:fillRect b="-3488"/>
                </a:stretch>
              </a:blipFill>
              <a:ln w="12700"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40">
                <a:extLst>
                  <a:ext uri="{FF2B5EF4-FFF2-40B4-BE49-F238E27FC236}">
                    <a16:creationId xmlns:a16="http://schemas.microsoft.com/office/drawing/2014/main" id="{476D99A3-85EE-4D7C-B646-C8A7FB8ACE32}"/>
                  </a:ext>
                </a:extLst>
              </p:cNvPr>
              <p:cNvSpPr/>
              <p:nvPr/>
            </p:nvSpPr>
            <p:spPr>
              <a:xfrm>
                <a:off x="8720022" y="3311665"/>
                <a:ext cx="2207015" cy="5162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= {1.160, 5}</a:t>
                </a:r>
              </a:p>
            </p:txBody>
          </p:sp>
        </mc:Choice>
        <mc:Fallback xmlns="">
          <p:sp>
            <p:nvSpPr>
              <p:cNvPr id="101" name="矩形 40">
                <a:extLst>
                  <a:ext uri="{FF2B5EF4-FFF2-40B4-BE49-F238E27FC236}">
                    <a16:creationId xmlns:a16="http://schemas.microsoft.com/office/drawing/2014/main" id="{476D99A3-85EE-4D7C-B646-C8A7FB8AC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22" y="3311665"/>
                <a:ext cx="2207015" cy="516255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  <a:ln w="12700"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40">
                <a:extLst>
                  <a:ext uri="{FF2B5EF4-FFF2-40B4-BE49-F238E27FC236}">
                    <a16:creationId xmlns:a16="http://schemas.microsoft.com/office/drawing/2014/main" id="{1683AA80-281C-4EA9-9B23-C052FD651628}"/>
                  </a:ext>
                </a:extLst>
              </p:cNvPr>
              <p:cNvSpPr/>
              <p:nvPr/>
            </p:nvSpPr>
            <p:spPr>
              <a:xfrm>
                <a:off x="8720022" y="3831570"/>
                <a:ext cx="2207015" cy="5162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SG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= {1.177, 7}</a:t>
                </a:r>
              </a:p>
            </p:txBody>
          </p:sp>
        </mc:Choice>
        <mc:Fallback xmlns="">
          <p:sp>
            <p:nvSpPr>
              <p:cNvPr id="103" name="矩形 40">
                <a:extLst>
                  <a:ext uri="{FF2B5EF4-FFF2-40B4-BE49-F238E27FC236}">
                    <a16:creationId xmlns:a16="http://schemas.microsoft.com/office/drawing/2014/main" id="{1683AA80-281C-4EA9-9B23-C052FD651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22" y="3831570"/>
                <a:ext cx="2207015" cy="516255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  <a:ln w="12700"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矩形 17">
            <a:extLst>
              <a:ext uri="{FF2B5EF4-FFF2-40B4-BE49-F238E27FC236}">
                <a16:creationId xmlns:a16="http://schemas.microsoft.com/office/drawing/2014/main" id="{CE01A894-2035-48C3-9B0A-421FE17CC97C}"/>
              </a:ext>
            </a:extLst>
          </p:cNvPr>
          <p:cNvSpPr/>
          <p:nvPr/>
        </p:nvSpPr>
        <p:spPr>
          <a:xfrm>
            <a:off x="7857639" y="4878347"/>
            <a:ext cx="854818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9" name="矩形 17">
            <a:extLst>
              <a:ext uri="{FF2B5EF4-FFF2-40B4-BE49-F238E27FC236}">
                <a16:creationId xmlns:a16="http://schemas.microsoft.com/office/drawing/2014/main" id="{D75F2BE6-0815-4116-9100-90FECDA01946}"/>
              </a:ext>
            </a:extLst>
          </p:cNvPr>
          <p:cNvSpPr/>
          <p:nvPr/>
        </p:nvSpPr>
        <p:spPr>
          <a:xfrm>
            <a:off x="7857639" y="4351616"/>
            <a:ext cx="854818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0" name="矩形 17">
            <a:extLst>
              <a:ext uri="{FF2B5EF4-FFF2-40B4-BE49-F238E27FC236}">
                <a16:creationId xmlns:a16="http://schemas.microsoft.com/office/drawing/2014/main" id="{1608710D-55D4-44B0-AA80-B8BE2792BA8E}"/>
              </a:ext>
            </a:extLst>
          </p:cNvPr>
          <p:cNvSpPr/>
          <p:nvPr/>
        </p:nvSpPr>
        <p:spPr>
          <a:xfrm>
            <a:off x="7857639" y="3831437"/>
            <a:ext cx="854818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1" name="矩形 17">
            <a:extLst>
              <a:ext uri="{FF2B5EF4-FFF2-40B4-BE49-F238E27FC236}">
                <a16:creationId xmlns:a16="http://schemas.microsoft.com/office/drawing/2014/main" id="{14BCEA1F-508B-41EC-A4F3-920BE7E31F93}"/>
              </a:ext>
            </a:extLst>
          </p:cNvPr>
          <p:cNvSpPr/>
          <p:nvPr/>
        </p:nvSpPr>
        <p:spPr>
          <a:xfrm>
            <a:off x="7857639" y="3301191"/>
            <a:ext cx="854818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2" name="矩形 17">
            <a:extLst>
              <a:ext uri="{FF2B5EF4-FFF2-40B4-BE49-F238E27FC236}">
                <a16:creationId xmlns:a16="http://schemas.microsoft.com/office/drawing/2014/main" id="{87F43B13-804A-4DC4-8B1A-29E7984BBFE1}"/>
              </a:ext>
            </a:extLst>
          </p:cNvPr>
          <p:cNvSpPr/>
          <p:nvPr/>
        </p:nvSpPr>
        <p:spPr>
          <a:xfrm>
            <a:off x="7857639" y="2779987"/>
            <a:ext cx="854818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矩形 17">
            <a:extLst>
              <a:ext uri="{FF2B5EF4-FFF2-40B4-BE49-F238E27FC236}">
                <a16:creationId xmlns:a16="http://schemas.microsoft.com/office/drawing/2014/main" id="{2C6EDB77-CBE7-41AC-AA62-CFC8772FE96A}"/>
              </a:ext>
            </a:extLst>
          </p:cNvPr>
          <p:cNvSpPr/>
          <p:nvPr/>
        </p:nvSpPr>
        <p:spPr>
          <a:xfrm>
            <a:off x="7853034" y="2254111"/>
            <a:ext cx="854818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4" name="矩形 15">
            <a:extLst>
              <a:ext uri="{FF2B5EF4-FFF2-40B4-BE49-F238E27FC236}">
                <a16:creationId xmlns:a16="http://schemas.microsoft.com/office/drawing/2014/main" id="{A72F3BB7-8AC4-4608-93C4-F794821D3E17}"/>
              </a:ext>
            </a:extLst>
          </p:cNvPr>
          <p:cNvSpPr/>
          <p:nvPr/>
        </p:nvSpPr>
        <p:spPr>
          <a:xfrm>
            <a:off x="6019286" y="2249060"/>
            <a:ext cx="1827374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&lt;P2&gt;</a:t>
            </a:r>
          </a:p>
        </p:txBody>
      </p:sp>
      <p:sp>
        <p:nvSpPr>
          <p:cNvPr id="115" name="矩形 15">
            <a:extLst>
              <a:ext uri="{FF2B5EF4-FFF2-40B4-BE49-F238E27FC236}">
                <a16:creationId xmlns:a16="http://schemas.microsoft.com/office/drawing/2014/main" id="{F4D7DED4-EBFC-4FF9-BD41-CF0835D1105C}"/>
              </a:ext>
            </a:extLst>
          </p:cNvPr>
          <p:cNvSpPr/>
          <p:nvPr/>
        </p:nvSpPr>
        <p:spPr>
          <a:xfrm>
            <a:off x="6020874" y="2776063"/>
            <a:ext cx="1827374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&lt;P2, P3&gt;</a:t>
            </a:r>
          </a:p>
        </p:txBody>
      </p:sp>
      <p:sp>
        <p:nvSpPr>
          <p:cNvPr id="116" name="矩形 15">
            <a:extLst>
              <a:ext uri="{FF2B5EF4-FFF2-40B4-BE49-F238E27FC236}">
                <a16:creationId xmlns:a16="http://schemas.microsoft.com/office/drawing/2014/main" id="{5CC1540C-F80B-4847-AD24-EA9884DA7D09}"/>
              </a:ext>
            </a:extLst>
          </p:cNvPr>
          <p:cNvSpPr/>
          <p:nvPr/>
        </p:nvSpPr>
        <p:spPr>
          <a:xfrm>
            <a:off x="6019222" y="3299392"/>
            <a:ext cx="1827374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&lt;P2, P3, P5&gt;</a:t>
            </a:r>
          </a:p>
        </p:txBody>
      </p:sp>
      <p:sp>
        <p:nvSpPr>
          <p:cNvPr id="117" name="矩形 15">
            <a:extLst>
              <a:ext uri="{FF2B5EF4-FFF2-40B4-BE49-F238E27FC236}">
                <a16:creationId xmlns:a16="http://schemas.microsoft.com/office/drawing/2014/main" id="{C704171D-9064-4BD5-84AA-C817966CD073}"/>
              </a:ext>
            </a:extLst>
          </p:cNvPr>
          <p:cNvSpPr/>
          <p:nvPr/>
        </p:nvSpPr>
        <p:spPr>
          <a:xfrm>
            <a:off x="6020717" y="3831370"/>
            <a:ext cx="1827374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&lt;P2, P3, P5, P7&gt;</a:t>
            </a:r>
          </a:p>
        </p:txBody>
      </p:sp>
      <p:sp>
        <p:nvSpPr>
          <p:cNvPr id="118" name="矩形 15">
            <a:extLst>
              <a:ext uri="{FF2B5EF4-FFF2-40B4-BE49-F238E27FC236}">
                <a16:creationId xmlns:a16="http://schemas.microsoft.com/office/drawing/2014/main" id="{4415B0E8-D7ED-4EA4-ABCA-E3D948D1F8D1}"/>
              </a:ext>
            </a:extLst>
          </p:cNvPr>
          <p:cNvSpPr/>
          <p:nvPr/>
        </p:nvSpPr>
        <p:spPr>
          <a:xfrm>
            <a:off x="6019222" y="4351616"/>
            <a:ext cx="1827374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&lt;P2, P3, P5, P7&gt;</a:t>
            </a:r>
          </a:p>
        </p:txBody>
      </p:sp>
      <p:sp>
        <p:nvSpPr>
          <p:cNvPr id="119" name="矩形 15">
            <a:extLst>
              <a:ext uri="{FF2B5EF4-FFF2-40B4-BE49-F238E27FC236}">
                <a16:creationId xmlns:a16="http://schemas.microsoft.com/office/drawing/2014/main" id="{0C7AD2EC-3E4F-4734-8DF2-F30EE8AB618E}"/>
              </a:ext>
            </a:extLst>
          </p:cNvPr>
          <p:cNvSpPr/>
          <p:nvPr/>
        </p:nvSpPr>
        <p:spPr>
          <a:xfrm>
            <a:off x="6021677" y="4868664"/>
            <a:ext cx="1827374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&lt;P8&gt;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8CCA4BF-8843-42C7-9BDB-CDA017950C47}"/>
              </a:ext>
            </a:extLst>
          </p:cNvPr>
          <p:cNvCxnSpPr>
            <a:cxnSpLocks/>
          </p:cNvCxnSpPr>
          <p:nvPr/>
        </p:nvCxnSpPr>
        <p:spPr>
          <a:xfrm flipH="1">
            <a:off x="813225" y="3955159"/>
            <a:ext cx="19610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B428A6C5-4DAD-498B-8818-4353718B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6800342-4247-45B0-B546-7DBDA7CD0AD7}"/>
              </a:ext>
            </a:extLst>
          </p:cNvPr>
          <p:cNvSpPr/>
          <p:nvPr/>
        </p:nvSpPr>
        <p:spPr>
          <a:xfrm>
            <a:off x="712045" y="3845374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A7AAD5-EDD1-437F-9903-9501B143F5A9}"/>
              </a:ext>
            </a:extLst>
          </p:cNvPr>
          <p:cNvSpPr/>
          <p:nvPr/>
        </p:nvSpPr>
        <p:spPr>
          <a:xfrm>
            <a:off x="1116952" y="3630239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DA7F79-F33C-47DE-B97A-D87DA098F02F}"/>
              </a:ext>
            </a:extLst>
          </p:cNvPr>
          <p:cNvSpPr/>
          <p:nvPr/>
        </p:nvSpPr>
        <p:spPr>
          <a:xfrm>
            <a:off x="1495484" y="3831527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619202-044D-4865-BFFF-A154F838B381}"/>
              </a:ext>
            </a:extLst>
          </p:cNvPr>
          <p:cNvSpPr/>
          <p:nvPr/>
        </p:nvSpPr>
        <p:spPr>
          <a:xfrm>
            <a:off x="2085821" y="3852477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A2999F-7050-4ED6-83BE-882E75A11070}"/>
              </a:ext>
            </a:extLst>
          </p:cNvPr>
          <p:cNvSpPr/>
          <p:nvPr/>
        </p:nvSpPr>
        <p:spPr>
          <a:xfrm>
            <a:off x="2680886" y="3853108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74CC677-61EE-4C94-8955-4AA8515721DE}"/>
              </a:ext>
            </a:extLst>
          </p:cNvPr>
          <p:cNvSpPr/>
          <p:nvPr/>
        </p:nvSpPr>
        <p:spPr>
          <a:xfrm>
            <a:off x="2880911" y="3472108"/>
            <a:ext cx="204023" cy="212651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B529CA-D056-4D9A-B0AF-2077ACB77D71}"/>
              </a:ext>
            </a:extLst>
          </p:cNvPr>
          <p:cNvCxnSpPr>
            <a:cxnSpLocks/>
          </p:cNvCxnSpPr>
          <p:nvPr/>
        </p:nvCxnSpPr>
        <p:spPr>
          <a:xfrm flipV="1">
            <a:off x="812496" y="3740178"/>
            <a:ext cx="381720" cy="214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63FF4A-F578-45CD-B250-0542F5810EFB}"/>
              </a:ext>
            </a:extLst>
          </p:cNvPr>
          <p:cNvCxnSpPr>
            <a:cxnSpLocks/>
          </p:cNvCxnSpPr>
          <p:nvPr/>
        </p:nvCxnSpPr>
        <p:spPr>
          <a:xfrm>
            <a:off x="811531" y="3949728"/>
            <a:ext cx="763116" cy="97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36A1C73-3456-4648-A2F9-4C67BF368869}"/>
              </a:ext>
            </a:extLst>
          </p:cNvPr>
          <p:cNvCxnSpPr>
            <a:cxnSpLocks/>
          </p:cNvCxnSpPr>
          <p:nvPr/>
        </p:nvCxnSpPr>
        <p:spPr>
          <a:xfrm>
            <a:off x="817057" y="3934100"/>
            <a:ext cx="1393207" cy="280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CE0194-DDC2-4E52-B0BB-5730DD19DBB7}"/>
              </a:ext>
            </a:extLst>
          </p:cNvPr>
          <p:cNvCxnSpPr>
            <a:cxnSpLocks/>
          </p:cNvCxnSpPr>
          <p:nvPr/>
        </p:nvCxnSpPr>
        <p:spPr>
          <a:xfrm>
            <a:off x="797539" y="3955396"/>
            <a:ext cx="2010281" cy="891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0B11F1-AF6A-4BDC-A6BE-607882395B14}"/>
              </a:ext>
            </a:extLst>
          </p:cNvPr>
          <p:cNvCxnSpPr>
            <a:cxnSpLocks/>
          </p:cNvCxnSpPr>
          <p:nvPr/>
        </p:nvCxnSpPr>
        <p:spPr>
          <a:xfrm flipV="1">
            <a:off x="811531" y="3552948"/>
            <a:ext cx="2185513" cy="396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44854BA-45EC-47F5-9E82-059685B31F1F}"/>
              </a:ext>
            </a:extLst>
          </p:cNvPr>
          <p:cNvCxnSpPr>
            <a:cxnSpLocks/>
          </p:cNvCxnSpPr>
          <p:nvPr/>
        </p:nvCxnSpPr>
        <p:spPr>
          <a:xfrm flipV="1">
            <a:off x="2806950" y="3561159"/>
            <a:ext cx="173900" cy="38517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ECE8D12-326A-4CD9-99D6-62D3B2B96AC0}"/>
              </a:ext>
            </a:extLst>
          </p:cNvPr>
          <p:cNvCxnSpPr>
            <a:cxnSpLocks/>
          </p:cNvCxnSpPr>
          <p:nvPr/>
        </p:nvCxnSpPr>
        <p:spPr>
          <a:xfrm flipH="1">
            <a:off x="2795081" y="3567516"/>
            <a:ext cx="187473" cy="4151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A2CC4DE-9670-4D50-9732-6FE7A3F51C82}"/>
              </a:ext>
            </a:extLst>
          </p:cNvPr>
          <p:cNvSpPr/>
          <p:nvPr/>
        </p:nvSpPr>
        <p:spPr>
          <a:xfrm>
            <a:off x="779244" y="390968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1B697-6238-4D66-B555-E8EF40D16D8C}"/>
                  </a:ext>
                </a:extLst>
              </p:cNvPr>
              <p:cNvSpPr txBox="1"/>
              <p:nvPr/>
            </p:nvSpPr>
            <p:spPr>
              <a:xfrm>
                <a:off x="508721" y="3527919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1B697-6238-4D66-B555-E8EF40D16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21" y="3527919"/>
                <a:ext cx="309514" cy="369332"/>
              </a:xfrm>
              <a:prstGeom prst="rect">
                <a:avLst/>
              </a:prstGeom>
              <a:blipFill>
                <a:blip r:embed="rId9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1533933C-2A0E-4082-BD6F-3CC44CD94463}"/>
              </a:ext>
            </a:extLst>
          </p:cNvPr>
          <p:cNvSpPr/>
          <p:nvPr/>
        </p:nvSpPr>
        <p:spPr>
          <a:xfrm>
            <a:off x="1170504" y="370521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9AB5A81-7E6D-4614-8919-446BE52FFC13}"/>
                  </a:ext>
                </a:extLst>
              </p:cNvPr>
              <p:cNvSpPr txBox="1"/>
              <p:nvPr/>
            </p:nvSpPr>
            <p:spPr>
              <a:xfrm>
                <a:off x="892778" y="3310365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9AB5A81-7E6D-4614-8919-446BE52FF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78" y="3310365"/>
                <a:ext cx="309514" cy="369332"/>
              </a:xfrm>
              <a:prstGeom prst="rect">
                <a:avLst/>
              </a:prstGeom>
              <a:blipFill>
                <a:blip r:embed="rId10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4FB74D64-D9A1-4FF1-B978-E95DB1D94FFB}"/>
              </a:ext>
            </a:extLst>
          </p:cNvPr>
          <p:cNvSpPr/>
          <p:nvPr/>
        </p:nvSpPr>
        <p:spPr>
          <a:xfrm>
            <a:off x="1557481" y="391865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ABB4534-C43E-43EA-A84F-8F73BBC432B5}"/>
                  </a:ext>
                </a:extLst>
              </p:cNvPr>
              <p:cNvSpPr txBox="1"/>
              <p:nvPr/>
            </p:nvSpPr>
            <p:spPr>
              <a:xfrm>
                <a:off x="1389939" y="350004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ABB4534-C43E-43EA-A84F-8F73BBC4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939" y="3500041"/>
                <a:ext cx="309514" cy="369332"/>
              </a:xfrm>
              <a:prstGeom prst="rect">
                <a:avLst/>
              </a:prstGeom>
              <a:blipFill>
                <a:blip r:embed="rId11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CABC68E1-3634-4B22-B467-8968A194C69E}"/>
              </a:ext>
            </a:extLst>
          </p:cNvPr>
          <p:cNvSpPr/>
          <p:nvPr/>
        </p:nvSpPr>
        <p:spPr>
          <a:xfrm>
            <a:off x="1956583" y="4124640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0C5F82F-87C6-4DD6-898D-2C345C240FBD}"/>
                  </a:ext>
                </a:extLst>
              </p:cNvPr>
              <p:cNvSpPr txBox="1"/>
              <p:nvPr/>
            </p:nvSpPr>
            <p:spPr>
              <a:xfrm>
                <a:off x="1629985" y="4006284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0C5F82F-87C6-4DD6-898D-2C345C240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85" y="4006284"/>
                <a:ext cx="309514" cy="369332"/>
              </a:xfrm>
              <a:prstGeom prst="rect">
                <a:avLst/>
              </a:prstGeom>
              <a:blipFill>
                <a:blip r:embed="rId12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8492BCFB-4029-4E26-B2B4-A3944872ECFA}"/>
              </a:ext>
            </a:extLst>
          </p:cNvPr>
          <p:cNvSpPr/>
          <p:nvPr/>
        </p:nvSpPr>
        <p:spPr>
          <a:xfrm>
            <a:off x="2165555" y="390572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18B1FA8-72B8-4663-9066-8431D154D888}"/>
                  </a:ext>
                </a:extLst>
              </p:cNvPr>
              <p:cNvSpPr txBox="1"/>
              <p:nvPr/>
            </p:nvSpPr>
            <p:spPr>
              <a:xfrm>
                <a:off x="2137323" y="3935837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18B1FA8-72B8-4663-9066-8431D154D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23" y="3935837"/>
                <a:ext cx="309514" cy="369332"/>
              </a:xfrm>
              <a:prstGeom prst="rect">
                <a:avLst/>
              </a:prstGeom>
              <a:blipFill>
                <a:blip r:embed="rId13"/>
                <a:stretch>
                  <a:fillRect r="-22000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41366E7D-0DBF-4875-BDC0-91E4CB38AC6E}"/>
              </a:ext>
            </a:extLst>
          </p:cNvPr>
          <p:cNvSpPr/>
          <p:nvPr/>
        </p:nvSpPr>
        <p:spPr>
          <a:xfrm>
            <a:off x="2543524" y="3712082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4C53C1A-ECE9-428C-A39E-ED5BE4956B05}"/>
                  </a:ext>
                </a:extLst>
              </p:cNvPr>
              <p:cNvSpPr txBox="1"/>
              <p:nvPr/>
            </p:nvSpPr>
            <p:spPr>
              <a:xfrm>
                <a:off x="2258365" y="3335974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4C53C1A-ECE9-428C-A39E-ED5BE4956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65" y="3335974"/>
                <a:ext cx="309514" cy="369332"/>
              </a:xfrm>
              <a:prstGeom prst="rect">
                <a:avLst/>
              </a:prstGeom>
              <a:blipFill>
                <a:blip r:embed="rId14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91B6D039-B2B8-455E-BB4F-37D11D78E773}"/>
              </a:ext>
            </a:extLst>
          </p:cNvPr>
          <p:cNvSpPr/>
          <p:nvPr/>
        </p:nvSpPr>
        <p:spPr>
          <a:xfrm>
            <a:off x="2751141" y="391865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E2E36A7-BF03-4B5B-8627-BA1CCD52AC09}"/>
                  </a:ext>
                </a:extLst>
              </p:cNvPr>
              <p:cNvSpPr txBox="1"/>
              <p:nvPr/>
            </p:nvSpPr>
            <p:spPr>
              <a:xfrm>
                <a:off x="2555293" y="3934100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E2E36A7-BF03-4B5B-8627-BA1CCD52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93" y="3934100"/>
                <a:ext cx="309514" cy="369332"/>
              </a:xfrm>
              <a:prstGeom prst="rect">
                <a:avLst/>
              </a:prstGeom>
              <a:blipFill>
                <a:blip r:embed="rId15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F15A3D5C-BBE9-4F82-BC45-139BD86A7F48}"/>
              </a:ext>
            </a:extLst>
          </p:cNvPr>
          <p:cNvSpPr/>
          <p:nvPr/>
        </p:nvSpPr>
        <p:spPr>
          <a:xfrm>
            <a:off x="2941661" y="3534680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309B69E-4313-4C56-857B-8027D525A0F4}"/>
                  </a:ext>
                </a:extLst>
              </p:cNvPr>
              <p:cNvSpPr txBox="1"/>
              <p:nvPr/>
            </p:nvSpPr>
            <p:spPr>
              <a:xfrm>
                <a:off x="2745212" y="3172725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309B69E-4313-4C56-857B-8027D525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212" y="3172725"/>
                <a:ext cx="309514" cy="369332"/>
              </a:xfrm>
              <a:prstGeom prst="rect">
                <a:avLst/>
              </a:prstGeom>
              <a:blipFill>
                <a:blip r:embed="rId16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4" name="Picture 123">
            <a:extLst>
              <a:ext uri="{FF2B5EF4-FFF2-40B4-BE49-F238E27FC236}">
                <a16:creationId xmlns:a16="http://schemas.microsoft.com/office/drawing/2014/main" id="{3DF6F112-29C9-436E-82D4-9415510B95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4326" y="3666878"/>
            <a:ext cx="170992" cy="17099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514A7CE0-8B58-41F3-AD7F-3F12D17C06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21377" y="3861304"/>
            <a:ext cx="170992" cy="17099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1166605-278A-4EBB-ABF5-191E554C79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10276" y="4078333"/>
            <a:ext cx="170992" cy="17099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ED4578ED-E013-4874-95D7-D10BF0C1A9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19990" y="3862701"/>
            <a:ext cx="170992" cy="17099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7CE384BC-9869-43A7-8881-B8C483CB627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00627" y="3668256"/>
            <a:ext cx="170992" cy="170992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792683-E6AD-4CC8-B431-8438A59BE3B8}"/>
              </a:ext>
            </a:extLst>
          </p:cNvPr>
          <p:cNvCxnSpPr>
            <a:cxnSpLocks/>
          </p:cNvCxnSpPr>
          <p:nvPr/>
        </p:nvCxnSpPr>
        <p:spPr>
          <a:xfrm>
            <a:off x="2707274" y="3590876"/>
            <a:ext cx="92878" cy="42425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2" grpId="2" animBg="1"/>
      <p:bldP spid="12" grpId="1" animBg="1"/>
      <p:bldP spid="12" grpId="2" animBg="1"/>
      <p:bldP spid="16" grpId="1" animBg="1"/>
      <p:bldP spid="16" grpId="2" animBg="1"/>
      <p:bldP spid="18" grpId="1" animBg="1"/>
      <p:bldP spid="18" grpId="2" animBg="1"/>
      <p:bldP spid="19" grpId="1" animBg="1"/>
      <p:bldP spid="19" grpId="2" animBg="1"/>
      <p:bldP spid="20" grpId="1" animBg="1"/>
      <p:bldP spid="20" grpId="2" animBg="1"/>
      <p:bldP spid="25" grpId="1" animBg="1"/>
      <p:bldP spid="25" grpId="2" animBg="1"/>
      <p:bldP spid="26" grpId="1" animBg="1"/>
      <p:bldP spid="26" grpId="2" animBg="1"/>
      <p:bldP spid="31" grpId="1" animBg="1"/>
      <p:bldP spid="31" grpId="2" animBg="1"/>
      <p:bldP spid="32" grpId="1" animBg="1"/>
      <p:bldP spid="32" grpId="2" animBg="1"/>
      <p:bldP spid="37" grpId="1" animBg="1"/>
      <p:bldP spid="37" grpId="2" animBg="1"/>
      <p:bldP spid="38" grpId="1" animBg="1"/>
      <p:bldP spid="38" grpId="2" animBg="1"/>
      <p:bldP spid="49" grpId="1" animBg="1"/>
      <p:bldP spid="49" grpId="2" animBg="1"/>
      <p:bldP spid="10" grpId="1" animBg="1"/>
      <p:bldP spid="10" grpId="2" animBg="1"/>
      <p:bldP spid="13" grpId="1"/>
      <p:bldP spid="13" grpId="2"/>
      <p:bldP spid="51" grpId="1" animBg="1"/>
      <p:bldP spid="51" grpId="2" animBg="1"/>
      <p:bldP spid="59" grpId="1" animBg="1"/>
      <p:bldP spid="59" grpId="2" animBg="1"/>
      <p:bldP spid="60" grpId="1" animBg="1"/>
      <p:bldP spid="60" grpId="2" animBg="1"/>
      <p:bldP spid="61" grpId="1" animBg="1"/>
      <p:bldP spid="61" grpId="2" animBg="1"/>
      <p:bldP spid="62" grpId="1" animBg="1"/>
      <p:bldP spid="62" grpId="2" animBg="1"/>
      <p:bldP spid="84" grpId="1" animBg="1"/>
      <p:bldP spid="84" grpId="2" animBg="1"/>
      <p:bldP spid="85" grpId="1" animBg="1"/>
      <p:bldP spid="85" grpId="2" animBg="1"/>
      <p:bldP spid="87" grpId="1" animBg="1"/>
      <p:bldP spid="87" grpId="2" animBg="1"/>
      <p:bldP spid="89" grpId="1" animBg="1"/>
      <p:bldP spid="89" grpId="2" animBg="1"/>
      <p:bldP spid="90" grpId="1" animBg="1"/>
      <p:bldP spid="90" grpId="2" animBg="1"/>
      <p:bldP spid="91" grpId="1" animBg="1"/>
      <p:bldP spid="91" grpId="2" animBg="1"/>
      <p:bldP spid="95" grpId="1" animBg="1"/>
      <p:bldP spid="95" grpId="2" animBg="1"/>
      <p:bldP spid="96" grpId="0" animBg="1"/>
      <p:bldP spid="97" grpId="1" animBg="1"/>
      <p:bldP spid="97" grpId="2" animBg="1"/>
      <p:bldP spid="98" grpId="1" animBg="1"/>
      <p:bldP spid="98" grpId="2" animBg="1"/>
      <p:bldP spid="99" grpId="1" animBg="1"/>
      <p:bldP spid="99" grpId="2" animBg="1"/>
      <p:bldP spid="100" grpId="1" animBg="1"/>
      <p:bldP spid="100" grpId="2" animBg="1"/>
      <p:bldP spid="101" grpId="1" animBg="1"/>
      <p:bldP spid="101" grpId="2" animBg="1"/>
      <p:bldP spid="103" grpId="1" animBg="1"/>
      <p:bldP spid="103" grpId="2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6" grpId="2" animBg="1"/>
      <p:bldP spid="66" grpId="3" animBg="1"/>
      <p:bldP spid="67" grpId="0" animBg="1"/>
      <p:bldP spid="67" grpId="1" animBg="1"/>
      <p:bldP spid="67" grpId="2" animBg="1"/>
      <p:bldP spid="67" grpId="3" animBg="1"/>
      <p:bldP spid="6" grpId="0" animBg="1"/>
      <p:bldP spid="8" grpId="0"/>
      <p:bldP spid="75" grpId="0" animBg="1"/>
      <p:bldP spid="76" grpId="0"/>
      <p:bldP spid="78" grpId="0" animBg="1"/>
      <p:bldP spid="80" grpId="0"/>
      <p:bldP spid="82" grpId="0" animBg="1"/>
      <p:bldP spid="83" grpId="0"/>
      <p:bldP spid="88" grpId="0" animBg="1"/>
      <p:bldP spid="92" grpId="0"/>
      <p:bldP spid="93" grpId="0" animBg="1"/>
      <p:bldP spid="94" grpId="0"/>
      <p:bldP spid="102" grpId="0" animBg="1"/>
      <p:bldP spid="104" grpId="0"/>
      <p:bldP spid="105" grpId="0" animBg="1"/>
      <p:bldP spid="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F460F7-74A1-4DCA-AFC3-34C01022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0C88-0165-4FC4-8B5E-8BECB1048F4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0C5973-F362-4225-BFFF-899B3EB7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Optimization Techniques</a:t>
            </a:r>
          </a:p>
        </p:txBody>
      </p:sp>
      <p:sp>
        <p:nvSpPr>
          <p:cNvPr id="5" name="AutoShape 83">
            <a:extLst>
              <a:ext uri="{FF2B5EF4-FFF2-40B4-BE49-F238E27FC236}">
                <a16:creationId xmlns:a16="http://schemas.microsoft.com/office/drawing/2014/main" id="{CD9E6E1D-19CD-4F49-BF39-0433C7CB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150" y="1607431"/>
            <a:ext cx="3135863" cy="1076776"/>
          </a:xfrm>
          <a:prstGeom prst="cloudCallout">
            <a:avLst>
              <a:gd name="adj1" fmla="val -51799"/>
              <a:gd name="adj2" fmla="val 44969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more safe points </a:t>
            </a:r>
            <a:r>
              <a:rPr lang="en-US" altLang="zh-CN" dirty="0"/>
              <a:t>to be more</a:t>
            </a:r>
            <a:r>
              <a:rPr lang="en-US" dirty="0"/>
              <a:t> effective</a:t>
            </a:r>
            <a:endParaRPr lang="en-US" altLang="zh-TW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62D60B-9535-497A-9219-F5CB95B3CD5F}"/>
              </a:ext>
            </a:extLst>
          </p:cNvPr>
          <p:cNvSpPr/>
          <p:nvPr/>
        </p:nvSpPr>
        <p:spPr>
          <a:xfrm>
            <a:off x="2483709" y="1744600"/>
            <a:ext cx="4430911" cy="1268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600" b="1" u="sng" dirty="0">
                <a:solidFill>
                  <a:prstClr val="black"/>
                </a:solidFill>
                <a:latin typeface="Calibri" panose="020F0502020204030204"/>
              </a:rPr>
              <a:t>Technique-1 for boosting effectiveness</a:t>
            </a:r>
            <a:r>
              <a:rPr kumimoji="0" lang="en-US" altLang="zh-HK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In Step 3, consider more </a:t>
            </a:r>
            <a:r>
              <a:rPr lang="zh-HK" altLang="en-US" sz="1600" b="1" dirty="0">
                <a:solidFill>
                  <a:prstClr val="black"/>
                </a:solidFill>
              </a:rPr>
              <a:t>𝐷 </a:t>
            </a:r>
            <a:r>
              <a:rPr lang="en-US" altLang="zh-HK" sz="1600" b="1" dirty="0">
                <a:solidFill>
                  <a:prstClr val="black"/>
                </a:solidFill>
              </a:rPr>
              <a:t>points that follow the last point in the window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550CC-38E9-4608-BFFA-5CB66CE14812}"/>
              </a:ext>
            </a:extLst>
          </p:cNvPr>
          <p:cNvSpPr/>
          <p:nvPr/>
        </p:nvSpPr>
        <p:spPr>
          <a:xfrm>
            <a:off x="2483709" y="3844894"/>
            <a:ext cx="4430911" cy="12685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HK" sz="1600" b="1" u="sng" dirty="0">
                <a:solidFill>
                  <a:prstClr val="black"/>
                </a:solidFill>
              </a:rPr>
              <a:t>Technique-2 for boosting efficiency: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In </a:t>
            </a:r>
            <a:r>
              <a:rPr lang="en-US" altLang="zh-HK" sz="1600" b="1" dirty="0">
                <a:solidFill>
                  <a:schemeClr val="tx1"/>
                </a:solidFill>
              </a:rPr>
              <a:t>Step 2, constraint the window size to be expanded</a:t>
            </a:r>
          </a:p>
        </p:txBody>
      </p:sp>
      <p:sp>
        <p:nvSpPr>
          <p:cNvPr id="14" name="AutoShape 83">
            <a:extLst>
              <a:ext uri="{FF2B5EF4-FFF2-40B4-BE49-F238E27FC236}">
                <a16:creationId xmlns:a16="http://schemas.microsoft.com/office/drawing/2014/main" id="{A17EC071-3795-46B7-9368-7D805C200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150" y="3429000"/>
            <a:ext cx="3453638" cy="1238534"/>
          </a:xfrm>
          <a:prstGeom prst="cloudCallout">
            <a:avLst>
              <a:gd name="adj1" fmla="val -53017"/>
              <a:gd name="adj2" fmla="val 41458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the cost of checking the error in a window depends on its size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8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6974" y="85233"/>
            <a:ext cx="10515600" cy="730507"/>
          </a:xfrm>
        </p:spPr>
        <p:txBody>
          <a:bodyPr/>
          <a:lstStyle/>
          <a:p>
            <a:r>
              <a:rPr lang="en-US" dirty="0"/>
              <a:t>Experimental Setup</a:t>
            </a:r>
          </a:p>
        </p:txBody>
      </p:sp>
      <p:graphicFrame>
        <p:nvGraphicFramePr>
          <p:cNvPr id="9" name="Content Placeholder 8"/>
          <p:cNvGraphicFramePr/>
          <p:nvPr>
            <p:extLst>
              <p:ext uri="{D42A27DB-BD31-4B8C-83A1-F6EECF244321}">
                <p14:modId xmlns:p14="http://schemas.microsoft.com/office/powerpoint/2010/main" val="2726777424"/>
              </p:ext>
            </p:extLst>
          </p:nvPr>
        </p:nvGraphicFramePr>
        <p:xfrm>
          <a:off x="2432516" y="1125860"/>
          <a:ext cx="3727053" cy="175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2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Geolife</a:t>
                      </a:r>
                      <a:r>
                        <a:rPr lang="en-US" sz="2000" b="1" dirty="0"/>
                        <a:t> (Ave. 1412 pts per </a:t>
                      </a:r>
                      <a:r>
                        <a:rPr lang="en-US" sz="2000" b="1" dirty="0" err="1"/>
                        <a:t>traj</a:t>
                      </a:r>
                      <a:r>
                        <a:rPr lang="en-US" sz="2000" b="1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T-drive (Ave. 1713 pts per </a:t>
                      </a:r>
                      <a:r>
                        <a:rPr lang="en-US" sz="2000" b="1" dirty="0" err="1"/>
                        <a:t>traj</a:t>
                      </a:r>
                      <a:r>
                        <a:rPr lang="en-US" sz="2000" b="1" dirty="0"/>
                        <a:t>)</a:t>
                      </a:r>
                      <a:endParaRPr lang="en-US" sz="2000" b="1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Indoor  (Ave. 624 pts per </a:t>
                      </a:r>
                      <a:r>
                        <a:rPr lang="en-US" sz="2000" b="1" dirty="0" err="1"/>
                        <a:t>traj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7239965"/>
              </p:ext>
            </p:extLst>
          </p:nvPr>
        </p:nvGraphicFramePr>
        <p:xfrm>
          <a:off x="1757836" y="3191658"/>
          <a:ext cx="5011566" cy="1304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7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Effectiveness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+mn-ea"/>
                        </a:rPr>
                        <a:t>Compression ratio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Efficiency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Running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C5A400C9-6E3A-4AA5-BC50-597A895C93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159332"/>
              </p:ext>
            </p:extLst>
          </p:nvPr>
        </p:nvGraphicFramePr>
        <p:xfrm>
          <a:off x="7379235" y="1033570"/>
          <a:ext cx="173281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811">
                  <a:extLst>
                    <a:ext uri="{9D8B030D-6E8A-4147-A177-3AD203B41FA5}">
                      <a16:colId xmlns:a16="http://schemas.microsoft.com/office/drawing/2014/main" val="2586134439"/>
                    </a:ext>
                  </a:extLst>
                </a:gridCol>
              </a:tblGrid>
              <a:tr h="3938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9699"/>
                  </a:ext>
                </a:extLst>
              </a:tr>
              <a:tr h="393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OPW 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59587"/>
                  </a:ext>
                </a:extLst>
              </a:tr>
              <a:tr h="393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CISED-S 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81170"/>
                  </a:ext>
                </a:extLst>
              </a:tr>
              <a:tr h="3938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BQS 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984796"/>
                  </a:ext>
                </a:extLst>
              </a:tr>
              <a:tr h="3938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FBQS 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32446"/>
                  </a:ext>
                </a:extLst>
              </a:tr>
              <a:tr h="3938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OPERB 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60585"/>
                  </a:ext>
                </a:extLst>
              </a:tr>
              <a:tr h="3938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Intersect 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66635"/>
                  </a:ext>
                </a:extLst>
              </a:tr>
              <a:tr h="3938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Angular 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3240"/>
                  </a:ext>
                </a:extLst>
              </a:tr>
              <a:tr h="3938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Interval 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193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7E2551-CB5B-4BC2-A658-349E91350810}"/>
              </a:ext>
            </a:extLst>
          </p:cNvPr>
          <p:cNvSpPr txBox="1"/>
          <p:nvPr/>
        </p:nvSpPr>
        <p:spPr>
          <a:xfrm>
            <a:off x="357799" y="4817560"/>
            <a:ext cx="116035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Spatiotemporal compression techniques for moving point objects, EDBT’04</a:t>
            </a:r>
          </a:p>
          <a:p>
            <a:r>
              <a:rPr lang="en-US" sz="1400" dirty="0"/>
              <a:t>[2] One-pass trajectory simplification using the synchronous Euclidean distance, VLDBJ’19</a:t>
            </a:r>
          </a:p>
          <a:p>
            <a:r>
              <a:rPr lang="en-US" sz="1400" dirty="0"/>
              <a:t>[3] Bounded quadrant system: Error-bounded trajectory compression on the go</a:t>
            </a:r>
            <a:r>
              <a:rPr lang="en-SG" sz="1400" dirty="0"/>
              <a:t>, ICDE’15</a:t>
            </a:r>
          </a:p>
          <a:p>
            <a:r>
              <a:rPr lang="en-SG" sz="1400" dirty="0"/>
              <a:t>[4] O</a:t>
            </a:r>
            <a:r>
              <a:rPr lang="en-US" sz="1400" dirty="0"/>
              <a:t>ne-pass error bounded trajectory simplification, PVLDB’17</a:t>
            </a:r>
            <a:endParaRPr lang="en-SG" sz="1400" dirty="0"/>
          </a:p>
          <a:p>
            <a:r>
              <a:rPr lang="en-SG" sz="1400" dirty="0"/>
              <a:t>[5] </a:t>
            </a:r>
            <a:r>
              <a:rPr lang="en-US" sz="1400" dirty="0"/>
              <a:t>Direction-preserving trajectory simplification, PVLDB’13</a:t>
            </a:r>
            <a:endParaRPr lang="en-SG" sz="1400" dirty="0"/>
          </a:p>
          <a:p>
            <a:r>
              <a:rPr lang="en-SG" sz="1400" dirty="0"/>
              <a:t>[6] </a:t>
            </a:r>
            <a:r>
              <a:rPr lang="en-US" sz="1400" dirty="0"/>
              <a:t>An online approach for direction-based trajectory compression with error bound guarantee, APWeb’16</a:t>
            </a:r>
            <a:endParaRPr lang="en-SG" sz="1400" dirty="0"/>
          </a:p>
          <a:p>
            <a:r>
              <a:rPr lang="en-SG" sz="1400" dirty="0"/>
              <a:t>[7] </a:t>
            </a:r>
            <a:r>
              <a:rPr lang="en-US" sz="1400" dirty="0"/>
              <a:t>An efficient online approach for direction-preserving trajectory simplification with interval bounds, MDM’17</a:t>
            </a:r>
            <a:endParaRPr lang="en-SG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MARL4TS achieves the best effectiveness.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Effectiveness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9F7B9-5593-4C12-84CD-B307C652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" y="2184445"/>
            <a:ext cx="12175957" cy="29704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12"/>
            <a:ext cx="11158728" cy="5264614"/>
          </a:xfrm>
        </p:spPr>
        <p:txBody>
          <a:bodyPr/>
          <a:lstStyle/>
          <a:p>
            <a:r>
              <a:rPr lang="en-US" sz="2400" dirty="0"/>
              <a:t>MARL4TS is fast enough to meet the practical needs (i.e., 1s sampling rate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Efficiency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85B0C-9E58-4010-8681-8D61C3C2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216385"/>
            <a:ext cx="3143250" cy="301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5E75D-D305-4836-A6F1-18E6D66A5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64010"/>
            <a:ext cx="3124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Ablation study of the learned policy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B426AF7-26DE-4EF9-BA3B-9AB7118FC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8012"/>
            <a:ext cx="11093245" cy="5264614"/>
          </a:xfrm>
        </p:spPr>
        <p:txBody>
          <a:bodyPr/>
          <a:lstStyle/>
          <a:p>
            <a:r>
              <a:rPr lang="en-US" sz="2400" dirty="0"/>
              <a:t>As expected, Agent-E improves the efficiency and Agent-R improves the effectiveness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A0098-DC63-4783-92CC-BCC1F874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28" y="2054643"/>
            <a:ext cx="7662344" cy="2748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2B22E-3181-40E6-8A5B-FBBF54041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72" y="1429052"/>
            <a:ext cx="8878641" cy="4671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Introduction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D778-92B6-4BC7-84EA-B010AB4A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2</a:t>
            </a:fld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939DAA-D655-4E0D-9592-79F51831D991}"/>
              </a:ext>
            </a:extLst>
          </p:cNvPr>
          <p:cNvSpPr/>
          <p:nvPr/>
        </p:nvSpPr>
        <p:spPr>
          <a:xfrm>
            <a:off x="5080477" y="244638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/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blipFill>
                <a:blip r:embed="rId7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255DD21A-21DA-4539-AE09-BA5652A5E9F7}"/>
              </a:ext>
            </a:extLst>
          </p:cNvPr>
          <p:cNvSpPr/>
          <p:nvPr/>
        </p:nvSpPr>
        <p:spPr>
          <a:xfrm>
            <a:off x="5478536" y="2325823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1FE2B8-87D1-434F-9706-8F4663F5F791}"/>
              </a:ext>
            </a:extLst>
          </p:cNvPr>
          <p:cNvSpPr/>
          <p:nvPr/>
        </p:nvSpPr>
        <p:spPr>
          <a:xfrm>
            <a:off x="5901617" y="250324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4393F9-8BF5-42F9-B088-88E9BADDDAF8}"/>
              </a:ext>
            </a:extLst>
          </p:cNvPr>
          <p:cNvSpPr/>
          <p:nvPr/>
        </p:nvSpPr>
        <p:spPr>
          <a:xfrm>
            <a:off x="6229163" y="273526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31947E-0B66-4097-92BD-2EC596725DC1}"/>
              </a:ext>
            </a:extLst>
          </p:cNvPr>
          <p:cNvSpPr/>
          <p:nvPr/>
        </p:nvSpPr>
        <p:spPr>
          <a:xfrm>
            <a:off x="6665893" y="2939976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67C8B93-4759-48D6-85FC-6A51EF641B2A}"/>
              </a:ext>
            </a:extLst>
          </p:cNvPr>
          <p:cNvSpPr/>
          <p:nvPr/>
        </p:nvSpPr>
        <p:spPr>
          <a:xfrm>
            <a:off x="7061676" y="310374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A07CF3-C47F-4814-9B99-A0F8222E0FA7}"/>
              </a:ext>
            </a:extLst>
          </p:cNvPr>
          <p:cNvSpPr/>
          <p:nvPr/>
        </p:nvSpPr>
        <p:spPr>
          <a:xfrm>
            <a:off x="7457467" y="336305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F3D196-6E78-4A18-8F51-E067145F2015}"/>
              </a:ext>
            </a:extLst>
          </p:cNvPr>
          <p:cNvSpPr/>
          <p:nvPr/>
        </p:nvSpPr>
        <p:spPr>
          <a:xfrm>
            <a:off x="8126209" y="300821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B78F77-3276-41D8-AA80-3FA0DB427E5F}"/>
                  </a:ext>
                </a:extLst>
              </p:cNvPr>
              <p:cNvSpPr txBox="1"/>
              <p:nvPr/>
            </p:nvSpPr>
            <p:spPr>
              <a:xfrm>
                <a:off x="5362967" y="1921297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B78F77-3276-41D8-AA80-3FA0DB427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67" y="1921297"/>
                <a:ext cx="309514" cy="369332"/>
              </a:xfrm>
              <a:prstGeom prst="rect">
                <a:avLst/>
              </a:prstGeom>
              <a:blipFill>
                <a:blip r:embed="rId8"/>
                <a:stretch>
                  <a:fillRect r="-17647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F557FD-3C36-4779-8919-635F73A7BAE0}"/>
                  </a:ext>
                </a:extLst>
              </p:cNvPr>
              <p:cNvSpPr txBox="1"/>
              <p:nvPr/>
            </p:nvSpPr>
            <p:spPr>
              <a:xfrm>
                <a:off x="5870860" y="2112345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F557FD-3C36-4779-8919-635F73A7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860" y="2112345"/>
                <a:ext cx="309514" cy="369332"/>
              </a:xfrm>
              <a:prstGeom prst="rect">
                <a:avLst/>
              </a:prstGeom>
              <a:blipFill>
                <a:blip r:embed="rId9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D74F94-FD5A-40BE-923C-D84E28736DC7}"/>
                  </a:ext>
                </a:extLst>
              </p:cNvPr>
              <p:cNvSpPr txBox="1"/>
              <p:nvPr/>
            </p:nvSpPr>
            <p:spPr>
              <a:xfrm>
                <a:off x="6180306" y="2340092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D74F94-FD5A-40BE-923C-D84E2873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06" y="2340092"/>
                <a:ext cx="309514" cy="369332"/>
              </a:xfrm>
              <a:prstGeom prst="rect">
                <a:avLst/>
              </a:prstGeom>
              <a:blipFill>
                <a:blip r:embed="rId10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33E138-B2A8-42A8-85C2-8479F9FEC53C}"/>
                  </a:ext>
                </a:extLst>
              </p:cNvPr>
              <p:cNvSpPr txBox="1"/>
              <p:nvPr/>
            </p:nvSpPr>
            <p:spPr>
              <a:xfrm>
                <a:off x="6568000" y="2527504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33E138-B2A8-42A8-85C2-8479F9FE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000" y="2527504"/>
                <a:ext cx="309514" cy="369332"/>
              </a:xfrm>
              <a:prstGeom prst="rect">
                <a:avLst/>
              </a:prstGeom>
              <a:blipFill>
                <a:blip r:embed="rId11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60AF85-F800-435F-998B-F1A47785E195}"/>
                  </a:ext>
                </a:extLst>
              </p:cNvPr>
              <p:cNvSpPr txBox="1"/>
              <p:nvPr/>
            </p:nvSpPr>
            <p:spPr>
              <a:xfrm>
                <a:off x="6931120" y="2691277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60AF85-F800-435F-998B-F1A47785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120" y="2691277"/>
                <a:ext cx="309514" cy="369332"/>
              </a:xfrm>
              <a:prstGeom prst="rect">
                <a:avLst/>
              </a:prstGeom>
              <a:blipFill>
                <a:blip r:embed="rId12"/>
                <a:stretch>
                  <a:fillRect r="-17647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B97470-086A-4C46-81B6-BF37BBD6AABD}"/>
                  </a:ext>
                </a:extLst>
              </p:cNvPr>
              <p:cNvSpPr txBox="1"/>
              <p:nvPr/>
            </p:nvSpPr>
            <p:spPr>
              <a:xfrm>
                <a:off x="7341898" y="295827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B97470-086A-4C46-81B6-BF37BBD6A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98" y="2958271"/>
                <a:ext cx="309514" cy="369332"/>
              </a:xfrm>
              <a:prstGeom prst="rect">
                <a:avLst/>
              </a:prstGeom>
              <a:blipFill>
                <a:blip r:embed="rId13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/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blipFill>
                <a:blip r:embed="rId14"/>
                <a:stretch>
                  <a:fillRect r="-20000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A964E6-FC0A-4731-BC04-F81CDFB78A5D}"/>
              </a:ext>
            </a:extLst>
          </p:cNvPr>
          <p:cNvCxnSpPr>
            <a:cxnSpLocks/>
            <a:endCxn id="53" idx="7"/>
          </p:cNvCxnSpPr>
          <p:nvPr/>
        </p:nvCxnSpPr>
        <p:spPr>
          <a:xfrm flipV="1">
            <a:off x="5117907" y="2337301"/>
            <a:ext cx="427528" cy="161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FECAD3-4240-40F6-8FEB-2042F60BE804}"/>
              </a:ext>
            </a:extLst>
          </p:cNvPr>
          <p:cNvCxnSpPr>
            <a:cxnSpLocks/>
          </p:cNvCxnSpPr>
          <p:nvPr/>
        </p:nvCxnSpPr>
        <p:spPr>
          <a:xfrm>
            <a:off x="5528017" y="2337301"/>
            <a:ext cx="434559" cy="205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F8D937-84B8-4A58-9AE4-3219C8A3E4E1}"/>
              </a:ext>
            </a:extLst>
          </p:cNvPr>
          <p:cNvCxnSpPr>
            <a:cxnSpLocks/>
          </p:cNvCxnSpPr>
          <p:nvPr/>
        </p:nvCxnSpPr>
        <p:spPr>
          <a:xfrm flipH="1" flipV="1">
            <a:off x="5959807" y="2552728"/>
            <a:ext cx="327546" cy="232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948C2B-6D50-4656-B0CA-D490D9F321C0}"/>
              </a:ext>
            </a:extLst>
          </p:cNvPr>
          <p:cNvCxnSpPr>
            <a:cxnSpLocks/>
          </p:cNvCxnSpPr>
          <p:nvPr/>
        </p:nvCxnSpPr>
        <p:spPr>
          <a:xfrm>
            <a:off x="6267502" y="2786015"/>
            <a:ext cx="465290" cy="2049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05862B-11D0-4CFB-BE9A-B8123449E5D3}"/>
              </a:ext>
            </a:extLst>
          </p:cNvPr>
          <p:cNvCxnSpPr>
            <a:cxnSpLocks/>
            <a:endCxn id="57" idx="5"/>
          </p:cNvCxnSpPr>
          <p:nvPr/>
        </p:nvCxnSpPr>
        <p:spPr>
          <a:xfrm>
            <a:off x="6689894" y="2958607"/>
            <a:ext cx="438681" cy="2120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F9A82F-F60C-4BF1-A06B-EC2CB02F9D35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7128575" y="3170648"/>
            <a:ext cx="368081" cy="2469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54046C-299D-4FA0-8F3C-E25EAC2B351D}"/>
              </a:ext>
            </a:extLst>
          </p:cNvPr>
          <p:cNvCxnSpPr>
            <a:cxnSpLocks/>
            <a:endCxn id="59" idx="7"/>
          </p:cNvCxnSpPr>
          <p:nvPr/>
        </p:nvCxnSpPr>
        <p:spPr>
          <a:xfrm flipV="1">
            <a:off x="7496655" y="3019697"/>
            <a:ext cx="696453" cy="397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AutoShape 31"/>
          <p:cNvSpPr>
            <a:spLocks noChangeArrowheads="1"/>
          </p:cNvSpPr>
          <p:nvPr/>
        </p:nvSpPr>
        <p:spPr bwMode="auto">
          <a:xfrm>
            <a:off x="5110931" y="2633401"/>
            <a:ext cx="940090" cy="353639"/>
          </a:xfrm>
          <a:prstGeom prst="wedgeRoundRectCallout">
            <a:avLst>
              <a:gd name="adj1" fmla="val -31536"/>
              <a:gd name="adj2" fmla="val -1021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Segment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AutoShape 31"/>
          <p:cNvSpPr>
            <a:spLocks noChangeArrowheads="1"/>
          </p:cNvSpPr>
          <p:nvPr/>
        </p:nvSpPr>
        <p:spPr bwMode="auto">
          <a:xfrm>
            <a:off x="5466085" y="1654746"/>
            <a:ext cx="1797922" cy="405822"/>
          </a:xfrm>
          <a:prstGeom prst="wedgeRoundRectCallout">
            <a:avLst>
              <a:gd name="adj1" fmla="val -31913"/>
              <a:gd name="adj2" fmla="val 965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8 sampled positions and 7 segments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AutoShape 31">
            <a:extLst>
              <a:ext uri="{FF2B5EF4-FFF2-40B4-BE49-F238E27FC236}">
                <a16:creationId xmlns:a16="http://schemas.microsoft.com/office/drawing/2014/main" id="{82D771D3-93D7-4359-8DAB-E272E72B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5561" y="3350098"/>
            <a:ext cx="983307" cy="353639"/>
          </a:xfrm>
          <a:prstGeom prst="wedgeRoundRectCallout">
            <a:avLst>
              <a:gd name="adj1" fmla="val -31536"/>
              <a:gd name="adj2" fmla="val -1021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sz="1400" dirty="0">
                <a:solidFill>
                  <a:schemeClr val="tx1"/>
                </a:solidFill>
              </a:rPr>
              <a:t>Trajectory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8604227A-FB24-48F1-A3FD-014DD6306B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96685" y="2294858"/>
            <a:ext cx="465291" cy="4652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85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43 0.00023 L 0.04323 -0.02292 L 0.04791 -0.02477 L 0.06797 -0.01227 L 0.07838 0.00023 L 0.09244 0.01273 L 0.11015 0.03542 L 0.12422 0.05023 L 0.14869 0.07106 L 0.17343 0.08542 L 0.19557 0.11042 L 0.21093 0.13148 L 0.22604 0.11042 L 0.24948 0.0919 L 0.29179 0.0544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47" grpId="0" animBg="1"/>
      <p:bldP spid="46" grpId="0" animBg="1"/>
      <p:bldP spid="8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MARL4TS returns better results under SED error (i.e., ratio=6.1%)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9285" y="335915"/>
            <a:ext cx="10515600" cy="730507"/>
          </a:xfrm>
        </p:spPr>
        <p:txBody>
          <a:bodyPr>
            <a:noAutofit/>
          </a:bodyPr>
          <a:lstStyle/>
          <a:p>
            <a:r>
              <a:rPr lang="en-US" dirty="0">
                <a:sym typeface="+mn-ea"/>
              </a:rPr>
              <a:t> Case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FEDA4-992E-4167-84EF-CB5F96566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" y="2270995"/>
            <a:ext cx="12192000" cy="23160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MARL4TS has a good transferability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9285" y="335915"/>
            <a:ext cx="10515600" cy="730507"/>
          </a:xfrm>
        </p:spPr>
        <p:txBody>
          <a:bodyPr>
            <a:noAutofit/>
          </a:bodyPr>
          <a:lstStyle/>
          <a:p>
            <a:r>
              <a:rPr lang="en-US" dirty="0">
                <a:sym typeface="+mn-ea"/>
              </a:rPr>
              <a:t> </a:t>
            </a:r>
            <a:r>
              <a:rPr lang="en-SG" dirty="0"/>
              <a:t>Transferability Test</a:t>
            </a:r>
            <a:endParaRPr lang="en-US" dirty="0"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2D2F1-088C-44DD-9D33-25658528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22" y="2310501"/>
            <a:ext cx="5876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1812F-4ECC-4B9A-9C9E-63CB37C1853D}"/>
              </a:ext>
            </a:extLst>
          </p:cNvPr>
          <p:cNvSpPr txBox="1"/>
          <p:nvPr/>
        </p:nvSpPr>
        <p:spPr>
          <a:xfrm>
            <a:off x="3940865" y="2644270"/>
            <a:ext cx="4310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Algorithm:  </a:t>
            </a:r>
          </a:p>
          <a:p>
            <a:r>
              <a:rPr lang="en-US" altLang="zh-CN" b="0" dirty="0"/>
              <a:t>the first Multi-Agent Reinforcement Learning method (MARL4TS)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C2793-4F1D-4E1F-B7CE-20649F2C6D38}"/>
              </a:ext>
            </a:extLst>
          </p:cNvPr>
          <p:cNvSpPr txBox="1"/>
          <p:nvPr/>
        </p:nvSpPr>
        <p:spPr>
          <a:xfrm>
            <a:off x="3940864" y="3947834"/>
            <a:ext cx="431027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Experiment</a:t>
            </a:r>
            <a:r>
              <a:rPr lang="en-US" altLang="zh-CN" b="0" dirty="0"/>
              <a:t>:</a:t>
            </a:r>
          </a:p>
          <a:p>
            <a:r>
              <a:rPr lang="en-US" altLang="zh-CN" b="0" dirty="0"/>
              <a:t>the effectiveness and efficiency (across error measurements, datasets, and settings)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A15EA6-2A63-4831-B627-2F68A9717F17}"/>
              </a:ext>
            </a:extLst>
          </p:cNvPr>
          <p:cNvSpPr txBox="1"/>
          <p:nvPr/>
        </p:nvSpPr>
        <p:spPr>
          <a:xfrm>
            <a:off x="3940865" y="1342805"/>
            <a:ext cx="4310270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Problem: </a:t>
            </a:r>
          </a:p>
          <a:p>
            <a:r>
              <a:rPr lang="en-US" altLang="zh-CN" b="0" dirty="0"/>
              <a:t>Error-Bounded Online Trajectory Simplification (EB-OTS)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0C88-0165-4FC4-8B5E-8BECB1048F4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2279" y="2689932"/>
            <a:ext cx="7047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WATCHING</a:t>
            </a:r>
          </a:p>
        </p:txBody>
      </p:sp>
      <p:pic>
        <p:nvPicPr>
          <p:cNvPr id="2" name="Picture 2" descr="https://qr.api.cli.im/newqr/create?data=https%253A%252F%252Fpersonal.ntu.edu.sg%252Fwang_zheng%252Fpaper%252FEB-OTS.pdf&amp;level=H&amp;transparent=0&amp;bgcolor=%23ffffff&amp;forecolor=%236A80CD&amp;blockpixel=12&amp;marginblock=2&amp;logourl=&amp;size=400&amp;logoshape=no&amp;embed_text_fontfamily=simhei.ttc&amp;foretype=2&amp;gradient_way=slash&amp;forecolor2=%231D2A88&amp;eye_use_fore=1&amp;background=https%3A%2F%2Fmhimg.clewm.net%2Fcli%2Fimages%2Fbackground%2Fbg49.png&amp;qrcode_eyes=pin-4.png&amp;outcolor=%239A3131&amp;incolor=%237D4646&amp;body_type=0&amp;water_ratio=1&amp;qr_rotate=0&amp;text=&amp;fontfamily=simhei.ttc&amp;logo_pos=0&amp;kid=bizcliim&amp;time=1623312674&amp;key=797969c24d184d676bac413609f9c6fc">
            <a:extLst>
              <a:ext uri="{FF2B5EF4-FFF2-40B4-BE49-F238E27FC236}">
                <a16:creationId xmlns:a16="http://schemas.microsoft.com/office/drawing/2014/main" id="{B257D0BF-2AFB-4F5E-9F2A-3ADA7E0A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35" y="169588"/>
            <a:ext cx="2173705" cy="217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2B22E-3181-40E6-8A5B-FBBF54041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72" y="1429052"/>
            <a:ext cx="8878641" cy="4671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Motivation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D778-92B6-4BC7-84EA-B010AB4A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3</a:t>
            </a:fld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939DAA-D655-4E0D-9592-79F51831D991}"/>
              </a:ext>
            </a:extLst>
          </p:cNvPr>
          <p:cNvSpPr/>
          <p:nvPr/>
        </p:nvSpPr>
        <p:spPr>
          <a:xfrm>
            <a:off x="5080477" y="244638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/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blipFill>
                <a:blip r:embed="rId7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255DD21A-21DA-4539-AE09-BA5652A5E9F7}"/>
              </a:ext>
            </a:extLst>
          </p:cNvPr>
          <p:cNvSpPr/>
          <p:nvPr/>
        </p:nvSpPr>
        <p:spPr>
          <a:xfrm>
            <a:off x="5478536" y="2325823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1FE2B8-87D1-434F-9706-8F4663F5F791}"/>
              </a:ext>
            </a:extLst>
          </p:cNvPr>
          <p:cNvSpPr/>
          <p:nvPr/>
        </p:nvSpPr>
        <p:spPr>
          <a:xfrm>
            <a:off x="5901617" y="250324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4393F9-8BF5-42F9-B088-88E9BADDDAF8}"/>
              </a:ext>
            </a:extLst>
          </p:cNvPr>
          <p:cNvSpPr/>
          <p:nvPr/>
        </p:nvSpPr>
        <p:spPr>
          <a:xfrm>
            <a:off x="6229163" y="273526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31947E-0B66-4097-92BD-2EC596725DC1}"/>
              </a:ext>
            </a:extLst>
          </p:cNvPr>
          <p:cNvSpPr/>
          <p:nvPr/>
        </p:nvSpPr>
        <p:spPr>
          <a:xfrm>
            <a:off x="6665893" y="2939976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67C8B93-4759-48D6-85FC-6A51EF641B2A}"/>
              </a:ext>
            </a:extLst>
          </p:cNvPr>
          <p:cNvSpPr/>
          <p:nvPr/>
        </p:nvSpPr>
        <p:spPr>
          <a:xfrm>
            <a:off x="7061676" y="310374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A07CF3-C47F-4814-9B99-A0F8222E0FA7}"/>
              </a:ext>
            </a:extLst>
          </p:cNvPr>
          <p:cNvSpPr/>
          <p:nvPr/>
        </p:nvSpPr>
        <p:spPr>
          <a:xfrm>
            <a:off x="7457467" y="336305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F3D196-6E78-4A18-8F51-E067145F2015}"/>
              </a:ext>
            </a:extLst>
          </p:cNvPr>
          <p:cNvSpPr/>
          <p:nvPr/>
        </p:nvSpPr>
        <p:spPr>
          <a:xfrm>
            <a:off x="8126209" y="300821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B78F77-3276-41D8-AA80-3FA0DB427E5F}"/>
                  </a:ext>
                </a:extLst>
              </p:cNvPr>
              <p:cNvSpPr txBox="1"/>
              <p:nvPr/>
            </p:nvSpPr>
            <p:spPr>
              <a:xfrm>
                <a:off x="5362967" y="1921297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B78F77-3276-41D8-AA80-3FA0DB427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67" y="1921297"/>
                <a:ext cx="309514" cy="369332"/>
              </a:xfrm>
              <a:prstGeom prst="rect">
                <a:avLst/>
              </a:prstGeom>
              <a:blipFill>
                <a:blip r:embed="rId8"/>
                <a:stretch>
                  <a:fillRect r="-17647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F557FD-3C36-4779-8919-635F73A7BAE0}"/>
                  </a:ext>
                </a:extLst>
              </p:cNvPr>
              <p:cNvSpPr txBox="1"/>
              <p:nvPr/>
            </p:nvSpPr>
            <p:spPr>
              <a:xfrm>
                <a:off x="5870860" y="2112345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F557FD-3C36-4779-8919-635F73A7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860" y="2112345"/>
                <a:ext cx="309514" cy="369332"/>
              </a:xfrm>
              <a:prstGeom prst="rect">
                <a:avLst/>
              </a:prstGeom>
              <a:blipFill>
                <a:blip r:embed="rId9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D74F94-FD5A-40BE-923C-D84E28736DC7}"/>
                  </a:ext>
                </a:extLst>
              </p:cNvPr>
              <p:cNvSpPr txBox="1"/>
              <p:nvPr/>
            </p:nvSpPr>
            <p:spPr>
              <a:xfrm>
                <a:off x="6180306" y="2340092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D74F94-FD5A-40BE-923C-D84E2873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06" y="2340092"/>
                <a:ext cx="309514" cy="369332"/>
              </a:xfrm>
              <a:prstGeom prst="rect">
                <a:avLst/>
              </a:prstGeom>
              <a:blipFill>
                <a:blip r:embed="rId10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33E138-B2A8-42A8-85C2-8479F9FEC53C}"/>
                  </a:ext>
                </a:extLst>
              </p:cNvPr>
              <p:cNvSpPr txBox="1"/>
              <p:nvPr/>
            </p:nvSpPr>
            <p:spPr>
              <a:xfrm>
                <a:off x="6568000" y="2527504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33E138-B2A8-42A8-85C2-8479F9FE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000" y="2527504"/>
                <a:ext cx="309514" cy="369332"/>
              </a:xfrm>
              <a:prstGeom prst="rect">
                <a:avLst/>
              </a:prstGeom>
              <a:blipFill>
                <a:blip r:embed="rId11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60AF85-F800-435F-998B-F1A47785E195}"/>
                  </a:ext>
                </a:extLst>
              </p:cNvPr>
              <p:cNvSpPr txBox="1"/>
              <p:nvPr/>
            </p:nvSpPr>
            <p:spPr>
              <a:xfrm>
                <a:off x="6931120" y="2691277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60AF85-F800-435F-998B-F1A47785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120" y="2691277"/>
                <a:ext cx="309514" cy="369332"/>
              </a:xfrm>
              <a:prstGeom prst="rect">
                <a:avLst/>
              </a:prstGeom>
              <a:blipFill>
                <a:blip r:embed="rId12"/>
                <a:stretch>
                  <a:fillRect r="-17647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B97470-086A-4C46-81B6-BF37BBD6AABD}"/>
                  </a:ext>
                </a:extLst>
              </p:cNvPr>
              <p:cNvSpPr txBox="1"/>
              <p:nvPr/>
            </p:nvSpPr>
            <p:spPr>
              <a:xfrm>
                <a:off x="7341898" y="295827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B97470-086A-4C46-81B6-BF37BBD6A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98" y="2958271"/>
                <a:ext cx="309514" cy="369332"/>
              </a:xfrm>
              <a:prstGeom prst="rect">
                <a:avLst/>
              </a:prstGeom>
              <a:blipFill>
                <a:blip r:embed="rId13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/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blipFill>
                <a:blip r:embed="rId14"/>
                <a:stretch>
                  <a:fillRect r="-20000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A964E6-FC0A-4731-BC04-F81CDFB78A5D}"/>
              </a:ext>
            </a:extLst>
          </p:cNvPr>
          <p:cNvCxnSpPr>
            <a:cxnSpLocks/>
            <a:endCxn id="53" idx="7"/>
          </p:cNvCxnSpPr>
          <p:nvPr/>
        </p:nvCxnSpPr>
        <p:spPr>
          <a:xfrm flipV="1">
            <a:off x="5117907" y="2337301"/>
            <a:ext cx="427528" cy="161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FECAD3-4240-40F6-8FEB-2042F60BE804}"/>
              </a:ext>
            </a:extLst>
          </p:cNvPr>
          <p:cNvCxnSpPr>
            <a:cxnSpLocks/>
          </p:cNvCxnSpPr>
          <p:nvPr/>
        </p:nvCxnSpPr>
        <p:spPr>
          <a:xfrm>
            <a:off x="5528017" y="2337301"/>
            <a:ext cx="434559" cy="205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F8D937-84B8-4A58-9AE4-3219C8A3E4E1}"/>
              </a:ext>
            </a:extLst>
          </p:cNvPr>
          <p:cNvCxnSpPr>
            <a:cxnSpLocks/>
          </p:cNvCxnSpPr>
          <p:nvPr/>
        </p:nvCxnSpPr>
        <p:spPr>
          <a:xfrm flipH="1" flipV="1">
            <a:off x="5959807" y="2552728"/>
            <a:ext cx="327546" cy="232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948C2B-6D50-4656-B0CA-D490D9F321C0}"/>
              </a:ext>
            </a:extLst>
          </p:cNvPr>
          <p:cNvCxnSpPr>
            <a:cxnSpLocks/>
          </p:cNvCxnSpPr>
          <p:nvPr/>
        </p:nvCxnSpPr>
        <p:spPr>
          <a:xfrm>
            <a:off x="6267502" y="2786015"/>
            <a:ext cx="465290" cy="2049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05862B-11D0-4CFB-BE9A-B8123449E5D3}"/>
              </a:ext>
            </a:extLst>
          </p:cNvPr>
          <p:cNvCxnSpPr>
            <a:cxnSpLocks/>
            <a:endCxn id="57" idx="5"/>
          </p:cNvCxnSpPr>
          <p:nvPr/>
        </p:nvCxnSpPr>
        <p:spPr>
          <a:xfrm>
            <a:off x="6689894" y="2958607"/>
            <a:ext cx="438681" cy="2120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F9A82F-F60C-4BF1-A06B-EC2CB02F9D35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7128575" y="3170648"/>
            <a:ext cx="368081" cy="2469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54046C-299D-4FA0-8F3C-E25EAC2B351D}"/>
              </a:ext>
            </a:extLst>
          </p:cNvPr>
          <p:cNvCxnSpPr>
            <a:cxnSpLocks/>
            <a:endCxn id="59" idx="7"/>
          </p:cNvCxnSpPr>
          <p:nvPr/>
        </p:nvCxnSpPr>
        <p:spPr>
          <a:xfrm flipV="1">
            <a:off x="7496655" y="3019697"/>
            <a:ext cx="696453" cy="397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AutoShape 31">
            <a:extLst>
              <a:ext uri="{FF2B5EF4-FFF2-40B4-BE49-F238E27FC236}">
                <a16:creationId xmlns:a16="http://schemas.microsoft.com/office/drawing/2014/main" id="{6B24B548-BC5D-4C35-ACE5-8C0B007B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8" y="1867059"/>
            <a:ext cx="2021774" cy="675377"/>
          </a:xfrm>
          <a:prstGeom prst="wedgeRoundRectCallout">
            <a:avLst>
              <a:gd name="adj1" fmla="val 62654"/>
              <a:gd name="adj2" fmla="val -15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Raw trajectory data is usually very large</a:t>
            </a:r>
          </a:p>
        </p:txBody>
      </p:sp>
      <p:sp>
        <p:nvSpPr>
          <p:cNvPr id="110" name="AutoShape 31">
            <a:extLst>
              <a:ext uri="{FF2B5EF4-FFF2-40B4-BE49-F238E27FC236}">
                <a16:creationId xmlns:a16="http://schemas.microsoft.com/office/drawing/2014/main" id="{5D9913AF-76D1-49C9-85CE-921D0A76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57" y="5020197"/>
            <a:ext cx="2810160" cy="1215431"/>
          </a:xfrm>
          <a:prstGeom prst="wedgeRoundRectCallout">
            <a:avLst>
              <a:gd name="adj1" fmla="val -19789"/>
              <a:gd name="adj2" fmla="val -800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Consider a scenario: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- 10,000 pedestrians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Sampling rate: 5s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H</a:t>
            </a:r>
            <a:r>
              <a:rPr lang="en-US" altLang="zh-CN" sz="1600" dirty="0">
                <a:solidFill>
                  <a:schemeClr val="tx1"/>
                </a:solidFill>
              </a:rPr>
              <a:t>undreds of m</a:t>
            </a:r>
            <a:r>
              <a:rPr lang="en-US" altLang="zh-TW" sz="1600" dirty="0">
                <a:solidFill>
                  <a:schemeClr val="tx1"/>
                </a:solidFill>
              </a:rPr>
              <a:t>illions of positions per day!!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869665-A13C-45FF-8585-C0AF5E2511BF}"/>
              </a:ext>
            </a:extLst>
          </p:cNvPr>
          <p:cNvSpPr txBox="1"/>
          <p:nvPr/>
        </p:nvSpPr>
        <p:spPr>
          <a:xfrm>
            <a:off x="5611584" y="5260482"/>
            <a:ext cx="4050412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600" b="1" dirty="0"/>
              <a:t>Issue 1</a:t>
            </a:r>
            <a:r>
              <a:rPr lang="en-US" altLang="zh-HK" sz="1600" dirty="0"/>
              <a:t>: high </a:t>
            </a:r>
            <a:r>
              <a:rPr lang="en-US" altLang="zh-HK" sz="1600" b="1" dirty="0"/>
              <a:t>space cost </a:t>
            </a:r>
            <a:r>
              <a:rPr lang="en-US" altLang="zh-HK" sz="1600" dirty="0"/>
              <a:t>for trajectory storage</a:t>
            </a:r>
            <a:endParaRPr lang="zh-CN" alt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3584B11-F896-478E-A86A-AACDEC762913}"/>
              </a:ext>
            </a:extLst>
          </p:cNvPr>
          <p:cNvSpPr txBox="1"/>
          <p:nvPr/>
        </p:nvSpPr>
        <p:spPr>
          <a:xfrm>
            <a:off x="5611584" y="5710553"/>
            <a:ext cx="4050412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600" b="1" dirty="0"/>
              <a:t>Issue 2</a:t>
            </a:r>
            <a:r>
              <a:rPr lang="en-US" altLang="zh-HK" sz="1600" dirty="0"/>
              <a:t>: high </a:t>
            </a:r>
            <a:r>
              <a:rPr lang="en-US" altLang="zh-HK" sz="1600" b="1" dirty="0"/>
              <a:t>time cost </a:t>
            </a:r>
            <a:r>
              <a:rPr lang="en-US" altLang="zh-HK" sz="1600" dirty="0"/>
              <a:t>for query processing </a:t>
            </a:r>
            <a:endParaRPr lang="zh-CN" altLang="en-US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439C4B4-0430-4F0E-8F80-2EA367300F1C}"/>
              </a:ext>
            </a:extLst>
          </p:cNvPr>
          <p:cNvSpPr/>
          <p:nvPr/>
        </p:nvSpPr>
        <p:spPr>
          <a:xfrm>
            <a:off x="122169" y="2764004"/>
            <a:ext cx="2185624" cy="9088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HK" b="1" dirty="0"/>
              <a:t>Trajectory Simplification</a:t>
            </a:r>
          </a:p>
        </p:txBody>
      </p:sp>
      <p:sp>
        <p:nvSpPr>
          <p:cNvPr id="114" name="AutoShape 31">
            <a:extLst>
              <a:ext uri="{FF2B5EF4-FFF2-40B4-BE49-F238E27FC236}">
                <a16:creationId xmlns:a16="http://schemas.microsoft.com/office/drawing/2014/main" id="{2E6A03A8-6D85-4158-BCA4-2392197F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" y="3786003"/>
            <a:ext cx="2355125" cy="403106"/>
          </a:xfrm>
          <a:prstGeom prst="wedgeRoundRectCallout">
            <a:avLst>
              <a:gd name="adj1" fmla="val -10469"/>
              <a:gd name="adj2" fmla="val -95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Drop some positions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AutoShape 31">
            <a:extLst>
              <a:ext uri="{FF2B5EF4-FFF2-40B4-BE49-F238E27FC236}">
                <a16:creationId xmlns:a16="http://schemas.microsoft.com/office/drawing/2014/main" id="{F6A14BEC-CA47-4410-8F76-9422B392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97" y="4286947"/>
            <a:ext cx="2347217" cy="502993"/>
          </a:xfrm>
          <a:prstGeom prst="wedgeRoundRectCallout">
            <a:avLst>
              <a:gd name="adj1" fmla="val -12460"/>
              <a:gd name="adj2" fmla="val -74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As a result, only a portion of the positions is kept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Oval 28">
            <a:extLst>
              <a:ext uri="{FF2B5EF4-FFF2-40B4-BE49-F238E27FC236}">
                <a16:creationId xmlns:a16="http://schemas.microsoft.com/office/drawing/2014/main" id="{BCBDBE8F-EC9A-4A28-B3A3-26818012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840" y="2221791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sp>
        <p:nvSpPr>
          <p:cNvPr id="117" name="Oval 28">
            <a:extLst>
              <a:ext uri="{FF2B5EF4-FFF2-40B4-BE49-F238E27FC236}">
                <a16:creationId xmlns:a16="http://schemas.microsoft.com/office/drawing/2014/main" id="{7B7DBB57-C6C4-4239-BE49-60560F70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206" y="2425555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sp>
        <p:nvSpPr>
          <p:cNvPr id="118" name="Oval 28">
            <a:extLst>
              <a:ext uri="{FF2B5EF4-FFF2-40B4-BE49-F238E27FC236}">
                <a16:creationId xmlns:a16="http://schemas.microsoft.com/office/drawing/2014/main" id="{7386FC07-5C97-40FC-A14E-B357BFE1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840" y="2643584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sp>
        <p:nvSpPr>
          <p:cNvPr id="119" name="Oval 28">
            <a:extLst>
              <a:ext uri="{FF2B5EF4-FFF2-40B4-BE49-F238E27FC236}">
                <a16:creationId xmlns:a16="http://schemas.microsoft.com/office/drawing/2014/main" id="{8D2503A0-230F-4D79-92AC-646661D5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991" y="2854427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sp>
        <p:nvSpPr>
          <p:cNvPr id="120" name="Oval 28">
            <a:extLst>
              <a:ext uri="{FF2B5EF4-FFF2-40B4-BE49-F238E27FC236}">
                <a16:creationId xmlns:a16="http://schemas.microsoft.com/office/drawing/2014/main" id="{9429CB69-42E5-4CDE-8FC4-8939EA0EF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759" y="3018353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8604227A-FB24-48F1-A3FD-014DD6306B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42100" y="2679737"/>
            <a:ext cx="465291" cy="465291"/>
          </a:xfrm>
          <a:prstGeom prst="rect">
            <a:avLst/>
          </a:prstGeom>
        </p:spPr>
      </p:pic>
      <p:pic>
        <p:nvPicPr>
          <p:cNvPr id="70" name="Graphic 69" descr="Man">
            <a:extLst>
              <a:ext uri="{FF2B5EF4-FFF2-40B4-BE49-F238E27FC236}">
                <a16:creationId xmlns:a16="http://schemas.microsoft.com/office/drawing/2014/main" id="{A00A5F5E-5D48-4BA2-94FC-89044E5C1F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86451" y="2380075"/>
            <a:ext cx="465291" cy="465291"/>
          </a:xfrm>
          <a:prstGeom prst="rect">
            <a:avLst/>
          </a:prstGeom>
        </p:spPr>
      </p:pic>
      <p:pic>
        <p:nvPicPr>
          <p:cNvPr id="71" name="Graphic 70" descr="Man">
            <a:extLst>
              <a:ext uri="{FF2B5EF4-FFF2-40B4-BE49-F238E27FC236}">
                <a16:creationId xmlns:a16="http://schemas.microsoft.com/office/drawing/2014/main" id="{A918BE89-498E-414E-9227-BA9830656E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80196" y="2691277"/>
            <a:ext cx="465291" cy="465291"/>
          </a:xfrm>
          <a:prstGeom prst="rect">
            <a:avLst/>
          </a:prstGeom>
        </p:spPr>
      </p:pic>
      <p:pic>
        <p:nvPicPr>
          <p:cNvPr id="74" name="Graphic 73" descr="Man">
            <a:extLst>
              <a:ext uri="{FF2B5EF4-FFF2-40B4-BE49-F238E27FC236}">
                <a16:creationId xmlns:a16="http://schemas.microsoft.com/office/drawing/2014/main" id="{A6960D38-EA96-4795-98E9-FE51AE6851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10954" y="3130411"/>
            <a:ext cx="465291" cy="465291"/>
          </a:xfrm>
          <a:prstGeom prst="rect">
            <a:avLst/>
          </a:prstGeom>
        </p:spPr>
      </p:pic>
      <p:pic>
        <p:nvPicPr>
          <p:cNvPr id="76" name="Graphic 75" descr="Man">
            <a:extLst>
              <a:ext uri="{FF2B5EF4-FFF2-40B4-BE49-F238E27FC236}">
                <a16:creationId xmlns:a16="http://schemas.microsoft.com/office/drawing/2014/main" id="{8FFEDD8F-3464-44FB-8764-5407FEEB14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6308" y="3952181"/>
            <a:ext cx="465291" cy="465291"/>
          </a:xfrm>
          <a:prstGeom prst="rect">
            <a:avLst/>
          </a:prstGeom>
        </p:spPr>
      </p:pic>
      <p:pic>
        <p:nvPicPr>
          <p:cNvPr id="77" name="Graphic 76" descr="Man">
            <a:extLst>
              <a:ext uri="{FF2B5EF4-FFF2-40B4-BE49-F238E27FC236}">
                <a16:creationId xmlns:a16="http://schemas.microsoft.com/office/drawing/2014/main" id="{DFEB124C-AE70-4F95-BBA7-40DF1D11A8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8467" y="3318542"/>
            <a:ext cx="465291" cy="465291"/>
          </a:xfrm>
          <a:prstGeom prst="rect">
            <a:avLst/>
          </a:prstGeom>
        </p:spPr>
      </p:pic>
      <p:pic>
        <p:nvPicPr>
          <p:cNvPr id="79" name="Graphic 78" descr="Man">
            <a:extLst>
              <a:ext uri="{FF2B5EF4-FFF2-40B4-BE49-F238E27FC236}">
                <a16:creationId xmlns:a16="http://schemas.microsoft.com/office/drawing/2014/main" id="{8688C2CA-6605-45FE-B29A-8CA794A6F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24580" y="4221486"/>
            <a:ext cx="465291" cy="465291"/>
          </a:xfrm>
          <a:prstGeom prst="rect">
            <a:avLst/>
          </a:prstGeom>
        </p:spPr>
      </p:pic>
      <p:pic>
        <p:nvPicPr>
          <p:cNvPr id="80" name="Graphic 79" descr="Man">
            <a:extLst>
              <a:ext uri="{FF2B5EF4-FFF2-40B4-BE49-F238E27FC236}">
                <a16:creationId xmlns:a16="http://schemas.microsoft.com/office/drawing/2014/main" id="{5558409B-06E8-41B2-B9A2-F977B3B1FE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45890" y="3360045"/>
            <a:ext cx="465291" cy="465291"/>
          </a:xfrm>
          <a:prstGeom prst="rect">
            <a:avLst/>
          </a:prstGeom>
        </p:spPr>
      </p:pic>
      <p:pic>
        <p:nvPicPr>
          <p:cNvPr id="81" name="Graphic 80" descr="Man">
            <a:extLst>
              <a:ext uri="{FF2B5EF4-FFF2-40B4-BE49-F238E27FC236}">
                <a16:creationId xmlns:a16="http://schemas.microsoft.com/office/drawing/2014/main" id="{4BD88F1E-C53D-48F3-A46C-C4F7227283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69727" y="4334010"/>
            <a:ext cx="465291" cy="465291"/>
          </a:xfrm>
          <a:prstGeom prst="rect">
            <a:avLst/>
          </a:prstGeom>
        </p:spPr>
      </p:pic>
      <p:pic>
        <p:nvPicPr>
          <p:cNvPr id="82" name="Graphic 81" descr="Man">
            <a:extLst>
              <a:ext uri="{FF2B5EF4-FFF2-40B4-BE49-F238E27FC236}">
                <a16:creationId xmlns:a16="http://schemas.microsoft.com/office/drawing/2014/main" id="{351AC5EC-5658-4C0A-AB3C-A761BF943D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53570" y="3753122"/>
            <a:ext cx="465291" cy="465291"/>
          </a:xfrm>
          <a:prstGeom prst="rect">
            <a:avLst/>
          </a:prstGeom>
        </p:spPr>
      </p:pic>
      <p:pic>
        <p:nvPicPr>
          <p:cNvPr id="83" name="Graphic 82" descr="Man">
            <a:extLst>
              <a:ext uri="{FF2B5EF4-FFF2-40B4-BE49-F238E27FC236}">
                <a16:creationId xmlns:a16="http://schemas.microsoft.com/office/drawing/2014/main" id="{F24B54FB-6768-4838-B16D-A6D563284E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11555" y="3686851"/>
            <a:ext cx="465291" cy="465291"/>
          </a:xfrm>
          <a:prstGeom prst="rect">
            <a:avLst/>
          </a:prstGeom>
        </p:spPr>
      </p:pic>
      <p:pic>
        <p:nvPicPr>
          <p:cNvPr id="84" name="Graphic 83" descr="Man">
            <a:extLst>
              <a:ext uri="{FF2B5EF4-FFF2-40B4-BE49-F238E27FC236}">
                <a16:creationId xmlns:a16="http://schemas.microsoft.com/office/drawing/2014/main" id="{225C5215-F8BD-42BE-9B18-EA22C91E98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82228" y="4461771"/>
            <a:ext cx="465291" cy="465291"/>
          </a:xfrm>
          <a:prstGeom prst="rect">
            <a:avLst/>
          </a:prstGeom>
        </p:spPr>
      </p:pic>
      <p:pic>
        <p:nvPicPr>
          <p:cNvPr id="85" name="Graphic 84" descr="Man">
            <a:extLst>
              <a:ext uri="{FF2B5EF4-FFF2-40B4-BE49-F238E27FC236}">
                <a16:creationId xmlns:a16="http://schemas.microsoft.com/office/drawing/2014/main" id="{A6663070-9576-4522-9A86-0199C92E96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68759" y="3891116"/>
            <a:ext cx="465291" cy="465291"/>
          </a:xfrm>
          <a:prstGeom prst="rect">
            <a:avLst/>
          </a:prstGeom>
        </p:spPr>
      </p:pic>
      <p:pic>
        <p:nvPicPr>
          <p:cNvPr id="86" name="Graphic 85" descr="Man">
            <a:extLst>
              <a:ext uri="{FF2B5EF4-FFF2-40B4-BE49-F238E27FC236}">
                <a16:creationId xmlns:a16="http://schemas.microsoft.com/office/drawing/2014/main" id="{C5B5B649-F177-49C2-8FDE-DDC50A230B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1740" y="4283214"/>
            <a:ext cx="465291" cy="465291"/>
          </a:xfrm>
          <a:prstGeom prst="rect">
            <a:avLst/>
          </a:prstGeom>
        </p:spPr>
      </p:pic>
      <p:pic>
        <p:nvPicPr>
          <p:cNvPr id="88" name="Graphic 87" descr="Man">
            <a:extLst>
              <a:ext uri="{FF2B5EF4-FFF2-40B4-BE49-F238E27FC236}">
                <a16:creationId xmlns:a16="http://schemas.microsoft.com/office/drawing/2014/main" id="{BA9A967B-35A0-4028-8877-D70A5AB826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13309" y="4305797"/>
            <a:ext cx="465291" cy="465291"/>
          </a:xfrm>
          <a:prstGeom prst="rect">
            <a:avLst/>
          </a:prstGeom>
        </p:spPr>
      </p:pic>
      <p:pic>
        <p:nvPicPr>
          <p:cNvPr id="90" name="Graphic 89" descr="Man">
            <a:extLst>
              <a:ext uri="{FF2B5EF4-FFF2-40B4-BE49-F238E27FC236}">
                <a16:creationId xmlns:a16="http://schemas.microsoft.com/office/drawing/2014/main" id="{54A92DD6-6765-4943-944B-632DE79E80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69844" y="4532888"/>
            <a:ext cx="465291" cy="465291"/>
          </a:xfrm>
          <a:prstGeom prst="rect">
            <a:avLst/>
          </a:prstGeom>
        </p:spPr>
      </p:pic>
      <p:pic>
        <p:nvPicPr>
          <p:cNvPr id="109" name="Graphic 108" descr="Man">
            <a:extLst>
              <a:ext uri="{FF2B5EF4-FFF2-40B4-BE49-F238E27FC236}">
                <a16:creationId xmlns:a16="http://schemas.microsoft.com/office/drawing/2014/main" id="{CE1AB0EA-44FC-42FD-8EBA-AE7FAE0C50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5205" y="3868719"/>
            <a:ext cx="465291" cy="465291"/>
          </a:xfrm>
          <a:prstGeom prst="rect">
            <a:avLst/>
          </a:prstGeom>
        </p:spPr>
      </p:pic>
      <p:pic>
        <p:nvPicPr>
          <p:cNvPr id="121" name="Graphic 120" descr="Man">
            <a:extLst>
              <a:ext uri="{FF2B5EF4-FFF2-40B4-BE49-F238E27FC236}">
                <a16:creationId xmlns:a16="http://schemas.microsoft.com/office/drawing/2014/main" id="{2D876802-8142-4E9D-B482-45E18E731A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91229" y="4694416"/>
            <a:ext cx="465291" cy="465291"/>
          </a:xfrm>
          <a:prstGeom prst="rect">
            <a:avLst/>
          </a:prstGeom>
        </p:spPr>
      </p:pic>
      <p:pic>
        <p:nvPicPr>
          <p:cNvPr id="122" name="Graphic 121" descr="Man">
            <a:extLst>
              <a:ext uri="{FF2B5EF4-FFF2-40B4-BE49-F238E27FC236}">
                <a16:creationId xmlns:a16="http://schemas.microsoft.com/office/drawing/2014/main" id="{6655347F-3383-465A-A9B1-97FFDD2BCA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2701" y="4417472"/>
            <a:ext cx="465291" cy="465291"/>
          </a:xfrm>
          <a:prstGeom prst="rect">
            <a:avLst/>
          </a:prstGeom>
        </p:spPr>
      </p:pic>
      <p:pic>
        <p:nvPicPr>
          <p:cNvPr id="123" name="Graphic 122" descr="Man">
            <a:extLst>
              <a:ext uri="{FF2B5EF4-FFF2-40B4-BE49-F238E27FC236}">
                <a16:creationId xmlns:a16="http://schemas.microsoft.com/office/drawing/2014/main" id="{D85E898C-BC93-4817-BD3E-A3F0D7D592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0621" y="4801923"/>
            <a:ext cx="465291" cy="465291"/>
          </a:xfrm>
          <a:prstGeom prst="rect">
            <a:avLst/>
          </a:prstGeom>
        </p:spPr>
      </p:pic>
      <p:pic>
        <p:nvPicPr>
          <p:cNvPr id="124" name="Graphic 123" descr="Man">
            <a:extLst>
              <a:ext uri="{FF2B5EF4-FFF2-40B4-BE49-F238E27FC236}">
                <a16:creationId xmlns:a16="http://schemas.microsoft.com/office/drawing/2014/main" id="{FCB391C6-9A17-4811-AF3A-4B0A9E50D2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12206" y="3636073"/>
            <a:ext cx="465291" cy="465291"/>
          </a:xfrm>
          <a:prstGeom prst="rect">
            <a:avLst/>
          </a:prstGeom>
        </p:spPr>
      </p:pic>
      <p:pic>
        <p:nvPicPr>
          <p:cNvPr id="125" name="Graphic 124" descr="Man">
            <a:extLst>
              <a:ext uri="{FF2B5EF4-FFF2-40B4-BE49-F238E27FC236}">
                <a16:creationId xmlns:a16="http://schemas.microsoft.com/office/drawing/2014/main" id="{97F3D5B8-23EB-4FCD-9C84-42C0117B79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89005" y="3783833"/>
            <a:ext cx="465291" cy="4652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04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2B22E-3181-40E6-8A5B-FBBF54041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72" y="1429052"/>
            <a:ext cx="8878641" cy="4671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Motivation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D778-92B6-4BC7-84EA-B010AB4A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4</a:t>
            </a:fld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939DAA-D655-4E0D-9592-79F51831D991}"/>
              </a:ext>
            </a:extLst>
          </p:cNvPr>
          <p:cNvSpPr/>
          <p:nvPr/>
        </p:nvSpPr>
        <p:spPr>
          <a:xfrm>
            <a:off x="5080477" y="244638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/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blipFill>
                <a:blip r:embed="rId7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F8A07CF3-C47F-4814-9B99-A0F8222E0FA7}"/>
              </a:ext>
            </a:extLst>
          </p:cNvPr>
          <p:cNvSpPr/>
          <p:nvPr/>
        </p:nvSpPr>
        <p:spPr>
          <a:xfrm>
            <a:off x="7457467" y="336305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F3D196-6E78-4A18-8F51-E067145F2015}"/>
              </a:ext>
            </a:extLst>
          </p:cNvPr>
          <p:cNvSpPr/>
          <p:nvPr/>
        </p:nvSpPr>
        <p:spPr>
          <a:xfrm>
            <a:off x="8126209" y="300821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B97470-086A-4C46-81B6-BF37BBD6AABD}"/>
                  </a:ext>
                </a:extLst>
              </p:cNvPr>
              <p:cNvSpPr txBox="1"/>
              <p:nvPr/>
            </p:nvSpPr>
            <p:spPr>
              <a:xfrm>
                <a:off x="7341898" y="295827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B97470-086A-4C46-81B6-BF37BBD6A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98" y="2958271"/>
                <a:ext cx="309514" cy="369332"/>
              </a:xfrm>
              <a:prstGeom prst="rect">
                <a:avLst/>
              </a:prstGeom>
              <a:blipFill>
                <a:blip r:embed="rId13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/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blipFill>
                <a:blip r:embed="rId14"/>
                <a:stretch>
                  <a:fillRect r="-20000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utoShape 31">
            <a:extLst>
              <a:ext uri="{FF2B5EF4-FFF2-40B4-BE49-F238E27FC236}">
                <a16:creationId xmlns:a16="http://schemas.microsoft.com/office/drawing/2014/main" id="{6B24B548-BC5D-4C35-ACE5-8C0B007B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8" y="1867059"/>
            <a:ext cx="2021774" cy="675377"/>
          </a:xfrm>
          <a:prstGeom prst="wedgeRoundRectCallout">
            <a:avLst>
              <a:gd name="adj1" fmla="val 62654"/>
              <a:gd name="adj2" fmla="val -15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Raw trajectory data is usually very large</a:t>
            </a:r>
          </a:p>
        </p:txBody>
      </p:sp>
      <p:sp>
        <p:nvSpPr>
          <p:cNvPr id="110" name="AutoShape 31">
            <a:extLst>
              <a:ext uri="{FF2B5EF4-FFF2-40B4-BE49-F238E27FC236}">
                <a16:creationId xmlns:a16="http://schemas.microsoft.com/office/drawing/2014/main" id="{5D9913AF-76D1-49C9-85CE-921D0A76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57" y="5020197"/>
            <a:ext cx="2810160" cy="1215431"/>
          </a:xfrm>
          <a:prstGeom prst="wedgeRoundRectCallout">
            <a:avLst>
              <a:gd name="adj1" fmla="val -19789"/>
              <a:gd name="adj2" fmla="val -800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Consider a scenario: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- 10,000 pedestrians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Sampling rate: 5s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H</a:t>
            </a:r>
            <a:r>
              <a:rPr lang="en-US" altLang="zh-CN" sz="1600" dirty="0">
                <a:solidFill>
                  <a:schemeClr val="tx1"/>
                </a:solidFill>
              </a:rPr>
              <a:t>undred of m</a:t>
            </a:r>
            <a:r>
              <a:rPr lang="en-US" altLang="zh-TW" sz="1600" dirty="0">
                <a:solidFill>
                  <a:schemeClr val="tx1"/>
                </a:solidFill>
              </a:rPr>
              <a:t>illions of positions per day!!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869665-A13C-45FF-8585-C0AF5E2511BF}"/>
              </a:ext>
            </a:extLst>
          </p:cNvPr>
          <p:cNvSpPr txBox="1"/>
          <p:nvPr/>
        </p:nvSpPr>
        <p:spPr>
          <a:xfrm>
            <a:off x="5611584" y="5260482"/>
            <a:ext cx="4050412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600" b="1" dirty="0"/>
              <a:t>Issue 1</a:t>
            </a:r>
            <a:r>
              <a:rPr lang="en-US" altLang="zh-HK" sz="1600" dirty="0"/>
              <a:t>: high </a:t>
            </a:r>
            <a:r>
              <a:rPr lang="en-US" altLang="zh-HK" sz="1600" b="1" dirty="0"/>
              <a:t>space cost </a:t>
            </a:r>
            <a:r>
              <a:rPr lang="en-US" altLang="zh-HK" sz="1600" dirty="0"/>
              <a:t>for trajectory storage</a:t>
            </a:r>
            <a:endParaRPr lang="zh-CN" alt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3584B11-F896-478E-A86A-AACDEC762913}"/>
              </a:ext>
            </a:extLst>
          </p:cNvPr>
          <p:cNvSpPr txBox="1"/>
          <p:nvPr/>
        </p:nvSpPr>
        <p:spPr>
          <a:xfrm>
            <a:off x="5611584" y="5710553"/>
            <a:ext cx="4050412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600" b="1" dirty="0"/>
              <a:t>Issue 2</a:t>
            </a:r>
            <a:r>
              <a:rPr lang="en-US" altLang="zh-HK" sz="1600" dirty="0"/>
              <a:t>: high </a:t>
            </a:r>
            <a:r>
              <a:rPr lang="en-US" altLang="zh-HK" sz="1600" b="1" dirty="0"/>
              <a:t>time cost </a:t>
            </a:r>
            <a:r>
              <a:rPr lang="en-US" altLang="zh-HK" sz="1600" dirty="0"/>
              <a:t>for query processing </a:t>
            </a:r>
            <a:endParaRPr lang="zh-CN" altLang="en-US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439C4B4-0430-4F0E-8F80-2EA367300F1C}"/>
              </a:ext>
            </a:extLst>
          </p:cNvPr>
          <p:cNvSpPr/>
          <p:nvPr/>
        </p:nvSpPr>
        <p:spPr>
          <a:xfrm>
            <a:off x="122169" y="2764004"/>
            <a:ext cx="2185624" cy="9088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HK" b="1" dirty="0"/>
              <a:t>Trajectory Simplification</a:t>
            </a:r>
          </a:p>
        </p:txBody>
      </p:sp>
      <p:sp>
        <p:nvSpPr>
          <p:cNvPr id="114" name="AutoShape 31">
            <a:extLst>
              <a:ext uri="{FF2B5EF4-FFF2-40B4-BE49-F238E27FC236}">
                <a16:creationId xmlns:a16="http://schemas.microsoft.com/office/drawing/2014/main" id="{2E6A03A8-6D85-4158-BCA4-2392197F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" y="3786003"/>
            <a:ext cx="2355125" cy="403106"/>
          </a:xfrm>
          <a:prstGeom prst="wedgeRoundRectCallout">
            <a:avLst>
              <a:gd name="adj1" fmla="val -10469"/>
              <a:gd name="adj2" fmla="val -95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Drop some positions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AutoShape 31">
            <a:extLst>
              <a:ext uri="{FF2B5EF4-FFF2-40B4-BE49-F238E27FC236}">
                <a16:creationId xmlns:a16="http://schemas.microsoft.com/office/drawing/2014/main" id="{F6A14BEC-CA47-4410-8F76-9422B392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97" y="4286947"/>
            <a:ext cx="2347217" cy="502993"/>
          </a:xfrm>
          <a:prstGeom prst="wedgeRoundRectCallout">
            <a:avLst>
              <a:gd name="adj1" fmla="val -12460"/>
              <a:gd name="adj2" fmla="val -74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As a result, only a portion of the positions is kept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8604227A-FB24-48F1-A3FD-014DD6306B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42100" y="2679737"/>
            <a:ext cx="465291" cy="465291"/>
          </a:xfrm>
          <a:prstGeom prst="rect">
            <a:avLst/>
          </a:prstGeom>
        </p:spPr>
      </p:pic>
      <p:pic>
        <p:nvPicPr>
          <p:cNvPr id="70" name="Graphic 69" descr="Man">
            <a:extLst>
              <a:ext uri="{FF2B5EF4-FFF2-40B4-BE49-F238E27FC236}">
                <a16:creationId xmlns:a16="http://schemas.microsoft.com/office/drawing/2014/main" id="{A00A5F5E-5D48-4BA2-94FC-89044E5C1F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86451" y="2380075"/>
            <a:ext cx="465291" cy="465291"/>
          </a:xfrm>
          <a:prstGeom prst="rect">
            <a:avLst/>
          </a:prstGeom>
        </p:spPr>
      </p:pic>
      <p:pic>
        <p:nvPicPr>
          <p:cNvPr id="71" name="Graphic 70" descr="Man">
            <a:extLst>
              <a:ext uri="{FF2B5EF4-FFF2-40B4-BE49-F238E27FC236}">
                <a16:creationId xmlns:a16="http://schemas.microsoft.com/office/drawing/2014/main" id="{A918BE89-498E-414E-9227-BA9830656E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80196" y="2691277"/>
            <a:ext cx="465291" cy="465291"/>
          </a:xfrm>
          <a:prstGeom prst="rect">
            <a:avLst/>
          </a:prstGeom>
        </p:spPr>
      </p:pic>
      <p:pic>
        <p:nvPicPr>
          <p:cNvPr id="74" name="Graphic 73" descr="Man">
            <a:extLst>
              <a:ext uri="{FF2B5EF4-FFF2-40B4-BE49-F238E27FC236}">
                <a16:creationId xmlns:a16="http://schemas.microsoft.com/office/drawing/2014/main" id="{A6960D38-EA96-4795-98E9-FE51AE6851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10954" y="3130411"/>
            <a:ext cx="465291" cy="465291"/>
          </a:xfrm>
          <a:prstGeom prst="rect">
            <a:avLst/>
          </a:prstGeom>
        </p:spPr>
      </p:pic>
      <p:pic>
        <p:nvPicPr>
          <p:cNvPr id="76" name="Graphic 75" descr="Man">
            <a:extLst>
              <a:ext uri="{FF2B5EF4-FFF2-40B4-BE49-F238E27FC236}">
                <a16:creationId xmlns:a16="http://schemas.microsoft.com/office/drawing/2014/main" id="{8FFEDD8F-3464-44FB-8764-5407FEEB14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6308" y="3952181"/>
            <a:ext cx="465291" cy="465291"/>
          </a:xfrm>
          <a:prstGeom prst="rect">
            <a:avLst/>
          </a:prstGeom>
        </p:spPr>
      </p:pic>
      <p:pic>
        <p:nvPicPr>
          <p:cNvPr id="77" name="Graphic 76" descr="Man">
            <a:extLst>
              <a:ext uri="{FF2B5EF4-FFF2-40B4-BE49-F238E27FC236}">
                <a16:creationId xmlns:a16="http://schemas.microsoft.com/office/drawing/2014/main" id="{DFEB124C-AE70-4F95-BBA7-40DF1D11A8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8467" y="3318542"/>
            <a:ext cx="465291" cy="465291"/>
          </a:xfrm>
          <a:prstGeom prst="rect">
            <a:avLst/>
          </a:prstGeom>
        </p:spPr>
      </p:pic>
      <p:pic>
        <p:nvPicPr>
          <p:cNvPr id="79" name="Graphic 78" descr="Man">
            <a:extLst>
              <a:ext uri="{FF2B5EF4-FFF2-40B4-BE49-F238E27FC236}">
                <a16:creationId xmlns:a16="http://schemas.microsoft.com/office/drawing/2014/main" id="{8688C2CA-6605-45FE-B29A-8CA794A6F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24580" y="4221486"/>
            <a:ext cx="465291" cy="465291"/>
          </a:xfrm>
          <a:prstGeom prst="rect">
            <a:avLst/>
          </a:prstGeom>
        </p:spPr>
      </p:pic>
      <p:pic>
        <p:nvPicPr>
          <p:cNvPr id="80" name="Graphic 79" descr="Man">
            <a:extLst>
              <a:ext uri="{FF2B5EF4-FFF2-40B4-BE49-F238E27FC236}">
                <a16:creationId xmlns:a16="http://schemas.microsoft.com/office/drawing/2014/main" id="{5558409B-06E8-41B2-B9A2-F977B3B1FE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45890" y="3360045"/>
            <a:ext cx="465291" cy="465291"/>
          </a:xfrm>
          <a:prstGeom prst="rect">
            <a:avLst/>
          </a:prstGeom>
        </p:spPr>
      </p:pic>
      <p:pic>
        <p:nvPicPr>
          <p:cNvPr id="81" name="Graphic 80" descr="Man">
            <a:extLst>
              <a:ext uri="{FF2B5EF4-FFF2-40B4-BE49-F238E27FC236}">
                <a16:creationId xmlns:a16="http://schemas.microsoft.com/office/drawing/2014/main" id="{4BD88F1E-C53D-48F3-A46C-C4F7227283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69727" y="4334010"/>
            <a:ext cx="465291" cy="465291"/>
          </a:xfrm>
          <a:prstGeom prst="rect">
            <a:avLst/>
          </a:prstGeom>
        </p:spPr>
      </p:pic>
      <p:pic>
        <p:nvPicPr>
          <p:cNvPr id="82" name="Graphic 81" descr="Man">
            <a:extLst>
              <a:ext uri="{FF2B5EF4-FFF2-40B4-BE49-F238E27FC236}">
                <a16:creationId xmlns:a16="http://schemas.microsoft.com/office/drawing/2014/main" id="{351AC5EC-5658-4C0A-AB3C-A761BF943D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53570" y="3753122"/>
            <a:ext cx="465291" cy="465291"/>
          </a:xfrm>
          <a:prstGeom prst="rect">
            <a:avLst/>
          </a:prstGeom>
        </p:spPr>
      </p:pic>
      <p:pic>
        <p:nvPicPr>
          <p:cNvPr id="83" name="Graphic 82" descr="Man">
            <a:extLst>
              <a:ext uri="{FF2B5EF4-FFF2-40B4-BE49-F238E27FC236}">
                <a16:creationId xmlns:a16="http://schemas.microsoft.com/office/drawing/2014/main" id="{F24B54FB-6768-4838-B16D-A6D563284E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11555" y="3686851"/>
            <a:ext cx="465291" cy="465291"/>
          </a:xfrm>
          <a:prstGeom prst="rect">
            <a:avLst/>
          </a:prstGeom>
        </p:spPr>
      </p:pic>
      <p:pic>
        <p:nvPicPr>
          <p:cNvPr id="84" name="Graphic 83" descr="Man">
            <a:extLst>
              <a:ext uri="{FF2B5EF4-FFF2-40B4-BE49-F238E27FC236}">
                <a16:creationId xmlns:a16="http://schemas.microsoft.com/office/drawing/2014/main" id="{225C5215-F8BD-42BE-9B18-EA22C91E98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82228" y="4461771"/>
            <a:ext cx="465291" cy="465291"/>
          </a:xfrm>
          <a:prstGeom prst="rect">
            <a:avLst/>
          </a:prstGeom>
        </p:spPr>
      </p:pic>
      <p:pic>
        <p:nvPicPr>
          <p:cNvPr id="85" name="Graphic 84" descr="Man">
            <a:extLst>
              <a:ext uri="{FF2B5EF4-FFF2-40B4-BE49-F238E27FC236}">
                <a16:creationId xmlns:a16="http://schemas.microsoft.com/office/drawing/2014/main" id="{A6663070-9576-4522-9A86-0199C92E96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68759" y="3891116"/>
            <a:ext cx="465291" cy="465291"/>
          </a:xfrm>
          <a:prstGeom prst="rect">
            <a:avLst/>
          </a:prstGeom>
        </p:spPr>
      </p:pic>
      <p:pic>
        <p:nvPicPr>
          <p:cNvPr id="86" name="Graphic 85" descr="Man">
            <a:extLst>
              <a:ext uri="{FF2B5EF4-FFF2-40B4-BE49-F238E27FC236}">
                <a16:creationId xmlns:a16="http://schemas.microsoft.com/office/drawing/2014/main" id="{C5B5B649-F177-49C2-8FDE-DDC50A230B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1740" y="4283214"/>
            <a:ext cx="465291" cy="465291"/>
          </a:xfrm>
          <a:prstGeom prst="rect">
            <a:avLst/>
          </a:prstGeom>
        </p:spPr>
      </p:pic>
      <p:pic>
        <p:nvPicPr>
          <p:cNvPr id="88" name="Graphic 87" descr="Man">
            <a:extLst>
              <a:ext uri="{FF2B5EF4-FFF2-40B4-BE49-F238E27FC236}">
                <a16:creationId xmlns:a16="http://schemas.microsoft.com/office/drawing/2014/main" id="{BA9A967B-35A0-4028-8877-D70A5AB826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13309" y="4305797"/>
            <a:ext cx="465291" cy="465291"/>
          </a:xfrm>
          <a:prstGeom prst="rect">
            <a:avLst/>
          </a:prstGeom>
        </p:spPr>
      </p:pic>
      <p:pic>
        <p:nvPicPr>
          <p:cNvPr id="90" name="Graphic 89" descr="Man">
            <a:extLst>
              <a:ext uri="{FF2B5EF4-FFF2-40B4-BE49-F238E27FC236}">
                <a16:creationId xmlns:a16="http://schemas.microsoft.com/office/drawing/2014/main" id="{54A92DD6-6765-4943-944B-632DE79E80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69844" y="4532888"/>
            <a:ext cx="465291" cy="465291"/>
          </a:xfrm>
          <a:prstGeom prst="rect">
            <a:avLst/>
          </a:prstGeom>
        </p:spPr>
      </p:pic>
      <p:pic>
        <p:nvPicPr>
          <p:cNvPr id="109" name="Graphic 108" descr="Man">
            <a:extLst>
              <a:ext uri="{FF2B5EF4-FFF2-40B4-BE49-F238E27FC236}">
                <a16:creationId xmlns:a16="http://schemas.microsoft.com/office/drawing/2014/main" id="{CE1AB0EA-44FC-42FD-8EBA-AE7FAE0C50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5205" y="3868719"/>
            <a:ext cx="465291" cy="465291"/>
          </a:xfrm>
          <a:prstGeom prst="rect">
            <a:avLst/>
          </a:prstGeom>
        </p:spPr>
      </p:pic>
      <p:pic>
        <p:nvPicPr>
          <p:cNvPr id="121" name="Graphic 120" descr="Man">
            <a:extLst>
              <a:ext uri="{FF2B5EF4-FFF2-40B4-BE49-F238E27FC236}">
                <a16:creationId xmlns:a16="http://schemas.microsoft.com/office/drawing/2014/main" id="{2D876802-8142-4E9D-B482-45E18E731A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91229" y="4694416"/>
            <a:ext cx="465291" cy="465291"/>
          </a:xfrm>
          <a:prstGeom prst="rect">
            <a:avLst/>
          </a:prstGeom>
        </p:spPr>
      </p:pic>
      <p:pic>
        <p:nvPicPr>
          <p:cNvPr id="122" name="Graphic 121" descr="Man">
            <a:extLst>
              <a:ext uri="{FF2B5EF4-FFF2-40B4-BE49-F238E27FC236}">
                <a16:creationId xmlns:a16="http://schemas.microsoft.com/office/drawing/2014/main" id="{6655347F-3383-465A-A9B1-97FFDD2BCA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2701" y="4417472"/>
            <a:ext cx="465291" cy="465291"/>
          </a:xfrm>
          <a:prstGeom prst="rect">
            <a:avLst/>
          </a:prstGeom>
        </p:spPr>
      </p:pic>
      <p:pic>
        <p:nvPicPr>
          <p:cNvPr id="123" name="Graphic 122" descr="Man">
            <a:extLst>
              <a:ext uri="{FF2B5EF4-FFF2-40B4-BE49-F238E27FC236}">
                <a16:creationId xmlns:a16="http://schemas.microsoft.com/office/drawing/2014/main" id="{D85E898C-BC93-4817-BD3E-A3F0D7D592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0621" y="4801923"/>
            <a:ext cx="465291" cy="465291"/>
          </a:xfrm>
          <a:prstGeom prst="rect">
            <a:avLst/>
          </a:prstGeom>
        </p:spPr>
      </p:pic>
      <p:pic>
        <p:nvPicPr>
          <p:cNvPr id="124" name="Graphic 123" descr="Man">
            <a:extLst>
              <a:ext uri="{FF2B5EF4-FFF2-40B4-BE49-F238E27FC236}">
                <a16:creationId xmlns:a16="http://schemas.microsoft.com/office/drawing/2014/main" id="{FCB391C6-9A17-4811-AF3A-4B0A9E50D2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12206" y="3636073"/>
            <a:ext cx="465291" cy="465291"/>
          </a:xfrm>
          <a:prstGeom prst="rect">
            <a:avLst/>
          </a:prstGeom>
        </p:spPr>
      </p:pic>
      <p:pic>
        <p:nvPicPr>
          <p:cNvPr id="125" name="Graphic 124" descr="Man">
            <a:extLst>
              <a:ext uri="{FF2B5EF4-FFF2-40B4-BE49-F238E27FC236}">
                <a16:creationId xmlns:a16="http://schemas.microsoft.com/office/drawing/2014/main" id="{97F3D5B8-23EB-4FCD-9C84-42C0117B79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89005" y="3783833"/>
            <a:ext cx="465291" cy="465291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CF2A794-A0CD-4DDC-B93A-2565CE50577E}"/>
              </a:ext>
            </a:extLst>
          </p:cNvPr>
          <p:cNvCxnSpPr>
            <a:cxnSpLocks/>
            <a:endCxn id="58" idx="6"/>
          </p:cNvCxnSpPr>
          <p:nvPr/>
        </p:nvCxnSpPr>
        <p:spPr>
          <a:xfrm>
            <a:off x="5106860" y="2466355"/>
            <a:ext cx="2428984" cy="9358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2780BDD-C3B2-4DFB-909A-982D6912F86F}"/>
              </a:ext>
            </a:extLst>
          </p:cNvPr>
          <p:cNvCxnSpPr>
            <a:cxnSpLocks/>
          </p:cNvCxnSpPr>
          <p:nvPr/>
        </p:nvCxnSpPr>
        <p:spPr>
          <a:xfrm flipV="1">
            <a:off x="7513599" y="3038932"/>
            <a:ext cx="644529" cy="391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AutoShape 31">
            <a:extLst>
              <a:ext uri="{FF2B5EF4-FFF2-40B4-BE49-F238E27FC236}">
                <a16:creationId xmlns:a16="http://schemas.microsoft.com/office/drawing/2014/main" id="{E340AD4B-61FF-41E4-AE25-DFFDC54F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632" y="2223133"/>
            <a:ext cx="2021774" cy="307500"/>
          </a:xfrm>
          <a:prstGeom prst="wedgeRoundRectCallout">
            <a:avLst>
              <a:gd name="adj1" fmla="val -13519"/>
              <a:gd name="adj2" fmla="val 1413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simplified trajectory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67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2B22E-3181-40E6-8A5B-FBBF54041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72" y="1429052"/>
            <a:ext cx="8878641" cy="4671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Motivation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D778-92B6-4BC7-84EA-B010AB4A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5</a:t>
            </a:fld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939DAA-D655-4E0D-9592-79F51831D991}"/>
              </a:ext>
            </a:extLst>
          </p:cNvPr>
          <p:cNvSpPr/>
          <p:nvPr/>
        </p:nvSpPr>
        <p:spPr>
          <a:xfrm>
            <a:off x="5080477" y="244638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/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blipFill>
                <a:blip r:embed="rId7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255DD21A-21DA-4539-AE09-BA5652A5E9F7}"/>
              </a:ext>
            </a:extLst>
          </p:cNvPr>
          <p:cNvSpPr/>
          <p:nvPr/>
        </p:nvSpPr>
        <p:spPr>
          <a:xfrm>
            <a:off x="5478536" y="2325823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1FE2B8-87D1-434F-9706-8F4663F5F791}"/>
              </a:ext>
            </a:extLst>
          </p:cNvPr>
          <p:cNvSpPr/>
          <p:nvPr/>
        </p:nvSpPr>
        <p:spPr>
          <a:xfrm>
            <a:off x="5901617" y="250324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4393F9-8BF5-42F9-B088-88E9BADDDAF8}"/>
              </a:ext>
            </a:extLst>
          </p:cNvPr>
          <p:cNvSpPr/>
          <p:nvPr/>
        </p:nvSpPr>
        <p:spPr>
          <a:xfrm>
            <a:off x="6229163" y="273526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31947E-0B66-4097-92BD-2EC596725DC1}"/>
              </a:ext>
            </a:extLst>
          </p:cNvPr>
          <p:cNvSpPr/>
          <p:nvPr/>
        </p:nvSpPr>
        <p:spPr>
          <a:xfrm>
            <a:off x="6665893" y="2939976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67C8B93-4759-48D6-85FC-6A51EF641B2A}"/>
              </a:ext>
            </a:extLst>
          </p:cNvPr>
          <p:cNvSpPr/>
          <p:nvPr/>
        </p:nvSpPr>
        <p:spPr>
          <a:xfrm>
            <a:off x="7061676" y="310374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A07CF3-C47F-4814-9B99-A0F8222E0FA7}"/>
              </a:ext>
            </a:extLst>
          </p:cNvPr>
          <p:cNvSpPr/>
          <p:nvPr/>
        </p:nvSpPr>
        <p:spPr>
          <a:xfrm>
            <a:off x="7457467" y="336305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F3D196-6E78-4A18-8F51-E067145F2015}"/>
              </a:ext>
            </a:extLst>
          </p:cNvPr>
          <p:cNvSpPr/>
          <p:nvPr/>
        </p:nvSpPr>
        <p:spPr>
          <a:xfrm>
            <a:off x="8126209" y="300821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B78F77-3276-41D8-AA80-3FA0DB427E5F}"/>
                  </a:ext>
                </a:extLst>
              </p:cNvPr>
              <p:cNvSpPr txBox="1"/>
              <p:nvPr/>
            </p:nvSpPr>
            <p:spPr>
              <a:xfrm>
                <a:off x="5362967" y="1921297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B78F77-3276-41D8-AA80-3FA0DB427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67" y="1921297"/>
                <a:ext cx="309514" cy="369332"/>
              </a:xfrm>
              <a:prstGeom prst="rect">
                <a:avLst/>
              </a:prstGeom>
              <a:blipFill>
                <a:blip r:embed="rId8"/>
                <a:stretch>
                  <a:fillRect r="-17647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F557FD-3C36-4779-8919-635F73A7BAE0}"/>
                  </a:ext>
                </a:extLst>
              </p:cNvPr>
              <p:cNvSpPr txBox="1"/>
              <p:nvPr/>
            </p:nvSpPr>
            <p:spPr>
              <a:xfrm>
                <a:off x="5870860" y="2112345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F557FD-3C36-4779-8919-635F73A7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860" y="2112345"/>
                <a:ext cx="309514" cy="369332"/>
              </a:xfrm>
              <a:prstGeom prst="rect">
                <a:avLst/>
              </a:prstGeom>
              <a:blipFill>
                <a:blip r:embed="rId9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D74F94-FD5A-40BE-923C-D84E28736DC7}"/>
                  </a:ext>
                </a:extLst>
              </p:cNvPr>
              <p:cNvSpPr txBox="1"/>
              <p:nvPr/>
            </p:nvSpPr>
            <p:spPr>
              <a:xfrm>
                <a:off x="6180306" y="2340092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D74F94-FD5A-40BE-923C-D84E2873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06" y="2340092"/>
                <a:ext cx="309514" cy="369332"/>
              </a:xfrm>
              <a:prstGeom prst="rect">
                <a:avLst/>
              </a:prstGeom>
              <a:blipFill>
                <a:blip r:embed="rId10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33E138-B2A8-42A8-85C2-8479F9FEC53C}"/>
                  </a:ext>
                </a:extLst>
              </p:cNvPr>
              <p:cNvSpPr txBox="1"/>
              <p:nvPr/>
            </p:nvSpPr>
            <p:spPr>
              <a:xfrm>
                <a:off x="6568000" y="2527504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33E138-B2A8-42A8-85C2-8479F9FE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000" y="2527504"/>
                <a:ext cx="309514" cy="369332"/>
              </a:xfrm>
              <a:prstGeom prst="rect">
                <a:avLst/>
              </a:prstGeom>
              <a:blipFill>
                <a:blip r:embed="rId11"/>
                <a:stretch>
                  <a:fillRect r="-19608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60AF85-F800-435F-998B-F1A47785E195}"/>
                  </a:ext>
                </a:extLst>
              </p:cNvPr>
              <p:cNvSpPr txBox="1"/>
              <p:nvPr/>
            </p:nvSpPr>
            <p:spPr>
              <a:xfrm>
                <a:off x="6931120" y="2691277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60AF85-F800-435F-998B-F1A47785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120" y="2691277"/>
                <a:ext cx="309514" cy="369332"/>
              </a:xfrm>
              <a:prstGeom prst="rect">
                <a:avLst/>
              </a:prstGeom>
              <a:blipFill>
                <a:blip r:embed="rId12"/>
                <a:stretch>
                  <a:fillRect r="-17647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B97470-086A-4C46-81B6-BF37BBD6AABD}"/>
                  </a:ext>
                </a:extLst>
              </p:cNvPr>
              <p:cNvSpPr txBox="1"/>
              <p:nvPr/>
            </p:nvSpPr>
            <p:spPr>
              <a:xfrm>
                <a:off x="7341898" y="295827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B97470-086A-4C46-81B6-BF37BBD6A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98" y="2958271"/>
                <a:ext cx="309514" cy="369332"/>
              </a:xfrm>
              <a:prstGeom prst="rect">
                <a:avLst/>
              </a:prstGeom>
              <a:blipFill>
                <a:blip r:embed="rId13"/>
                <a:stretch>
                  <a:fillRect r="-1960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/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blipFill>
                <a:blip r:embed="rId14"/>
                <a:stretch>
                  <a:fillRect r="-20000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A964E6-FC0A-4731-BC04-F81CDFB78A5D}"/>
              </a:ext>
            </a:extLst>
          </p:cNvPr>
          <p:cNvCxnSpPr>
            <a:cxnSpLocks/>
            <a:endCxn id="53" idx="7"/>
          </p:cNvCxnSpPr>
          <p:nvPr/>
        </p:nvCxnSpPr>
        <p:spPr>
          <a:xfrm flipV="1">
            <a:off x="5117907" y="2337301"/>
            <a:ext cx="427528" cy="161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FECAD3-4240-40F6-8FEB-2042F60BE804}"/>
              </a:ext>
            </a:extLst>
          </p:cNvPr>
          <p:cNvCxnSpPr>
            <a:cxnSpLocks/>
          </p:cNvCxnSpPr>
          <p:nvPr/>
        </p:nvCxnSpPr>
        <p:spPr>
          <a:xfrm>
            <a:off x="5528017" y="2337301"/>
            <a:ext cx="434559" cy="205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F8D937-84B8-4A58-9AE4-3219C8A3E4E1}"/>
              </a:ext>
            </a:extLst>
          </p:cNvPr>
          <p:cNvCxnSpPr>
            <a:cxnSpLocks/>
          </p:cNvCxnSpPr>
          <p:nvPr/>
        </p:nvCxnSpPr>
        <p:spPr>
          <a:xfrm flipH="1" flipV="1">
            <a:off x="5959807" y="2552728"/>
            <a:ext cx="327546" cy="232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948C2B-6D50-4656-B0CA-D490D9F321C0}"/>
              </a:ext>
            </a:extLst>
          </p:cNvPr>
          <p:cNvCxnSpPr>
            <a:cxnSpLocks/>
          </p:cNvCxnSpPr>
          <p:nvPr/>
        </p:nvCxnSpPr>
        <p:spPr>
          <a:xfrm>
            <a:off x="6267502" y="2786015"/>
            <a:ext cx="465290" cy="2049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05862B-11D0-4CFB-BE9A-B8123449E5D3}"/>
              </a:ext>
            </a:extLst>
          </p:cNvPr>
          <p:cNvCxnSpPr>
            <a:cxnSpLocks/>
            <a:endCxn id="57" idx="5"/>
          </p:cNvCxnSpPr>
          <p:nvPr/>
        </p:nvCxnSpPr>
        <p:spPr>
          <a:xfrm>
            <a:off x="6689894" y="2958607"/>
            <a:ext cx="438681" cy="2120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F9A82F-F60C-4BF1-A06B-EC2CB02F9D35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7128575" y="3170648"/>
            <a:ext cx="368081" cy="2469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54046C-299D-4FA0-8F3C-E25EAC2B351D}"/>
              </a:ext>
            </a:extLst>
          </p:cNvPr>
          <p:cNvCxnSpPr>
            <a:cxnSpLocks/>
            <a:endCxn id="59" idx="7"/>
          </p:cNvCxnSpPr>
          <p:nvPr/>
        </p:nvCxnSpPr>
        <p:spPr>
          <a:xfrm flipV="1">
            <a:off x="7496655" y="3019697"/>
            <a:ext cx="696453" cy="397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AutoShape 31">
            <a:extLst>
              <a:ext uri="{FF2B5EF4-FFF2-40B4-BE49-F238E27FC236}">
                <a16:creationId xmlns:a16="http://schemas.microsoft.com/office/drawing/2014/main" id="{6B24B548-BC5D-4C35-ACE5-8C0B007B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8" y="1867059"/>
            <a:ext cx="2021774" cy="675377"/>
          </a:xfrm>
          <a:prstGeom prst="wedgeRoundRectCallout">
            <a:avLst>
              <a:gd name="adj1" fmla="val 62654"/>
              <a:gd name="adj2" fmla="val -15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Raw trajectory data is usually very large</a:t>
            </a:r>
          </a:p>
        </p:txBody>
      </p:sp>
      <p:sp>
        <p:nvSpPr>
          <p:cNvPr id="110" name="AutoShape 31">
            <a:extLst>
              <a:ext uri="{FF2B5EF4-FFF2-40B4-BE49-F238E27FC236}">
                <a16:creationId xmlns:a16="http://schemas.microsoft.com/office/drawing/2014/main" id="{5D9913AF-76D1-49C9-85CE-921D0A76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57" y="5020197"/>
            <a:ext cx="2810160" cy="1215431"/>
          </a:xfrm>
          <a:prstGeom prst="wedgeRoundRectCallout">
            <a:avLst>
              <a:gd name="adj1" fmla="val -19789"/>
              <a:gd name="adj2" fmla="val -800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Consider a scenario: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- 10,000 pedestrians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Sampling rate: 5s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H</a:t>
            </a:r>
            <a:r>
              <a:rPr lang="en-US" altLang="zh-CN" sz="1600" dirty="0">
                <a:solidFill>
                  <a:schemeClr val="tx1"/>
                </a:solidFill>
              </a:rPr>
              <a:t>undred of m</a:t>
            </a:r>
            <a:r>
              <a:rPr lang="en-US" altLang="zh-TW" sz="1600" dirty="0">
                <a:solidFill>
                  <a:schemeClr val="tx1"/>
                </a:solidFill>
              </a:rPr>
              <a:t>illions of positions per day!!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869665-A13C-45FF-8585-C0AF5E2511BF}"/>
              </a:ext>
            </a:extLst>
          </p:cNvPr>
          <p:cNvSpPr txBox="1"/>
          <p:nvPr/>
        </p:nvSpPr>
        <p:spPr>
          <a:xfrm>
            <a:off x="5611584" y="5260482"/>
            <a:ext cx="4050412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600" b="1" dirty="0"/>
              <a:t>Issue 1</a:t>
            </a:r>
            <a:r>
              <a:rPr lang="en-US" altLang="zh-HK" sz="1600" dirty="0"/>
              <a:t>: high </a:t>
            </a:r>
            <a:r>
              <a:rPr lang="en-US" altLang="zh-HK" sz="1600" b="1" dirty="0"/>
              <a:t>space cost </a:t>
            </a:r>
            <a:r>
              <a:rPr lang="en-US" altLang="zh-HK" sz="1600" dirty="0"/>
              <a:t>for trajectory storage</a:t>
            </a:r>
            <a:endParaRPr lang="zh-CN" alt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3584B11-F896-478E-A86A-AACDEC762913}"/>
              </a:ext>
            </a:extLst>
          </p:cNvPr>
          <p:cNvSpPr txBox="1"/>
          <p:nvPr/>
        </p:nvSpPr>
        <p:spPr>
          <a:xfrm>
            <a:off x="5611584" y="5710553"/>
            <a:ext cx="4050412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600" b="1" dirty="0"/>
              <a:t>Issue 2</a:t>
            </a:r>
            <a:r>
              <a:rPr lang="en-US" altLang="zh-HK" sz="1600" dirty="0"/>
              <a:t>: high </a:t>
            </a:r>
            <a:r>
              <a:rPr lang="en-US" altLang="zh-HK" sz="1600" b="1" dirty="0"/>
              <a:t>time cost </a:t>
            </a:r>
            <a:r>
              <a:rPr lang="en-US" altLang="zh-HK" sz="1600" dirty="0"/>
              <a:t>for query processing </a:t>
            </a:r>
            <a:endParaRPr lang="zh-CN" altLang="en-US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439C4B4-0430-4F0E-8F80-2EA367300F1C}"/>
              </a:ext>
            </a:extLst>
          </p:cNvPr>
          <p:cNvSpPr/>
          <p:nvPr/>
        </p:nvSpPr>
        <p:spPr>
          <a:xfrm>
            <a:off x="122169" y="2764004"/>
            <a:ext cx="2185624" cy="9088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HK" b="1" dirty="0"/>
              <a:t>Trajectory Simplification</a:t>
            </a:r>
          </a:p>
        </p:txBody>
      </p:sp>
      <p:sp>
        <p:nvSpPr>
          <p:cNvPr id="114" name="AutoShape 31">
            <a:extLst>
              <a:ext uri="{FF2B5EF4-FFF2-40B4-BE49-F238E27FC236}">
                <a16:creationId xmlns:a16="http://schemas.microsoft.com/office/drawing/2014/main" id="{2E6A03A8-6D85-4158-BCA4-2392197F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" y="3786003"/>
            <a:ext cx="2355125" cy="403106"/>
          </a:xfrm>
          <a:prstGeom prst="wedgeRoundRectCallout">
            <a:avLst>
              <a:gd name="adj1" fmla="val -10469"/>
              <a:gd name="adj2" fmla="val -95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Drop some positions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AutoShape 31">
            <a:extLst>
              <a:ext uri="{FF2B5EF4-FFF2-40B4-BE49-F238E27FC236}">
                <a16:creationId xmlns:a16="http://schemas.microsoft.com/office/drawing/2014/main" id="{F6A14BEC-CA47-4410-8F76-9422B392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97" y="4286947"/>
            <a:ext cx="2347217" cy="502993"/>
          </a:xfrm>
          <a:prstGeom prst="wedgeRoundRectCallout">
            <a:avLst>
              <a:gd name="adj1" fmla="val -12460"/>
              <a:gd name="adj2" fmla="val -74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As a result, only a portion of the positions is kept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Oval 28">
            <a:extLst>
              <a:ext uri="{FF2B5EF4-FFF2-40B4-BE49-F238E27FC236}">
                <a16:creationId xmlns:a16="http://schemas.microsoft.com/office/drawing/2014/main" id="{BCBDBE8F-EC9A-4A28-B3A3-26818012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640" y="3269125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sp>
        <p:nvSpPr>
          <p:cNvPr id="117" name="Oval 28">
            <a:extLst>
              <a:ext uri="{FF2B5EF4-FFF2-40B4-BE49-F238E27FC236}">
                <a16:creationId xmlns:a16="http://schemas.microsoft.com/office/drawing/2014/main" id="{7B7DBB57-C6C4-4239-BE49-60560F70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206" y="2425555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sp>
        <p:nvSpPr>
          <p:cNvPr id="118" name="Oval 28">
            <a:extLst>
              <a:ext uri="{FF2B5EF4-FFF2-40B4-BE49-F238E27FC236}">
                <a16:creationId xmlns:a16="http://schemas.microsoft.com/office/drawing/2014/main" id="{7386FC07-5C97-40FC-A14E-B357BFE1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840" y="2643584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sp>
        <p:nvSpPr>
          <p:cNvPr id="119" name="Oval 28">
            <a:extLst>
              <a:ext uri="{FF2B5EF4-FFF2-40B4-BE49-F238E27FC236}">
                <a16:creationId xmlns:a16="http://schemas.microsoft.com/office/drawing/2014/main" id="{8D2503A0-230F-4D79-92AC-646661D5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991" y="2854427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sp>
        <p:nvSpPr>
          <p:cNvPr id="120" name="Oval 28">
            <a:extLst>
              <a:ext uri="{FF2B5EF4-FFF2-40B4-BE49-F238E27FC236}">
                <a16:creationId xmlns:a16="http://schemas.microsoft.com/office/drawing/2014/main" id="{9429CB69-42E5-4CDE-8FC4-8939EA0EF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759" y="3018353"/>
            <a:ext cx="266576" cy="258833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350"/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8604227A-FB24-48F1-A3FD-014DD6306B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42100" y="2679737"/>
            <a:ext cx="465291" cy="465291"/>
          </a:xfrm>
          <a:prstGeom prst="rect">
            <a:avLst/>
          </a:prstGeom>
        </p:spPr>
      </p:pic>
      <p:pic>
        <p:nvPicPr>
          <p:cNvPr id="70" name="Graphic 69" descr="Man">
            <a:extLst>
              <a:ext uri="{FF2B5EF4-FFF2-40B4-BE49-F238E27FC236}">
                <a16:creationId xmlns:a16="http://schemas.microsoft.com/office/drawing/2014/main" id="{A00A5F5E-5D48-4BA2-94FC-89044E5C1F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86451" y="2380075"/>
            <a:ext cx="465291" cy="465291"/>
          </a:xfrm>
          <a:prstGeom prst="rect">
            <a:avLst/>
          </a:prstGeom>
        </p:spPr>
      </p:pic>
      <p:pic>
        <p:nvPicPr>
          <p:cNvPr id="71" name="Graphic 70" descr="Man">
            <a:extLst>
              <a:ext uri="{FF2B5EF4-FFF2-40B4-BE49-F238E27FC236}">
                <a16:creationId xmlns:a16="http://schemas.microsoft.com/office/drawing/2014/main" id="{A918BE89-498E-414E-9227-BA9830656E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80196" y="2691277"/>
            <a:ext cx="465291" cy="465291"/>
          </a:xfrm>
          <a:prstGeom prst="rect">
            <a:avLst/>
          </a:prstGeom>
        </p:spPr>
      </p:pic>
      <p:pic>
        <p:nvPicPr>
          <p:cNvPr id="74" name="Graphic 73" descr="Man">
            <a:extLst>
              <a:ext uri="{FF2B5EF4-FFF2-40B4-BE49-F238E27FC236}">
                <a16:creationId xmlns:a16="http://schemas.microsoft.com/office/drawing/2014/main" id="{A6960D38-EA96-4795-98E9-FE51AE6851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10954" y="3130411"/>
            <a:ext cx="465291" cy="465291"/>
          </a:xfrm>
          <a:prstGeom prst="rect">
            <a:avLst/>
          </a:prstGeom>
        </p:spPr>
      </p:pic>
      <p:pic>
        <p:nvPicPr>
          <p:cNvPr id="76" name="Graphic 75" descr="Man">
            <a:extLst>
              <a:ext uri="{FF2B5EF4-FFF2-40B4-BE49-F238E27FC236}">
                <a16:creationId xmlns:a16="http://schemas.microsoft.com/office/drawing/2014/main" id="{8FFEDD8F-3464-44FB-8764-5407FEEB14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6308" y="3952181"/>
            <a:ext cx="465291" cy="465291"/>
          </a:xfrm>
          <a:prstGeom prst="rect">
            <a:avLst/>
          </a:prstGeom>
        </p:spPr>
      </p:pic>
      <p:pic>
        <p:nvPicPr>
          <p:cNvPr id="77" name="Graphic 76" descr="Man">
            <a:extLst>
              <a:ext uri="{FF2B5EF4-FFF2-40B4-BE49-F238E27FC236}">
                <a16:creationId xmlns:a16="http://schemas.microsoft.com/office/drawing/2014/main" id="{DFEB124C-AE70-4F95-BBA7-40DF1D11A8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8467" y="3318542"/>
            <a:ext cx="465291" cy="465291"/>
          </a:xfrm>
          <a:prstGeom prst="rect">
            <a:avLst/>
          </a:prstGeom>
        </p:spPr>
      </p:pic>
      <p:pic>
        <p:nvPicPr>
          <p:cNvPr id="79" name="Graphic 78" descr="Man">
            <a:extLst>
              <a:ext uri="{FF2B5EF4-FFF2-40B4-BE49-F238E27FC236}">
                <a16:creationId xmlns:a16="http://schemas.microsoft.com/office/drawing/2014/main" id="{8688C2CA-6605-45FE-B29A-8CA794A6F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24580" y="4221486"/>
            <a:ext cx="465291" cy="465291"/>
          </a:xfrm>
          <a:prstGeom prst="rect">
            <a:avLst/>
          </a:prstGeom>
        </p:spPr>
      </p:pic>
      <p:pic>
        <p:nvPicPr>
          <p:cNvPr id="80" name="Graphic 79" descr="Man">
            <a:extLst>
              <a:ext uri="{FF2B5EF4-FFF2-40B4-BE49-F238E27FC236}">
                <a16:creationId xmlns:a16="http://schemas.microsoft.com/office/drawing/2014/main" id="{5558409B-06E8-41B2-B9A2-F977B3B1FE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45890" y="3360045"/>
            <a:ext cx="465291" cy="465291"/>
          </a:xfrm>
          <a:prstGeom prst="rect">
            <a:avLst/>
          </a:prstGeom>
        </p:spPr>
      </p:pic>
      <p:pic>
        <p:nvPicPr>
          <p:cNvPr id="81" name="Graphic 80" descr="Man">
            <a:extLst>
              <a:ext uri="{FF2B5EF4-FFF2-40B4-BE49-F238E27FC236}">
                <a16:creationId xmlns:a16="http://schemas.microsoft.com/office/drawing/2014/main" id="{4BD88F1E-C53D-48F3-A46C-C4F7227283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69727" y="4334010"/>
            <a:ext cx="465291" cy="465291"/>
          </a:xfrm>
          <a:prstGeom prst="rect">
            <a:avLst/>
          </a:prstGeom>
        </p:spPr>
      </p:pic>
      <p:pic>
        <p:nvPicPr>
          <p:cNvPr id="82" name="Graphic 81" descr="Man">
            <a:extLst>
              <a:ext uri="{FF2B5EF4-FFF2-40B4-BE49-F238E27FC236}">
                <a16:creationId xmlns:a16="http://schemas.microsoft.com/office/drawing/2014/main" id="{351AC5EC-5658-4C0A-AB3C-A761BF943D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53570" y="3753122"/>
            <a:ext cx="465291" cy="465291"/>
          </a:xfrm>
          <a:prstGeom prst="rect">
            <a:avLst/>
          </a:prstGeom>
        </p:spPr>
      </p:pic>
      <p:pic>
        <p:nvPicPr>
          <p:cNvPr id="83" name="Graphic 82" descr="Man">
            <a:extLst>
              <a:ext uri="{FF2B5EF4-FFF2-40B4-BE49-F238E27FC236}">
                <a16:creationId xmlns:a16="http://schemas.microsoft.com/office/drawing/2014/main" id="{F24B54FB-6768-4838-B16D-A6D563284E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11555" y="3686851"/>
            <a:ext cx="465291" cy="465291"/>
          </a:xfrm>
          <a:prstGeom prst="rect">
            <a:avLst/>
          </a:prstGeom>
        </p:spPr>
      </p:pic>
      <p:pic>
        <p:nvPicPr>
          <p:cNvPr id="84" name="Graphic 83" descr="Man">
            <a:extLst>
              <a:ext uri="{FF2B5EF4-FFF2-40B4-BE49-F238E27FC236}">
                <a16:creationId xmlns:a16="http://schemas.microsoft.com/office/drawing/2014/main" id="{225C5215-F8BD-42BE-9B18-EA22C91E98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82228" y="4461771"/>
            <a:ext cx="465291" cy="465291"/>
          </a:xfrm>
          <a:prstGeom prst="rect">
            <a:avLst/>
          </a:prstGeom>
        </p:spPr>
      </p:pic>
      <p:pic>
        <p:nvPicPr>
          <p:cNvPr id="85" name="Graphic 84" descr="Man">
            <a:extLst>
              <a:ext uri="{FF2B5EF4-FFF2-40B4-BE49-F238E27FC236}">
                <a16:creationId xmlns:a16="http://schemas.microsoft.com/office/drawing/2014/main" id="{A6663070-9576-4522-9A86-0199C92E96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68759" y="3891116"/>
            <a:ext cx="465291" cy="465291"/>
          </a:xfrm>
          <a:prstGeom prst="rect">
            <a:avLst/>
          </a:prstGeom>
        </p:spPr>
      </p:pic>
      <p:pic>
        <p:nvPicPr>
          <p:cNvPr id="86" name="Graphic 85" descr="Man">
            <a:extLst>
              <a:ext uri="{FF2B5EF4-FFF2-40B4-BE49-F238E27FC236}">
                <a16:creationId xmlns:a16="http://schemas.microsoft.com/office/drawing/2014/main" id="{C5B5B649-F177-49C2-8FDE-DDC50A230B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1740" y="4283214"/>
            <a:ext cx="465291" cy="465291"/>
          </a:xfrm>
          <a:prstGeom prst="rect">
            <a:avLst/>
          </a:prstGeom>
        </p:spPr>
      </p:pic>
      <p:pic>
        <p:nvPicPr>
          <p:cNvPr id="88" name="Graphic 87" descr="Man">
            <a:extLst>
              <a:ext uri="{FF2B5EF4-FFF2-40B4-BE49-F238E27FC236}">
                <a16:creationId xmlns:a16="http://schemas.microsoft.com/office/drawing/2014/main" id="{BA9A967B-35A0-4028-8877-D70A5AB826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13309" y="4305797"/>
            <a:ext cx="465291" cy="465291"/>
          </a:xfrm>
          <a:prstGeom prst="rect">
            <a:avLst/>
          </a:prstGeom>
        </p:spPr>
      </p:pic>
      <p:pic>
        <p:nvPicPr>
          <p:cNvPr id="90" name="Graphic 89" descr="Man">
            <a:extLst>
              <a:ext uri="{FF2B5EF4-FFF2-40B4-BE49-F238E27FC236}">
                <a16:creationId xmlns:a16="http://schemas.microsoft.com/office/drawing/2014/main" id="{54A92DD6-6765-4943-944B-632DE79E80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69844" y="4532888"/>
            <a:ext cx="465291" cy="465291"/>
          </a:xfrm>
          <a:prstGeom prst="rect">
            <a:avLst/>
          </a:prstGeom>
        </p:spPr>
      </p:pic>
      <p:pic>
        <p:nvPicPr>
          <p:cNvPr id="109" name="Graphic 108" descr="Man">
            <a:extLst>
              <a:ext uri="{FF2B5EF4-FFF2-40B4-BE49-F238E27FC236}">
                <a16:creationId xmlns:a16="http://schemas.microsoft.com/office/drawing/2014/main" id="{CE1AB0EA-44FC-42FD-8EBA-AE7FAE0C50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5205" y="3868719"/>
            <a:ext cx="465291" cy="465291"/>
          </a:xfrm>
          <a:prstGeom prst="rect">
            <a:avLst/>
          </a:prstGeom>
        </p:spPr>
      </p:pic>
      <p:pic>
        <p:nvPicPr>
          <p:cNvPr id="121" name="Graphic 120" descr="Man">
            <a:extLst>
              <a:ext uri="{FF2B5EF4-FFF2-40B4-BE49-F238E27FC236}">
                <a16:creationId xmlns:a16="http://schemas.microsoft.com/office/drawing/2014/main" id="{2D876802-8142-4E9D-B482-45E18E731A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91229" y="4694416"/>
            <a:ext cx="465291" cy="465291"/>
          </a:xfrm>
          <a:prstGeom prst="rect">
            <a:avLst/>
          </a:prstGeom>
        </p:spPr>
      </p:pic>
      <p:pic>
        <p:nvPicPr>
          <p:cNvPr id="122" name="Graphic 121" descr="Man">
            <a:extLst>
              <a:ext uri="{FF2B5EF4-FFF2-40B4-BE49-F238E27FC236}">
                <a16:creationId xmlns:a16="http://schemas.microsoft.com/office/drawing/2014/main" id="{6655347F-3383-465A-A9B1-97FFDD2BCA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2701" y="4417472"/>
            <a:ext cx="465291" cy="465291"/>
          </a:xfrm>
          <a:prstGeom prst="rect">
            <a:avLst/>
          </a:prstGeom>
        </p:spPr>
      </p:pic>
      <p:pic>
        <p:nvPicPr>
          <p:cNvPr id="123" name="Graphic 122" descr="Man">
            <a:extLst>
              <a:ext uri="{FF2B5EF4-FFF2-40B4-BE49-F238E27FC236}">
                <a16:creationId xmlns:a16="http://schemas.microsoft.com/office/drawing/2014/main" id="{D85E898C-BC93-4817-BD3E-A3F0D7D592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0621" y="4801923"/>
            <a:ext cx="465291" cy="465291"/>
          </a:xfrm>
          <a:prstGeom prst="rect">
            <a:avLst/>
          </a:prstGeom>
        </p:spPr>
      </p:pic>
      <p:pic>
        <p:nvPicPr>
          <p:cNvPr id="124" name="Graphic 123" descr="Man">
            <a:extLst>
              <a:ext uri="{FF2B5EF4-FFF2-40B4-BE49-F238E27FC236}">
                <a16:creationId xmlns:a16="http://schemas.microsoft.com/office/drawing/2014/main" id="{FCB391C6-9A17-4811-AF3A-4B0A9E50D2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12206" y="3636073"/>
            <a:ext cx="465291" cy="465291"/>
          </a:xfrm>
          <a:prstGeom prst="rect">
            <a:avLst/>
          </a:prstGeom>
        </p:spPr>
      </p:pic>
      <p:pic>
        <p:nvPicPr>
          <p:cNvPr id="125" name="Graphic 124" descr="Man">
            <a:extLst>
              <a:ext uri="{FF2B5EF4-FFF2-40B4-BE49-F238E27FC236}">
                <a16:creationId xmlns:a16="http://schemas.microsoft.com/office/drawing/2014/main" id="{97F3D5B8-23EB-4FCD-9C84-42C0117B79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89005" y="3783833"/>
            <a:ext cx="465291" cy="4652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030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2B22E-3181-40E6-8A5B-FBBF54041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72" y="1429052"/>
            <a:ext cx="8878641" cy="4671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Motivation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D778-92B6-4BC7-84EA-B010AB4A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6</a:t>
            </a:fld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939DAA-D655-4E0D-9592-79F51831D991}"/>
              </a:ext>
            </a:extLst>
          </p:cNvPr>
          <p:cNvSpPr/>
          <p:nvPr/>
        </p:nvSpPr>
        <p:spPr>
          <a:xfrm>
            <a:off x="5080477" y="244638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/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8EB14-F074-42BA-83CE-38DCE202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20" y="2069971"/>
                <a:ext cx="309514" cy="369332"/>
              </a:xfrm>
              <a:prstGeom prst="rect">
                <a:avLst/>
              </a:prstGeom>
              <a:blipFill>
                <a:blip r:embed="rId7"/>
                <a:stretch>
                  <a:fillRect r="-1764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255DD21A-21DA-4539-AE09-BA5652A5E9F7}"/>
              </a:ext>
            </a:extLst>
          </p:cNvPr>
          <p:cNvSpPr/>
          <p:nvPr/>
        </p:nvSpPr>
        <p:spPr>
          <a:xfrm>
            <a:off x="5478536" y="2325823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F3D196-6E78-4A18-8F51-E067145F2015}"/>
              </a:ext>
            </a:extLst>
          </p:cNvPr>
          <p:cNvSpPr/>
          <p:nvPr/>
        </p:nvSpPr>
        <p:spPr>
          <a:xfrm>
            <a:off x="8126209" y="3008219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B78F77-3276-41D8-AA80-3FA0DB427E5F}"/>
                  </a:ext>
                </a:extLst>
              </p:cNvPr>
              <p:cNvSpPr txBox="1"/>
              <p:nvPr/>
            </p:nvSpPr>
            <p:spPr>
              <a:xfrm>
                <a:off x="5362967" y="1921297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B78F77-3276-41D8-AA80-3FA0DB427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67" y="1921297"/>
                <a:ext cx="309514" cy="369332"/>
              </a:xfrm>
              <a:prstGeom prst="rect">
                <a:avLst/>
              </a:prstGeom>
              <a:blipFill>
                <a:blip r:embed="rId8"/>
                <a:stretch>
                  <a:fillRect r="-17647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/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32DE8B-A359-4285-85E4-DBF2B758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889" y="2589783"/>
                <a:ext cx="309514" cy="369332"/>
              </a:xfrm>
              <a:prstGeom prst="rect">
                <a:avLst/>
              </a:prstGeom>
              <a:blipFill>
                <a:blip r:embed="rId14"/>
                <a:stretch>
                  <a:fillRect r="-20000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utoShape 31">
            <a:extLst>
              <a:ext uri="{FF2B5EF4-FFF2-40B4-BE49-F238E27FC236}">
                <a16:creationId xmlns:a16="http://schemas.microsoft.com/office/drawing/2014/main" id="{6B24B548-BC5D-4C35-ACE5-8C0B007B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8" y="1867059"/>
            <a:ext cx="2021774" cy="675377"/>
          </a:xfrm>
          <a:prstGeom prst="wedgeRoundRectCallout">
            <a:avLst>
              <a:gd name="adj1" fmla="val 62654"/>
              <a:gd name="adj2" fmla="val -15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Raw trajectory data is usually very large</a:t>
            </a:r>
          </a:p>
        </p:txBody>
      </p:sp>
      <p:sp>
        <p:nvSpPr>
          <p:cNvPr id="110" name="AutoShape 31">
            <a:extLst>
              <a:ext uri="{FF2B5EF4-FFF2-40B4-BE49-F238E27FC236}">
                <a16:creationId xmlns:a16="http://schemas.microsoft.com/office/drawing/2014/main" id="{5D9913AF-76D1-49C9-85CE-921D0A76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57" y="5020197"/>
            <a:ext cx="2810160" cy="1215431"/>
          </a:xfrm>
          <a:prstGeom prst="wedgeRoundRectCallout">
            <a:avLst>
              <a:gd name="adj1" fmla="val -19789"/>
              <a:gd name="adj2" fmla="val -800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Consider a scenario: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- 10,000 pedestrians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Sampling rate: 5s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- H</a:t>
            </a:r>
            <a:r>
              <a:rPr lang="en-US" altLang="zh-CN" sz="1600" dirty="0">
                <a:solidFill>
                  <a:schemeClr val="tx1"/>
                </a:solidFill>
              </a:rPr>
              <a:t>undred of m</a:t>
            </a:r>
            <a:r>
              <a:rPr lang="en-US" altLang="zh-TW" sz="1600" dirty="0">
                <a:solidFill>
                  <a:schemeClr val="tx1"/>
                </a:solidFill>
              </a:rPr>
              <a:t>illions of positions per day!!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869665-A13C-45FF-8585-C0AF5E2511BF}"/>
              </a:ext>
            </a:extLst>
          </p:cNvPr>
          <p:cNvSpPr txBox="1"/>
          <p:nvPr/>
        </p:nvSpPr>
        <p:spPr>
          <a:xfrm>
            <a:off x="5611584" y="5260482"/>
            <a:ext cx="4050412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600" b="1" dirty="0"/>
              <a:t>Issue 1</a:t>
            </a:r>
            <a:r>
              <a:rPr lang="en-US" altLang="zh-HK" sz="1600" dirty="0"/>
              <a:t>: high </a:t>
            </a:r>
            <a:r>
              <a:rPr lang="en-US" altLang="zh-HK" sz="1600" b="1" dirty="0"/>
              <a:t>space cost </a:t>
            </a:r>
            <a:r>
              <a:rPr lang="en-US" altLang="zh-HK" sz="1600" dirty="0"/>
              <a:t>for trajectory storage</a:t>
            </a:r>
            <a:endParaRPr lang="zh-CN" alt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3584B11-F896-478E-A86A-AACDEC762913}"/>
              </a:ext>
            </a:extLst>
          </p:cNvPr>
          <p:cNvSpPr txBox="1"/>
          <p:nvPr/>
        </p:nvSpPr>
        <p:spPr>
          <a:xfrm>
            <a:off x="5611584" y="5710553"/>
            <a:ext cx="4050412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600" b="1" dirty="0"/>
              <a:t>Issue 2</a:t>
            </a:r>
            <a:r>
              <a:rPr lang="en-US" altLang="zh-HK" sz="1600" dirty="0"/>
              <a:t>: high </a:t>
            </a:r>
            <a:r>
              <a:rPr lang="en-US" altLang="zh-HK" sz="1600" b="1" dirty="0"/>
              <a:t>time cost </a:t>
            </a:r>
            <a:r>
              <a:rPr lang="en-US" altLang="zh-HK" sz="1600" dirty="0"/>
              <a:t>for query processing </a:t>
            </a:r>
            <a:endParaRPr lang="zh-CN" altLang="en-US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439C4B4-0430-4F0E-8F80-2EA367300F1C}"/>
              </a:ext>
            </a:extLst>
          </p:cNvPr>
          <p:cNvSpPr/>
          <p:nvPr/>
        </p:nvSpPr>
        <p:spPr>
          <a:xfrm>
            <a:off x="122169" y="2764004"/>
            <a:ext cx="2185624" cy="9088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HK" b="1" dirty="0"/>
              <a:t>Trajectory Simplification</a:t>
            </a:r>
          </a:p>
        </p:txBody>
      </p:sp>
      <p:sp>
        <p:nvSpPr>
          <p:cNvPr id="114" name="AutoShape 31">
            <a:extLst>
              <a:ext uri="{FF2B5EF4-FFF2-40B4-BE49-F238E27FC236}">
                <a16:creationId xmlns:a16="http://schemas.microsoft.com/office/drawing/2014/main" id="{2E6A03A8-6D85-4158-BCA4-2392197F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" y="3786003"/>
            <a:ext cx="2355125" cy="403106"/>
          </a:xfrm>
          <a:prstGeom prst="wedgeRoundRectCallout">
            <a:avLst>
              <a:gd name="adj1" fmla="val -10469"/>
              <a:gd name="adj2" fmla="val -95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Drop some positions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AutoShape 31">
            <a:extLst>
              <a:ext uri="{FF2B5EF4-FFF2-40B4-BE49-F238E27FC236}">
                <a16:creationId xmlns:a16="http://schemas.microsoft.com/office/drawing/2014/main" id="{F6A14BEC-CA47-4410-8F76-9422B392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97" y="4286947"/>
            <a:ext cx="2347217" cy="502993"/>
          </a:xfrm>
          <a:prstGeom prst="wedgeRoundRectCallout">
            <a:avLst>
              <a:gd name="adj1" fmla="val -12460"/>
              <a:gd name="adj2" fmla="val -74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As a result, only a portion of the positions is kept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8604227A-FB24-48F1-A3FD-014DD6306B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42100" y="2679737"/>
            <a:ext cx="465291" cy="465291"/>
          </a:xfrm>
          <a:prstGeom prst="rect">
            <a:avLst/>
          </a:prstGeom>
        </p:spPr>
      </p:pic>
      <p:pic>
        <p:nvPicPr>
          <p:cNvPr id="70" name="Graphic 69" descr="Man">
            <a:extLst>
              <a:ext uri="{FF2B5EF4-FFF2-40B4-BE49-F238E27FC236}">
                <a16:creationId xmlns:a16="http://schemas.microsoft.com/office/drawing/2014/main" id="{A00A5F5E-5D48-4BA2-94FC-89044E5C1F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86451" y="2380075"/>
            <a:ext cx="465291" cy="465291"/>
          </a:xfrm>
          <a:prstGeom prst="rect">
            <a:avLst/>
          </a:prstGeom>
        </p:spPr>
      </p:pic>
      <p:pic>
        <p:nvPicPr>
          <p:cNvPr id="71" name="Graphic 70" descr="Man">
            <a:extLst>
              <a:ext uri="{FF2B5EF4-FFF2-40B4-BE49-F238E27FC236}">
                <a16:creationId xmlns:a16="http://schemas.microsoft.com/office/drawing/2014/main" id="{A918BE89-498E-414E-9227-BA9830656E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80196" y="2691277"/>
            <a:ext cx="465291" cy="465291"/>
          </a:xfrm>
          <a:prstGeom prst="rect">
            <a:avLst/>
          </a:prstGeom>
        </p:spPr>
      </p:pic>
      <p:pic>
        <p:nvPicPr>
          <p:cNvPr id="74" name="Graphic 73" descr="Man">
            <a:extLst>
              <a:ext uri="{FF2B5EF4-FFF2-40B4-BE49-F238E27FC236}">
                <a16:creationId xmlns:a16="http://schemas.microsoft.com/office/drawing/2014/main" id="{A6960D38-EA96-4795-98E9-FE51AE6851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10954" y="3130411"/>
            <a:ext cx="465291" cy="465291"/>
          </a:xfrm>
          <a:prstGeom prst="rect">
            <a:avLst/>
          </a:prstGeom>
        </p:spPr>
      </p:pic>
      <p:pic>
        <p:nvPicPr>
          <p:cNvPr id="76" name="Graphic 75" descr="Man">
            <a:extLst>
              <a:ext uri="{FF2B5EF4-FFF2-40B4-BE49-F238E27FC236}">
                <a16:creationId xmlns:a16="http://schemas.microsoft.com/office/drawing/2014/main" id="{8FFEDD8F-3464-44FB-8764-5407FEEB14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6308" y="3952181"/>
            <a:ext cx="465291" cy="465291"/>
          </a:xfrm>
          <a:prstGeom prst="rect">
            <a:avLst/>
          </a:prstGeom>
        </p:spPr>
      </p:pic>
      <p:pic>
        <p:nvPicPr>
          <p:cNvPr id="77" name="Graphic 76" descr="Man">
            <a:extLst>
              <a:ext uri="{FF2B5EF4-FFF2-40B4-BE49-F238E27FC236}">
                <a16:creationId xmlns:a16="http://schemas.microsoft.com/office/drawing/2014/main" id="{DFEB124C-AE70-4F95-BBA7-40DF1D11A8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8467" y="3318542"/>
            <a:ext cx="465291" cy="465291"/>
          </a:xfrm>
          <a:prstGeom prst="rect">
            <a:avLst/>
          </a:prstGeom>
        </p:spPr>
      </p:pic>
      <p:pic>
        <p:nvPicPr>
          <p:cNvPr id="79" name="Graphic 78" descr="Man">
            <a:extLst>
              <a:ext uri="{FF2B5EF4-FFF2-40B4-BE49-F238E27FC236}">
                <a16:creationId xmlns:a16="http://schemas.microsoft.com/office/drawing/2014/main" id="{8688C2CA-6605-45FE-B29A-8CA794A6F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24580" y="4221486"/>
            <a:ext cx="465291" cy="465291"/>
          </a:xfrm>
          <a:prstGeom prst="rect">
            <a:avLst/>
          </a:prstGeom>
        </p:spPr>
      </p:pic>
      <p:pic>
        <p:nvPicPr>
          <p:cNvPr id="80" name="Graphic 79" descr="Man">
            <a:extLst>
              <a:ext uri="{FF2B5EF4-FFF2-40B4-BE49-F238E27FC236}">
                <a16:creationId xmlns:a16="http://schemas.microsoft.com/office/drawing/2014/main" id="{5558409B-06E8-41B2-B9A2-F977B3B1FE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45890" y="3360045"/>
            <a:ext cx="465291" cy="465291"/>
          </a:xfrm>
          <a:prstGeom prst="rect">
            <a:avLst/>
          </a:prstGeom>
        </p:spPr>
      </p:pic>
      <p:pic>
        <p:nvPicPr>
          <p:cNvPr id="81" name="Graphic 80" descr="Man">
            <a:extLst>
              <a:ext uri="{FF2B5EF4-FFF2-40B4-BE49-F238E27FC236}">
                <a16:creationId xmlns:a16="http://schemas.microsoft.com/office/drawing/2014/main" id="{4BD88F1E-C53D-48F3-A46C-C4F7227283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69727" y="4334010"/>
            <a:ext cx="465291" cy="465291"/>
          </a:xfrm>
          <a:prstGeom prst="rect">
            <a:avLst/>
          </a:prstGeom>
        </p:spPr>
      </p:pic>
      <p:pic>
        <p:nvPicPr>
          <p:cNvPr id="82" name="Graphic 81" descr="Man">
            <a:extLst>
              <a:ext uri="{FF2B5EF4-FFF2-40B4-BE49-F238E27FC236}">
                <a16:creationId xmlns:a16="http://schemas.microsoft.com/office/drawing/2014/main" id="{351AC5EC-5658-4C0A-AB3C-A761BF943D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53570" y="3753122"/>
            <a:ext cx="465291" cy="465291"/>
          </a:xfrm>
          <a:prstGeom prst="rect">
            <a:avLst/>
          </a:prstGeom>
        </p:spPr>
      </p:pic>
      <p:pic>
        <p:nvPicPr>
          <p:cNvPr id="83" name="Graphic 82" descr="Man">
            <a:extLst>
              <a:ext uri="{FF2B5EF4-FFF2-40B4-BE49-F238E27FC236}">
                <a16:creationId xmlns:a16="http://schemas.microsoft.com/office/drawing/2014/main" id="{F24B54FB-6768-4838-B16D-A6D563284E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11555" y="3686851"/>
            <a:ext cx="465291" cy="465291"/>
          </a:xfrm>
          <a:prstGeom prst="rect">
            <a:avLst/>
          </a:prstGeom>
        </p:spPr>
      </p:pic>
      <p:pic>
        <p:nvPicPr>
          <p:cNvPr id="84" name="Graphic 83" descr="Man">
            <a:extLst>
              <a:ext uri="{FF2B5EF4-FFF2-40B4-BE49-F238E27FC236}">
                <a16:creationId xmlns:a16="http://schemas.microsoft.com/office/drawing/2014/main" id="{225C5215-F8BD-42BE-9B18-EA22C91E98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82228" y="4461771"/>
            <a:ext cx="465291" cy="465291"/>
          </a:xfrm>
          <a:prstGeom prst="rect">
            <a:avLst/>
          </a:prstGeom>
        </p:spPr>
      </p:pic>
      <p:pic>
        <p:nvPicPr>
          <p:cNvPr id="85" name="Graphic 84" descr="Man">
            <a:extLst>
              <a:ext uri="{FF2B5EF4-FFF2-40B4-BE49-F238E27FC236}">
                <a16:creationId xmlns:a16="http://schemas.microsoft.com/office/drawing/2014/main" id="{A6663070-9576-4522-9A86-0199C92E96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68759" y="3891116"/>
            <a:ext cx="465291" cy="465291"/>
          </a:xfrm>
          <a:prstGeom prst="rect">
            <a:avLst/>
          </a:prstGeom>
        </p:spPr>
      </p:pic>
      <p:pic>
        <p:nvPicPr>
          <p:cNvPr id="86" name="Graphic 85" descr="Man">
            <a:extLst>
              <a:ext uri="{FF2B5EF4-FFF2-40B4-BE49-F238E27FC236}">
                <a16:creationId xmlns:a16="http://schemas.microsoft.com/office/drawing/2014/main" id="{C5B5B649-F177-49C2-8FDE-DDC50A230B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1740" y="4283214"/>
            <a:ext cx="465291" cy="465291"/>
          </a:xfrm>
          <a:prstGeom prst="rect">
            <a:avLst/>
          </a:prstGeom>
        </p:spPr>
      </p:pic>
      <p:pic>
        <p:nvPicPr>
          <p:cNvPr id="88" name="Graphic 87" descr="Man">
            <a:extLst>
              <a:ext uri="{FF2B5EF4-FFF2-40B4-BE49-F238E27FC236}">
                <a16:creationId xmlns:a16="http://schemas.microsoft.com/office/drawing/2014/main" id="{BA9A967B-35A0-4028-8877-D70A5AB826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13309" y="4305797"/>
            <a:ext cx="465291" cy="465291"/>
          </a:xfrm>
          <a:prstGeom prst="rect">
            <a:avLst/>
          </a:prstGeom>
        </p:spPr>
      </p:pic>
      <p:pic>
        <p:nvPicPr>
          <p:cNvPr id="90" name="Graphic 89" descr="Man">
            <a:extLst>
              <a:ext uri="{FF2B5EF4-FFF2-40B4-BE49-F238E27FC236}">
                <a16:creationId xmlns:a16="http://schemas.microsoft.com/office/drawing/2014/main" id="{54A92DD6-6765-4943-944B-632DE79E80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69844" y="4532888"/>
            <a:ext cx="465291" cy="465291"/>
          </a:xfrm>
          <a:prstGeom prst="rect">
            <a:avLst/>
          </a:prstGeom>
        </p:spPr>
      </p:pic>
      <p:pic>
        <p:nvPicPr>
          <p:cNvPr id="109" name="Graphic 108" descr="Man">
            <a:extLst>
              <a:ext uri="{FF2B5EF4-FFF2-40B4-BE49-F238E27FC236}">
                <a16:creationId xmlns:a16="http://schemas.microsoft.com/office/drawing/2014/main" id="{CE1AB0EA-44FC-42FD-8EBA-AE7FAE0C50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5205" y="3868719"/>
            <a:ext cx="465291" cy="465291"/>
          </a:xfrm>
          <a:prstGeom prst="rect">
            <a:avLst/>
          </a:prstGeom>
        </p:spPr>
      </p:pic>
      <p:pic>
        <p:nvPicPr>
          <p:cNvPr id="121" name="Graphic 120" descr="Man">
            <a:extLst>
              <a:ext uri="{FF2B5EF4-FFF2-40B4-BE49-F238E27FC236}">
                <a16:creationId xmlns:a16="http://schemas.microsoft.com/office/drawing/2014/main" id="{2D876802-8142-4E9D-B482-45E18E731A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91229" y="4694416"/>
            <a:ext cx="465291" cy="465291"/>
          </a:xfrm>
          <a:prstGeom prst="rect">
            <a:avLst/>
          </a:prstGeom>
        </p:spPr>
      </p:pic>
      <p:pic>
        <p:nvPicPr>
          <p:cNvPr id="122" name="Graphic 121" descr="Man">
            <a:extLst>
              <a:ext uri="{FF2B5EF4-FFF2-40B4-BE49-F238E27FC236}">
                <a16:creationId xmlns:a16="http://schemas.microsoft.com/office/drawing/2014/main" id="{6655347F-3383-465A-A9B1-97FFDD2BCA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2701" y="4417472"/>
            <a:ext cx="465291" cy="465291"/>
          </a:xfrm>
          <a:prstGeom prst="rect">
            <a:avLst/>
          </a:prstGeom>
        </p:spPr>
      </p:pic>
      <p:pic>
        <p:nvPicPr>
          <p:cNvPr id="123" name="Graphic 122" descr="Man">
            <a:extLst>
              <a:ext uri="{FF2B5EF4-FFF2-40B4-BE49-F238E27FC236}">
                <a16:creationId xmlns:a16="http://schemas.microsoft.com/office/drawing/2014/main" id="{D85E898C-BC93-4817-BD3E-A3F0D7D592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0621" y="4801923"/>
            <a:ext cx="465291" cy="465291"/>
          </a:xfrm>
          <a:prstGeom prst="rect">
            <a:avLst/>
          </a:prstGeom>
        </p:spPr>
      </p:pic>
      <p:pic>
        <p:nvPicPr>
          <p:cNvPr id="124" name="Graphic 123" descr="Man">
            <a:extLst>
              <a:ext uri="{FF2B5EF4-FFF2-40B4-BE49-F238E27FC236}">
                <a16:creationId xmlns:a16="http://schemas.microsoft.com/office/drawing/2014/main" id="{FCB391C6-9A17-4811-AF3A-4B0A9E50D2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12206" y="3636073"/>
            <a:ext cx="465291" cy="465291"/>
          </a:xfrm>
          <a:prstGeom prst="rect">
            <a:avLst/>
          </a:prstGeom>
        </p:spPr>
      </p:pic>
      <p:pic>
        <p:nvPicPr>
          <p:cNvPr id="125" name="Graphic 124" descr="Man">
            <a:extLst>
              <a:ext uri="{FF2B5EF4-FFF2-40B4-BE49-F238E27FC236}">
                <a16:creationId xmlns:a16="http://schemas.microsoft.com/office/drawing/2014/main" id="{97F3D5B8-23EB-4FCD-9C84-42C0117B79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89005" y="3783833"/>
            <a:ext cx="465291" cy="465291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59A19F-FA42-4A2F-95BC-507219F61DCB}"/>
              </a:ext>
            </a:extLst>
          </p:cNvPr>
          <p:cNvCxnSpPr>
            <a:cxnSpLocks/>
            <a:endCxn id="53" idx="6"/>
          </p:cNvCxnSpPr>
          <p:nvPr/>
        </p:nvCxnSpPr>
        <p:spPr>
          <a:xfrm flipV="1">
            <a:off x="5096053" y="2365012"/>
            <a:ext cx="460860" cy="1249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8E039C-60AB-483D-AABA-C95D9AF30089}"/>
              </a:ext>
            </a:extLst>
          </p:cNvPr>
          <p:cNvCxnSpPr>
            <a:cxnSpLocks/>
          </p:cNvCxnSpPr>
          <p:nvPr/>
        </p:nvCxnSpPr>
        <p:spPr>
          <a:xfrm>
            <a:off x="5509606" y="2362602"/>
            <a:ext cx="2694980" cy="6954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AutoShape 31">
            <a:extLst>
              <a:ext uri="{FF2B5EF4-FFF2-40B4-BE49-F238E27FC236}">
                <a16:creationId xmlns:a16="http://schemas.microsoft.com/office/drawing/2014/main" id="{2E83B0C9-6EAD-44D2-A789-754BA3DAD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491" y="1946549"/>
            <a:ext cx="2612817" cy="307500"/>
          </a:xfrm>
          <a:prstGeom prst="wedgeRoundRectCallout">
            <a:avLst>
              <a:gd name="adj1" fmla="val -13519"/>
              <a:gd name="adj2" fmla="val 1413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another simplified trajectory</a:t>
            </a:r>
          </a:p>
        </p:txBody>
      </p:sp>
      <p:sp>
        <p:nvSpPr>
          <p:cNvPr id="93" name="AutoShape 83">
            <a:extLst>
              <a:ext uri="{FF2B5EF4-FFF2-40B4-BE49-F238E27FC236}">
                <a16:creationId xmlns:a16="http://schemas.microsoft.com/office/drawing/2014/main" id="{314CB7A1-3C34-4A03-AA50-E8B7BB28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450" y="453848"/>
            <a:ext cx="2816093" cy="730507"/>
          </a:xfrm>
          <a:prstGeom prst="cloudCallout">
            <a:avLst>
              <a:gd name="adj1" fmla="val -34532"/>
              <a:gd name="adj2" fmla="val 10148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defRPr/>
            </a:pPr>
            <a:r>
              <a:rPr lang="en-US" altLang="zh-HK" sz="1600" dirty="0">
                <a:solidFill>
                  <a:prstClr val="black"/>
                </a:solidFill>
              </a:rPr>
              <a:t>Which positions should be dropped?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02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34" y="1951845"/>
            <a:ext cx="3100388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Trajectory Simplification: Error measurements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436547" y="1318136"/>
            <a:ext cx="3943251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Perpendicular Euclidean Distance (PED)</a:t>
            </a:r>
            <a:endParaRPr lang="zh-CN" alt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990007" y="2358430"/>
            <a:ext cx="2673417" cy="791086"/>
            <a:chOff x="3288008" y="3850463"/>
            <a:chExt cx="3564556" cy="105478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288008" y="4905244"/>
              <a:ext cx="648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998023" y="3850463"/>
              <a:ext cx="669082" cy="1029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18023" y="3850463"/>
              <a:ext cx="334541" cy="6585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78023" y="457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8568" y="4905004"/>
              <a:ext cx="28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72564" y="458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798023" y="421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68568" y="4185004"/>
              <a:ext cx="64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852564" y="386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36000" y="2312332"/>
            <a:ext cx="2754426" cy="864186"/>
            <a:chOff x="3216000" y="3789000"/>
            <a:chExt cx="3672568" cy="1152248"/>
          </a:xfrm>
        </p:grpSpPr>
        <p:sp>
          <p:nvSpPr>
            <p:cNvPr id="19" name="Oval 18"/>
            <p:cNvSpPr/>
            <p:nvPr/>
          </p:nvSpPr>
          <p:spPr>
            <a:xfrm>
              <a:off x="321600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93656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65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1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37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3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3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9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1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81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2097" y="2358429"/>
            <a:ext cx="2662232" cy="771992"/>
            <a:chOff x="3277463" y="3850463"/>
            <a:chExt cx="3549642" cy="1029322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3277463" y="3850463"/>
              <a:ext cx="1389642" cy="1029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1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79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AutoShape 31"/>
          <p:cNvSpPr>
            <a:spLocks noChangeArrowheads="1"/>
          </p:cNvSpPr>
          <p:nvPr/>
        </p:nvSpPr>
        <p:spPr bwMode="auto">
          <a:xfrm>
            <a:off x="2288929" y="3549419"/>
            <a:ext cx="2532187" cy="444806"/>
          </a:xfrm>
          <a:prstGeom prst="wedgeRoundRectCallout">
            <a:avLst>
              <a:gd name="adj1" fmla="val 32593"/>
              <a:gd name="adj2" fmla="val -1266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Original trajectory</a:t>
            </a:r>
            <a:r>
              <a:rPr lang="en-US" altLang="zh-TW">
                <a:solidFill>
                  <a:schemeClr val="tx1"/>
                </a:solidFill>
              </a:rPr>
              <a:t>: 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auto">
          <a:xfrm>
            <a:off x="6235968" y="3638619"/>
            <a:ext cx="2607631" cy="381983"/>
          </a:xfrm>
          <a:prstGeom prst="wedgeRoundRectCallout">
            <a:avLst>
              <a:gd name="adj1" fmla="val -49603"/>
              <a:gd name="adj2" fmla="val -2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Simplified trajectory: T’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47350" y="1978894"/>
            <a:ext cx="3022773" cy="1456072"/>
            <a:chOff x="3212099" y="3354802"/>
            <a:chExt cx="4030364" cy="1941428"/>
          </a:xfrm>
        </p:grpSpPr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3212099" y="48753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3884046" y="4882267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2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607946" y="3392905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3</a:t>
              </a:r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4916208" y="45324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4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335310" y="4889193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5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5737092" y="489612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6</a:t>
              </a: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5692066" y="4061384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7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6041890" y="3704628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8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755400" y="41895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9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6C36-28F7-4E74-A98E-910D9158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4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en-US" altLang="zh-HK" dirty="0"/>
              <a:t>Trajectory Simplification: Error measurements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D305C-B2D9-4803-A90B-9E1E4B3B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8</a:t>
            </a:fld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A2CD76-A420-4D93-8927-FD71C2E977BD}"/>
              </a:ext>
            </a:extLst>
          </p:cNvPr>
          <p:cNvSpPr txBox="1"/>
          <p:nvPr/>
        </p:nvSpPr>
        <p:spPr>
          <a:xfrm>
            <a:off x="2453136" y="4891033"/>
            <a:ext cx="391422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Direction-Aware Distance (DAD)</a:t>
            </a:r>
            <a:endParaRPr lang="zh-CN" altLang="en-US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CFB46F-0496-46BB-AD40-6232780673BA}"/>
              </a:ext>
            </a:extLst>
          </p:cNvPr>
          <p:cNvSpPr txBox="1"/>
          <p:nvPr/>
        </p:nvSpPr>
        <p:spPr>
          <a:xfrm>
            <a:off x="2453136" y="5361535"/>
            <a:ext cx="3930013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 Speed-Aware Distance (SAD)</a:t>
            </a:r>
            <a:endParaRPr lang="zh-CN" altLang="en-US" b="1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6B2BC2E-75BD-4B74-91EF-CE30B557D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586" y="1951835"/>
            <a:ext cx="3100388" cy="16573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5E6AB1FB-4228-4F16-8BDF-354EDC6D892F}"/>
              </a:ext>
            </a:extLst>
          </p:cNvPr>
          <p:cNvGrpSpPr/>
          <p:nvPr/>
        </p:nvGrpSpPr>
        <p:grpSpPr>
          <a:xfrm>
            <a:off x="3939352" y="2312322"/>
            <a:ext cx="2754426" cy="864186"/>
            <a:chOff x="3216000" y="3789000"/>
            <a:chExt cx="3672568" cy="115224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8B3F415-326A-4512-BADF-EF2CBD3A6F67}"/>
                </a:ext>
              </a:extLst>
            </p:cNvPr>
            <p:cNvSpPr/>
            <p:nvPr/>
          </p:nvSpPr>
          <p:spPr>
            <a:xfrm>
              <a:off x="321600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83E374F-9C47-48C5-834C-63EE43129E37}"/>
                </a:ext>
              </a:extLst>
            </p:cNvPr>
            <p:cNvSpPr/>
            <p:nvPr/>
          </p:nvSpPr>
          <p:spPr>
            <a:xfrm>
              <a:off x="393656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D0A1D96-FBF3-4DD0-880F-33441E35E2FB}"/>
                </a:ext>
              </a:extLst>
            </p:cNvPr>
            <p:cNvSpPr/>
            <p:nvPr/>
          </p:nvSpPr>
          <p:spPr>
            <a:xfrm>
              <a:off x="465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818C2B6-3B23-42D4-BAF5-C56C4A1E3637}"/>
                </a:ext>
              </a:extLst>
            </p:cNvPr>
            <p:cNvSpPr/>
            <p:nvPr/>
          </p:nvSpPr>
          <p:spPr>
            <a:xfrm>
              <a:off x="501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D9B3292-5573-4332-8EBE-BC14DF1057E4}"/>
                </a:ext>
              </a:extLst>
            </p:cNvPr>
            <p:cNvSpPr/>
            <p:nvPr/>
          </p:nvSpPr>
          <p:spPr>
            <a:xfrm>
              <a:off x="537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C558528-C1E6-4F09-A11E-94FA5C415E3A}"/>
                </a:ext>
              </a:extLst>
            </p:cNvPr>
            <p:cNvSpPr/>
            <p:nvPr/>
          </p:nvSpPr>
          <p:spPr>
            <a:xfrm>
              <a:off x="573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01975A6-7C49-4D6A-B977-C80D3AB604EC}"/>
                </a:ext>
              </a:extLst>
            </p:cNvPr>
            <p:cNvSpPr/>
            <p:nvPr/>
          </p:nvSpPr>
          <p:spPr>
            <a:xfrm>
              <a:off x="573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127A8FC-4646-453D-BEE2-A1DF0614792A}"/>
                </a:ext>
              </a:extLst>
            </p:cNvPr>
            <p:cNvSpPr/>
            <p:nvPr/>
          </p:nvSpPr>
          <p:spPr>
            <a:xfrm>
              <a:off x="609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D0AB792-4B3C-447C-8EA5-C5A1276BFD5D}"/>
                </a:ext>
              </a:extLst>
            </p:cNvPr>
            <p:cNvSpPr/>
            <p:nvPr/>
          </p:nvSpPr>
          <p:spPr>
            <a:xfrm>
              <a:off x="681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0300469-66B6-4A2B-9DFC-3B51735FC8F8}"/>
                </a:ext>
              </a:extLst>
            </p:cNvPr>
            <p:cNvSpPr/>
            <p:nvPr/>
          </p:nvSpPr>
          <p:spPr>
            <a:xfrm>
              <a:off x="681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</p:grpSp>
      <p:sp>
        <p:nvSpPr>
          <p:cNvPr id="125" name="AutoShape 31">
            <a:extLst>
              <a:ext uri="{FF2B5EF4-FFF2-40B4-BE49-F238E27FC236}">
                <a16:creationId xmlns:a16="http://schemas.microsoft.com/office/drawing/2014/main" id="{63AA90E2-C8EB-46A0-863B-84206A36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44" y="2131388"/>
            <a:ext cx="1013666" cy="376989"/>
          </a:xfrm>
          <a:prstGeom prst="wedgeRoundRectCallout">
            <a:avLst>
              <a:gd name="adj1" fmla="val -95491"/>
              <a:gd name="adj2" fmla="val 59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dirty="0">
                <a:solidFill>
                  <a:schemeClr val="tx1"/>
                </a:solidFill>
              </a:rPr>
              <a:t>distance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7" name="AutoShape 31">
            <a:extLst>
              <a:ext uri="{FF2B5EF4-FFF2-40B4-BE49-F238E27FC236}">
                <a16:creationId xmlns:a16="http://schemas.microsoft.com/office/drawing/2014/main" id="{CB8B4704-620F-4C3E-BEF8-D506E132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150" y="3650171"/>
            <a:ext cx="3100388" cy="346395"/>
          </a:xfrm>
          <a:prstGeom prst="wedgeRoundRectCallout">
            <a:avLst>
              <a:gd name="adj1" fmla="val -42635"/>
              <a:gd name="adj2" fmla="val -1736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perpendicular positions on T’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6440F3F-552E-4A93-A48D-8E15312CEA7F}"/>
              </a:ext>
            </a:extLst>
          </p:cNvPr>
          <p:cNvSpPr txBox="1"/>
          <p:nvPr/>
        </p:nvSpPr>
        <p:spPr>
          <a:xfrm>
            <a:off x="2437945" y="1752108"/>
            <a:ext cx="394520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dirty="0"/>
              <a:t>Error of T’ = the </a:t>
            </a:r>
            <a:r>
              <a:rPr lang="en-US" altLang="zh-CN" b="1" dirty="0"/>
              <a:t>maximum distance</a:t>
            </a:r>
            <a:endParaRPr lang="zh-CN" altLang="en-US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2F182F-9860-468C-8F6A-C7169E45BD13}"/>
              </a:ext>
            </a:extLst>
          </p:cNvPr>
          <p:cNvSpPr txBox="1"/>
          <p:nvPr/>
        </p:nvSpPr>
        <p:spPr>
          <a:xfrm>
            <a:off x="2439898" y="1318126"/>
            <a:ext cx="3943251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Perpendicular Euclidean Distance (PED)</a:t>
            </a:r>
            <a:endParaRPr lang="zh-CN" altLang="en-US" b="1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6E40F71-6104-43A7-BC9D-69ECF30EDF79}"/>
              </a:ext>
            </a:extLst>
          </p:cNvPr>
          <p:cNvGrpSpPr/>
          <p:nvPr/>
        </p:nvGrpSpPr>
        <p:grpSpPr>
          <a:xfrm>
            <a:off x="3850701" y="1978884"/>
            <a:ext cx="3022773" cy="1456072"/>
            <a:chOff x="3212099" y="3354802"/>
            <a:chExt cx="4030364" cy="1941428"/>
          </a:xfrm>
        </p:grpSpPr>
        <p:sp>
          <p:nvSpPr>
            <p:cNvPr id="131" name="Text Box 20">
              <a:extLst>
                <a:ext uri="{FF2B5EF4-FFF2-40B4-BE49-F238E27FC236}">
                  <a16:creationId xmlns:a16="http://schemas.microsoft.com/office/drawing/2014/main" id="{96859444-5A05-4F1F-9D6B-D0DC40F36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099" y="48753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6EEE1811-07BB-40C3-B4A6-0E263205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046" y="4882268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2</a:t>
              </a:r>
            </a:p>
          </p:txBody>
        </p:sp>
        <p:sp>
          <p:nvSpPr>
            <p:cNvPr id="133" name="Text Box 20">
              <a:extLst>
                <a:ext uri="{FF2B5EF4-FFF2-40B4-BE49-F238E27FC236}">
                  <a16:creationId xmlns:a16="http://schemas.microsoft.com/office/drawing/2014/main" id="{EC45FBC9-E082-418A-9F49-221570F8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946" y="3392905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3</a:t>
              </a:r>
            </a:p>
          </p:txBody>
        </p:sp>
        <p:sp>
          <p:nvSpPr>
            <p:cNvPr id="134" name="Text Box 20">
              <a:extLst>
                <a:ext uri="{FF2B5EF4-FFF2-40B4-BE49-F238E27FC236}">
                  <a16:creationId xmlns:a16="http://schemas.microsoft.com/office/drawing/2014/main" id="{28264362-1E75-4E51-9576-CC0537002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208" y="45324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4</a:t>
              </a:r>
            </a:p>
          </p:txBody>
        </p:sp>
        <p:sp>
          <p:nvSpPr>
            <p:cNvPr id="135" name="Text Box 20">
              <a:extLst>
                <a:ext uri="{FF2B5EF4-FFF2-40B4-BE49-F238E27FC236}">
                  <a16:creationId xmlns:a16="http://schemas.microsoft.com/office/drawing/2014/main" id="{9755266D-8BFF-453B-81B2-2D4D4956A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310" y="4889193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5</a:t>
              </a:r>
            </a:p>
          </p:txBody>
        </p:sp>
        <p:sp>
          <p:nvSpPr>
            <p:cNvPr id="136" name="Text Box 20">
              <a:extLst>
                <a:ext uri="{FF2B5EF4-FFF2-40B4-BE49-F238E27FC236}">
                  <a16:creationId xmlns:a16="http://schemas.microsoft.com/office/drawing/2014/main" id="{B96F4479-1059-4688-9029-5AA721DB5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7092" y="489612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6</a:t>
              </a:r>
            </a:p>
          </p:txBody>
        </p:sp>
        <p:sp>
          <p:nvSpPr>
            <p:cNvPr id="137" name="Text Box 20">
              <a:extLst>
                <a:ext uri="{FF2B5EF4-FFF2-40B4-BE49-F238E27FC236}">
                  <a16:creationId xmlns:a16="http://schemas.microsoft.com/office/drawing/2014/main" id="{27BCF6E3-ABF3-4762-A456-77F304B25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66" y="4061384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7</a:t>
              </a:r>
            </a:p>
          </p:txBody>
        </p:sp>
        <p:sp>
          <p:nvSpPr>
            <p:cNvPr id="138" name="Text Box 20">
              <a:extLst>
                <a:ext uri="{FF2B5EF4-FFF2-40B4-BE49-F238E27FC236}">
                  <a16:creationId xmlns:a16="http://schemas.microsoft.com/office/drawing/2014/main" id="{965006EB-BD01-4824-ABB8-9C410F349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387" y="372453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8</a:t>
              </a:r>
            </a:p>
          </p:txBody>
        </p:sp>
        <p:sp>
          <p:nvSpPr>
            <p:cNvPr id="139" name="Text Box 20">
              <a:extLst>
                <a:ext uri="{FF2B5EF4-FFF2-40B4-BE49-F238E27FC236}">
                  <a16:creationId xmlns:a16="http://schemas.microsoft.com/office/drawing/2014/main" id="{BD3E26B1-364F-44E6-A7A0-F54D5A10D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400" y="41895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9</a:t>
              </a:r>
            </a:p>
          </p:txBody>
        </p:sp>
        <p:sp>
          <p:nvSpPr>
            <p:cNvPr id="140" name="Text Box 20">
              <a:extLst>
                <a:ext uri="{FF2B5EF4-FFF2-40B4-BE49-F238E27FC236}">
                  <a16:creationId xmlns:a16="http://schemas.microsoft.com/office/drawing/2014/main" id="{0BC6D821-2BBD-43D5-BD27-98FAA3C2D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869C3F-D357-4DDA-8B6D-A28F69624F97}"/>
              </a:ext>
            </a:extLst>
          </p:cNvPr>
          <p:cNvGrpSpPr/>
          <p:nvPr/>
        </p:nvGrpSpPr>
        <p:grpSpPr>
          <a:xfrm>
            <a:off x="3993358" y="2358420"/>
            <a:ext cx="2673417" cy="791086"/>
            <a:chOff x="3288008" y="3850463"/>
            <a:chExt cx="3564556" cy="1054781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4455CD9-CC3E-4941-8AB3-6B2DDE74011A}"/>
                </a:ext>
              </a:extLst>
            </p:cNvPr>
            <p:cNvCxnSpPr/>
            <p:nvPr/>
          </p:nvCxnSpPr>
          <p:spPr>
            <a:xfrm>
              <a:off x="3288008" y="4905244"/>
              <a:ext cx="648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154CD03-7FD5-4E2D-8F7F-C9502D65A272}"/>
                </a:ext>
              </a:extLst>
            </p:cNvPr>
            <p:cNvCxnSpPr/>
            <p:nvPr/>
          </p:nvCxnSpPr>
          <p:spPr>
            <a:xfrm flipV="1">
              <a:off x="3998023" y="3850463"/>
              <a:ext cx="669082" cy="1029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99B4173-45FC-45FB-B781-C2CCFF499F15}"/>
                </a:ext>
              </a:extLst>
            </p:cNvPr>
            <p:cNvCxnSpPr/>
            <p:nvPr/>
          </p:nvCxnSpPr>
          <p:spPr>
            <a:xfrm>
              <a:off x="4718023" y="3850463"/>
              <a:ext cx="334541" cy="6585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89CFED-9093-43C5-AB7E-AA1C6A5C422D}"/>
                </a:ext>
              </a:extLst>
            </p:cNvPr>
            <p:cNvCxnSpPr/>
            <p:nvPr/>
          </p:nvCxnSpPr>
          <p:spPr>
            <a:xfrm>
              <a:off x="5078023" y="457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0D45096-00A3-45EF-A27E-7FF5ACFFF674}"/>
                </a:ext>
              </a:extLst>
            </p:cNvPr>
            <p:cNvCxnSpPr/>
            <p:nvPr/>
          </p:nvCxnSpPr>
          <p:spPr>
            <a:xfrm>
              <a:off x="5448568" y="4905004"/>
              <a:ext cx="28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C4BB9A6-18A8-4C33-AEA7-9C16E02743A2}"/>
                </a:ext>
              </a:extLst>
            </p:cNvPr>
            <p:cNvCxnSpPr/>
            <p:nvPr/>
          </p:nvCxnSpPr>
          <p:spPr>
            <a:xfrm flipV="1">
              <a:off x="5772564" y="458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C8134A3-23E5-4590-9052-A5E6F242DA50}"/>
                </a:ext>
              </a:extLst>
            </p:cNvPr>
            <p:cNvCxnSpPr/>
            <p:nvPr/>
          </p:nvCxnSpPr>
          <p:spPr>
            <a:xfrm flipV="1">
              <a:off x="5798023" y="421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A31792E-CD83-4BD9-86EA-015E8AC96BDD}"/>
                </a:ext>
              </a:extLst>
            </p:cNvPr>
            <p:cNvCxnSpPr/>
            <p:nvPr/>
          </p:nvCxnSpPr>
          <p:spPr>
            <a:xfrm>
              <a:off x="6168568" y="4185004"/>
              <a:ext cx="64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F8164B2-B483-4F7E-87DD-78D997CC8D55}"/>
                </a:ext>
              </a:extLst>
            </p:cNvPr>
            <p:cNvCxnSpPr/>
            <p:nvPr/>
          </p:nvCxnSpPr>
          <p:spPr>
            <a:xfrm flipV="1">
              <a:off x="6852564" y="386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385C52E-82DE-414D-BAE0-12F3A7686194}"/>
              </a:ext>
            </a:extLst>
          </p:cNvPr>
          <p:cNvGrpSpPr/>
          <p:nvPr/>
        </p:nvGrpSpPr>
        <p:grpSpPr>
          <a:xfrm>
            <a:off x="3985449" y="2358419"/>
            <a:ext cx="2662232" cy="771992"/>
            <a:chOff x="3277463" y="3850463"/>
            <a:chExt cx="3549642" cy="1029322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A960486-3780-4911-BE3D-641C637599FE}"/>
                </a:ext>
              </a:extLst>
            </p:cNvPr>
            <p:cNvCxnSpPr/>
            <p:nvPr/>
          </p:nvCxnSpPr>
          <p:spPr>
            <a:xfrm flipV="1">
              <a:off x="3277463" y="3850463"/>
              <a:ext cx="1389642" cy="1029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4B957CC-9884-4DE4-8ACE-D1AD50089442}"/>
                </a:ext>
              </a:extLst>
            </p:cNvPr>
            <p:cNvCxnSpPr/>
            <p:nvPr/>
          </p:nvCxnSpPr>
          <p:spPr>
            <a:xfrm>
              <a:off x="471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D95EFFC-A420-40AE-B714-26B3F7F6DFF5}"/>
                </a:ext>
              </a:extLst>
            </p:cNvPr>
            <p:cNvCxnSpPr/>
            <p:nvPr/>
          </p:nvCxnSpPr>
          <p:spPr>
            <a:xfrm flipV="1">
              <a:off x="579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0" name="AutoShape 31">
            <a:extLst>
              <a:ext uri="{FF2B5EF4-FFF2-40B4-BE49-F238E27FC236}">
                <a16:creationId xmlns:a16="http://schemas.microsoft.com/office/drawing/2014/main" id="{049FA59E-408B-4081-89D5-5241A04A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48" y="2189899"/>
            <a:ext cx="3100388" cy="702873"/>
          </a:xfrm>
          <a:prstGeom prst="wedgeRoundRectCallout">
            <a:avLst>
              <a:gd name="adj1" fmla="val 64557"/>
              <a:gd name="adj2" fmla="val 348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The worst (maximal) distance of the perpendicular positions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746670-BC8F-4AA5-9896-BFFD81601723}"/>
              </a:ext>
            </a:extLst>
          </p:cNvPr>
          <p:cNvSpPr txBox="1"/>
          <p:nvPr/>
        </p:nvSpPr>
        <p:spPr>
          <a:xfrm>
            <a:off x="2453136" y="4396093"/>
            <a:ext cx="393001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Synchronized Euclidean Distance (SED)</a:t>
            </a:r>
            <a:endParaRPr lang="zh-CN" altLang="en-US" b="1" dirty="0"/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05EAC630-0F2A-439E-8F36-81F1B21B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619" y="2606510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2</a:t>
            </a:r>
          </a:p>
        </p:txBody>
      </p:sp>
      <p:sp>
        <p:nvSpPr>
          <p:cNvPr id="76" name="Text Box 20">
            <a:extLst>
              <a:ext uri="{FF2B5EF4-FFF2-40B4-BE49-F238E27FC236}">
                <a16:creationId xmlns:a16="http://schemas.microsoft.com/office/drawing/2014/main" id="{A00C7B13-F70B-47F5-803E-C86CA797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293" y="2466706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4</a:t>
            </a:r>
          </a:p>
        </p:txBody>
      </p:sp>
      <p:sp>
        <p:nvSpPr>
          <p:cNvPr id="77" name="Text Box 20">
            <a:extLst>
              <a:ext uri="{FF2B5EF4-FFF2-40B4-BE49-F238E27FC236}">
                <a16:creationId xmlns:a16="http://schemas.microsoft.com/office/drawing/2014/main" id="{6DFD1EB4-753B-46AA-9235-20DBB4CF8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495" y="2720247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5</a:t>
            </a:r>
          </a:p>
        </p:txBody>
      </p:sp>
      <p:sp>
        <p:nvSpPr>
          <p:cNvPr id="78" name="Text Box 20">
            <a:extLst>
              <a:ext uri="{FF2B5EF4-FFF2-40B4-BE49-F238E27FC236}">
                <a16:creationId xmlns:a16="http://schemas.microsoft.com/office/drawing/2014/main" id="{253499BD-B0FE-4F8A-AEBD-2027CD68A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657" y="2936925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7</a:t>
            </a:r>
          </a:p>
        </p:txBody>
      </p:sp>
      <p:sp>
        <p:nvSpPr>
          <p:cNvPr id="79" name="Text Box 20">
            <a:extLst>
              <a:ext uri="{FF2B5EF4-FFF2-40B4-BE49-F238E27FC236}">
                <a16:creationId xmlns:a16="http://schemas.microsoft.com/office/drawing/2014/main" id="{D3B1E8D6-FAF1-40A0-AE6B-F190776F9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799" y="2717703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8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108A0EA-AFF4-440A-B293-0240EFCB9737}"/>
              </a:ext>
            </a:extLst>
          </p:cNvPr>
          <p:cNvSpPr/>
          <p:nvPr/>
        </p:nvSpPr>
        <p:spPr>
          <a:xfrm>
            <a:off x="4244897" y="2872089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99745101-2404-4E0E-8B6A-2CC2EE828CAF}"/>
              </a:ext>
            </a:extLst>
          </p:cNvPr>
          <p:cNvSpPr/>
          <p:nvPr/>
        </p:nvSpPr>
        <p:spPr>
          <a:xfrm>
            <a:off x="5406947" y="2700639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2615516E-65BC-48C1-B12B-D925BE010B9F}"/>
              </a:ext>
            </a:extLst>
          </p:cNvPr>
          <p:cNvSpPr/>
          <p:nvPr/>
        </p:nvSpPr>
        <p:spPr>
          <a:xfrm>
            <a:off x="5673647" y="2976864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2B7D6FED-BC20-460A-9FF7-B9B02C208435}"/>
              </a:ext>
            </a:extLst>
          </p:cNvPr>
          <p:cNvSpPr/>
          <p:nvPr/>
        </p:nvSpPr>
        <p:spPr>
          <a:xfrm>
            <a:off x="5968922" y="2970514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0D524937-62DD-4FF0-BA93-6DB842EE5A24}"/>
              </a:ext>
            </a:extLst>
          </p:cNvPr>
          <p:cNvSpPr/>
          <p:nvPr/>
        </p:nvSpPr>
        <p:spPr>
          <a:xfrm>
            <a:off x="6222922" y="2722864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C2117820-6B0E-4BEC-B26E-74D4C27152E2}"/>
              </a:ext>
            </a:extLst>
          </p:cNvPr>
          <p:cNvSpPr/>
          <p:nvPr/>
        </p:nvSpPr>
        <p:spPr>
          <a:xfrm>
            <a:off x="6457872" y="2478389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Text Box 20">
            <a:extLst>
              <a:ext uri="{FF2B5EF4-FFF2-40B4-BE49-F238E27FC236}">
                <a16:creationId xmlns:a16="http://schemas.microsoft.com/office/drawing/2014/main" id="{DF6B945E-EE5B-4038-B3C4-05C17B55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629" y="2204403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9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3B0DD17-9441-4DC2-A9FE-312DE9E45BFA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4281690" y="2913206"/>
            <a:ext cx="225085" cy="209296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C5AFBA5-E3A9-4D39-A348-50BE0FF09D51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5301099" y="2732389"/>
            <a:ext cx="134580" cy="129724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65F378-3C8F-4FAC-A11A-CDB7DADF9F4E}"/>
              </a:ext>
            </a:extLst>
          </p:cNvPr>
          <p:cNvCxnSpPr>
            <a:cxnSpLocks/>
          </p:cNvCxnSpPr>
          <p:nvPr/>
        </p:nvCxnSpPr>
        <p:spPr>
          <a:xfrm flipV="1">
            <a:off x="5590305" y="3019577"/>
            <a:ext cx="105692" cy="105078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4F2748-EE7A-4810-AC3A-687F664D7CE8}"/>
              </a:ext>
            </a:extLst>
          </p:cNvPr>
          <p:cNvCxnSpPr>
            <a:cxnSpLocks/>
          </p:cNvCxnSpPr>
          <p:nvPr/>
        </p:nvCxnSpPr>
        <p:spPr>
          <a:xfrm flipH="1" flipV="1">
            <a:off x="5858809" y="2869998"/>
            <a:ext cx="137917" cy="118997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4C4FEC-5EA3-4C36-8A23-72AAD20CA075}"/>
              </a:ext>
            </a:extLst>
          </p:cNvPr>
          <p:cNvCxnSpPr>
            <a:cxnSpLocks/>
          </p:cNvCxnSpPr>
          <p:nvPr/>
        </p:nvCxnSpPr>
        <p:spPr>
          <a:xfrm flipH="1" flipV="1">
            <a:off x="6136218" y="2608317"/>
            <a:ext cx="126018" cy="161504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E48D1C-546B-4CD3-870B-F40EE219AFE2}"/>
              </a:ext>
            </a:extLst>
          </p:cNvPr>
          <p:cNvCxnSpPr>
            <a:cxnSpLocks/>
          </p:cNvCxnSpPr>
          <p:nvPr/>
        </p:nvCxnSpPr>
        <p:spPr>
          <a:xfrm flipH="1" flipV="1">
            <a:off x="6491911" y="2499384"/>
            <a:ext cx="183558" cy="115602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810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125" grpId="0" animBg="1"/>
      <p:bldP spid="127" grpId="0" animBg="1"/>
      <p:bldP spid="128" grpId="0" animBg="1"/>
      <p:bldP spid="170" grpId="0" animBg="1"/>
      <p:bldP spid="74" grpId="0" animBg="1"/>
      <p:bldP spid="75" grpId="0"/>
      <p:bldP spid="76" grpId="0"/>
      <p:bldP spid="77" grpId="0"/>
      <p:bldP spid="78" grpId="0"/>
      <p:bldP spid="79" grpId="0"/>
      <p:bldP spid="6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76F9F-7D9E-49FF-8389-717B7DE8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6" y="2642082"/>
            <a:ext cx="4407717" cy="282612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EFC79E6-CC8D-442C-BB5B-E86B35A5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2481" cy="730507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Error-Bounded Online Trajectory Simplification (EB-OTS)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08990-29B2-439B-9A77-9DC0218F6844}"/>
              </a:ext>
            </a:extLst>
          </p:cNvPr>
          <p:cNvSpPr txBox="1"/>
          <p:nvPr/>
        </p:nvSpPr>
        <p:spPr>
          <a:xfrm>
            <a:off x="928229" y="1310164"/>
            <a:ext cx="4889136" cy="120032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dirty="0"/>
              <a:t>Problem (EB-OTS):</a:t>
            </a:r>
          </a:p>
          <a:p>
            <a:r>
              <a:rPr lang="en-US" altLang="zh-CN" dirty="0"/>
              <a:t>         Input: </a:t>
            </a:r>
            <a:r>
              <a:rPr lang="en-US" altLang="zh-CN" b="0" dirty="0"/>
              <a:t>T = &lt;P1, P2,…, </a:t>
            </a:r>
            <a:r>
              <a:rPr lang="en-US" altLang="zh-CN" b="0" dirty="0" err="1"/>
              <a:t>Pn</a:t>
            </a:r>
            <a:r>
              <a:rPr lang="en-US" altLang="zh-CN" b="0" dirty="0"/>
              <a:t>&gt; in streaming</a:t>
            </a:r>
          </a:p>
          <a:p>
            <a:pPr lvl="1"/>
            <a:r>
              <a:rPr lang="en-US" altLang="zh-CN" b="1" dirty="0"/>
              <a:t>Objective</a:t>
            </a:r>
            <a:r>
              <a:rPr lang="en-US" altLang="zh-CN" dirty="0"/>
              <a:t>: minimize |T’| </a:t>
            </a:r>
          </a:p>
          <a:p>
            <a:pPr lvl="1"/>
            <a:r>
              <a:rPr lang="en-US" altLang="zh-CN" b="1" dirty="0"/>
              <a:t>Constraint</a:t>
            </a:r>
            <a:r>
              <a:rPr lang="en-US" altLang="zh-CN" dirty="0"/>
              <a:t>: ε</a:t>
            </a:r>
            <a:r>
              <a:rPr lang="en-SG" altLang="zh-CN" dirty="0"/>
              <a:t>(</a:t>
            </a:r>
            <a:r>
              <a:rPr lang="en-US" altLang="zh-CN" dirty="0"/>
              <a:t>T’</a:t>
            </a:r>
            <a:r>
              <a:rPr lang="en-SG" altLang="zh-CN" dirty="0"/>
              <a:t>) </a:t>
            </a:r>
            <a:r>
              <a:rPr lang="zh-CN" altLang="en-US" dirty="0"/>
              <a:t>≤</a:t>
            </a:r>
            <a:r>
              <a:rPr lang="en-SG" altLang="zh-CN" dirty="0"/>
              <a:t> </a:t>
            </a:r>
            <a:r>
              <a:rPr lang="en-US" altLang="zh-CN" dirty="0" err="1"/>
              <a:t>εt</a:t>
            </a:r>
            <a:r>
              <a:rPr lang="en-US" altLang="zh-CN" dirty="0"/>
              <a:t> (</a:t>
            </a:r>
            <a:r>
              <a:rPr lang="en-SG" dirty="0"/>
              <a:t>error tolerance) </a:t>
            </a:r>
            <a:endParaRPr lang="en-US" altLang="zh-C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9F98A-16C3-49F2-84CA-126B4C5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9</a:t>
            </a:fld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6B47500F-99E9-4058-A1AC-88D60865C044}"/>
              </a:ext>
            </a:extLst>
          </p:cNvPr>
          <p:cNvSpPr/>
          <p:nvPr/>
        </p:nvSpPr>
        <p:spPr>
          <a:xfrm rot="2517673">
            <a:off x="2898322" y="4076372"/>
            <a:ext cx="256407" cy="252784"/>
          </a:xfrm>
          <a:prstGeom prst="plus">
            <a:avLst>
              <a:gd name="adj" fmla="val 47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81026F-1CF3-4AED-B6FA-F6ACFA72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55" y="4108772"/>
            <a:ext cx="225572" cy="2255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B248A0-F244-4B72-ADC6-14978444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019" y="4366428"/>
            <a:ext cx="225572" cy="225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83AED7-C87B-4DFC-BCD1-4EE06D8E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60" y="3813529"/>
            <a:ext cx="225572" cy="22557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8A3C2B-B3A1-4322-ABC9-5C7F5F42F6C8}"/>
              </a:ext>
            </a:extLst>
          </p:cNvPr>
          <p:cNvCxnSpPr>
            <a:cxnSpLocks/>
          </p:cNvCxnSpPr>
          <p:nvPr/>
        </p:nvCxnSpPr>
        <p:spPr>
          <a:xfrm flipH="1">
            <a:off x="4620126" y="3686935"/>
            <a:ext cx="235652" cy="5346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CE9BB8-1D7A-4485-8571-338BF730DBDF}"/>
              </a:ext>
            </a:extLst>
          </p:cNvPr>
          <p:cNvCxnSpPr>
            <a:cxnSpLocks/>
          </p:cNvCxnSpPr>
          <p:nvPr/>
        </p:nvCxnSpPr>
        <p:spPr>
          <a:xfrm flipH="1">
            <a:off x="2021305" y="4205515"/>
            <a:ext cx="258277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BD63D3-13CB-454D-BDE2-492939B3C241}"/>
              </a:ext>
            </a:extLst>
          </p:cNvPr>
          <p:cNvSpPr txBox="1"/>
          <p:nvPr/>
        </p:nvSpPr>
        <p:spPr>
          <a:xfrm>
            <a:off x="5817365" y="3393424"/>
            <a:ext cx="582328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sz="2000" dirty="0"/>
              <a:t>Input</a:t>
            </a:r>
            <a:r>
              <a:rPr lang="en-US" altLang="zh-CN" sz="2000" b="0" dirty="0"/>
              <a:t>: T = &lt;P1, P2, P3, P4, P5, P6, P7, P8&gt; </a:t>
            </a:r>
            <a:r>
              <a:rPr lang="en-SG" altLang="zh-CN" sz="2000" b="0" dirty="0"/>
              <a:t>in streaming</a:t>
            </a:r>
            <a:endParaRPr lang="en-US" altLang="zh-CN" sz="2000" b="0" dirty="0"/>
          </a:p>
          <a:p>
            <a:r>
              <a:rPr lang="en-US" altLang="zh-CN" sz="2000" dirty="0"/>
              <a:t>Objective: </a:t>
            </a:r>
            <a:r>
              <a:rPr lang="en-US" altLang="zh-CN" sz="2000" b="0" dirty="0"/>
              <a:t> |T’| as small as possible</a:t>
            </a:r>
          </a:p>
          <a:p>
            <a:r>
              <a:rPr lang="en-US" altLang="zh-CN" sz="2000" dirty="0"/>
              <a:t>Constraint</a:t>
            </a:r>
            <a:r>
              <a:rPr lang="en-US" altLang="zh-CN" sz="2000" b="0" dirty="0"/>
              <a:t>:  an error tolerance 0.5 for PED </a:t>
            </a:r>
          </a:p>
          <a:p>
            <a:r>
              <a:rPr lang="en-US" altLang="zh-CN" sz="2000" dirty="0"/>
              <a:t>Output</a:t>
            </a:r>
            <a:r>
              <a:rPr lang="en-US" altLang="zh-CN" sz="2000" b="0" dirty="0"/>
              <a:t>: T’=&lt;P1, P7, P8&gt; with |T’|=3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2889D3-771C-4473-9844-BECC7E5D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21" y="3811994"/>
            <a:ext cx="225572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2ecdc8-ab0f-4b50-8981-eeaba7e53cc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2ecdc8-ab0f-4b50-8981-eeaba7e53cc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2ecdc8-ab0f-4b50-8981-eeaba7e53cc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9.7|4.6|5.3|10.8|5.1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9.7|4.6|5.3|10.8|5.1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9.7|4.6|5.3|10.8|5.1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9.7|4.6|5.3|10.8|5.1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9.7|4.6|5.3|10.8|5.1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0.5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.6|2|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2ecdc8-ab0f-4b50-8981-eeaba7e53cc4}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1574</Words>
  <Application>Microsoft Office PowerPoint</Application>
  <PresentationFormat>Widescreen</PresentationFormat>
  <Paragraphs>391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等线</vt:lpstr>
      <vt:lpstr>맑은 고딕</vt:lpstr>
      <vt:lpstr>新細明體</vt:lpstr>
      <vt:lpstr>Arial</vt:lpstr>
      <vt:lpstr>Calibri</vt:lpstr>
      <vt:lpstr>Calibri Light</vt:lpstr>
      <vt:lpstr>Cambria Math</vt:lpstr>
      <vt:lpstr>Tahoma</vt:lpstr>
      <vt:lpstr>1_Office Theme</vt:lpstr>
      <vt:lpstr>Error-Bounded Online Trajectory Simplification with Multi-Agent Reinforcement Learning </vt:lpstr>
      <vt:lpstr>Trajectory Simplification: Introduction</vt:lpstr>
      <vt:lpstr>Trajectory Simplification: Motivation</vt:lpstr>
      <vt:lpstr>Trajectory Simplification: Motivation</vt:lpstr>
      <vt:lpstr>Trajectory Simplification: Motivation</vt:lpstr>
      <vt:lpstr>Trajectory Simplification: Motivation</vt:lpstr>
      <vt:lpstr>Trajectory Simplification: Error measurements</vt:lpstr>
      <vt:lpstr>Trajectory Simplification: Error measurements</vt:lpstr>
      <vt:lpstr>Error-Bounded Online Trajectory Simplification (EB-OTS)</vt:lpstr>
      <vt:lpstr>Existing Solutions: three-step process</vt:lpstr>
      <vt:lpstr>Existing Solutions: three-step process</vt:lpstr>
      <vt:lpstr>Background of Reinforcement Learning</vt:lpstr>
      <vt:lpstr>MDP for Agent-E and Agent-R</vt:lpstr>
      <vt:lpstr>Multi-Agent Reinforcement Learning Solution (MARL4TS)</vt:lpstr>
      <vt:lpstr>Optimization Techniques</vt:lpstr>
      <vt:lpstr>Experimental Setup</vt:lpstr>
      <vt:lpstr>Effectiveness Results</vt:lpstr>
      <vt:lpstr>Efficiency Results</vt:lpstr>
      <vt:lpstr>Ablation study of the learned policy</vt:lpstr>
      <vt:lpstr> Case Study</vt:lpstr>
      <vt:lpstr> Transferability Test</vt:lpstr>
      <vt:lpstr>Conclusion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Long (Asst Prof)</dc:creator>
  <cp:lastModifiedBy>Wang Zheng</cp:lastModifiedBy>
  <cp:revision>365</cp:revision>
  <dcterms:created xsi:type="dcterms:W3CDTF">2019-07-19T09:03:00Z</dcterms:created>
  <dcterms:modified xsi:type="dcterms:W3CDTF">2021-06-19T13:42:23Z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