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3" r:id="rId2"/>
    <p:sldId id="621" r:id="rId3"/>
    <p:sldId id="591" r:id="rId4"/>
    <p:sldId id="567" r:id="rId5"/>
    <p:sldId id="568" r:id="rId6"/>
    <p:sldId id="569" r:id="rId7"/>
    <p:sldId id="570" r:id="rId8"/>
    <p:sldId id="571" r:id="rId9"/>
    <p:sldId id="572" r:id="rId10"/>
    <p:sldId id="729" r:id="rId11"/>
    <p:sldId id="730" r:id="rId12"/>
    <p:sldId id="731" r:id="rId13"/>
    <p:sldId id="732" r:id="rId14"/>
    <p:sldId id="298" r:id="rId15"/>
    <p:sldId id="295" r:id="rId16"/>
    <p:sldId id="299" r:id="rId17"/>
    <p:sldId id="267" r:id="rId18"/>
    <p:sldId id="268" r:id="rId19"/>
    <p:sldId id="278" r:id="rId20"/>
    <p:sldId id="279" r:id="rId21"/>
    <p:sldId id="291" r:id="rId22"/>
    <p:sldId id="282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6D"/>
    <a:srgbClr val="CE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09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A3F64-B923-4F37-81EF-BDC34463A90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0285C-A373-4EA7-BDC4-778E5FD45D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285C-A373-4EA7-BDC4-778E5FD45D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060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71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285C-A373-4EA7-BDC4-778E5FD45D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HK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H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HK" baseline="0" dirty="0"/>
          </a:p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74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4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5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6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6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2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29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04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BBAC23B5-8E85-49B2-8DBB-50420699CA89}" type="datetime1">
              <a:rPr lang="en-US" smtClean="0"/>
              <a:t>4/12/2021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5D5F1E50-00AF-434F-BD7C-91EF561E0547}" type="datetime1">
              <a:rPr lang="en-US" smtClean="0"/>
              <a:t>4/12/2021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5019"/>
            <a:ext cx="5181600" cy="49019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5019"/>
            <a:ext cx="5181600" cy="4901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41C5A8-17F2-4D89-872F-96F076F2D532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F53A5-7C98-4092-A21C-AFB498035BA8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8B47-D7DA-4E69-8D45-6A09E1A25018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C6459-1E28-4882-86BF-B576CA6E0CC9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A6038F-FB6A-4C8D-A39A-E41375E1231A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A7DE0-5E7B-40E2-856A-1DA3116354D2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4F0C88-0165-4FC4-8B5E-8BECB10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B2D9E1CE-3C7F-4ACF-8753-53AB71A600F5}" type="slidenum">
              <a:rPr lang="en-US" altLang="ko-KR"/>
              <a:t>‹#›</a:t>
            </a:fld>
            <a:endParaRPr lang="en-US" altLang="ko-K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4F0C88-0165-4FC4-8B5E-8BECB1048F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5983"/>
            <a:ext cx="12192000" cy="382016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75983"/>
            <a:ext cx="2743200" cy="365125"/>
          </a:xfrm>
          <a:prstGeom prst="rect">
            <a:avLst/>
          </a:prstGeom>
        </p:spPr>
        <p:txBody>
          <a:bodyPr/>
          <a:lstStyle/>
          <a:p>
            <a:fld id="{43F6D614-BD6E-440C-B7F5-166FF72F64E1}" type="datetime1">
              <a:rPr lang="en-US" smtClean="0"/>
              <a:t>4/12/2021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399" y="6501440"/>
            <a:ext cx="7391401" cy="331101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0681" y="6495533"/>
            <a:ext cx="461318" cy="33110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fld id="{6C4F0C88-0165-4FC4-8B5E-8BECB1048F4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tags" Target="../tags/tag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tags" Target="../tags/tag11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9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1510" y="3689806"/>
            <a:ext cx="11121390" cy="16497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Zheng Wang, Cheng Long, Gao Cong</a:t>
            </a:r>
            <a:endParaRPr lang="en-US" baseline="30000" dirty="0">
              <a:sym typeface="+mn-ea"/>
            </a:endParaRPr>
          </a:p>
          <a:p>
            <a:pPr marL="0" indent="0" algn="ctr">
              <a:buNone/>
            </a:pPr>
            <a:endParaRPr lang="en-US" baseline="30000" dirty="0"/>
          </a:p>
          <a:p>
            <a:pPr marL="0" indent="0" algn="ctr">
              <a:buNone/>
            </a:pPr>
            <a:r>
              <a:rPr lang="en-US" dirty="0">
                <a:sym typeface="+mn-ea"/>
              </a:rPr>
              <a:t>Nanyang Technological University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5305" y="2157078"/>
            <a:ext cx="11353800" cy="202223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Trajectory Simplification with Reinforcement Learning</a:t>
            </a:r>
            <a:br>
              <a:rPr lang="en-US" sz="4445" dirty="0"/>
            </a:br>
            <a:endParaRPr lang="en-US" sz="4445" dirty="0"/>
          </a:p>
        </p:txBody>
      </p:sp>
      <p:pic>
        <p:nvPicPr>
          <p:cNvPr id="6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191344" y="116632"/>
            <a:ext cx="28194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EEE ICDE Conference (@icdeconf) | Twitter">
            <a:extLst>
              <a:ext uri="{FF2B5EF4-FFF2-40B4-BE49-F238E27FC236}">
                <a16:creationId xmlns:a16="http://schemas.microsoft.com/office/drawing/2014/main" id="{F08B4DE9-0C86-4FD6-9162-3AB4551C3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9" y="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34" y="1951845"/>
            <a:ext cx="3100388" cy="165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Trajectory Simplification: Error measurements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436546" y="1318136"/>
            <a:ext cx="625876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b="1" dirty="0"/>
              <a:t>Synchronized distance preserving trajectory simplification (SED)</a:t>
            </a:r>
            <a:endParaRPr lang="zh-CN" alt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990007" y="2358430"/>
            <a:ext cx="2673417" cy="791086"/>
            <a:chOff x="3288008" y="3850463"/>
            <a:chExt cx="3564556" cy="105478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288008" y="4905244"/>
              <a:ext cx="6485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998023" y="3850463"/>
              <a:ext cx="669082" cy="10293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18023" y="3850463"/>
              <a:ext cx="334541" cy="6585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78023" y="457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8568" y="4905004"/>
              <a:ext cx="28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772564" y="458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798023" y="421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68568" y="4185004"/>
              <a:ext cx="64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852564" y="386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36000" y="2312332"/>
            <a:ext cx="2754426" cy="864186"/>
            <a:chOff x="3216000" y="3789000"/>
            <a:chExt cx="3672568" cy="1152248"/>
          </a:xfrm>
        </p:grpSpPr>
        <p:sp>
          <p:nvSpPr>
            <p:cNvPr id="19" name="Oval 18"/>
            <p:cNvSpPr/>
            <p:nvPr/>
          </p:nvSpPr>
          <p:spPr>
            <a:xfrm>
              <a:off x="321600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93656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65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01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37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3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73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9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81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81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2097" y="2358429"/>
            <a:ext cx="2662232" cy="771992"/>
            <a:chOff x="3277463" y="3850463"/>
            <a:chExt cx="3549642" cy="1029322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3277463" y="3850463"/>
              <a:ext cx="1389642" cy="1029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18023" y="3850463"/>
              <a:ext cx="1029082" cy="102908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798023" y="3850463"/>
              <a:ext cx="1029082" cy="102908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AutoShape 31"/>
          <p:cNvSpPr>
            <a:spLocks noChangeArrowheads="1"/>
          </p:cNvSpPr>
          <p:nvPr/>
        </p:nvSpPr>
        <p:spPr bwMode="auto">
          <a:xfrm>
            <a:off x="2288929" y="3549419"/>
            <a:ext cx="2532187" cy="444806"/>
          </a:xfrm>
          <a:prstGeom prst="wedgeRoundRectCallout">
            <a:avLst>
              <a:gd name="adj1" fmla="val 32593"/>
              <a:gd name="adj2" fmla="val -1266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Original trajectory</a:t>
            </a:r>
            <a:r>
              <a:rPr lang="en-US" altLang="zh-TW">
                <a:solidFill>
                  <a:schemeClr val="tx1"/>
                </a:solidFill>
              </a:rPr>
              <a:t>: 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auto">
          <a:xfrm>
            <a:off x="6235968" y="3638619"/>
            <a:ext cx="2607631" cy="381983"/>
          </a:xfrm>
          <a:prstGeom prst="wedgeRoundRectCallout">
            <a:avLst>
              <a:gd name="adj1" fmla="val -49603"/>
              <a:gd name="adj2" fmla="val -228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Simplified trajectory: T’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47350" y="1978894"/>
            <a:ext cx="3022773" cy="1456072"/>
            <a:chOff x="3212099" y="3354802"/>
            <a:chExt cx="4030364" cy="1941428"/>
          </a:xfrm>
        </p:grpSpPr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3212099" y="48753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3884046" y="4882267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2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4607946" y="3392905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3</a:t>
              </a:r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4916208" y="45324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4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335310" y="4889193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5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5737092" y="489612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6</a:t>
              </a: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5692066" y="4061384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7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6041890" y="3704628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8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755400" y="41895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9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6689590" y="3354802"/>
              <a:ext cx="55287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10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6C36-28F7-4E74-A98E-910D9158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4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r>
              <a:rPr lang="en-US" altLang="zh-HK" dirty="0"/>
              <a:t>Trajectory Simplification: Error measurements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D305C-B2D9-4803-A90B-9E1E4B3B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11</a:t>
            </a:fld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A2CD76-A420-4D93-8927-FD71C2E977BD}"/>
              </a:ext>
            </a:extLst>
          </p:cNvPr>
          <p:cNvSpPr txBox="1"/>
          <p:nvPr/>
        </p:nvSpPr>
        <p:spPr>
          <a:xfrm>
            <a:off x="2453135" y="4987643"/>
            <a:ext cx="626728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b="1" dirty="0"/>
              <a:t>Direction preserving trajectory simplification (DAD)</a:t>
            </a:r>
            <a:endParaRPr lang="zh-CN" altLang="en-US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CFB46F-0496-46BB-AD40-6232780673BA}"/>
              </a:ext>
            </a:extLst>
          </p:cNvPr>
          <p:cNvSpPr txBox="1"/>
          <p:nvPr/>
        </p:nvSpPr>
        <p:spPr>
          <a:xfrm>
            <a:off x="2453135" y="5566929"/>
            <a:ext cx="6259537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b="1" dirty="0"/>
              <a:t>Speed preserving trajectory simplification  (SAD)</a:t>
            </a:r>
            <a:endParaRPr lang="zh-CN" altLang="en-US" b="1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6B2BC2E-75BD-4B74-91EF-CE30B557D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586" y="1951835"/>
            <a:ext cx="3100388" cy="165735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5E6AB1FB-4228-4F16-8BDF-354EDC6D892F}"/>
              </a:ext>
            </a:extLst>
          </p:cNvPr>
          <p:cNvGrpSpPr/>
          <p:nvPr/>
        </p:nvGrpSpPr>
        <p:grpSpPr>
          <a:xfrm>
            <a:off x="3939352" y="2312322"/>
            <a:ext cx="2754426" cy="864186"/>
            <a:chOff x="3216000" y="3789000"/>
            <a:chExt cx="3672568" cy="115224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8B3F415-326A-4512-BADF-EF2CBD3A6F67}"/>
                </a:ext>
              </a:extLst>
            </p:cNvPr>
            <p:cNvSpPr/>
            <p:nvPr/>
          </p:nvSpPr>
          <p:spPr>
            <a:xfrm>
              <a:off x="321600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83E374F-9C47-48C5-834C-63EE43129E37}"/>
                </a:ext>
              </a:extLst>
            </p:cNvPr>
            <p:cNvSpPr/>
            <p:nvPr/>
          </p:nvSpPr>
          <p:spPr>
            <a:xfrm>
              <a:off x="393656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D0A1D96-FBF3-4DD0-880F-33441E35E2FB}"/>
                </a:ext>
              </a:extLst>
            </p:cNvPr>
            <p:cNvSpPr/>
            <p:nvPr/>
          </p:nvSpPr>
          <p:spPr>
            <a:xfrm>
              <a:off x="465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818C2B6-3B23-42D4-BAF5-C56C4A1E3637}"/>
                </a:ext>
              </a:extLst>
            </p:cNvPr>
            <p:cNvSpPr/>
            <p:nvPr/>
          </p:nvSpPr>
          <p:spPr>
            <a:xfrm>
              <a:off x="501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D9B3292-5573-4332-8EBE-BC14DF1057E4}"/>
                </a:ext>
              </a:extLst>
            </p:cNvPr>
            <p:cNvSpPr/>
            <p:nvPr/>
          </p:nvSpPr>
          <p:spPr>
            <a:xfrm>
              <a:off x="537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C558528-C1E6-4F09-A11E-94FA5C415E3A}"/>
                </a:ext>
              </a:extLst>
            </p:cNvPr>
            <p:cNvSpPr/>
            <p:nvPr/>
          </p:nvSpPr>
          <p:spPr>
            <a:xfrm>
              <a:off x="573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01975A6-7C49-4D6A-B977-C80D3AB604EC}"/>
                </a:ext>
              </a:extLst>
            </p:cNvPr>
            <p:cNvSpPr/>
            <p:nvPr/>
          </p:nvSpPr>
          <p:spPr>
            <a:xfrm>
              <a:off x="573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127A8FC-4646-453D-BEE2-A1DF0614792A}"/>
                </a:ext>
              </a:extLst>
            </p:cNvPr>
            <p:cNvSpPr/>
            <p:nvPr/>
          </p:nvSpPr>
          <p:spPr>
            <a:xfrm>
              <a:off x="609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D0AB792-4B3C-447C-8EA5-C5A1276BFD5D}"/>
                </a:ext>
              </a:extLst>
            </p:cNvPr>
            <p:cNvSpPr/>
            <p:nvPr/>
          </p:nvSpPr>
          <p:spPr>
            <a:xfrm>
              <a:off x="681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0300469-66B6-4A2B-9DFC-3B51735FC8F8}"/>
                </a:ext>
              </a:extLst>
            </p:cNvPr>
            <p:cNvSpPr/>
            <p:nvPr/>
          </p:nvSpPr>
          <p:spPr>
            <a:xfrm>
              <a:off x="681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</p:grpSp>
      <p:sp>
        <p:nvSpPr>
          <p:cNvPr id="125" name="AutoShape 31">
            <a:extLst>
              <a:ext uri="{FF2B5EF4-FFF2-40B4-BE49-F238E27FC236}">
                <a16:creationId xmlns:a16="http://schemas.microsoft.com/office/drawing/2014/main" id="{63AA90E2-C8EB-46A0-863B-84206A36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44" y="2131388"/>
            <a:ext cx="1013666" cy="376989"/>
          </a:xfrm>
          <a:prstGeom prst="wedgeRoundRectCallout">
            <a:avLst>
              <a:gd name="adj1" fmla="val -95491"/>
              <a:gd name="adj2" fmla="val 598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TW" dirty="0">
                <a:solidFill>
                  <a:schemeClr val="tx1"/>
                </a:solidFill>
              </a:rPr>
              <a:t>distance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7" name="AutoShape 31">
            <a:extLst>
              <a:ext uri="{FF2B5EF4-FFF2-40B4-BE49-F238E27FC236}">
                <a16:creationId xmlns:a16="http://schemas.microsoft.com/office/drawing/2014/main" id="{CB8B4704-620F-4C3E-BEF8-D506E132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150" y="3650171"/>
            <a:ext cx="5076892" cy="564642"/>
          </a:xfrm>
          <a:prstGeom prst="wedgeRoundRectCallout">
            <a:avLst>
              <a:gd name="adj1" fmla="val -42635"/>
              <a:gd name="adj2" fmla="val -1736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Synchronized positions on T’ (i.e., assuming the movement is with a constant speed on the segment)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6440F3F-552E-4A93-A48D-8E15312CEA7F}"/>
              </a:ext>
            </a:extLst>
          </p:cNvPr>
          <p:cNvSpPr txBox="1"/>
          <p:nvPr/>
        </p:nvSpPr>
        <p:spPr>
          <a:xfrm>
            <a:off x="2437945" y="1752108"/>
            <a:ext cx="394520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dirty="0"/>
              <a:t>Error of T’ = the </a:t>
            </a:r>
            <a:r>
              <a:rPr lang="en-US" altLang="zh-CN" b="1" dirty="0"/>
              <a:t>maximum distance</a:t>
            </a:r>
            <a:endParaRPr lang="zh-CN" altLang="en-US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2F182F-9860-468C-8F6A-C7169E45BD13}"/>
              </a:ext>
            </a:extLst>
          </p:cNvPr>
          <p:cNvSpPr txBox="1"/>
          <p:nvPr/>
        </p:nvSpPr>
        <p:spPr>
          <a:xfrm>
            <a:off x="2439898" y="1318126"/>
            <a:ext cx="6261973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b="1" dirty="0"/>
              <a:t>Synchronized distance preserving trajectory simplification (SED)</a:t>
            </a:r>
            <a:endParaRPr lang="zh-CN" altLang="en-US" b="1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6E40F71-6104-43A7-BC9D-69ECF30EDF79}"/>
              </a:ext>
            </a:extLst>
          </p:cNvPr>
          <p:cNvGrpSpPr/>
          <p:nvPr/>
        </p:nvGrpSpPr>
        <p:grpSpPr>
          <a:xfrm>
            <a:off x="3850701" y="1978884"/>
            <a:ext cx="3022773" cy="1456072"/>
            <a:chOff x="3212099" y="3354802"/>
            <a:chExt cx="4030364" cy="1941428"/>
          </a:xfrm>
        </p:grpSpPr>
        <p:sp>
          <p:nvSpPr>
            <p:cNvPr id="131" name="Text Box 20">
              <a:extLst>
                <a:ext uri="{FF2B5EF4-FFF2-40B4-BE49-F238E27FC236}">
                  <a16:creationId xmlns:a16="http://schemas.microsoft.com/office/drawing/2014/main" id="{96859444-5A05-4F1F-9D6B-D0DC40F36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099" y="48753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</a:t>
              </a:r>
            </a:p>
          </p:txBody>
        </p:sp>
        <p:sp>
          <p:nvSpPr>
            <p:cNvPr id="132" name="Text Box 20">
              <a:extLst>
                <a:ext uri="{FF2B5EF4-FFF2-40B4-BE49-F238E27FC236}">
                  <a16:creationId xmlns:a16="http://schemas.microsoft.com/office/drawing/2014/main" id="{6EEE1811-07BB-40C3-B4A6-0E2632051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046" y="4882268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2</a:t>
              </a:r>
            </a:p>
          </p:txBody>
        </p:sp>
        <p:sp>
          <p:nvSpPr>
            <p:cNvPr id="133" name="Text Box 20">
              <a:extLst>
                <a:ext uri="{FF2B5EF4-FFF2-40B4-BE49-F238E27FC236}">
                  <a16:creationId xmlns:a16="http://schemas.microsoft.com/office/drawing/2014/main" id="{EC45FBC9-E082-418A-9F49-221570F8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946" y="3392905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3</a:t>
              </a:r>
            </a:p>
          </p:txBody>
        </p:sp>
        <p:sp>
          <p:nvSpPr>
            <p:cNvPr id="134" name="Text Box 20">
              <a:extLst>
                <a:ext uri="{FF2B5EF4-FFF2-40B4-BE49-F238E27FC236}">
                  <a16:creationId xmlns:a16="http://schemas.microsoft.com/office/drawing/2014/main" id="{28264362-1E75-4E51-9576-CC0537002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208" y="45324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4</a:t>
              </a:r>
            </a:p>
          </p:txBody>
        </p:sp>
        <p:sp>
          <p:nvSpPr>
            <p:cNvPr id="135" name="Text Box 20">
              <a:extLst>
                <a:ext uri="{FF2B5EF4-FFF2-40B4-BE49-F238E27FC236}">
                  <a16:creationId xmlns:a16="http://schemas.microsoft.com/office/drawing/2014/main" id="{9755266D-8BFF-453B-81B2-2D4D4956A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310" y="4889193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5</a:t>
              </a:r>
            </a:p>
          </p:txBody>
        </p:sp>
        <p:sp>
          <p:nvSpPr>
            <p:cNvPr id="136" name="Text Box 20">
              <a:extLst>
                <a:ext uri="{FF2B5EF4-FFF2-40B4-BE49-F238E27FC236}">
                  <a16:creationId xmlns:a16="http://schemas.microsoft.com/office/drawing/2014/main" id="{B96F4479-1059-4688-9029-5AA721DB5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7092" y="489612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6</a:t>
              </a:r>
            </a:p>
          </p:txBody>
        </p:sp>
        <p:sp>
          <p:nvSpPr>
            <p:cNvPr id="137" name="Text Box 20">
              <a:extLst>
                <a:ext uri="{FF2B5EF4-FFF2-40B4-BE49-F238E27FC236}">
                  <a16:creationId xmlns:a16="http://schemas.microsoft.com/office/drawing/2014/main" id="{27BCF6E3-ABF3-4762-A456-77F304B25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66" y="4061384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7</a:t>
              </a:r>
            </a:p>
          </p:txBody>
        </p:sp>
        <p:sp>
          <p:nvSpPr>
            <p:cNvPr id="138" name="Text Box 20">
              <a:extLst>
                <a:ext uri="{FF2B5EF4-FFF2-40B4-BE49-F238E27FC236}">
                  <a16:creationId xmlns:a16="http://schemas.microsoft.com/office/drawing/2014/main" id="{965006EB-BD01-4824-ABB8-9C410F349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1890" y="3704628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8</a:t>
              </a:r>
            </a:p>
          </p:txBody>
        </p:sp>
        <p:sp>
          <p:nvSpPr>
            <p:cNvPr id="139" name="Text Box 20">
              <a:extLst>
                <a:ext uri="{FF2B5EF4-FFF2-40B4-BE49-F238E27FC236}">
                  <a16:creationId xmlns:a16="http://schemas.microsoft.com/office/drawing/2014/main" id="{BD3E26B1-364F-44E6-A7A0-F54D5A10D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5400" y="41895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9</a:t>
              </a:r>
            </a:p>
          </p:txBody>
        </p:sp>
        <p:sp>
          <p:nvSpPr>
            <p:cNvPr id="140" name="Text Box 20">
              <a:extLst>
                <a:ext uri="{FF2B5EF4-FFF2-40B4-BE49-F238E27FC236}">
                  <a16:creationId xmlns:a16="http://schemas.microsoft.com/office/drawing/2014/main" id="{0BC6D821-2BBD-43D5-BD27-98FAA3C2D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9590" y="3354802"/>
              <a:ext cx="55287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10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869C3F-D357-4DDA-8B6D-A28F69624F97}"/>
              </a:ext>
            </a:extLst>
          </p:cNvPr>
          <p:cNvGrpSpPr/>
          <p:nvPr/>
        </p:nvGrpSpPr>
        <p:grpSpPr>
          <a:xfrm>
            <a:off x="3993358" y="2358420"/>
            <a:ext cx="2673417" cy="791086"/>
            <a:chOff x="3288008" y="3850463"/>
            <a:chExt cx="3564556" cy="1054781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4455CD9-CC3E-4941-8AB3-6B2DDE74011A}"/>
                </a:ext>
              </a:extLst>
            </p:cNvPr>
            <p:cNvCxnSpPr/>
            <p:nvPr/>
          </p:nvCxnSpPr>
          <p:spPr>
            <a:xfrm>
              <a:off x="3288008" y="4905244"/>
              <a:ext cx="6485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154CD03-7FD5-4E2D-8F7F-C9502D65A272}"/>
                </a:ext>
              </a:extLst>
            </p:cNvPr>
            <p:cNvCxnSpPr/>
            <p:nvPr/>
          </p:nvCxnSpPr>
          <p:spPr>
            <a:xfrm flipV="1">
              <a:off x="3998023" y="3850463"/>
              <a:ext cx="669082" cy="10293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99B4173-45FC-45FB-B781-C2CCFF499F15}"/>
                </a:ext>
              </a:extLst>
            </p:cNvPr>
            <p:cNvCxnSpPr/>
            <p:nvPr/>
          </p:nvCxnSpPr>
          <p:spPr>
            <a:xfrm>
              <a:off x="4718023" y="3850463"/>
              <a:ext cx="334541" cy="6585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89CFED-9093-43C5-AB7E-AA1C6A5C422D}"/>
                </a:ext>
              </a:extLst>
            </p:cNvPr>
            <p:cNvCxnSpPr/>
            <p:nvPr/>
          </p:nvCxnSpPr>
          <p:spPr>
            <a:xfrm>
              <a:off x="5078023" y="457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0D45096-00A3-45EF-A27E-7FF5ACFFF674}"/>
                </a:ext>
              </a:extLst>
            </p:cNvPr>
            <p:cNvCxnSpPr/>
            <p:nvPr/>
          </p:nvCxnSpPr>
          <p:spPr>
            <a:xfrm>
              <a:off x="5448568" y="4905004"/>
              <a:ext cx="28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C4BB9A6-18A8-4C33-AEA7-9C16E02743A2}"/>
                </a:ext>
              </a:extLst>
            </p:cNvPr>
            <p:cNvCxnSpPr/>
            <p:nvPr/>
          </p:nvCxnSpPr>
          <p:spPr>
            <a:xfrm flipV="1">
              <a:off x="5772564" y="458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C8134A3-23E5-4590-9052-A5E6F242DA50}"/>
                </a:ext>
              </a:extLst>
            </p:cNvPr>
            <p:cNvCxnSpPr/>
            <p:nvPr/>
          </p:nvCxnSpPr>
          <p:spPr>
            <a:xfrm flipV="1">
              <a:off x="5798023" y="421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A31792E-CD83-4BD9-86EA-015E8AC96BDD}"/>
                </a:ext>
              </a:extLst>
            </p:cNvPr>
            <p:cNvCxnSpPr/>
            <p:nvPr/>
          </p:nvCxnSpPr>
          <p:spPr>
            <a:xfrm>
              <a:off x="6168568" y="4185004"/>
              <a:ext cx="64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F8164B2-B483-4F7E-87DD-78D997CC8D55}"/>
                </a:ext>
              </a:extLst>
            </p:cNvPr>
            <p:cNvCxnSpPr/>
            <p:nvPr/>
          </p:nvCxnSpPr>
          <p:spPr>
            <a:xfrm flipV="1">
              <a:off x="6852564" y="386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385C52E-82DE-414D-BAE0-12F3A7686194}"/>
              </a:ext>
            </a:extLst>
          </p:cNvPr>
          <p:cNvGrpSpPr/>
          <p:nvPr/>
        </p:nvGrpSpPr>
        <p:grpSpPr>
          <a:xfrm>
            <a:off x="3985449" y="2358419"/>
            <a:ext cx="2662232" cy="771992"/>
            <a:chOff x="3277463" y="3850463"/>
            <a:chExt cx="3549642" cy="1029322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A960486-3780-4911-BE3D-641C637599FE}"/>
                </a:ext>
              </a:extLst>
            </p:cNvPr>
            <p:cNvCxnSpPr/>
            <p:nvPr/>
          </p:nvCxnSpPr>
          <p:spPr>
            <a:xfrm flipV="1">
              <a:off x="3277463" y="3850463"/>
              <a:ext cx="1389642" cy="1029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4B957CC-9884-4DE4-8ACE-D1AD50089442}"/>
                </a:ext>
              </a:extLst>
            </p:cNvPr>
            <p:cNvCxnSpPr/>
            <p:nvPr/>
          </p:nvCxnSpPr>
          <p:spPr>
            <a:xfrm>
              <a:off x="4718023" y="3850463"/>
              <a:ext cx="1029082" cy="102908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D95EFFC-A420-40AE-B714-26B3F7F6DFF5}"/>
                </a:ext>
              </a:extLst>
            </p:cNvPr>
            <p:cNvCxnSpPr/>
            <p:nvPr/>
          </p:nvCxnSpPr>
          <p:spPr>
            <a:xfrm flipV="1">
              <a:off x="5798023" y="3850463"/>
              <a:ext cx="1029082" cy="102908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0" name="AutoShape 31">
            <a:extLst>
              <a:ext uri="{FF2B5EF4-FFF2-40B4-BE49-F238E27FC236}">
                <a16:creationId xmlns:a16="http://schemas.microsoft.com/office/drawing/2014/main" id="{049FA59E-408B-4081-89D5-5241A04A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16" y="2314912"/>
            <a:ext cx="3046382" cy="702873"/>
          </a:xfrm>
          <a:prstGeom prst="wedgeRoundRectCallout">
            <a:avLst>
              <a:gd name="adj1" fmla="val 64557"/>
              <a:gd name="adj2" fmla="val 348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The worst (maximal) distance of the synchronized positions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746670-BC8F-4AA5-9896-BFFD81601723}"/>
              </a:ext>
            </a:extLst>
          </p:cNvPr>
          <p:cNvSpPr txBox="1"/>
          <p:nvPr/>
        </p:nvSpPr>
        <p:spPr>
          <a:xfrm>
            <a:off x="2453135" y="4396093"/>
            <a:ext cx="6267281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b="1" dirty="0"/>
              <a:t>Perpendicular distance preserving trajectory simplification (PED)</a:t>
            </a:r>
            <a:endParaRPr lang="zh-CN" altLang="en-US" b="1" dirty="0"/>
          </a:p>
        </p:txBody>
      </p:sp>
      <p:sp>
        <p:nvSpPr>
          <p:cNvPr id="75" name="Text Box 20">
            <a:extLst>
              <a:ext uri="{FF2B5EF4-FFF2-40B4-BE49-F238E27FC236}">
                <a16:creationId xmlns:a16="http://schemas.microsoft.com/office/drawing/2014/main" id="{05EAC630-0F2A-439E-8F36-81F1B21B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519" y="2349335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2</a:t>
            </a:r>
          </a:p>
        </p:txBody>
      </p:sp>
      <p:sp>
        <p:nvSpPr>
          <p:cNvPr id="76" name="Text Box 20">
            <a:extLst>
              <a:ext uri="{FF2B5EF4-FFF2-40B4-BE49-F238E27FC236}">
                <a16:creationId xmlns:a16="http://schemas.microsoft.com/office/drawing/2014/main" id="{A00C7B13-F70B-47F5-803E-C86CA797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143" y="2333356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4</a:t>
            </a:r>
          </a:p>
        </p:txBody>
      </p:sp>
      <p:sp>
        <p:nvSpPr>
          <p:cNvPr id="77" name="Text Box 20">
            <a:extLst>
              <a:ext uri="{FF2B5EF4-FFF2-40B4-BE49-F238E27FC236}">
                <a16:creationId xmlns:a16="http://schemas.microsoft.com/office/drawing/2014/main" id="{6DFD1EB4-753B-46AA-9235-20DBB4CF8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820" y="2596422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5</a:t>
            </a:r>
          </a:p>
        </p:txBody>
      </p:sp>
      <p:sp>
        <p:nvSpPr>
          <p:cNvPr id="78" name="Text Box 20">
            <a:extLst>
              <a:ext uri="{FF2B5EF4-FFF2-40B4-BE49-F238E27FC236}">
                <a16:creationId xmlns:a16="http://schemas.microsoft.com/office/drawing/2014/main" id="{253499BD-B0FE-4F8A-AEBD-2027CD68A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657" y="2936925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7</a:t>
            </a:r>
          </a:p>
        </p:txBody>
      </p:sp>
      <p:sp>
        <p:nvSpPr>
          <p:cNvPr id="79" name="Text Box 20">
            <a:extLst>
              <a:ext uri="{FF2B5EF4-FFF2-40B4-BE49-F238E27FC236}">
                <a16:creationId xmlns:a16="http://schemas.microsoft.com/office/drawing/2014/main" id="{D3B1E8D6-FAF1-40A0-AE6B-F190776F9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799" y="2717703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8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108A0EA-AFF4-440A-B293-0240EFCB9737}"/>
              </a:ext>
            </a:extLst>
          </p:cNvPr>
          <p:cNvSpPr/>
          <p:nvPr/>
        </p:nvSpPr>
        <p:spPr>
          <a:xfrm>
            <a:off x="4559222" y="2643489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99745101-2404-4E0E-8B6A-2CC2EE828CAF}"/>
              </a:ext>
            </a:extLst>
          </p:cNvPr>
          <p:cNvSpPr/>
          <p:nvPr/>
        </p:nvSpPr>
        <p:spPr>
          <a:xfrm>
            <a:off x="5340272" y="2624439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2615516E-65BC-48C1-B12B-D925BE010B9F}"/>
              </a:ext>
            </a:extLst>
          </p:cNvPr>
          <p:cNvSpPr/>
          <p:nvPr/>
        </p:nvSpPr>
        <p:spPr>
          <a:xfrm>
            <a:off x="5587922" y="2872089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2B7D6FED-BC20-460A-9FF7-B9B02C208435}"/>
              </a:ext>
            </a:extLst>
          </p:cNvPr>
          <p:cNvSpPr/>
          <p:nvPr/>
        </p:nvSpPr>
        <p:spPr>
          <a:xfrm>
            <a:off x="6026072" y="2903839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0D524937-62DD-4FF0-BA93-6DB842EE5A24}"/>
              </a:ext>
            </a:extLst>
          </p:cNvPr>
          <p:cNvSpPr/>
          <p:nvPr/>
        </p:nvSpPr>
        <p:spPr>
          <a:xfrm>
            <a:off x="6203872" y="2732389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C2117820-6B0E-4BEC-B26E-74D4C27152E2}"/>
              </a:ext>
            </a:extLst>
          </p:cNvPr>
          <p:cNvSpPr/>
          <p:nvPr/>
        </p:nvSpPr>
        <p:spPr>
          <a:xfrm>
            <a:off x="6457872" y="2478389"/>
            <a:ext cx="57219" cy="66173"/>
          </a:xfrm>
          <a:prstGeom prst="flowChartConnector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Text Box 20">
            <a:extLst>
              <a:ext uri="{FF2B5EF4-FFF2-40B4-BE49-F238E27FC236}">
                <a16:creationId xmlns:a16="http://schemas.microsoft.com/office/drawing/2014/main" id="{DF6B945E-EE5B-4038-B3C4-05C17B55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529" y="2194878"/>
            <a:ext cx="4306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350" dirty="0"/>
              <a:t>P’</a:t>
            </a:r>
            <a:r>
              <a:rPr lang="en-US" altLang="zh-TW" sz="1350" baseline="-25000" dirty="0"/>
              <a:t>9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3B0DD17-9441-4DC2-A9FE-312DE9E45BFA}"/>
              </a:ext>
            </a:extLst>
          </p:cNvPr>
          <p:cNvCxnSpPr>
            <a:cxnSpLocks/>
            <a:stCxn id="93" idx="0"/>
            <a:endCxn id="6" idx="0"/>
          </p:cNvCxnSpPr>
          <p:nvPr/>
        </p:nvCxnSpPr>
        <p:spPr>
          <a:xfrm flipV="1">
            <a:off x="4506775" y="2643489"/>
            <a:ext cx="81057" cy="479013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C5AFBA5-E3A9-4D39-A348-50BE0FF09D51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5301099" y="2633419"/>
            <a:ext cx="74558" cy="228694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E65F378-3C8F-4FAC-A11A-CDB7DADF9F4E}"/>
              </a:ext>
            </a:extLst>
          </p:cNvPr>
          <p:cNvCxnSpPr>
            <a:cxnSpLocks/>
          </p:cNvCxnSpPr>
          <p:nvPr/>
        </p:nvCxnSpPr>
        <p:spPr>
          <a:xfrm flipV="1">
            <a:off x="5590305" y="2923547"/>
            <a:ext cx="36408" cy="201108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14F2748-EE7A-4810-AC3A-687F664D7CE8}"/>
              </a:ext>
            </a:extLst>
          </p:cNvPr>
          <p:cNvCxnSpPr>
            <a:cxnSpLocks/>
            <a:stCxn id="84" idx="6"/>
          </p:cNvCxnSpPr>
          <p:nvPr/>
        </p:nvCxnSpPr>
        <p:spPr>
          <a:xfrm flipH="1" flipV="1">
            <a:off x="5858809" y="2869998"/>
            <a:ext cx="224482" cy="66928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B4C4FEC-5EA3-4C36-8A23-72AAD20CA075}"/>
              </a:ext>
            </a:extLst>
          </p:cNvPr>
          <p:cNvCxnSpPr>
            <a:cxnSpLocks/>
            <a:stCxn id="85" idx="5"/>
          </p:cNvCxnSpPr>
          <p:nvPr/>
        </p:nvCxnSpPr>
        <p:spPr>
          <a:xfrm flipH="1" flipV="1">
            <a:off x="6134685" y="2588709"/>
            <a:ext cx="118026" cy="200162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E48D1C-546B-4CD3-870B-F40EE219AFE2}"/>
              </a:ext>
            </a:extLst>
          </p:cNvPr>
          <p:cNvCxnSpPr>
            <a:cxnSpLocks/>
          </p:cNvCxnSpPr>
          <p:nvPr/>
        </p:nvCxnSpPr>
        <p:spPr>
          <a:xfrm flipH="1" flipV="1">
            <a:off x="6491911" y="2499384"/>
            <a:ext cx="183558" cy="115602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810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125" grpId="0" animBg="1"/>
      <p:bldP spid="127" grpId="0" animBg="1"/>
      <p:bldP spid="128" grpId="0" animBg="1"/>
      <p:bldP spid="170" grpId="0" animBg="1"/>
      <p:bldP spid="74" grpId="0" animBg="1"/>
      <p:bldP spid="75" grpId="0"/>
      <p:bldP spid="76" grpId="0"/>
      <p:bldP spid="77" grpId="0"/>
      <p:bldP spid="78" grpId="0"/>
      <p:bldP spid="79" grpId="0"/>
      <p:bldP spid="6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49B6B4-3CFD-49FF-8477-EFBA6883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61" y="2383326"/>
            <a:ext cx="3532473" cy="239400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EFC79E6-CC8D-442C-BB5B-E86B35A5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Trajectory Simplification: Problem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08990-29B2-439B-9A77-9DC0218F6844}"/>
              </a:ext>
            </a:extLst>
          </p:cNvPr>
          <p:cNvSpPr txBox="1"/>
          <p:nvPr/>
        </p:nvSpPr>
        <p:spPr>
          <a:xfrm>
            <a:off x="941831" y="1362456"/>
            <a:ext cx="7799833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dirty="0"/>
              <a:t>Problem (Min-Error):</a:t>
            </a:r>
          </a:p>
          <a:p>
            <a:pPr lvl="1"/>
            <a:r>
              <a:rPr lang="en-US" altLang="zh-CN" b="1" dirty="0"/>
              <a:t>Objective</a:t>
            </a:r>
            <a:r>
              <a:rPr lang="en-US" altLang="zh-CN" dirty="0"/>
              <a:t>: errors (e.g., SED, PED, DAD or SAD) as small as possible</a:t>
            </a:r>
          </a:p>
          <a:p>
            <a:pPr lvl="1"/>
            <a:r>
              <a:rPr lang="en-US" altLang="zh-CN" b="1" dirty="0"/>
              <a:t>Constraint</a:t>
            </a:r>
            <a:r>
              <a:rPr lang="en-US" altLang="zh-CN" dirty="0"/>
              <a:t>: the storage budget (|T’|) at most a given 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9F98A-16C3-49F2-84CA-126B4C5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1D750-2972-4B06-9873-D8BD4F90F9C8}"/>
              </a:ext>
            </a:extLst>
          </p:cNvPr>
          <p:cNvSpPr txBox="1"/>
          <p:nvPr/>
        </p:nvSpPr>
        <p:spPr>
          <a:xfrm>
            <a:off x="941831" y="5078283"/>
            <a:ext cx="779983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Online Mode</a:t>
            </a:r>
            <a:r>
              <a:rPr lang="en-US" altLang="zh-CN" b="0" dirty="0"/>
              <a:t>: a trajectory is fed point by point in an online fashion, the dropped points will no longer be 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Batch Mode</a:t>
            </a:r>
            <a:r>
              <a:rPr lang="en-US" altLang="zh-CN" b="0" dirty="0"/>
              <a:t>: all the points in a trajectory are fed together, and remain accessible during the simplification process 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6B47500F-99E9-4058-A1AC-88D60865C044}"/>
              </a:ext>
            </a:extLst>
          </p:cNvPr>
          <p:cNvSpPr/>
          <p:nvPr/>
        </p:nvSpPr>
        <p:spPr>
          <a:xfrm rot="2517673">
            <a:off x="1685132" y="3163633"/>
            <a:ext cx="256407" cy="252784"/>
          </a:xfrm>
          <a:prstGeom prst="plus">
            <a:avLst>
              <a:gd name="adj" fmla="val 470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81026F-1CF3-4AED-B6FA-F6ACFA72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613" y="2933140"/>
            <a:ext cx="225572" cy="2255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B248A0-F244-4B72-ADC6-14978444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32" y="3152508"/>
            <a:ext cx="225572" cy="2255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83AED7-C87B-4DFC-BCD1-4EE06D8E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98" y="3565017"/>
            <a:ext cx="225572" cy="2255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4C90CC-771B-4111-A4DE-B83A77404913}"/>
              </a:ext>
            </a:extLst>
          </p:cNvPr>
          <p:cNvCxnSpPr>
            <a:cxnSpLocks/>
          </p:cNvCxnSpPr>
          <p:nvPr/>
        </p:nvCxnSpPr>
        <p:spPr>
          <a:xfrm flipV="1">
            <a:off x="1598829" y="2830494"/>
            <a:ext cx="842667" cy="1299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8A3C2B-B3A1-4322-ABC9-5C7F5F42F6C8}"/>
              </a:ext>
            </a:extLst>
          </p:cNvPr>
          <p:cNvCxnSpPr>
            <a:cxnSpLocks/>
          </p:cNvCxnSpPr>
          <p:nvPr/>
        </p:nvCxnSpPr>
        <p:spPr>
          <a:xfrm flipH="1" flipV="1">
            <a:off x="2441496" y="2830494"/>
            <a:ext cx="447504" cy="4611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CE9BB8-1D7A-4485-8571-338BF730DBDF}"/>
              </a:ext>
            </a:extLst>
          </p:cNvPr>
          <p:cNvCxnSpPr>
            <a:cxnSpLocks/>
          </p:cNvCxnSpPr>
          <p:nvPr/>
        </p:nvCxnSpPr>
        <p:spPr>
          <a:xfrm flipH="1">
            <a:off x="2868904" y="2830494"/>
            <a:ext cx="1300908" cy="4611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BD63D3-13CB-454D-BDE2-492939B3C241}"/>
              </a:ext>
            </a:extLst>
          </p:cNvPr>
          <p:cNvSpPr txBox="1"/>
          <p:nvPr/>
        </p:nvSpPr>
        <p:spPr>
          <a:xfrm>
            <a:off x="4941640" y="3152508"/>
            <a:ext cx="525498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dirty="0"/>
              <a:t>Input</a:t>
            </a:r>
            <a:r>
              <a:rPr lang="en-US" altLang="zh-CN" b="0" dirty="0"/>
              <a:t>: T = &lt;P1, P2, P3, P4, P5, P6, P7, P8&gt;</a:t>
            </a:r>
          </a:p>
          <a:p>
            <a:r>
              <a:rPr lang="en-US" altLang="zh-CN" dirty="0"/>
              <a:t>Objective: </a:t>
            </a:r>
            <a:r>
              <a:rPr lang="en-US" altLang="zh-CN" b="0" dirty="0"/>
              <a:t>the PED error as small as possible</a:t>
            </a:r>
          </a:p>
          <a:p>
            <a:r>
              <a:rPr lang="en-US" altLang="zh-CN" dirty="0"/>
              <a:t>Constraint</a:t>
            </a:r>
            <a:r>
              <a:rPr lang="en-US" altLang="zh-CN" b="0" dirty="0"/>
              <a:t>: the storage budget 4 </a:t>
            </a:r>
          </a:p>
          <a:p>
            <a:r>
              <a:rPr lang="en-US" altLang="zh-CN" dirty="0"/>
              <a:t>Output</a:t>
            </a:r>
            <a:r>
              <a:rPr lang="en-US" altLang="zh-CN" b="0" dirty="0"/>
              <a:t>: T’=&lt;P1, P4, P5, P8&gt; with the PED error 0.693</a:t>
            </a:r>
          </a:p>
        </p:txBody>
      </p:sp>
    </p:spTree>
    <p:extLst>
      <p:ext uri="{BB962C8B-B14F-4D97-AF65-F5344CB8AC3E}">
        <p14:creationId xmlns:p14="http://schemas.microsoft.com/office/powerpoint/2010/main" val="2205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FC79E6-CC8D-442C-BB5B-E86B35A5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Trajectory Simplification: Solutions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08990-29B2-439B-9A77-9DC0218F6844}"/>
              </a:ext>
            </a:extLst>
          </p:cNvPr>
          <p:cNvSpPr txBox="1"/>
          <p:nvPr/>
        </p:nvSpPr>
        <p:spPr>
          <a:xfrm>
            <a:off x="941831" y="1362456"/>
            <a:ext cx="8712532" cy="147732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b="0" dirty="0"/>
              <a:t>Existing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0" dirty="0"/>
              <a:t>Defining a </a:t>
            </a:r>
            <a:r>
              <a:rPr lang="en-SG" dirty="0"/>
              <a:t>heuristic value</a:t>
            </a:r>
            <a:r>
              <a:rPr lang="en-SG" b="0" dirty="0"/>
              <a:t> on each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Greedily</a:t>
            </a:r>
            <a:r>
              <a:rPr lang="en-US" altLang="zh-CN" b="0" dirty="0"/>
              <a:t> drop points based on the heuristic values, and update the </a:t>
            </a:r>
            <a:r>
              <a:rPr lang="en-SG" b="0" dirty="0"/>
              <a:t>heuristic</a:t>
            </a:r>
            <a:r>
              <a:rPr lang="en-US" b="0" dirty="0"/>
              <a:t> values of the remaining points, in which the existing algorithms differ from one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Human-crafted rules, </a:t>
            </a:r>
            <a:r>
              <a:rPr lang="en-US" b="0" dirty="0"/>
              <a:t>cannot optimize the trajectory simplification objective explicitly</a:t>
            </a:r>
            <a:endParaRPr lang="en-US" altLang="zh-CN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9F98A-16C3-49F2-84CA-126B4C5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97C39-4943-4C42-A9EE-F8FD993701C4}"/>
              </a:ext>
            </a:extLst>
          </p:cNvPr>
          <p:cNvSpPr txBox="1"/>
          <p:nvPr/>
        </p:nvSpPr>
        <p:spPr>
          <a:xfrm>
            <a:off x="941831" y="3556552"/>
            <a:ext cx="871253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Data-driven </a:t>
            </a:r>
            <a:r>
              <a:rPr lang="en-US" altLang="zh-CN" b="0" dirty="0"/>
              <a:t>(Reinforcement Learning) solutions for trajectory simplification, and the objective is perfectly captured by the proposed RL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General framework </a:t>
            </a:r>
            <a:r>
              <a:rPr lang="en-US" altLang="zh-CN" b="0" dirty="0"/>
              <a:t>using any error measurement for the online/batch mode</a:t>
            </a:r>
          </a:p>
        </p:txBody>
      </p:sp>
    </p:spTree>
    <p:extLst>
      <p:ext uri="{BB962C8B-B14F-4D97-AF65-F5344CB8AC3E}">
        <p14:creationId xmlns:p14="http://schemas.microsoft.com/office/powerpoint/2010/main" val="107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Algorithms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38748-92FC-4F47-8180-612F6A6E0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99" y="1524590"/>
            <a:ext cx="7262087" cy="3582950"/>
          </a:xfrm>
          <a:prstGeom prst="rect">
            <a:avLst/>
          </a:prstGeom>
        </p:spPr>
      </p:pic>
      <p:sp>
        <p:nvSpPr>
          <p:cNvPr id="6" name="AutoShape 31">
            <a:extLst>
              <a:ext uri="{FF2B5EF4-FFF2-40B4-BE49-F238E27FC236}">
                <a16:creationId xmlns:a16="http://schemas.microsoft.com/office/drawing/2014/main" id="{021EB7AA-1E56-461D-8A58-DE21834FA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580" y="3078646"/>
            <a:ext cx="2220877" cy="526312"/>
          </a:xfrm>
          <a:prstGeom prst="wedgeRoundRectCallout">
            <a:avLst>
              <a:gd name="adj1" fmla="val -34859"/>
              <a:gd name="adj2" fmla="val 1198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Difference: 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ncreased data access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AutoShape 83">
            <a:extLst>
              <a:ext uri="{FF2B5EF4-FFF2-40B4-BE49-F238E27FC236}">
                <a16:creationId xmlns:a16="http://schemas.microsoft.com/office/drawing/2014/main" id="{F35604F0-D065-4C4D-B20D-3103AD23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963" y="334174"/>
            <a:ext cx="4271385" cy="2268350"/>
          </a:xfrm>
          <a:prstGeom prst="cloudCallout">
            <a:avLst>
              <a:gd name="adj1" fmla="val -51309"/>
              <a:gd name="adj2" fmla="val 5455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Background: </a:t>
            </a:r>
            <a:r>
              <a:rPr lang="en-US" altLang="zh-HK" sz="1600" dirty="0">
                <a:solidFill>
                  <a:prstClr val="black"/>
                </a:solidFill>
              </a:rPr>
              <a:t>RL is to guide agents on how to take actions to maximize a cumulative reward in an environment, and the environment is generally modelled as a Markov decision process (MDP)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07E02631-7F4B-4E0F-A5AD-6F2EF6FC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129" y="680025"/>
            <a:ext cx="3532473" cy="23940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95065" y="6495533"/>
            <a:ext cx="461318" cy="33110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8912" y="154567"/>
            <a:ext cx="10845387" cy="730507"/>
          </a:xfrm>
        </p:spPr>
        <p:txBody>
          <a:bodyPr>
            <a:noAutofit/>
          </a:bodyPr>
          <a:lstStyle/>
          <a:p>
            <a:r>
              <a:rPr lang="en-US" sz="3600" dirty="0"/>
              <a:t>RL-based Trajectory Simplification with Skipping (RLTS-Skip)</a:t>
            </a:r>
          </a:p>
        </p:txBody>
      </p:sp>
      <p:sp>
        <p:nvSpPr>
          <p:cNvPr id="2" name="矩形 1"/>
          <p:cNvSpPr/>
          <p:nvPr/>
        </p:nvSpPr>
        <p:spPr>
          <a:xfrm>
            <a:off x="331887" y="3262946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2" name="矩形 11"/>
          <p:cNvSpPr/>
          <p:nvPr/>
        </p:nvSpPr>
        <p:spPr>
          <a:xfrm>
            <a:off x="1307247" y="3263581"/>
            <a:ext cx="4266952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6" name="矩形 15"/>
          <p:cNvSpPr/>
          <p:nvPr/>
        </p:nvSpPr>
        <p:spPr>
          <a:xfrm>
            <a:off x="5577467" y="3266801"/>
            <a:ext cx="1615658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9030082" y="3263581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Reward</a:t>
            </a:r>
          </a:p>
        </p:txBody>
      </p:sp>
      <p:sp>
        <p:nvSpPr>
          <p:cNvPr id="18" name="矩形 17"/>
          <p:cNvSpPr/>
          <p:nvPr/>
        </p:nvSpPr>
        <p:spPr>
          <a:xfrm>
            <a:off x="7196329" y="3263581"/>
            <a:ext cx="1833753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19" name="矩形 18"/>
          <p:cNvSpPr/>
          <p:nvPr/>
        </p:nvSpPr>
        <p:spPr>
          <a:xfrm>
            <a:off x="332522" y="3788726"/>
            <a:ext cx="97472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20" name="矩形 19"/>
          <p:cNvSpPr/>
          <p:nvPr/>
        </p:nvSpPr>
        <p:spPr>
          <a:xfrm>
            <a:off x="1307247" y="3779836"/>
            <a:ext cx="4267588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altLang="zh-CN" b="1" dirty="0">
                <a:solidFill>
                  <a:schemeClr val="tx1"/>
                </a:solidFill>
              </a:rPr>
              <a:t>{v(p2) = 0.243, v(p3) = 0.354, v(p4) = 1.0}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79026" y="3774184"/>
            <a:ext cx="1615658" cy="5162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Drop P3</a:t>
            </a:r>
          </a:p>
        </p:txBody>
      </p:sp>
      <p:sp>
        <p:nvSpPr>
          <p:cNvPr id="23" name="矩形 22"/>
          <p:cNvSpPr/>
          <p:nvPr/>
        </p:nvSpPr>
        <p:spPr>
          <a:xfrm>
            <a:off x="9030082" y="3779836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-0.354</a:t>
            </a:r>
          </a:p>
        </p:txBody>
      </p:sp>
      <p:sp>
        <p:nvSpPr>
          <p:cNvPr id="24" name="矩形 23"/>
          <p:cNvSpPr/>
          <p:nvPr/>
        </p:nvSpPr>
        <p:spPr>
          <a:xfrm>
            <a:off x="7196329" y="3779836"/>
            <a:ext cx="1833754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&lt; P1, P2, P4, P5 &gt;</a:t>
            </a:r>
          </a:p>
        </p:txBody>
      </p:sp>
      <p:sp>
        <p:nvSpPr>
          <p:cNvPr id="25" name="矩形 24"/>
          <p:cNvSpPr/>
          <p:nvPr/>
        </p:nvSpPr>
        <p:spPr>
          <a:xfrm>
            <a:off x="331887" y="4295456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P6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04706" y="4295773"/>
            <a:ext cx="4269494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{v(p2) = 0.693, v(p5) = 0.728, v(p4) =1.265} 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79026" y="4297220"/>
            <a:ext cx="1615658" cy="516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Skip p6 and p7</a:t>
            </a:r>
          </a:p>
        </p:txBody>
      </p:sp>
      <p:sp>
        <p:nvSpPr>
          <p:cNvPr id="29" name="矩形 28"/>
          <p:cNvSpPr/>
          <p:nvPr/>
        </p:nvSpPr>
        <p:spPr>
          <a:xfrm>
            <a:off x="9030082" y="4296091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-0.278</a:t>
            </a:r>
          </a:p>
        </p:txBody>
      </p:sp>
      <p:sp>
        <p:nvSpPr>
          <p:cNvPr id="30" name="矩形 29"/>
          <p:cNvSpPr/>
          <p:nvPr/>
        </p:nvSpPr>
        <p:spPr>
          <a:xfrm>
            <a:off x="7196329" y="4296091"/>
            <a:ext cx="1833754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&lt; P1, P2, P4, P5 &gt;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1887" y="4812346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32" name="矩形 31"/>
          <p:cNvSpPr/>
          <p:nvPr/>
        </p:nvSpPr>
        <p:spPr>
          <a:xfrm>
            <a:off x="1305976" y="4812346"/>
            <a:ext cx="4268223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-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77467" y="4819245"/>
            <a:ext cx="1615658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-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30082" y="4812346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6" name="矩形 35"/>
          <p:cNvSpPr/>
          <p:nvPr/>
        </p:nvSpPr>
        <p:spPr>
          <a:xfrm>
            <a:off x="7196329" y="4812346"/>
            <a:ext cx="1833753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-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2522" y="5327966"/>
            <a:ext cx="97472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38" name="矩形 37"/>
          <p:cNvSpPr/>
          <p:nvPr/>
        </p:nvSpPr>
        <p:spPr>
          <a:xfrm>
            <a:off x="1306611" y="5328601"/>
            <a:ext cx="4268223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{v(p2) = 0.693, v(p5) = 1.0, v(p4) = 1.265}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79027" y="5335382"/>
            <a:ext cx="1615658" cy="516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Drop p2</a:t>
            </a:r>
          </a:p>
        </p:txBody>
      </p:sp>
      <p:sp>
        <p:nvSpPr>
          <p:cNvPr id="41" name="矩形 40"/>
          <p:cNvSpPr/>
          <p:nvPr/>
        </p:nvSpPr>
        <p:spPr>
          <a:xfrm>
            <a:off x="9030082" y="5328601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-0.061</a:t>
            </a:r>
          </a:p>
        </p:txBody>
      </p:sp>
      <p:sp>
        <p:nvSpPr>
          <p:cNvPr id="42" name="矩形 41"/>
          <p:cNvSpPr/>
          <p:nvPr/>
        </p:nvSpPr>
        <p:spPr>
          <a:xfrm>
            <a:off x="7202269" y="5347744"/>
            <a:ext cx="1833753" cy="5127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&lt; P1, P4, P5, P8 &gt;</a:t>
            </a:r>
          </a:p>
        </p:txBody>
      </p:sp>
      <p:sp>
        <p:nvSpPr>
          <p:cNvPr id="49" name="矩形 48"/>
          <p:cNvSpPr/>
          <p:nvPr/>
        </p:nvSpPr>
        <p:spPr>
          <a:xfrm>
            <a:off x="331886" y="5850508"/>
            <a:ext cx="10645103" cy="516255"/>
          </a:xfrm>
          <a:prstGeom prst="rect">
            <a:avLst/>
          </a:prstGeom>
          <a:solidFill>
            <a:srgbClr val="7030A0">
              <a:alpha val="34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Output: T’=&lt;P1, P4, P5, P8&gt; with PED error 0.693</a:t>
            </a:r>
          </a:p>
        </p:txBody>
      </p:sp>
      <p:cxnSp>
        <p:nvCxnSpPr>
          <p:cNvPr id="56" name="直接箭头连接符 55"/>
          <p:cNvCxnSpPr>
            <a:cxnSpLocks/>
          </p:cNvCxnSpPr>
          <p:nvPr/>
        </p:nvCxnSpPr>
        <p:spPr>
          <a:xfrm flipH="1" flipV="1">
            <a:off x="8928313" y="1783080"/>
            <a:ext cx="1" cy="488348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</p:cNvCxnSpPr>
          <p:nvPr/>
        </p:nvCxnSpPr>
        <p:spPr>
          <a:xfrm flipH="1" flipV="1">
            <a:off x="9333712" y="1579800"/>
            <a:ext cx="1" cy="406559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线形标注 1 9"/>
          <p:cNvSpPr/>
          <p:nvPr/>
        </p:nvSpPr>
        <p:spPr>
          <a:xfrm>
            <a:off x="5688256" y="2592484"/>
            <a:ext cx="1030939" cy="504349"/>
          </a:xfrm>
          <a:prstGeom prst="borderCallout1">
            <a:avLst>
              <a:gd name="adj1" fmla="val 100562"/>
              <a:gd name="adj2" fmla="val 55025"/>
              <a:gd name="adj3" fmla="val 166915"/>
              <a:gd name="adj4" fmla="val 54964"/>
            </a:avLst>
          </a:prstGeom>
          <a:gradFill>
            <a:gsLst>
              <a:gs pos="0">
                <a:srgbClr val="FE4444"/>
              </a:gs>
              <a:gs pos="100000">
                <a:srgbClr val="832B2B">
                  <a:alpha val="0"/>
                </a:srgbClr>
              </a:gs>
            </a:gsLst>
            <a:lin ang="5400000" scaled="0"/>
          </a:gradFill>
          <a:ln w="28575" cmpd="sng">
            <a:solidFill>
              <a:srgbClr val="CE292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81885" y="2562957"/>
            <a:ext cx="100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Policy</a:t>
            </a:r>
          </a:p>
          <a:p>
            <a:r>
              <a:rPr lang="en-US" altLang="zh-CN" sz="1600" b="1" dirty="0"/>
              <a:t>Network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1479" y="814748"/>
            <a:ext cx="4430911" cy="184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H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implification</a:t>
            </a:r>
            <a:r>
              <a:rPr kumimoji="0" lang="en-US" altLang="zh-H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as an MDP: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State</a:t>
            </a:r>
            <a:r>
              <a:rPr lang="en-US" altLang="zh-HK" sz="1600" b="1" dirty="0">
                <a:solidFill>
                  <a:schemeClr val="tx1"/>
                </a:solidFill>
              </a:rPr>
              <a:t>: S = K lowest error values in the buffer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Action: </a:t>
            </a:r>
            <a:r>
              <a:rPr lang="en-US" altLang="zh-HK" sz="1600" b="1" dirty="0">
                <a:solidFill>
                  <a:srgbClr val="FF0000"/>
                </a:solidFill>
              </a:rPr>
              <a:t>Drop</a:t>
            </a:r>
            <a:r>
              <a:rPr lang="en-US" altLang="zh-HK" sz="1600" b="1" dirty="0">
                <a:solidFill>
                  <a:prstClr val="black"/>
                </a:solidFill>
              </a:rPr>
              <a:t> one of Top-K points in the buffer (the space is K) or </a:t>
            </a:r>
            <a:r>
              <a:rPr lang="en-US" altLang="zh-HK" sz="1600" b="1" dirty="0">
                <a:solidFill>
                  <a:srgbClr val="FF0000"/>
                </a:solidFill>
              </a:rPr>
              <a:t>Skip</a:t>
            </a:r>
            <a:r>
              <a:rPr lang="en-US" altLang="zh-HK" sz="1600" b="1" dirty="0">
                <a:solidFill>
                  <a:prstClr val="black"/>
                </a:solidFill>
              </a:rPr>
              <a:t> some points outside the buffer (the space is J), K+J in total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Transition: from S to S’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HK" sz="1600" b="1" dirty="0">
                <a:solidFill>
                  <a:prstClr val="black"/>
                </a:solidFill>
              </a:rPr>
              <a:t>Reward: error of T’ – error of T’’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D8EDDD42-A6D6-484A-87A3-E0DBB2A23075}"/>
              </a:ext>
            </a:extLst>
          </p:cNvPr>
          <p:cNvSpPr/>
          <p:nvPr/>
        </p:nvSpPr>
        <p:spPr>
          <a:xfrm rot="10800000" flipH="1">
            <a:off x="9321532" y="2033446"/>
            <a:ext cx="981298" cy="457371"/>
          </a:xfrm>
          <a:prstGeom prst="uturnArrow">
            <a:avLst>
              <a:gd name="adj1" fmla="val 9494"/>
              <a:gd name="adj2" fmla="val 12369"/>
              <a:gd name="adj3" fmla="val 32591"/>
              <a:gd name="adj4" fmla="val 41447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48D322DF-750E-43A8-B72A-C410186EC521}"/>
              </a:ext>
            </a:extLst>
          </p:cNvPr>
          <p:cNvSpPr/>
          <p:nvPr/>
        </p:nvSpPr>
        <p:spPr>
          <a:xfrm rot="2517673">
            <a:off x="7724445" y="1451784"/>
            <a:ext cx="256407" cy="252784"/>
          </a:xfrm>
          <a:prstGeom prst="plus">
            <a:avLst>
              <a:gd name="adj" fmla="val 470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矩形 16">
            <a:extLst>
              <a:ext uri="{FF2B5EF4-FFF2-40B4-BE49-F238E27FC236}">
                <a16:creationId xmlns:a16="http://schemas.microsoft.com/office/drawing/2014/main" id="{40D5D80D-8D16-4A7A-B12E-CA12381D4F22}"/>
              </a:ext>
            </a:extLst>
          </p:cNvPr>
          <p:cNvSpPr/>
          <p:nvPr/>
        </p:nvSpPr>
        <p:spPr>
          <a:xfrm>
            <a:off x="10003535" y="3262316"/>
            <a:ext cx="973455" cy="51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Accum</a:t>
            </a:r>
            <a:r>
              <a:rPr lang="en-US" altLang="zh-CN" b="1" dirty="0">
                <a:solidFill>
                  <a:schemeClr val="tx1"/>
                </a:solidFill>
              </a:rPr>
              <a:t> Reward</a:t>
            </a:r>
          </a:p>
        </p:txBody>
      </p:sp>
      <p:sp>
        <p:nvSpPr>
          <p:cNvPr id="59" name="矩形 22">
            <a:extLst>
              <a:ext uri="{FF2B5EF4-FFF2-40B4-BE49-F238E27FC236}">
                <a16:creationId xmlns:a16="http://schemas.microsoft.com/office/drawing/2014/main" id="{1AB82D28-E571-4EBE-9C30-E12B14075424}"/>
              </a:ext>
            </a:extLst>
          </p:cNvPr>
          <p:cNvSpPr/>
          <p:nvPr/>
        </p:nvSpPr>
        <p:spPr>
          <a:xfrm>
            <a:off x="10003534" y="378168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-0.354</a:t>
            </a:r>
          </a:p>
        </p:txBody>
      </p:sp>
      <p:sp>
        <p:nvSpPr>
          <p:cNvPr id="60" name="矩形 22">
            <a:extLst>
              <a:ext uri="{FF2B5EF4-FFF2-40B4-BE49-F238E27FC236}">
                <a16:creationId xmlns:a16="http://schemas.microsoft.com/office/drawing/2014/main" id="{8CE71C60-0102-49B7-84DE-F83E383442F0}"/>
              </a:ext>
            </a:extLst>
          </p:cNvPr>
          <p:cNvSpPr/>
          <p:nvPr/>
        </p:nvSpPr>
        <p:spPr>
          <a:xfrm>
            <a:off x="10003537" y="4299790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-0.632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1" name="矩形 22">
            <a:extLst>
              <a:ext uri="{FF2B5EF4-FFF2-40B4-BE49-F238E27FC236}">
                <a16:creationId xmlns:a16="http://schemas.microsoft.com/office/drawing/2014/main" id="{E75B6E2D-C37E-4900-82C2-A04964231C5C}"/>
              </a:ext>
            </a:extLst>
          </p:cNvPr>
          <p:cNvSpPr/>
          <p:nvPr/>
        </p:nvSpPr>
        <p:spPr>
          <a:xfrm>
            <a:off x="10003537" y="4819744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-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2" name="矩形 22">
            <a:extLst>
              <a:ext uri="{FF2B5EF4-FFF2-40B4-BE49-F238E27FC236}">
                <a16:creationId xmlns:a16="http://schemas.microsoft.com/office/drawing/2014/main" id="{4EFA85D1-1554-4349-9483-86406E370421}"/>
              </a:ext>
            </a:extLst>
          </p:cNvPr>
          <p:cNvSpPr/>
          <p:nvPr/>
        </p:nvSpPr>
        <p:spPr>
          <a:xfrm>
            <a:off x="10003535" y="5326855"/>
            <a:ext cx="973455" cy="516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-0.693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CA4C32-27BA-4C93-8174-001574DCA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926" y="1221291"/>
            <a:ext cx="225572" cy="2255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C2D62A4-954D-4CBA-821F-321741B43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045" y="1440659"/>
            <a:ext cx="225572" cy="2255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ECB9567-5334-4AD1-925F-EC55C72A6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911" y="1853168"/>
            <a:ext cx="225572" cy="22557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078AA-6DB1-43BE-9B6B-221BCE95C27F}"/>
              </a:ext>
            </a:extLst>
          </p:cNvPr>
          <p:cNvCxnSpPr>
            <a:cxnSpLocks/>
          </p:cNvCxnSpPr>
          <p:nvPr/>
        </p:nvCxnSpPr>
        <p:spPr>
          <a:xfrm flipV="1">
            <a:off x="7638142" y="1118645"/>
            <a:ext cx="842667" cy="1299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070E9A-A2E3-4410-A8AD-936F92A380E9}"/>
              </a:ext>
            </a:extLst>
          </p:cNvPr>
          <p:cNvCxnSpPr>
            <a:cxnSpLocks/>
          </p:cNvCxnSpPr>
          <p:nvPr/>
        </p:nvCxnSpPr>
        <p:spPr>
          <a:xfrm flipH="1" flipV="1">
            <a:off x="8480809" y="1118645"/>
            <a:ext cx="447504" cy="4611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CD3DD1-0C7B-41FF-9CFC-B6F46D31931F}"/>
              </a:ext>
            </a:extLst>
          </p:cNvPr>
          <p:cNvCxnSpPr>
            <a:cxnSpLocks/>
          </p:cNvCxnSpPr>
          <p:nvPr/>
        </p:nvCxnSpPr>
        <p:spPr>
          <a:xfrm flipH="1">
            <a:off x="8908217" y="1118645"/>
            <a:ext cx="1300908" cy="4611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AutoShape 31">
            <a:extLst>
              <a:ext uri="{FF2B5EF4-FFF2-40B4-BE49-F238E27FC236}">
                <a16:creationId xmlns:a16="http://schemas.microsoft.com/office/drawing/2014/main" id="{4D6B039F-E8C8-4813-AE41-57BE0224F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971" y="2775214"/>
            <a:ext cx="2067244" cy="584775"/>
          </a:xfrm>
          <a:prstGeom prst="wedgeRoundRectCallout">
            <a:avLst>
              <a:gd name="adj1" fmla="val -33901"/>
              <a:gd name="adj2" fmla="val 1400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TW" dirty="0">
                <a:solidFill>
                  <a:schemeClr val="tx1"/>
                </a:solidFill>
              </a:rPr>
              <a:t>Calculate PED error on each point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AutoShape 31">
            <a:extLst>
              <a:ext uri="{FF2B5EF4-FFF2-40B4-BE49-F238E27FC236}">
                <a16:creationId xmlns:a16="http://schemas.microsoft.com/office/drawing/2014/main" id="{20102C7B-4910-4B3D-B954-09D66EA9A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733" y="971571"/>
            <a:ext cx="2024685" cy="746465"/>
          </a:xfrm>
          <a:prstGeom prst="wedgeRoundRectCallout">
            <a:avLst>
              <a:gd name="adj1" fmla="val 78738"/>
              <a:gd name="adj2" fmla="val 473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sequential process with a buffer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27">
            <a:extLst>
              <a:ext uri="{FF2B5EF4-FFF2-40B4-BE49-F238E27FC236}">
                <a16:creationId xmlns:a16="http://schemas.microsoft.com/office/drawing/2014/main" id="{2E999083-90F0-4590-B724-9FAEF92127B2}"/>
              </a:ext>
            </a:extLst>
          </p:cNvPr>
          <p:cNvSpPr/>
          <p:nvPr/>
        </p:nvSpPr>
        <p:spPr>
          <a:xfrm>
            <a:off x="1307881" y="4822347"/>
            <a:ext cx="9662158" cy="516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Efforts for constructing states and taking actions are saved by the ‘Skip’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65ED6-C638-4CD8-B4C0-3A3367A75AF9}"/>
              </a:ext>
            </a:extLst>
          </p:cNvPr>
          <p:cNvSpPr/>
          <p:nvPr/>
        </p:nvSpPr>
        <p:spPr>
          <a:xfrm>
            <a:off x="7464671" y="971571"/>
            <a:ext cx="1226339" cy="1706541"/>
          </a:xfrm>
          <a:prstGeom prst="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noFill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83820-AD1A-4A88-87D0-870CB9A79FA4}"/>
              </a:ext>
            </a:extLst>
          </p:cNvPr>
          <p:cNvSpPr/>
          <p:nvPr/>
        </p:nvSpPr>
        <p:spPr>
          <a:xfrm>
            <a:off x="7475535" y="964590"/>
            <a:ext cx="1593633" cy="1706541"/>
          </a:xfrm>
          <a:prstGeom prst="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noFill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B099BB9-5B8D-4D88-8706-EBC512FA436A}"/>
              </a:ext>
            </a:extLst>
          </p:cNvPr>
          <p:cNvSpPr/>
          <p:nvPr/>
        </p:nvSpPr>
        <p:spPr>
          <a:xfrm>
            <a:off x="7478033" y="977223"/>
            <a:ext cx="2824797" cy="1706541"/>
          </a:xfrm>
          <a:prstGeom prst="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2" grpId="2" animBg="1"/>
      <p:bldP spid="12" grpId="1" animBg="1"/>
      <p:bldP spid="12" grpId="2" animBg="1"/>
      <p:bldP spid="16" grpId="1" animBg="1"/>
      <p:bldP spid="16" grpId="2" animBg="1"/>
      <p:bldP spid="17" grpId="1" animBg="1"/>
      <p:bldP spid="17" grpId="2" animBg="1"/>
      <p:bldP spid="18" grpId="1" animBg="1"/>
      <p:bldP spid="18" grpId="2" animBg="1"/>
      <p:bldP spid="19" grpId="1" animBg="1"/>
      <p:bldP spid="19" grpId="2" animBg="1"/>
      <p:bldP spid="20" grpId="0" bldLvl="0" animBg="1"/>
      <p:bldP spid="20" grpId="1" animBg="1"/>
      <p:bldP spid="22" grpId="1" animBg="1"/>
      <p:bldP spid="22" grpId="2" animBg="1"/>
      <p:bldP spid="23" grpId="0" bldLvl="0" animBg="1"/>
      <p:bldP spid="23" grpId="1" animBg="1"/>
      <p:bldP spid="24" grpId="0" bldLvl="0" animBg="1"/>
      <p:bldP spid="24" grpId="1" animBg="1"/>
      <p:bldP spid="25" grpId="1" animBg="1"/>
      <p:bldP spid="25" grpId="2" animBg="1"/>
      <p:bldP spid="26" grpId="0" bldLvl="0" animBg="1"/>
      <p:bldP spid="26" grpId="1" animBg="1"/>
      <p:bldP spid="28" grpId="1" animBg="1"/>
      <p:bldP spid="28" grpId="2" animBg="1"/>
      <p:bldP spid="29" grpId="0" bldLvl="0" animBg="1"/>
      <p:bldP spid="29" grpId="1" animBg="1"/>
      <p:bldP spid="30" grpId="0" bldLvl="0" animBg="1"/>
      <p:bldP spid="30" grpId="1" animBg="1"/>
      <p:bldP spid="31" grpId="1" animBg="1"/>
      <p:bldP spid="31" grpId="2" animBg="1"/>
      <p:bldP spid="32" grpId="1" animBg="1"/>
      <p:bldP spid="32" grpId="2" animBg="1"/>
      <p:bldP spid="34" grpId="1" animBg="1"/>
      <p:bldP spid="34" grpId="2" animBg="1"/>
      <p:bldP spid="35" grpId="1" animBg="1"/>
      <p:bldP spid="35" grpId="2" animBg="1"/>
      <p:bldP spid="36" grpId="1" animBg="1"/>
      <p:bldP spid="36" grpId="2" animBg="1"/>
      <p:bldP spid="37" grpId="0" bldLvl="0" animBg="1"/>
      <p:bldP spid="37" grpId="1" animBg="1"/>
      <p:bldP spid="38" grpId="0" bldLvl="0" animBg="1"/>
      <p:bldP spid="38" grpId="1" animBg="1"/>
      <p:bldP spid="40" grpId="1" animBg="1"/>
      <p:bldP spid="40" grpId="2" animBg="1"/>
      <p:bldP spid="41" grpId="0" bldLvl="0" animBg="1"/>
      <p:bldP spid="41" grpId="1" animBg="1"/>
      <p:bldP spid="42" grpId="0" bldLvl="0" animBg="1"/>
      <p:bldP spid="42" grpId="1" animBg="1"/>
      <p:bldP spid="49" grpId="1" animBg="1"/>
      <p:bldP spid="49" grpId="2" animBg="1"/>
      <p:bldP spid="10" grpId="0" bldLvl="0" animBg="1"/>
      <p:bldP spid="10" grpId="1" animBg="1"/>
      <p:bldP spid="13" grpId="0"/>
      <p:bldP spid="13" grpId="1"/>
      <p:bldP spid="58" grpId="0" bldLvl="0" animBg="1"/>
      <p:bldP spid="8" grpId="0" animBg="1"/>
      <p:bldP spid="9" grpId="0" animBg="1"/>
      <p:bldP spid="51" grpId="1" animBg="1"/>
      <p:bldP spid="51" grpId="2" animBg="1"/>
      <p:bldP spid="59" grpId="0" bldLvl="0" animBg="1"/>
      <p:bldP spid="59" grpId="1" animBg="1"/>
      <p:bldP spid="60" grpId="0" bldLvl="0" animBg="1"/>
      <p:bldP spid="60" grpId="1" animBg="1"/>
      <p:bldP spid="61" grpId="1" animBg="1"/>
      <p:bldP spid="61" grpId="2" animBg="1"/>
      <p:bldP spid="62" grpId="0" bldLvl="0" animBg="1"/>
      <p:bldP spid="62" grpId="1" animBg="1"/>
      <p:bldP spid="50" grpId="0" animBg="1"/>
      <p:bldP spid="53" grpId="0" animBg="1"/>
      <p:bldP spid="63" grpId="0" animBg="1"/>
      <p:bldP spid="63" grpId="1" animBg="1"/>
      <p:bldP spid="6" grpId="0" animBg="1"/>
      <p:bldP spid="6" grpId="1" animBg="1"/>
      <p:bldP spid="66" grpId="0" animBg="1"/>
      <p:bldP spid="66" grpId="1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F460F7-74A1-4DCA-AFC3-34C01022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0C88-0165-4FC4-8B5E-8BECB1048F4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0C5973-F362-4225-BFFF-899B3EB7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RL-</a:t>
            </a:r>
            <a:r>
              <a:rPr lang="en-US" altLang="zh-CN" dirty="0"/>
              <a:t>based Algorithms for Batch Mode</a:t>
            </a:r>
            <a:endParaRPr lang="en-SG" dirty="0"/>
          </a:p>
        </p:txBody>
      </p:sp>
      <p:sp>
        <p:nvSpPr>
          <p:cNvPr id="5" name="AutoShape 83">
            <a:extLst>
              <a:ext uri="{FF2B5EF4-FFF2-40B4-BE49-F238E27FC236}">
                <a16:creationId xmlns:a16="http://schemas.microsoft.com/office/drawing/2014/main" id="{CD9E6E1D-19CD-4F49-BF39-0433C7CB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252" y="1728429"/>
            <a:ext cx="3645772" cy="1243371"/>
          </a:xfrm>
          <a:prstGeom prst="cloudCallout">
            <a:avLst>
              <a:gd name="adj1" fmla="val -51309"/>
              <a:gd name="adj2" fmla="val 5455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Defining the </a:t>
            </a:r>
            <a:r>
              <a:rPr lang="en-US" altLang="zh-TW" b="1" dirty="0"/>
              <a:t>states </a:t>
            </a:r>
            <a:r>
              <a:rPr lang="en-US" altLang="zh-TW" dirty="0"/>
              <a:t>with the increased data access in batch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>
                <a:extLst>
                  <a:ext uri="{FF2B5EF4-FFF2-40B4-BE49-F238E27FC236}">
                    <a16:creationId xmlns:a16="http://schemas.microsoft.com/office/drawing/2014/main" id="{65D02B33-CDAB-4EEF-8791-DF866C45287B}"/>
                  </a:ext>
                </a:extLst>
              </p:cNvPr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492673947"/>
                  </p:ext>
                </p:extLst>
              </p:nvPr>
            </p:nvGraphicFramePr>
            <p:xfrm>
              <a:off x="1149964" y="3604597"/>
              <a:ext cx="255248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24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5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RLTS/RLTS-Skip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5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SG" sz="1800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a:rPr lang="en-SG" sz="18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d>
                                      <m:dPr>
                                        <m:ctrlP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SG" sz="1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SG" sz="18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>
                <a:extLst>
                  <a:ext uri="{FF2B5EF4-FFF2-40B4-BE49-F238E27FC236}">
                    <a16:creationId xmlns:a16="http://schemas.microsoft.com/office/drawing/2014/main" id="{65D02B33-CDAB-4EEF-8791-DF866C45287B}"/>
                  </a:ext>
                </a:extLst>
              </p:cNvPr>
              <p:cNvGraphicFramePr/>
              <p:nvPr>
                <p:custDataLst>
                  <p:tags r:id="rId5"/>
                </p:custDataLst>
                <p:extLst>
                  <p:ext uri="{D42A27DB-BD31-4B8C-83A1-F6EECF244321}">
                    <p14:modId xmlns:p14="http://schemas.microsoft.com/office/powerpoint/2010/main" val="3492673947"/>
                  </p:ext>
                </p:extLst>
              </p:nvPr>
            </p:nvGraphicFramePr>
            <p:xfrm>
              <a:off x="1149964" y="3604597"/>
              <a:ext cx="255248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24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RLTS/RLTS-Skip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8" t="-110000" r="-952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8">
                <a:extLst>
                  <a:ext uri="{FF2B5EF4-FFF2-40B4-BE49-F238E27FC236}">
                    <a16:creationId xmlns:a16="http://schemas.microsoft.com/office/drawing/2014/main" id="{AC2F6A45-96F2-43D4-9B1F-B65712FD67A9}"/>
                  </a:ext>
                </a:extLst>
              </p:cNvPr>
              <p:cNvGraphicFramePr/>
              <p:nvPr>
                <p:custDataLst>
                  <p:tags r:id="rId2"/>
                </p:custDataLst>
                <p:extLst>
                  <p:ext uri="{D42A27DB-BD31-4B8C-83A1-F6EECF244321}">
                    <p14:modId xmlns:p14="http://schemas.microsoft.com/office/powerpoint/2010/main" val="2795635258"/>
                  </p:ext>
                </p:extLst>
              </p:nvPr>
            </p:nvGraphicFramePr>
            <p:xfrm>
              <a:off x="4698704" y="3569882"/>
              <a:ext cx="255248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24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291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RLTS+/RLTS-Skip+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91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SG" sz="1800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a:rPr lang="en-SG" sz="18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d>
                                      <m:dPr>
                                        <m:ctrlP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  <m:r>
                                      <a:rPr lang="en-SG" sz="18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SG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p>
                                        <m:r>
                                          <a:rPr lang="en-SG" altLang="zh-CN" sz="1800" b="0" i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SG" altLang="zh-CN" sz="1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SG" sz="1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SG" sz="1800" b="1" i="1" smtClean="0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8">
                <a:extLst>
                  <a:ext uri="{FF2B5EF4-FFF2-40B4-BE49-F238E27FC236}">
                    <a16:creationId xmlns:a16="http://schemas.microsoft.com/office/drawing/2014/main" id="{AC2F6A45-96F2-43D4-9B1F-B65712FD67A9}"/>
                  </a:ext>
                </a:extLst>
              </p:cNvPr>
              <p:cNvGraphicFramePr/>
              <p:nvPr>
                <p:custDataLst>
                  <p:tags r:id="rId7"/>
                </p:custDataLst>
                <p:extLst>
                  <p:ext uri="{D42A27DB-BD31-4B8C-83A1-F6EECF244321}">
                    <p14:modId xmlns:p14="http://schemas.microsoft.com/office/powerpoint/2010/main" val="2795635258"/>
                  </p:ext>
                </p:extLst>
              </p:nvPr>
            </p:nvGraphicFramePr>
            <p:xfrm>
              <a:off x="4698704" y="3569882"/>
              <a:ext cx="255248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24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RLTS+/RLTS-Skip+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" t="-110000" r="-952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8">
                <a:extLst>
                  <a:ext uri="{FF2B5EF4-FFF2-40B4-BE49-F238E27FC236}">
                    <a16:creationId xmlns:a16="http://schemas.microsoft.com/office/drawing/2014/main" id="{788FDC1E-D3BF-4F41-BA0D-E138B048B5FE}"/>
                  </a:ext>
                </a:extLst>
              </p:cNvPr>
              <p:cNvGraphicFramePr/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2631679033"/>
                  </p:ext>
                </p:extLst>
              </p:nvPr>
            </p:nvGraphicFramePr>
            <p:xfrm>
              <a:off x="8146860" y="3544311"/>
              <a:ext cx="255248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24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177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RLTS++/RLTS-Skip++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77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SG" sz="1800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a:rPr lang="en-SG" sz="18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d>
                                      <m:dPr>
                                        <m:ctrlP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SG" sz="18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  <m:r>
                                      <a:rPr lang="en-SG" sz="18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SG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p>
                                        <m:r>
                                          <a:rPr lang="en-SG" altLang="zh-CN" sz="1800" b="0" i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SG" altLang="zh-CN" sz="1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SG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SG" sz="18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SG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8">
                <a:extLst>
                  <a:ext uri="{FF2B5EF4-FFF2-40B4-BE49-F238E27FC236}">
                    <a16:creationId xmlns:a16="http://schemas.microsoft.com/office/drawing/2014/main" id="{788FDC1E-D3BF-4F41-BA0D-E138B048B5FE}"/>
                  </a:ext>
                </a:extLst>
              </p:cNvPr>
              <p:cNvGraphicFramePr/>
              <p:nvPr>
                <p:custDataLst>
                  <p:tags r:id="rId9"/>
                </p:custDataLst>
                <p:extLst>
                  <p:ext uri="{D42A27DB-BD31-4B8C-83A1-F6EECF244321}">
                    <p14:modId xmlns:p14="http://schemas.microsoft.com/office/powerpoint/2010/main" val="2631679033"/>
                  </p:ext>
                </p:extLst>
              </p:nvPr>
            </p:nvGraphicFramePr>
            <p:xfrm>
              <a:off x="8146860" y="3544311"/>
              <a:ext cx="255248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24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RLTS++/RLTS-Skip++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38" t="-110000" r="-952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F516B952-92B3-48E7-8749-A4CF546AEABC}"/>
              </a:ext>
            </a:extLst>
          </p:cNvPr>
          <p:cNvSpPr/>
          <p:nvPr/>
        </p:nvSpPr>
        <p:spPr>
          <a:xfrm>
            <a:off x="3930830" y="3837769"/>
            <a:ext cx="539496" cy="26517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7223DB-1BA9-4E84-84F3-6E7CA9C73364}"/>
              </a:ext>
            </a:extLst>
          </p:cNvPr>
          <p:cNvSpPr/>
          <p:nvPr/>
        </p:nvSpPr>
        <p:spPr>
          <a:xfrm>
            <a:off x="7429278" y="3803054"/>
            <a:ext cx="539496" cy="26517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graphicFrame>
        <p:nvGraphicFramePr>
          <p:cNvPr id="6" name="Content Placeholder 8"/>
          <p:cNvGraphicFramePr/>
          <p:nvPr>
            <p:extLst>
              <p:ext uri="{D42A27DB-BD31-4B8C-83A1-F6EECF244321}">
                <p14:modId xmlns:p14="http://schemas.microsoft.com/office/powerpoint/2010/main" val="165395580"/>
              </p:ext>
            </p:extLst>
          </p:nvPr>
        </p:nvGraphicFramePr>
        <p:xfrm>
          <a:off x="1671008" y="3187595"/>
          <a:ext cx="918638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139">
                  <a:extLst>
                    <a:ext uri="{9D8B030D-6E8A-4147-A177-3AD203B41FA5}">
                      <a16:colId xmlns:a16="http://schemas.microsoft.com/office/drawing/2014/main" val="1420782339"/>
                    </a:ext>
                  </a:extLst>
                </a:gridCol>
              </a:tblGrid>
              <a:tr h="3537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Compared Methods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Online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STTrace</a:t>
                      </a:r>
                      <a:r>
                        <a:rPr lang="en-US" sz="2000" b="1" dirty="0"/>
                        <a:t> [1], SQUISH [2], SQUISH-E 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ym typeface="+mn-ea"/>
                        </a:rPr>
                        <a:t>Batch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sym typeface="+mn-ea"/>
                        </a:rPr>
                        <a:t>Bellman [4], Top-Down [5], Bottom-Up [6], Span-Search 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/>
          <p:nvPr>
            <p:extLst>
              <p:ext uri="{D42A27DB-BD31-4B8C-83A1-F6EECF244321}">
                <p14:modId xmlns:p14="http://schemas.microsoft.com/office/powerpoint/2010/main" val="3091511946"/>
              </p:ext>
            </p:extLst>
          </p:nvPr>
        </p:nvGraphicFramePr>
        <p:xfrm>
          <a:off x="1671008" y="1313869"/>
          <a:ext cx="3727053" cy="175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2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Geolife</a:t>
                      </a:r>
                      <a:r>
                        <a:rPr lang="en-US" sz="2000" b="1" dirty="0"/>
                        <a:t> (Ave. 1412 pts per </a:t>
                      </a:r>
                      <a:r>
                        <a:rPr lang="en-US" sz="2000" b="1" dirty="0" err="1"/>
                        <a:t>traj</a:t>
                      </a:r>
                      <a:r>
                        <a:rPr lang="en-US" sz="2000" b="1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T-drive (Ave. 1713 pts per </a:t>
                      </a:r>
                      <a:r>
                        <a:rPr lang="en-US" sz="2000" b="1" dirty="0" err="1"/>
                        <a:t>traj</a:t>
                      </a:r>
                      <a:r>
                        <a:rPr lang="en-US" sz="2000" b="1" dirty="0"/>
                        <a:t>)</a:t>
                      </a:r>
                      <a:endParaRPr lang="en-US" sz="2000" b="1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Truck  (Ave. 995 pts per </a:t>
                      </a:r>
                      <a:r>
                        <a:rPr lang="en-US" sz="2000" b="1" dirty="0" err="1"/>
                        <a:t>traj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8746232"/>
              </p:ext>
            </p:extLst>
          </p:nvPr>
        </p:nvGraphicFramePr>
        <p:xfrm>
          <a:off x="5845828" y="1489506"/>
          <a:ext cx="5011566" cy="1304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7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Performance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Effectiveness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+mn-ea"/>
                        </a:rPr>
                        <a:t>Simplification error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Efficiency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Running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137E68-F73A-414F-B739-E387DCA33834}"/>
              </a:ext>
            </a:extLst>
          </p:cNvPr>
          <p:cNvSpPr txBox="1"/>
          <p:nvPr/>
        </p:nvSpPr>
        <p:spPr>
          <a:xfrm>
            <a:off x="294229" y="4867840"/>
            <a:ext cx="116035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Sampling trajectory streams with spatiotemporal criteria, SSDBM’06</a:t>
            </a:r>
          </a:p>
          <a:p>
            <a:r>
              <a:rPr lang="en-US" sz="1400" dirty="0"/>
              <a:t>[2] Squish: an online approach for </a:t>
            </a:r>
            <a:r>
              <a:rPr lang="en-US" sz="1400" dirty="0" err="1"/>
              <a:t>gps</a:t>
            </a:r>
            <a:r>
              <a:rPr lang="en-US" sz="1400" dirty="0"/>
              <a:t> trajectory compression, COM-GEO’11</a:t>
            </a:r>
          </a:p>
          <a:p>
            <a:r>
              <a:rPr lang="en-US" sz="1400" dirty="0"/>
              <a:t>[3] Compression of trajectory data: a comprehensive evaluation and new </a:t>
            </a:r>
            <a:r>
              <a:rPr lang="en-SG" sz="1400" dirty="0"/>
              <a:t>approach, GeoInformatica’14.</a:t>
            </a:r>
          </a:p>
          <a:p>
            <a:r>
              <a:rPr lang="en-SG" sz="1400" dirty="0"/>
              <a:t>[4] </a:t>
            </a:r>
            <a:r>
              <a:rPr lang="en-US" sz="1400" dirty="0"/>
              <a:t>On the approximation of curves by line segments using dynamic programming, </a:t>
            </a:r>
            <a:r>
              <a:rPr lang="en-SG" sz="1400" dirty="0"/>
              <a:t>CACM’61</a:t>
            </a:r>
          </a:p>
          <a:p>
            <a:r>
              <a:rPr lang="en-SG" sz="1400" dirty="0"/>
              <a:t>[5] </a:t>
            </a:r>
            <a:r>
              <a:rPr lang="en-US" sz="1400" dirty="0"/>
              <a:t>Speeding up the Douglas-</a:t>
            </a:r>
            <a:r>
              <a:rPr lang="en-US" sz="1400" dirty="0" err="1"/>
              <a:t>Peucker</a:t>
            </a:r>
            <a:r>
              <a:rPr lang="en-US" sz="1400" dirty="0"/>
              <a:t> line-simplification algorithm, UBC Tech Report’92</a:t>
            </a:r>
            <a:endParaRPr lang="en-SG" sz="1400" dirty="0"/>
          </a:p>
          <a:p>
            <a:r>
              <a:rPr lang="en-SG" sz="1400" dirty="0"/>
              <a:t>[6] </a:t>
            </a:r>
            <a:r>
              <a:rPr lang="en-US" sz="1400" dirty="0"/>
              <a:t>An online algorithm for segmenting time series, ICDM’01</a:t>
            </a:r>
            <a:endParaRPr lang="en-SG" sz="1400" dirty="0"/>
          </a:p>
          <a:p>
            <a:r>
              <a:rPr lang="en-SG" sz="1400" dirty="0"/>
              <a:t>[7] </a:t>
            </a:r>
            <a:r>
              <a:rPr lang="en-US" sz="1400" dirty="0"/>
              <a:t>Trajectory simplification: on minimizing the direction-based error, PVLDB’14</a:t>
            </a:r>
            <a:endParaRPr lang="en-SG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RLTS </a:t>
            </a:r>
            <a:r>
              <a:rPr lang="en-SG" dirty="0"/>
              <a:t>(RLTS+) </a:t>
            </a:r>
            <a:r>
              <a:rPr lang="en-US" dirty="0"/>
              <a:t>achieves the best effectiveness.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Effectiveness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5BB4F-F145-47DC-86CD-A07E0574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615" y="2093977"/>
            <a:ext cx="3673791" cy="3467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0DEEEB-5735-4F55-AA96-629FBE917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474" y="1978580"/>
            <a:ext cx="3652935" cy="35825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12"/>
            <a:ext cx="11158728" cy="5264614"/>
          </a:xfrm>
        </p:spPr>
        <p:txBody>
          <a:bodyPr/>
          <a:lstStyle/>
          <a:p>
            <a:r>
              <a:rPr lang="en-US" sz="2400" dirty="0"/>
              <a:t>RLTS-Skip+ achieves the best efficiency on batch mode.</a:t>
            </a:r>
          </a:p>
          <a:p>
            <a:r>
              <a:rPr lang="en-US" sz="2400" dirty="0"/>
              <a:t>For online mode, RLTS and RLTS-Skip are fast enough to meet the practical needs.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Efficiency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DBA2A-223D-4EF3-A649-0A13910F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95" y="2382964"/>
            <a:ext cx="771525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34" y="3338513"/>
            <a:ext cx="3100388" cy="165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Introduction</a:t>
            </a:r>
            <a:endParaRPr lang="zh-HK" altLang="en-US" dirty="0"/>
          </a:p>
        </p:txBody>
      </p:sp>
      <p:sp>
        <p:nvSpPr>
          <p:cNvPr id="11" name="Freeform 10"/>
          <p:cNvSpPr/>
          <p:nvPr/>
        </p:nvSpPr>
        <p:spPr>
          <a:xfrm>
            <a:off x="3962401" y="3724276"/>
            <a:ext cx="2738177" cy="885825"/>
          </a:xfrm>
          <a:custGeom>
            <a:avLst/>
            <a:gdLst>
              <a:gd name="connsiteX0" fmla="*/ 0 w 3650902"/>
              <a:gd name="connsiteY0" fmla="*/ 1079500 h 1181100"/>
              <a:gd name="connsiteX1" fmla="*/ 88900 w 3650902"/>
              <a:gd name="connsiteY1" fmla="*/ 1092200 h 1181100"/>
              <a:gd name="connsiteX2" fmla="*/ 368300 w 3650902"/>
              <a:gd name="connsiteY2" fmla="*/ 1066800 h 1181100"/>
              <a:gd name="connsiteX3" fmla="*/ 508000 w 3650902"/>
              <a:gd name="connsiteY3" fmla="*/ 1054100 h 1181100"/>
              <a:gd name="connsiteX4" fmla="*/ 622300 w 3650902"/>
              <a:gd name="connsiteY4" fmla="*/ 1066800 h 1181100"/>
              <a:gd name="connsiteX5" fmla="*/ 698500 w 3650902"/>
              <a:gd name="connsiteY5" fmla="*/ 1092200 h 1181100"/>
              <a:gd name="connsiteX6" fmla="*/ 850900 w 3650902"/>
              <a:gd name="connsiteY6" fmla="*/ 1054100 h 1181100"/>
              <a:gd name="connsiteX7" fmla="*/ 876300 w 3650902"/>
              <a:gd name="connsiteY7" fmla="*/ 1016000 h 1181100"/>
              <a:gd name="connsiteX8" fmla="*/ 889000 w 3650902"/>
              <a:gd name="connsiteY8" fmla="*/ 977900 h 1181100"/>
              <a:gd name="connsiteX9" fmla="*/ 914400 w 3650902"/>
              <a:gd name="connsiteY9" fmla="*/ 927100 h 1181100"/>
              <a:gd name="connsiteX10" fmla="*/ 965200 w 3650902"/>
              <a:gd name="connsiteY10" fmla="*/ 850900 h 1181100"/>
              <a:gd name="connsiteX11" fmla="*/ 990600 w 3650902"/>
              <a:gd name="connsiteY11" fmla="*/ 749300 h 1181100"/>
              <a:gd name="connsiteX12" fmla="*/ 1003300 w 3650902"/>
              <a:gd name="connsiteY12" fmla="*/ 711200 h 1181100"/>
              <a:gd name="connsiteX13" fmla="*/ 1028700 w 3650902"/>
              <a:gd name="connsiteY13" fmla="*/ 609600 h 1181100"/>
              <a:gd name="connsiteX14" fmla="*/ 1066800 w 3650902"/>
              <a:gd name="connsiteY14" fmla="*/ 571500 h 1181100"/>
              <a:gd name="connsiteX15" fmla="*/ 1117600 w 3650902"/>
              <a:gd name="connsiteY15" fmla="*/ 508000 h 1181100"/>
              <a:gd name="connsiteX16" fmla="*/ 1155700 w 3650902"/>
              <a:gd name="connsiteY16" fmla="*/ 431800 h 1181100"/>
              <a:gd name="connsiteX17" fmla="*/ 1181100 w 3650902"/>
              <a:gd name="connsiteY17" fmla="*/ 393700 h 1181100"/>
              <a:gd name="connsiteX18" fmla="*/ 1206500 w 3650902"/>
              <a:gd name="connsiteY18" fmla="*/ 266700 h 1181100"/>
              <a:gd name="connsiteX19" fmla="*/ 1270000 w 3650902"/>
              <a:gd name="connsiteY19" fmla="*/ 190500 h 1181100"/>
              <a:gd name="connsiteX20" fmla="*/ 1320800 w 3650902"/>
              <a:gd name="connsiteY20" fmla="*/ 114300 h 1181100"/>
              <a:gd name="connsiteX21" fmla="*/ 1371600 w 3650902"/>
              <a:gd name="connsiteY21" fmla="*/ 38100 h 1181100"/>
              <a:gd name="connsiteX22" fmla="*/ 1397000 w 3650902"/>
              <a:gd name="connsiteY22" fmla="*/ 0 h 1181100"/>
              <a:gd name="connsiteX23" fmla="*/ 1498600 w 3650902"/>
              <a:gd name="connsiteY23" fmla="*/ 12700 h 1181100"/>
              <a:gd name="connsiteX24" fmla="*/ 1536700 w 3650902"/>
              <a:gd name="connsiteY24" fmla="*/ 25400 h 1181100"/>
              <a:gd name="connsiteX25" fmla="*/ 1562100 w 3650902"/>
              <a:gd name="connsiteY25" fmla="*/ 63500 h 1181100"/>
              <a:gd name="connsiteX26" fmla="*/ 1587500 w 3650902"/>
              <a:gd name="connsiteY26" fmla="*/ 139700 h 1181100"/>
              <a:gd name="connsiteX27" fmla="*/ 1612900 w 3650902"/>
              <a:gd name="connsiteY27" fmla="*/ 304800 h 1181100"/>
              <a:gd name="connsiteX28" fmla="*/ 1638300 w 3650902"/>
              <a:gd name="connsiteY28" fmla="*/ 381000 h 1181100"/>
              <a:gd name="connsiteX29" fmla="*/ 1663700 w 3650902"/>
              <a:gd name="connsiteY29" fmla="*/ 419100 h 1181100"/>
              <a:gd name="connsiteX30" fmla="*/ 1689100 w 3650902"/>
              <a:gd name="connsiteY30" fmla="*/ 495300 h 1181100"/>
              <a:gd name="connsiteX31" fmla="*/ 1739900 w 3650902"/>
              <a:gd name="connsiteY31" fmla="*/ 571500 h 1181100"/>
              <a:gd name="connsiteX32" fmla="*/ 1790700 w 3650902"/>
              <a:gd name="connsiteY32" fmla="*/ 723900 h 1181100"/>
              <a:gd name="connsiteX33" fmla="*/ 1803400 w 3650902"/>
              <a:gd name="connsiteY33" fmla="*/ 762000 h 1181100"/>
              <a:gd name="connsiteX34" fmla="*/ 1866900 w 3650902"/>
              <a:gd name="connsiteY34" fmla="*/ 838200 h 1181100"/>
              <a:gd name="connsiteX35" fmla="*/ 1917700 w 3650902"/>
              <a:gd name="connsiteY35" fmla="*/ 952500 h 1181100"/>
              <a:gd name="connsiteX36" fmla="*/ 1930400 w 3650902"/>
              <a:gd name="connsiteY36" fmla="*/ 990600 h 1181100"/>
              <a:gd name="connsiteX37" fmla="*/ 2006600 w 3650902"/>
              <a:gd name="connsiteY37" fmla="*/ 1054100 h 1181100"/>
              <a:gd name="connsiteX38" fmla="*/ 2082800 w 3650902"/>
              <a:gd name="connsiteY38" fmla="*/ 1066800 h 1181100"/>
              <a:gd name="connsiteX39" fmla="*/ 2159000 w 3650902"/>
              <a:gd name="connsiteY39" fmla="*/ 1104900 h 1181100"/>
              <a:gd name="connsiteX40" fmla="*/ 2197100 w 3650902"/>
              <a:gd name="connsiteY40" fmla="*/ 1130300 h 1181100"/>
              <a:gd name="connsiteX41" fmla="*/ 2235200 w 3650902"/>
              <a:gd name="connsiteY41" fmla="*/ 1168400 h 1181100"/>
              <a:gd name="connsiteX42" fmla="*/ 2298700 w 3650902"/>
              <a:gd name="connsiteY42" fmla="*/ 1181100 h 1181100"/>
              <a:gd name="connsiteX43" fmla="*/ 2438400 w 3650902"/>
              <a:gd name="connsiteY43" fmla="*/ 1168400 h 1181100"/>
              <a:gd name="connsiteX44" fmla="*/ 2514600 w 3650902"/>
              <a:gd name="connsiteY44" fmla="*/ 1117600 h 1181100"/>
              <a:gd name="connsiteX45" fmla="*/ 2527300 w 3650902"/>
              <a:gd name="connsiteY45" fmla="*/ 1079500 h 1181100"/>
              <a:gd name="connsiteX46" fmla="*/ 2552700 w 3650902"/>
              <a:gd name="connsiteY46" fmla="*/ 1041400 h 1181100"/>
              <a:gd name="connsiteX47" fmla="*/ 2565400 w 3650902"/>
              <a:gd name="connsiteY47" fmla="*/ 990600 h 1181100"/>
              <a:gd name="connsiteX48" fmla="*/ 2552700 w 3650902"/>
              <a:gd name="connsiteY48" fmla="*/ 838200 h 1181100"/>
              <a:gd name="connsiteX49" fmla="*/ 2527300 w 3650902"/>
              <a:gd name="connsiteY49" fmla="*/ 762000 h 1181100"/>
              <a:gd name="connsiteX50" fmla="*/ 2514600 w 3650902"/>
              <a:gd name="connsiteY50" fmla="*/ 723900 h 1181100"/>
              <a:gd name="connsiteX51" fmla="*/ 2527300 w 3650902"/>
              <a:gd name="connsiteY51" fmla="*/ 647700 h 1181100"/>
              <a:gd name="connsiteX52" fmla="*/ 2590800 w 3650902"/>
              <a:gd name="connsiteY52" fmla="*/ 558800 h 1181100"/>
              <a:gd name="connsiteX53" fmla="*/ 2628900 w 3650902"/>
              <a:gd name="connsiteY53" fmla="*/ 533400 h 1181100"/>
              <a:gd name="connsiteX54" fmla="*/ 2667000 w 3650902"/>
              <a:gd name="connsiteY54" fmla="*/ 495300 h 1181100"/>
              <a:gd name="connsiteX55" fmla="*/ 2705100 w 3650902"/>
              <a:gd name="connsiteY55" fmla="*/ 482600 h 1181100"/>
              <a:gd name="connsiteX56" fmla="*/ 2743200 w 3650902"/>
              <a:gd name="connsiteY56" fmla="*/ 457200 h 1181100"/>
              <a:gd name="connsiteX57" fmla="*/ 2819400 w 3650902"/>
              <a:gd name="connsiteY57" fmla="*/ 419100 h 1181100"/>
              <a:gd name="connsiteX58" fmla="*/ 2933700 w 3650902"/>
              <a:gd name="connsiteY58" fmla="*/ 330200 h 1181100"/>
              <a:gd name="connsiteX59" fmla="*/ 2971800 w 3650902"/>
              <a:gd name="connsiteY59" fmla="*/ 304800 h 1181100"/>
              <a:gd name="connsiteX60" fmla="*/ 3048000 w 3650902"/>
              <a:gd name="connsiteY60" fmla="*/ 279400 h 1181100"/>
              <a:gd name="connsiteX61" fmla="*/ 3086100 w 3650902"/>
              <a:gd name="connsiteY61" fmla="*/ 254000 h 1181100"/>
              <a:gd name="connsiteX62" fmla="*/ 3162300 w 3650902"/>
              <a:gd name="connsiteY62" fmla="*/ 228600 h 1181100"/>
              <a:gd name="connsiteX63" fmla="*/ 3200400 w 3650902"/>
              <a:gd name="connsiteY63" fmla="*/ 215900 h 1181100"/>
              <a:gd name="connsiteX64" fmla="*/ 3238500 w 3650902"/>
              <a:gd name="connsiteY64" fmla="*/ 228600 h 1181100"/>
              <a:gd name="connsiteX65" fmla="*/ 3314700 w 3650902"/>
              <a:gd name="connsiteY65" fmla="*/ 279400 h 1181100"/>
              <a:gd name="connsiteX66" fmla="*/ 3365500 w 3650902"/>
              <a:gd name="connsiteY66" fmla="*/ 292100 h 1181100"/>
              <a:gd name="connsiteX67" fmla="*/ 3403600 w 3650902"/>
              <a:gd name="connsiteY67" fmla="*/ 304800 h 1181100"/>
              <a:gd name="connsiteX68" fmla="*/ 3530600 w 3650902"/>
              <a:gd name="connsiteY68" fmla="*/ 317500 h 1181100"/>
              <a:gd name="connsiteX69" fmla="*/ 3632200 w 3650902"/>
              <a:gd name="connsiteY69" fmla="*/ 304800 h 1181100"/>
              <a:gd name="connsiteX70" fmla="*/ 3644900 w 3650902"/>
              <a:gd name="connsiteY70" fmla="*/ 266700 h 1181100"/>
              <a:gd name="connsiteX71" fmla="*/ 3619500 w 3650902"/>
              <a:gd name="connsiteY71" fmla="*/ 508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0902" h="1181100">
                <a:moveTo>
                  <a:pt x="0" y="1079500"/>
                </a:moveTo>
                <a:cubicBezTo>
                  <a:pt x="29633" y="1083733"/>
                  <a:pt x="58966" y="1092200"/>
                  <a:pt x="88900" y="1092200"/>
                </a:cubicBezTo>
                <a:cubicBezTo>
                  <a:pt x="483506" y="1092200"/>
                  <a:pt x="187052" y="1089456"/>
                  <a:pt x="368300" y="1066800"/>
                </a:cubicBezTo>
                <a:cubicBezTo>
                  <a:pt x="414698" y="1061000"/>
                  <a:pt x="461433" y="1058333"/>
                  <a:pt x="508000" y="1054100"/>
                </a:cubicBezTo>
                <a:cubicBezTo>
                  <a:pt x="546100" y="1058333"/>
                  <a:pt x="584710" y="1059282"/>
                  <a:pt x="622300" y="1066800"/>
                </a:cubicBezTo>
                <a:cubicBezTo>
                  <a:pt x="648554" y="1072051"/>
                  <a:pt x="698500" y="1092200"/>
                  <a:pt x="698500" y="1092200"/>
                </a:cubicBezTo>
                <a:cubicBezTo>
                  <a:pt x="762047" y="1085139"/>
                  <a:pt x="807152" y="1097848"/>
                  <a:pt x="850900" y="1054100"/>
                </a:cubicBezTo>
                <a:cubicBezTo>
                  <a:pt x="861693" y="1043307"/>
                  <a:pt x="869474" y="1029652"/>
                  <a:pt x="876300" y="1016000"/>
                </a:cubicBezTo>
                <a:cubicBezTo>
                  <a:pt x="882287" y="1004026"/>
                  <a:pt x="883727" y="990205"/>
                  <a:pt x="889000" y="977900"/>
                </a:cubicBezTo>
                <a:cubicBezTo>
                  <a:pt x="896458" y="960499"/>
                  <a:pt x="904660" y="943334"/>
                  <a:pt x="914400" y="927100"/>
                </a:cubicBezTo>
                <a:cubicBezTo>
                  <a:pt x="930106" y="900923"/>
                  <a:pt x="965200" y="850900"/>
                  <a:pt x="965200" y="850900"/>
                </a:cubicBezTo>
                <a:cubicBezTo>
                  <a:pt x="973667" y="817033"/>
                  <a:pt x="979561" y="782418"/>
                  <a:pt x="990600" y="749300"/>
                </a:cubicBezTo>
                <a:cubicBezTo>
                  <a:pt x="994833" y="736600"/>
                  <a:pt x="1000053" y="724187"/>
                  <a:pt x="1003300" y="711200"/>
                </a:cubicBezTo>
                <a:cubicBezTo>
                  <a:pt x="1005865" y="700941"/>
                  <a:pt x="1017088" y="627018"/>
                  <a:pt x="1028700" y="609600"/>
                </a:cubicBezTo>
                <a:cubicBezTo>
                  <a:pt x="1038663" y="594656"/>
                  <a:pt x="1054100" y="584200"/>
                  <a:pt x="1066800" y="571500"/>
                </a:cubicBezTo>
                <a:cubicBezTo>
                  <a:pt x="1091524" y="497327"/>
                  <a:pt x="1060155" y="565445"/>
                  <a:pt x="1117600" y="508000"/>
                </a:cubicBezTo>
                <a:cubicBezTo>
                  <a:pt x="1153996" y="471604"/>
                  <a:pt x="1135042" y="473117"/>
                  <a:pt x="1155700" y="431800"/>
                </a:cubicBezTo>
                <a:cubicBezTo>
                  <a:pt x="1162526" y="418148"/>
                  <a:pt x="1172633" y="406400"/>
                  <a:pt x="1181100" y="393700"/>
                </a:cubicBezTo>
                <a:cubicBezTo>
                  <a:pt x="1183965" y="376510"/>
                  <a:pt x="1196166" y="290812"/>
                  <a:pt x="1206500" y="266700"/>
                </a:cubicBezTo>
                <a:cubicBezTo>
                  <a:pt x="1219761" y="235758"/>
                  <a:pt x="1247114" y="213386"/>
                  <a:pt x="1270000" y="190500"/>
                </a:cubicBezTo>
                <a:cubicBezTo>
                  <a:pt x="1294289" y="117634"/>
                  <a:pt x="1265306" y="185649"/>
                  <a:pt x="1320800" y="114300"/>
                </a:cubicBezTo>
                <a:cubicBezTo>
                  <a:pt x="1339542" y="90203"/>
                  <a:pt x="1354667" y="63500"/>
                  <a:pt x="1371600" y="38100"/>
                </a:cubicBezTo>
                <a:lnTo>
                  <a:pt x="1397000" y="0"/>
                </a:lnTo>
                <a:cubicBezTo>
                  <a:pt x="1430867" y="4233"/>
                  <a:pt x="1465020" y="6595"/>
                  <a:pt x="1498600" y="12700"/>
                </a:cubicBezTo>
                <a:cubicBezTo>
                  <a:pt x="1511771" y="15095"/>
                  <a:pt x="1526247" y="17037"/>
                  <a:pt x="1536700" y="25400"/>
                </a:cubicBezTo>
                <a:cubicBezTo>
                  <a:pt x="1548619" y="34935"/>
                  <a:pt x="1555901" y="49552"/>
                  <a:pt x="1562100" y="63500"/>
                </a:cubicBezTo>
                <a:cubicBezTo>
                  <a:pt x="1572974" y="87966"/>
                  <a:pt x="1587500" y="139700"/>
                  <a:pt x="1587500" y="139700"/>
                </a:cubicBezTo>
                <a:cubicBezTo>
                  <a:pt x="1593442" y="187239"/>
                  <a:pt x="1599474" y="255570"/>
                  <a:pt x="1612900" y="304800"/>
                </a:cubicBezTo>
                <a:cubicBezTo>
                  <a:pt x="1619945" y="330631"/>
                  <a:pt x="1623448" y="358723"/>
                  <a:pt x="1638300" y="381000"/>
                </a:cubicBezTo>
                <a:cubicBezTo>
                  <a:pt x="1646767" y="393700"/>
                  <a:pt x="1657501" y="405152"/>
                  <a:pt x="1663700" y="419100"/>
                </a:cubicBezTo>
                <a:cubicBezTo>
                  <a:pt x="1674574" y="443566"/>
                  <a:pt x="1674248" y="473023"/>
                  <a:pt x="1689100" y="495300"/>
                </a:cubicBezTo>
                <a:cubicBezTo>
                  <a:pt x="1706033" y="520700"/>
                  <a:pt x="1730247" y="542540"/>
                  <a:pt x="1739900" y="571500"/>
                </a:cubicBezTo>
                <a:lnTo>
                  <a:pt x="1790700" y="723900"/>
                </a:lnTo>
                <a:cubicBezTo>
                  <a:pt x="1794933" y="736600"/>
                  <a:pt x="1795974" y="750861"/>
                  <a:pt x="1803400" y="762000"/>
                </a:cubicBezTo>
                <a:cubicBezTo>
                  <a:pt x="1838763" y="815044"/>
                  <a:pt x="1818007" y="789307"/>
                  <a:pt x="1866900" y="838200"/>
                </a:cubicBezTo>
                <a:cubicBezTo>
                  <a:pt x="1932430" y="1034789"/>
                  <a:pt x="1857323" y="831745"/>
                  <a:pt x="1917700" y="952500"/>
                </a:cubicBezTo>
                <a:cubicBezTo>
                  <a:pt x="1923687" y="964474"/>
                  <a:pt x="1922974" y="979461"/>
                  <a:pt x="1930400" y="990600"/>
                </a:cubicBezTo>
                <a:cubicBezTo>
                  <a:pt x="1940505" y="1005758"/>
                  <a:pt x="1986519" y="1047406"/>
                  <a:pt x="2006600" y="1054100"/>
                </a:cubicBezTo>
                <a:cubicBezTo>
                  <a:pt x="2031029" y="1062243"/>
                  <a:pt x="2057400" y="1062567"/>
                  <a:pt x="2082800" y="1066800"/>
                </a:cubicBezTo>
                <a:cubicBezTo>
                  <a:pt x="2191989" y="1139593"/>
                  <a:pt x="2053840" y="1052320"/>
                  <a:pt x="2159000" y="1104900"/>
                </a:cubicBezTo>
                <a:cubicBezTo>
                  <a:pt x="2172652" y="1111726"/>
                  <a:pt x="2185374" y="1120529"/>
                  <a:pt x="2197100" y="1130300"/>
                </a:cubicBezTo>
                <a:cubicBezTo>
                  <a:pt x="2210898" y="1141798"/>
                  <a:pt x="2219136" y="1160368"/>
                  <a:pt x="2235200" y="1168400"/>
                </a:cubicBezTo>
                <a:cubicBezTo>
                  <a:pt x="2254507" y="1178053"/>
                  <a:pt x="2277533" y="1176867"/>
                  <a:pt x="2298700" y="1181100"/>
                </a:cubicBezTo>
                <a:cubicBezTo>
                  <a:pt x="2345267" y="1176867"/>
                  <a:pt x="2393541" y="1181594"/>
                  <a:pt x="2438400" y="1168400"/>
                </a:cubicBezTo>
                <a:cubicBezTo>
                  <a:pt x="2467687" y="1159786"/>
                  <a:pt x="2514600" y="1117600"/>
                  <a:pt x="2514600" y="1117600"/>
                </a:cubicBezTo>
                <a:cubicBezTo>
                  <a:pt x="2518833" y="1104900"/>
                  <a:pt x="2521313" y="1091474"/>
                  <a:pt x="2527300" y="1079500"/>
                </a:cubicBezTo>
                <a:cubicBezTo>
                  <a:pt x="2534126" y="1065848"/>
                  <a:pt x="2546687" y="1055429"/>
                  <a:pt x="2552700" y="1041400"/>
                </a:cubicBezTo>
                <a:cubicBezTo>
                  <a:pt x="2559576" y="1025357"/>
                  <a:pt x="2561167" y="1007533"/>
                  <a:pt x="2565400" y="990600"/>
                </a:cubicBezTo>
                <a:cubicBezTo>
                  <a:pt x="2561167" y="939800"/>
                  <a:pt x="2561080" y="888482"/>
                  <a:pt x="2552700" y="838200"/>
                </a:cubicBezTo>
                <a:cubicBezTo>
                  <a:pt x="2548298" y="811790"/>
                  <a:pt x="2535767" y="787400"/>
                  <a:pt x="2527300" y="762000"/>
                </a:cubicBezTo>
                <a:lnTo>
                  <a:pt x="2514600" y="723900"/>
                </a:lnTo>
                <a:cubicBezTo>
                  <a:pt x="2518833" y="698500"/>
                  <a:pt x="2519901" y="672364"/>
                  <a:pt x="2527300" y="647700"/>
                </a:cubicBezTo>
                <a:cubicBezTo>
                  <a:pt x="2539284" y="607755"/>
                  <a:pt x="2559661" y="584749"/>
                  <a:pt x="2590800" y="558800"/>
                </a:cubicBezTo>
                <a:cubicBezTo>
                  <a:pt x="2602526" y="549029"/>
                  <a:pt x="2617174" y="543171"/>
                  <a:pt x="2628900" y="533400"/>
                </a:cubicBezTo>
                <a:cubicBezTo>
                  <a:pt x="2642698" y="521902"/>
                  <a:pt x="2652056" y="505263"/>
                  <a:pt x="2667000" y="495300"/>
                </a:cubicBezTo>
                <a:cubicBezTo>
                  <a:pt x="2678139" y="487874"/>
                  <a:pt x="2693126" y="488587"/>
                  <a:pt x="2705100" y="482600"/>
                </a:cubicBezTo>
                <a:cubicBezTo>
                  <a:pt x="2718752" y="475774"/>
                  <a:pt x="2729548" y="464026"/>
                  <a:pt x="2743200" y="457200"/>
                </a:cubicBezTo>
                <a:cubicBezTo>
                  <a:pt x="2800478" y="428561"/>
                  <a:pt x="2764805" y="464596"/>
                  <a:pt x="2819400" y="419100"/>
                </a:cubicBezTo>
                <a:cubicBezTo>
                  <a:pt x="2938772" y="319624"/>
                  <a:pt x="2741110" y="458594"/>
                  <a:pt x="2933700" y="330200"/>
                </a:cubicBezTo>
                <a:cubicBezTo>
                  <a:pt x="2946400" y="321733"/>
                  <a:pt x="2957320" y="309627"/>
                  <a:pt x="2971800" y="304800"/>
                </a:cubicBezTo>
                <a:cubicBezTo>
                  <a:pt x="2997200" y="296333"/>
                  <a:pt x="3025723" y="294252"/>
                  <a:pt x="3048000" y="279400"/>
                </a:cubicBezTo>
                <a:cubicBezTo>
                  <a:pt x="3060700" y="270933"/>
                  <a:pt x="3072152" y="260199"/>
                  <a:pt x="3086100" y="254000"/>
                </a:cubicBezTo>
                <a:cubicBezTo>
                  <a:pt x="3110566" y="243126"/>
                  <a:pt x="3136900" y="237067"/>
                  <a:pt x="3162300" y="228600"/>
                </a:cubicBezTo>
                <a:lnTo>
                  <a:pt x="3200400" y="215900"/>
                </a:lnTo>
                <a:cubicBezTo>
                  <a:pt x="3213100" y="220133"/>
                  <a:pt x="3226798" y="222099"/>
                  <a:pt x="3238500" y="228600"/>
                </a:cubicBezTo>
                <a:cubicBezTo>
                  <a:pt x="3265185" y="243425"/>
                  <a:pt x="3285084" y="271996"/>
                  <a:pt x="3314700" y="279400"/>
                </a:cubicBezTo>
                <a:cubicBezTo>
                  <a:pt x="3331633" y="283633"/>
                  <a:pt x="3348717" y="287305"/>
                  <a:pt x="3365500" y="292100"/>
                </a:cubicBezTo>
                <a:cubicBezTo>
                  <a:pt x="3378372" y="295778"/>
                  <a:pt x="3390369" y="302764"/>
                  <a:pt x="3403600" y="304800"/>
                </a:cubicBezTo>
                <a:cubicBezTo>
                  <a:pt x="3445650" y="311269"/>
                  <a:pt x="3488267" y="313267"/>
                  <a:pt x="3530600" y="317500"/>
                </a:cubicBezTo>
                <a:cubicBezTo>
                  <a:pt x="3606150" y="342683"/>
                  <a:pt x="3600574" y="368052"/>
                  <a:pt x="3632200" y="304800"/>
                </a:cubicBezTo>
                <a:cubicBezTo>
                  <a:pt x="3638187" y="292826"/>
                  <a:pt x="3640667" y="279400"/>
                  <a:pt x="3644900" y="266700"/>
                </a:cubicBezTo>
                <a:cubicBezTo>
                  <a:pt x="3631827" y="57525"/>
                  <a:pt x="3680188" y="111488"/>
                  <a:pt x="3619500" y="5080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 sz="135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39" y="3265895"/>
            <a:ext cx="1094771" cy="18025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936000" y="3699000"/>
            <a:ext cx="2754426" cy="864186"/>
            <a:chOff x="3216000" y="3789000"/>
            <a:chExt cx="3672568" cy="1152248"/>
          </a:xfrm>
        </p:grpSpPr>
        <p:sp>
          <p:nvSpPr>
            <p:cNvPr id="13" name="Oval 12"/>
            <p:cNvSpPr/>
            <p:nvPr/>
          </p:nvSpPr>
          <p:spPr>
            <a:xfrm>
              <a:off x="321600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5" name="Oval 14"/>
            <p:cNvSpPr/>
            <p:nvPr/>
          </p:nvSpPr>
          <p:spPr>
            <a:xfrm>
              <a:off x="393656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6" name="Oval 15"/>
            <p:cNvSpPr/>
            <p:nvPr/>
          </p:nvSpPr>
          <p:spPr>
            <a:xfrm>
              <a:off x="465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501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537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9" name="Oval 18"/>
            <p:cNvSpPr/>
            <p:nvPr/>
          </p:nvSpPr>
          <p:spPr>
            <a:xfrm>
              <a:off x="573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573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609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2" name="Oval 21"/>
            <p:cNvSpPr/>
            <p:nvPr/>
          </p:nvSpPr>
          <p:spPr>
            <a:xfrm>
              <a:off x="681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3" name="Oval 22"/>
            <p:cNvSpPr/>
            <p:nvPr/>
          </p:nvSpPr>
          <p:spPr>
            <a:xfrm>
              <a:off x="681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47350" y="3365562"/>
            <a:ext cx="3022773" cy="1456072"/>
            <a:chOff x="3212099" y="3354802"/>
            <a:chExt cx="4030364" cy="1941428"/>
          </a:xfrm>
        </p:grpSpPr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212099" y="48753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3884046" y="4882267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2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4607946" y="3392905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3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916208" y="45324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4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5335310" y="4889193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5</a:t>
              </a: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5737092" y="489612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6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5692066" y="4061384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7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6041890" y="3704628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8</a:t>
              </a: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6755400" y="41895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9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6689590" y="3354802"/>
              <a:ext cx="55287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10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90007" y="3745098"/>
            <a:ext cx="2673417" cy="791086"/>
            <a:chOff x="3288008" y="3850463"/>
            <a:chExt cx="3564556" cy="105478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288008" y="4905244"/>
              <a:ext cx="6485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998023" y="3850463"/>
              <a:ext cx="669082" cy="10293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18023" y="3850463"/>
              <a:ext cx="334541" cy="6585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78023" y="457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48568" y="4905004"/>
              <a:ext cx="28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772564" y="458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798023" y="421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68568" y="4185004"/>
              <a:ext cx="64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852564" y="386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AutoShape 31"/>
          <p:cNvSpPr>
            <a:spLocks noChangeArrowheads="1"/>
          </p:cNvSpPr>
          <p:nvPr/>
        </p:nvSpPr>
        <p:spPr bwMode="auto">
          <a:xfrm>
            <a:off x="3242353" y="3546218"/>
            <a:ext cx="1370533" cy="464849"/>
          </a:xfrm>
          <a:prstGeom prst="wedgeRoundRectCallout">
            <a:avLst>
              <a:gd name="adj1" fmla="val 45419"/>
              <a:gd name="adj2" fmla="val 1266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Trajectory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 bwMode="auto">
          <a:xfrm>
            <a:off x="4617892" y="5023712"/>
            <a:ext cx="1370533" cy="464849"/>
          </a:xfrm>
          <a:prstGeom prst="wedgeRoundRectCallout">
            <a:avLst>
              <a:gd name="adj1" fmla="val -73514"/>
              <a:gd name="adj2" fmla="val -1405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A segment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972339" y="4536003"/>
            <a:ext cx="4864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D778-92B6-4BC7-84EA-B010AB4A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5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C1D7E1-FC35-41C5-B666-26F074F8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96" y="2226734"/>
            <a:ext cx="7210425" cy="1647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Parameter Study – Skipping Steps J for RLTS-Skip</a:t>
            </a:r>
          </a:p>
        </p:txBody>
      </p:sp>
      <p:sp>
        <p:nvSpPr>
          <p:cNvPr id="3" name="矩形 2"/>
          <p:cNvSpPr/>
          <p:nvPr/>
        </p:nvSpPr>
        <p:spPr>
          <a:xfrm>
            <a:off x="5445304" y="2167656"/>
            <a:ext cx="1150705" cy="18289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B426AF7-26DE-4EF9-BA3B-9AB7118FC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012"/>
            <a:ext cx="10515600" cy="5264614"/>
          </a:xfrm>
        </p:spPr>
        <p:txBody>
          <a:bodyPr/>
          <a:lstStyle/>
          <a:p>
            <a:r>
              <a:rPr lang="en-US" sz="2400" dirty="0"/>
              <a:t>The trade-off between effectiveness and efficiency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RL-based methods return better results than baselines.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9285" y="335915"/>
            <a:ext cx="10515600" cy="730507"/>
          </a:xfrm>
        </p:spPr>
        <p:txBody>
          <a:bodyPr>
            <a:noAutofit/>
          </a:bodyPr>
          <a:lstStyle/>
          <a:p>
            <a:r>
              <a:rPr lang="en-US" dirty="0">
                <a:sym typeface="+mn-ea"/>
              </a:rPr>
              <a:t> Case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1D6DE-138C-4C17-864C-77D355F9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6" y="2366084"/>
            <a:ext cx="11238828" cy="21258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1164" y="1522561"/>
            <a:ext cx="1428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Min-Error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6247" y="1544422"/>
            <a:ext cx="158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Algorithms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71639" y="1547973"/>
            <a:ext cx="177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Experiments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4945" y="1291728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35060" y="1313589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69FF5843-098A-4D69-A18E-20B8D67E84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8077132"/>
              </p:ext>
            </p:extLst>
          </p:nvPr>
        </p:nvGraphicFramePr>
        <p:xfrm>
          <a:off x="8083296" y="2717372"/>
          <a:ext cx="364738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Performance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Effectiveness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ym typeface="+mn-ea"/>
                        </a:rPr>
                        <a:t>Simplification error</a:t>
                      </a:r>
                      <a:endParaRPr lang="en-US" sz="1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Efficiency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Running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2928F91-66EC-4CCD-B875-6452CDFB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74" y="2447834"/>
            <a:ext cx="2970820" cy="16603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97E002-8B65-42FF-B961-88E863EF7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82" y="2269463"/>
            <a:ext cx="4088366" cy="2017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0C88-0165-4FC4-8B5E-8BECB1048F4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2279" y="2689932"/>
            <a:ext cx="7047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WATCHING</a:t>
            </a:r>
          </a:p>
        </p:txBody>
      </p:sp>
      <p:pic>
        <p:nvPicPr>
          <p:cNvPr id="2050" name="Picture 2" descr="https://qr.api.cli.im/newqr/create?data=https%253A%252F%252Fpersonal.ntu.edu.sg%252Fwang_zheng%252Fpaper%252FRLTS-TR.pdf&amp;level=H&amp;transparent=0&amp;bgcolor=%23FFFFFF&amp;forecolor=%2F%2Fstatic.clewm.net%2Fcli%2Fimages%2Fbeautify%2Fnew%2Fforecolor%2F9.png&amp;blockpixel=12&amp;marginblock=2&amp;logourl=&amp;size=400&amp;logoshape=no&amp;embed_text_fontfamily=simhei.ttc&amp;eye_use_fore=1&amp;background=images%2Fbackground%2Fbg10.png&amp;wper=0.76&amp;hper=0.76&amp;tper=0.1&amp;lper=0.1&amp;qrcode_eyes=&amp;outcolor=&amp;incolor=&amp;body_type=0&amp;qr_rotate=0&amp;text=&amp;fontfamily=msyh.ttf&amp;fontsize=30&amp;fontcolor=&amp;logo_pos=0&amp;kid=bizcliim&amp;time=1616137913&amp;key=7065b755ae97dcc913c1ea148a6eff27">
            <a:extLst>
              <a:ext uri="{FF2B5EF4-FFF2-40B4-BE49-F238E27FC236}">
                <a16:creationId xmlns:a16="http://schemas.microsoft.com/office/drawing/2014/main" id="{53C98FA5-017B-4BF3-BAD1-F9AA4AB95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528" y="186814"/>
            <a:ext cx="2003524" cy="20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34" y="3338513"/>
            <a:ext cx="3100388" cy="165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Introduction</a:t>
            </a:r>
            <a:endParaRPr lang="zh-HK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36000" y="3699000"/>
            <a:ext cx="2754426" cy="864186"/>
            <a:chOff x="3216000" y="3789000"/>
            <a:chExt cx="3672568" cy="1152248"/>
          </a:xfrm>
        </p:grpSpPr>
        <p:sp>
          <p:nvSpPr>
            <p:cNvPr id="13" name="Oval 12"/>
            <p:cNvSpPr/>
            <p:nvPr/>
          </p:nvSpPr>
          <p:spPr>
            <a:xfrm>
              <a:off x="321600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5" name="Oval 14"/>
            <p:cNvSpPr/>
            <p:nvPr/>
          </p:nvSpPr>
          <p:spPr>
            <a:xfrm>
              <a:off x="393656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6" name="Oval 15"/>
            <p:cNvSpPr/>
            <p:nvPr/>
          </p:nvSpPr>
          <p:spPr>
            <a:xfrm>
              <a:off x="465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501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537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9" name="Oval 18"/>
            <p:cNvSpPr/>
            <p:nvPr/>
          </p:nvSpPr>
          <p:spPr>
            <a:xfrm>
              <a:off x="573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573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609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2" name="Oval 21"/>
            <p:cNvSpPr/>
            <p:nvPr/>
          </p:nvSpPr>
          <p:spPr>
            <a:xfrm>
              <a:off x="681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3" name="Oval 22"/>
            <p:cNvSpPr/>
            <p:nvPr/>
          </p:nvSpPr>
          <p:spPr>
            <a:xfrm>
              <a:off x="681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47350" y="3365562"/>
            <a:ext cx="3022773" cy="1456072"/>
            <a:chOff x="3212099" y="3354802"/>
            <a:chExt cx="4030364" cy="1941428"/>
          </a:xfrm>
        </p:grpSpPr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212099" y="48753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3884046" y="4882267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2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4607946" y="3392905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3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916208" y="45324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4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5335310" y="4889193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5</a:t>
              </a: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5737092" y="489612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6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5692066" y="4061384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7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6041890" y="3704628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8</a:t>
              </a: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6755400" y="41895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9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6689590" y="3354802"/>
              <a:ext cx="55287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10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90007" y="3745098"/>
            <a:ext cx="2673417" cy="791086"/>
            <a:chOff x="3288008" y="3850463"/>
            <a:chExt cx="3564556" cy="105478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288008" y="4905244"/>
              <a:ext cx="6485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998023" y="3850463"/>
              <a:ext cx="669082" cy="10293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18023" y="3850463"/>
              <a:ext cx="334541" cy="6585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78023" y="457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48568" y="4905004"/>
              <a:ext cx="28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772564" y="458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798023" y="421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68568" y="4185004"/>
              <a:ext cx="64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852564" y="386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7332906" y="4621382"/>
            <a:ext cx="228146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pPr algn="ctr"/>
            <a:r>
              <a:rPr lang="en-US" altLang="zh-CN" dirty="0"/>
              <a:t>9 segments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324114" y="3345285"/>
            <a:ext cx="2290256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pPr algn="ctr"/>
            <a:r>
              <a:rPr lang="en-US" altLang="zh-CN" dirty="0"/>
              <a:t>10 sampled positions</a:t>
            </a:r>
            <a:endParaRPr lang="zh-CN" altLang="en-US" dirty="0"/>
          </a:p>
        </p:txBody>
      </p:sp>
      <p:sp>
        <p:nvSpPr>
          <p:cNvPr id="48" name="AutoShape 31"/>
          <p:cNvSpPr>
            <a:spLocks noChangeArrowheads="1"/>
          </p:cNvSpPr>
          <p:nvPr/>
        </p:nvSpPr>
        <p:spPr bwMode="auto">
          <a:xfrm>
            <a:off x="3242353" y="3546218"/>
            <a:ext cx="1370533" cy="464849"/>
          </a:xfrm>
          <a:prstGeom prst="wedgeRoundRectCallout">
            <a:avLst>
              <a:gd name="adj1" fmla="val 45419"/>
              <a:gd name="adj2" fmla="val 1266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Trajectory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1F89C-1BB0-49AE-BA79-9A98B3E4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2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Motivation</a:t>
            </a:r>
            <a:endParaRPr lang="zh-HK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3792" y="2650124"/>
            <a:ext cx="499163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HK"/>
              <a:t>Raw trajectory data is usually very large</a:t>
            </a:r>
            <a:endParaRPr lang="en-US" altLang="zh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87154" y="3137581"/>
                <a:ext cx="4991630" cy="120654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HK"/>
                </a:defPPr>
              </a:lstStyle>
              <a:p>
                <a:r>
                  <a:rPr lang="en-US" altLang="zh-HK" dirty="0"/>
                  <a:t>Consider a scenario,</a:t>
                </a:r>
              </a:p>
              <a:p>
                <a:pPr marL="600075" lvl="1" indent="-257175">
                  <a:buFontTx/>
                  <a:buChar char="-"/>
                </a:pPr>
                <a:r>
                  <a:rPr lang="en-US" altLang="zh-HK" dirty="0"/>
                  <a:t>10,000 taxis</a:t>
                </a:r>
              </a:p>
              <a:p>
                <a:pPr marL="600075" lvl="1" indent="-257175">
                  <a:buFontTx/>
                  <a:buChar char="-"/>
                </a:pPr>
                <a:r>
                  <a:rPr lang="en-US" altLang="zh-HK" dirty="0"/>
                  <a:t>Sampling rate: 5s</a:t>
                </a:r>
              </a:p>
              <a:p>
                <a:pPr marL="600075" lvl="1" indent="-257175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HK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HK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HK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HK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HK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HK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HK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altLang="zh-HK" dirty="0">
                    <a:ea typeface="Cambria Math" panose="02040503050406030204" pitchFamily="18" charset="0"/>
                  </a:rPr>
                  <a:t> positions </a:t>
                </a:r>
                <a:r>
                  <a:rPr lang="en-US" altLang="zh-HK" b="1" dirty="0">
                    <a:ea typeface="Cambria Math" panose="02040503050406030204" pitchFamily="18" charset="0"/>
                  </a:rPr>
                  <a:t>per day</a:t>
                </a:r>
                <a:r>
                  <a:rPr lang="en-US" altLang="zh-HK" dirty="0">
                    <a:ea typeface="Cambria Math" panose="02040503050406030204" pitchFamily="18" charset="0"/>
                  </a:rPr>
                  <a:t>!!</a:t>
                </a:r>
                <a:endParaRPr lang="en-US" altLang="zh-HK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54" y="3137581"/>
                <a:ext cx="4991630" cy="1206549"/>
              </a:xfrm>
              <a:prstGeom prst="rect">
                <a:avLst/>
              </a:prstGeom>
              <a:blipFill>
                <a:blip r:embed="rId4"/>
                <a:stretch>
                  <a:fillRect l="-976" t="-2500" b="-6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401421" y="4453278"/>
            <a:ext cx="5002306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sz="2400" b="0"/>
            </a:lvl1pPr>
          </a:lstStyle>
          <a:p>
            <a:r>
              <a:rPr lang="en-US" altLang="zh-HK" sz="1800" b="1" dirty="0"/>
              <a:t>Issue 1</a:t>
            </a:r>
            <a:r>
              <a:rPr lang="en-US" altLang="zh-HK" sz="1800" dirty="0"/>
              <a:t>: Storing all sampled positions incurs a very high </a:t>
            </a:r>
            <a:r>
              <a:rPr lang="en-US" altLang="zh-HK" sz="1800" b="1" dirty="0"/>
              <a:t>space</a:t>
            </a:r>
            <a:r>
              <a:rPr lang="en-US" altLang="zh-HK" sz="1800" dirty="0"/>
              <a:t> </a:t>
            </a:r>
            <a:r>
              <a:rPr lang="en-US" altLang="zh-HK" sz="1800" b="1" dirty="0"/>
              <a:t>cost</a:t>
            </a:r>
            <a:endParaRPr lang="zh-CN" alt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391336" y="5180091"/>
            <a:ext cx="5012391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sz="2400" b="0"/>
            </a:lvl1pPr>
          </a:lstStyle>
          <a:p>
            <a:r>
              <a:rPr lang="en-US" altLang="zh-HK" sz="1800" b="1" dirty="0"/>
              <a:t>Issue 2</a:t>
            </a:r>
            <a:r>
              <a:rPr lang="en-US" altLang="zh-HK" sz="1800" dirty="0"/>
              <a:t>: Query processing big trajectory data incurs high </a:t>
            </a:r>
            <a:r>
              <a:rPr lang="en-US" altLang="zh-HK" sz="1800" b="1" dirty="0"/>
              <a:t>time cost</a:t>
            </a:r>
            <a:endParaRPr lang="zh-CN" altLang="en-US" sz="1800" b="1" dirty="0"/>
          </a:p>
        </p:txBody>
      </p:sp>
      <p:sp>
        <p:nvSpPr>
          <p:cNvPr id="14" name="Oval 13"/>
          <p:cNvSpPr/>
          <p:nvPr/>
        </p:nvSpPr>
        <p:spPr>
          <a:xfrm>
            <a:off x="7616165" y="3160094"/>
            <a:ext cx="2467703" cy="908864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HK" b="1" dirty="0"/>
              <a:t>Trajectory Simplification</a:t>
            </a: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7706288" y="4153442"/>
            <a:ext cx="2354741" cy="404765"/>
          </a:xfrm>
          <a:prstGeom prst="wedgeRoundRectCallout">
            <a:avLst>
              <a:gd name="adj1" fmla="val -10469"/>
              <a:gd name="adj2" fmla="val -95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Drop some positions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AutoShape 31"/>
          <p:cNvSpPr>
            <a:spLocks noChangeArrowheads="1"/>
          </p:cNvSpPr>
          <p:nvPr/>
        </p:nvSpPr>
        <p:spPr bwMode="auto">
          <a:xfrm>
            <a:off x="7304150" y="4706973"/>
            <a:ext cx="2815998" cy="655274"/>
          </a:xfrm>
          <a:prstGeom prst="wedgeRoundRectCallout">
            <a:avLst>
              <a:gd name="adj1" fmla="val -12460"/>
              <a:gd name="adj2" fmla="val -74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As a result, only a portion of the positions is kept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80940-D281-4551-B364-D9849771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97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34" y="3338513"/>
            <a:ext cx="3100388" cy="165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Motivation</a:t>
            </a:r>
            <a:endParaRPr lang="zh-HK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36000" y="3699000"/>
            <a:ext cx="2754426" cy="864186"/>
            <a:chOff x="3216000" y="3789000"/>
            <a:chExt cx="3672568" cy="1152248"/>
          </a:xfrm>
        </p:grpSpPr>
        <p:sp>
          <p:nvSpPr>
            <p:cNvPr id="16" name="Oval 15"/>
            <p:cNvSpPr/>
            <p:nvPr/>
          </p:nvSpPr>
          <p:spPr>
            <a:xfrm>
              <a:off x="321600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393656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465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9" name="Oval 18"/>
            <p:cNvSpPr/>
            <p:nvPr/>
          </p:nvSpPr>
          <p:spPr>
            <a:xfrm>
              <a:off x="501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537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573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2" name="Oval 21"/>
            <p:cNvSpPr/>
            <p:nvPr/>
          </p:nvSpPr>
          <p:spPr>
            <a:xfrm>
              <a:off x="573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3" name="Oval 22"/>
            <p:cNvSpPr/>
            <p:nvPr/>
          </p:nvSpPr>
          <p:spPr>
            <a:xfrm>
              <a:off x="609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4" name="Oval 23"/>
            <p:cNvSpPr/>
            <p:nvPr/>
          </p:nvSpPr>
          <p:spPr>
            <a:xfrm>
              <a:off x="681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5" name="Oval 24"/>
            <p:cNvSpPr/>
            <p:nvPr/>
          </p:nvSpPr>
          <p:spPr>
            <a:xfrm>
              <a:off x="681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72099" y="3855968"/>
            <a:ext cx="2419226" cy="811283"/>
            <a:chOff x="3797465" y="3998289"/>
            <a:chExt cx="3225635" cy="1081711"/>
          </a:xfrm>
        </p:grpSpPr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3797465" y="4734889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4864265" y="4379289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219865" y="4709489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667665" y="3998289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956465" y="4010989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5600865" y="4366589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81605" y="2493197"/>
            <a:ext cx="4982756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Trajectory Simplification:</a:t>
            </a:r>
          </a:p>
          <a:p>
            <a:pPr lvl="1"/>
            <a:r>
              <a:rPr lang="en-US" altLang="zh-CN" dirty="0"/>
              <a:t>Drop some positions</a:t>
            </a:r>
            <a:endParaRPr lang="zh-CN" alt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990007" y="3745098"/>
            <a:ext cx="2673417" cy="791086"/>
            <a:chOff x="3288008" y="3850463"/>
            <a:chExt cx="3564556" cy="10547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288008" y="4905244"/>
              <a:ext cx="6485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998023" y="3850463"/>
              <a:ext cx="669082" cy="10293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718023" y="3850463"/>
              <a:ext cx="334541" cy="6585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078023" y="457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48568" y="4905004"/>
              <a:ext cx="28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772564" y="458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798023" y="421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168568" y="4185004"/>
              <a:ext cx="64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852564" y="386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847350" y="3365562"/>
            <a:ext cx="3022773" cy="1456072"/>
            <a:chOff x="3212099" y="3354802"/>
            <a:chExt cx="4030364" cy="1941428"/>
          </a:xfrm>
        </p:grpSpPr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3212099" y="48753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</a:t>
              </a: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3884046" y="4882267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2</a:t>
              </a: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4607946" y="3392905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3</a:t>
              </a:r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4916208" y="45324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4</a:t>
              </a:r>
            </a:p>
          </p:txBody>
        </p:sp>
        <p:sp>
          <p:nvSpPr>
            <p:cNvPr id="62" name="Text Box 20"/>
            <p:cNvSpPr txBox="1">
              <a:spLocks noChangeArrowheads="1"/>
            </p:cNvSpPr>
            <p:nvPr/>
          </p:nvSpPr>
          <p:spPr bwMode="auto">
            <a:xfrm>
              <a:off x="5335310" y="4889193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5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5737092" y="489612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6</a:t>
              </a: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5692066" y="4061384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7</a:t>
              </a:r>
            </a:p>
          </p:txBody>
        </p:sp>
        <p:sp>
          <p:nvSpPr>
            <p:cNvPr id="65" name="Text Box 20"/>
            <p:cNvSpPr txBox="1">
              <a:spLocks noChangeArrowheads="1"/>
            </p:cNvSpPr>
            <p:nvPr/>
          </p:nvSpPr>
          <p:spPr bwMode="auto">
            <a:xfrm>
              <a:off x="6041890" y="3704628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8</a:t>
              </a:r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6755400" y="41895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9</a:t>
              </a:r>
            </a:p>
          </p:txBody>
        </p:sp>
        <p:sp>
          <p:nvSpPr>
            <p:cNvPr id="67" name="Text Box 20"/>
            <p:cNvSpPr txBox="1">
              <a:spLocks noChangeArrowheads="1"/>
            </p:cNvSpPr>
            <p:nvPr/>
          </p:nvSpPr>
          <p:spPr bwMode="auto">
            <a:xfrm>
              <a:off x="6689590" y="3354802"/>
              <a:ext cx="55287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10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388674" y="3849299"/>
            <a:ext cx="2541530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dirty="0"/>
              <a:t>Suppose p</a:t>
            </a:r>
            <a:r>
              <a:rPr lang="en-US" altLang="zh-CN" baseline="-25000" dirty="0"/>
              <a:t>2</a:t>
            </a:r>
            <a:r>
              <a:rPr lang="en-US" altLang="zh-CN" dirty="0"/>
              <a:t>, p</a:t>
            </a:r>
            <a:r>
              <a:rPr lang="en-US" altLang="zh-CN" baseline="-25000" dirty="0"/>
              <a:t>4</a:t>
            </a:r>
            <a:r>
              <a:rPr lang="en-US" altLang="zh-CN" dirty="0"/>
              <a:t>, p</a:t>
            </a:r>
            <a:r>
              <a:rPr lang="en-US" altLang="zh-CN" baseline="-25000" dirty="0"/>
              <a:t>5</a:t>
            </a:r>
            <a:r>
              <a:rPr lang="en-US" altLang="zh-CN" dirty="0"/>
              <a:t>, p</a:t>
            </a:r>
            <a:r>
              <a:rPr lang="en-US" altLang="zh-CN" baseline="-25000" dirty="0"/>
              <a:t>7</a:t>
            </a:r>
            <a:r>
              <a:rPr lang="en-US" altLang="zh-CN" dirty="0"/>
              <a:t>, p</a:t>
            </a:r>
            <a:r>
              <a:rPr lang="en-US" altLang="zh-CN" baseline="-25000" dirty="0"/>
              <a:t>8</a:t>
            </a:r>
            <a:r>
              <a:rPr lang="en-US" altLang="zh-CN" dirty="0"/>
              <a:t>, p</a:t>
            </a:r>
            <a:r>
              <a:rPr lang="en-US" altLang="zh-CN" baseline="-25000" dirty="0"/>
              <a:t>9</a:t>
            </a:r>
            <a:r>
              <a:rPr lang="en-US" altLang="zh-CN" dirty="0"/>
              <a:t> are dropped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77F35-62AF-42AD-9160-B6ECDB33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34" y="3338513"/>
            <a:ext cx="3100388" cy="165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Motivation</a:t>
            </a:r>
            <a:endParaRPr lang="zh-HK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36000" y="3699000"/>
            <a:ext cx="2754426" cy="864186"/>
            <a:chOff x="3216000" y="3789000"/>
            <a:chExt cx="3672568" cy="1152248"/>
          </a:xfrm>
        </p:grpSpPr>
        <p:sp>
          <p:nvSpPr>
            <p:cNvPr id="16" name="Oval 15"/>
            <p:cNvSpPr/>
            <p:nvPr/>
          </p:nvSpPr>
          <p:spPr>
            <a:xfrm>
              <a:off x="321600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465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573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5" name="Oval 24"/>
            <p:cNvSpPr/>
            <p:nvPr/>
          </p:nvSpPr>
          <p:spPr>
            <a:xfrm>
              <a:off x="681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81605" y="2493197"/>
            <a:ext cx="4982756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Trajectory Simplification:</a:t>
            </a:r>
          </a:p>
          <a:p>
            <a:pPr lvl="1"/>
            <a:r>
              <a:rPr lang="en-US" altLang="zh-CN" dirty="0"/>
              <a:t>Drop some positions</a:t>
            </a:r>
            <a:endParaRPr lang="zh-CN" altLang="en-US" dirty="0"/>
          </a:p>
        </p:txBody>
      </p:sp>
      <p:sp>
        <p:nvSpPr>
          <p:cNvPr id="10" name="AutoShape 31"/>
          <p:cNvSpPr>
            <a:spLocks noChangeArrowheads="1"/>
          </p:cNvSpPr>
          <p:nvPr/>
        </p:nvSpPr>
        <p:spPr bwMode="auto">
          <a:xfrm>
            <a:off x="6443229" y="4534115"/>
            <a:ext cx="2318896" cy="419981"/>
          </a:xfrm>
          <a:prstGeom prst="wedgeRoundRectCallout">
            <a:avLst>
              <a:gd name="adj1" fmla="val -42771"/>
              <a:gd name="adj2" fmla="val -152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Simplified trajectory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982097" y="3745097"/>
            <a:ext cx="2662232" cy="771992"/>
            <a:chOff x="3277463" y="3850463"/>
            <a:chExt cx="3549642" cy="1029322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277463" y="3850463"/>
              <a:ext cx="1389642" cy="1029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18023" y="3850463"/>
              <a:ext cx="1029082" cy="102908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798023" y="3850463"/>
              <a:ext cx="1029082" cy="102908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847350" y="3365561"/>
            <a:ext cx="3022773" cy="1456072"/>
            <a:chOff x="3212099" y="3354802"/>
            <a:chExt cx="4030364" cy="1941428"/>
          </a:xfrm>
        </p:grpSpPr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212099" y="48753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607946" y="3392905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3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5737092" y="489612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6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6689590" y="3354802"/>
              <a:ext cx="55287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10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079EE-546C-4096-AAD8-58D85FB0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749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34" y="3338513"/>
            <a:ext cx="3100388" cy="165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Motivation</a:t>
            </a:r>
            <a:endParaRPr lang="zh-HK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36000" y="3699000"/>
            <a:ext cx="2754426" cy="864186"/>
            <a:chOff x="3216000" y="3789000"/>
            <a:chExt cx="3672568" cy="1152248"/>
          </a:xfrm>
        </p:grpSpPr>
        <p:sp>
          <p:nvSpPr>
            <p:cNvPr id="16" name="Oval 15"/>
            <p:cNvSpPr/>
            <p:nvPr/>
          </p:nvSpPr>
          <p:spPr>
            <a:xfrm>
              <a:off x="321600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3936560" y="486924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465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19" name="Oval 18"/>
            <p:cNvSpPr/>
            <p:nvPr/>
          </p:nvSpPr>
          <p:spPr>
            <a:xfrm>
              <a:off x="501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537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5736560" y="486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2" name="Oval 21"/>
            <p:cNvSpPr/>
            <p:nvPr/>
          </p:nvSpPr>
          <p:spPr>
            <a:xfrm>
              <a:off x="5736560" y="450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3" name="Oval 22"/>
            <p:cNvSpPr/>
            <p:nvPr/>
          </p:nvSpPr>
          <p:spPr>
            <a:xfrm>
              <a:off x="609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4" name="Oval 23"/>
            <p:cNvSpPr/>
            <p:nvPr/>
          </p:nvSpPr>
          <p:spPr>
            <a:xfrm>
              <a:off x="6816560" y="414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  <p:sp>
          <p:nvSpPr>
            <p:cNvPr id="25" name="Oval 24"/>
            <p:cNvSpPr/>
            <p:nvPr/>
          </p:nvSpPr>
          <p:spPr>
            <a:xfrm>
              <a:off x="6816560" y="3789000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2099" y="3621017"/>
            <a:ext cx="2419226" cy="1049408"/>
            <a:chOff x="3797465" y="3685022"/>
            <a:chExt cx="3225635" cy="1399211"/>
          </a:xfrm>
        </p:grpSpPr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3797465" y="4734889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4525598" y="3685022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219865" y="4709489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667665" y="3998289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600865" y="4739122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5600865" y="4366589"/>
              <a:ext cx="355435" cy="34511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35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81605" y="2493197"/>
            <a:ext cx="4982756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Trajectory Simplification:</a:t>
            </a:r>
          </a:p>
          <a:p>
            <a:pPr lvl="1"/>
            <a:r>
              <a:rPr lang="en-US" altLang="zh-CN" dirty="0"/>
              <a:t>Drop some positions</a:t>
            </a:r>
            <a:endParaRPr lang="zh-CN" alt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990007" y="3745098"/>
            <a:ext cx="2673417" cy="791086"/>
            <a:chOff x="3288008" y="3850463"/>
            <a:chExt cx="3564556" cy="10547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288008" y="4905244"/>
              <a:ext cx="6485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998023" y="3850463"/>
              <a:ext cx="669082" cy="10293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718023" y="3850463"/>
              <a:ext cx="334541" cy="6585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078023" y="457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48568" y="4905004"/>
              <a:ext cx="28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772564" y="458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798023" y="4210463"/>
              <a:ext cx="309082" cy="3090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168568" y="4185004"/>
              <a:ext cx="6479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852564" y="3861008"/>
              <a:ext cx="0" cy="2879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847350" y="3365562"/>
            <a:ext cx="3022773" cy="1456072"/>
            <a:chOff x="3212099" y="3354802"/>
            <a:chExt cx="4030364" cy="1941428"/>
          </a:xfrm>
        </p:grpSpPr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3212099" y="48753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</a:t>
              </a:r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3884046" y="4882267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2</a:t>
              </a: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4607946" y="3392905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3</a:t>
              </a:r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4916208" y="45324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4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5335310" y="4889193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5</a:t>
              </a: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5737092" y="489612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6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5692066" y="4061384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7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6041890" y="3704628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8</a:t>
              </a:r>
            </a:p>
          </p:txBody>
        </p: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6755400" y="4189540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9</a:t>
              </a: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6689590" y="3354802"/>
              <a:ext cx="55287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10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388674" y="3849299"/>
            <a:ext cx="2541530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</a:lstStyle>
          <a:p>
            <a:r>
              <a:rPr lang="en-US" altLang="zh-CN" dirty="0"/>
              <a:t>Suppose p</a:t>
            </a:r>
            <a:r>
              <a:rPr lang="en-US" altLang="zh-CN" baseline="-25000" dirty="0"/>
              <a:t>2</a:t>
            </a:r>
            <a:r>
              <a:rPr lang="en-US" altLang="zh-CN" dirty="0"/>
              <a:t>, p</a:t>
            </a:r>
            <a:r>
              <a:rPr lang="en-US" altLang="zh-CN" baseline="-25000" dirty="0"/>
              <a:t>3</a:t>
            </a:r>
            <a:r>
              <a:rPr lang="en-US" altLang="zh-CN" dirty="0"/>
              <a:t>, p</a:t>
            </a:r>
            <a:r>
              <a:rPr lang="en-US" altLang="zh-CN" baseline="-25000" dirty="0"/>
              <a:t>5</a:t>
            </a:r>
            <a:r>
              <a:rPr lang="en-US" altLang="zh-CN" dirty="0"/>
              <a:t>, p</a:t>
            </a:r>
            <a:r>
              <a:rPr lang="en-US" altLang="zh-CN" baseline="-25000" dirty="0"/>
              <a:t>6</a:t>
            </a:r>
            <a:r>
              <a:rPr lang="en-US" altLang="zh-CN" dirty="0"/>
              <a:t>, p</a:t>
            </a:r>
            <a:r>
              <a:rPr lang="en-US" altLang="zh-CN" baseline="-25000" dirty="0"/>
              <a:t>7</a:t>
            </a:r>
            <a:r>
              <a:rPr lang="en-US" altLang="zh-CN" dirty="0"/>
              <a:t>, p</a:t>
            </a:r>
            <a:r>
              <a:rPr lang="en-US" altLang="zh-CN" baseline="-25000" dirty="0"/>
              <a:t>9</a:t>
            </a:r>
            <a:r>
              <a:rPr lang="en-US" altLang="zh-CN" dirty="0"/>
              <a:t> are dropped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7AC19-6CDC-4065-8045-DD086B52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3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34" y="3338513"/>
            <a:ext cx="3100388" cy="165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Motivation</a:t>
            </a:r>
            <a:endParaRPr lang="zh-HK" altLang="en-US" dirty="0"/>
          </a:p>
        </p:txBody>
      </p:sp>
      <p:sp>
        <p:nvSpPr>
          <p:cNvPr id="16" name="Oval 15"/>
          <p:cNvSpPr/>
          <p:nvPr/>
        </p:nvSpPr>
        <p:spPr>
          <a:xfrm>
            <a:off x="3936000" y="4509180"/>
            <a:ext cx="54006" cy="54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350"/>
          </a:p>
        </p:txBody>
      </p:sp>
      <p:sp>
        <p:nvSpPr>
          <p:cNvPr id="19" name="Oval 18"/>
          <p:cNvSpPr/>
          <p:nvPr/>
        </p:nvSpPr>
        <p:spPr>
          <a:xfrm>
            <a:off x="5286420" y="4239000"/>
            <a:ext cx="54006" cy="54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350"/>
          </a:p>
        </p:txBody>
      </p:sp>
      <p:sp>
        <p:nvSpPr>
          <p:cNvPr id="23" name="Oval 22"/>
          <p:cNvSpPr/>
          <p:nvPr/>
        </p:nvSpPr>
        <p:spPr>
          <a:xfrm>
            <a:off x="6096420" y="3969000"/>
            <a:ext cx="54006" cy="54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350"/>
          </a:p>
        </p:txBody>
      </p:sp>
      <p:sp>
        <p:nvSpPr>
          <p:cNvPr id="25" name="Oval 24"/>
          <p:cNvSpPr/>
          <p:nvPr/>
        </p:nvSpPr>
        <p:spPr>
          <a:xfrm>
            <a:off x="6636420" y="3699000"/>
            <a:ext cx="54006" cy="54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350"/>
          </a:p>
        </p:txBody>
      </p:sp>
      <p:sp>
        <p:nvSpPr>
          <p:cNvPr id="34" name="TextBox 33"/>
          <p:cNvSpPr txBox="1"/>
          <p:nvPr/>
        </p:nvSpPr>
        <p:spPr>
          <a:xfrm>
            <a:off x="2381605" y="2493197"/>
            <a:ext cx="4982756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Trajectory Simplification:</a:t>
            </a:r>
          </a:p>
          <a:p>
            <a:pPr lvl="1"/>
            <a:r>
              <a:rPr lang="en-US" altLang="zh-CN" dirty="0"/>
              <a:t>Drop some positions</a:t>
            </a:r>
            <a:endParaRPr lang="zh-CN" altLang="en-US" dirty="0"/>
          </a:p>
        </p:txBody>
      </p:sp>
      <p:sp>
        <p:nvSpPr>
          <p:cNvPr id="44" name="AutoShape 31"/>
          <p:cNvSpPr>
            <a:spLocks noChangeArrowheads="1"/>
          </p:cNvSpPr>
          <p:nvPr/>
        </p:nvSpPr>
        <p:spPr bwMode="auto">
          <a:xfrm>
            <a:off x="6030350" y="4675738"/>
            <a:ext cx="3155692" cy="461850"/>
          </a:xfrm>
          <a:prstGeom prst="wedgeRoundRectCallout">
            <a:avLst>
              <a:gd name="adj1" fmla="val -52122"/>
              <a:gd name="adj2" fmla="val -1470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Another </a:t>
            </a:r>
            <a:r>
              <a:rPr lang="en-US" altLang="zh-TW">
                <a:solidFill>
                  <a:schemeClr val="tx1"/>
                </a:solidFill>
              </a:rPr>
              <a:t>Simplified trajectory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982097" y="3745097"/>
            <a:ext cx="2662232" cy="771992"/>
            <a:chOff x="3277463" y="3850463"/>
            <a:chExt cx="3549642" cy="1029322"/>
          </a:xfrm>
        </p:grpSpPr>
        <p:cxnSp>
          <p:nvCxnSpPr>
            <p:cNvPr id="46" name="Straight Connector 45"/>
            <p:cNvCxnSpPr>
              <a:endCxn id="19" idx="2"/>
            </p:cNvCxnSpPr>
            <p:nvPr/>
          </p:nvCxnSpPr>
          <p:spPr>
            <a:xfrm flipV="1">
              <a:off x="3277463" y="4545004"/>
              <a:ext cx="1739097" cy="3347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9" idx="6"/>
              <a:endCxn id="23" idx="2"/>
            </p:cNvCxnSpPr>
            <p:nvPr/>
          </p:nvCxnSpPr>
          <p:spPr>
            <a:xfrm flipV="1">
              <a:off x="5088568" y="4185004"/>
              <a:ext cx="1007992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3" idx="6"/>
            </p:cNvCxnSpPr>
            <p:nvPr/>
          </p:nvCxnSpPr>
          <p:spPr>
            <a:xfrm flipV="1">
              <a:off x="6168568" y="3850463"/>
              <a:ext cx="658537" cy="3345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847350" y="3365560"/>
            <a:ext cx="3022773" cy="1440486"/>
            <a:chOff x="3212099" y="3354802"/>
            <a:chExt cx="4030364" cy="1920648"/>
          </a:xfrm>
        </p:grpSpPr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212099" y="487534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916208" y="4532441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4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6041890" y="3704629"/>
              <a:ext cx="459508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8</a:t>
              </a: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6689590" y="3354802"/>
              <a:ext cx="55287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350" dirty="0"/>
                <a:t>p</a:t>
              </a:r>
              <a:r>
                <a:rPr lang="en-US" altLang="zh-TW" sz="1350" baseline="-25000" dirty="0"/>
                <a:t>10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BEA6E-78F6-4A07-9D04-8F540F35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85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Simplification: Problems</a:t>
            </a:r>
            <a:endParaRPr lang="zh-HK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1605" y="2493197"/>
            <a:ext cx="4982756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Trajectory Simplification:</a:t>
            </a:r>
          </a:p>
          <a:p>
            <a:pPr lvl="1"/>
            <a:r>
              <a:rPr lang="en-US" altLang="zh-CN" dirty="0"/>
              <a:t>Drop some positions</a:t>
            </a:r>
            <a:endParaRPr lang="zh-CN" altLang="en-US" dirty="0"/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2379092" y="3298582"/>
            <a:ext cx="5012309" cy="695569"/>
          </a:xfrm>
          <a:prstGeom prst="wedgeRoundRectCallout">
            <a:avLst>
              <a:gd name="adj1" fmla="val -19236"/>
              <a:gd name="adj2" fmla="val -8894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Depending on which positions to be dropped, it returns different simplified trajectories</a:t>
            </a:r>
            <a:endParaRPr lang="en-US" altLang="zh-TW" b="1" dirty="0"/>
          </a:p>
        </p:txBody>
      </p:sp>
      <p:sp>
        <p:nvSpPr>
          <p:cNvPr id="6" name="AutoShape 83"/>
          <p:cNvSpPr>
            <a:spLocks noChangeArrowheads="1"/>
          </p:cNvSpPr>
          <p:nvPr/>
        </p:nvSpPr>
        <p:spPr bwMode="auto">
          <a:xfrm>
            <a:off x="6985653" y="2560534"/>
            <a:ext cx="3225148" cy="963717"/>
          </a:xfrm>
          <a:prstGeom prst="cloudCallout">
            <a:avLst>
              <a:gd name="adj1" fmla="val -51309"/>
              <a:gd name="adj2" fmla="val 5455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/>
              <a:t>Which positions should be dropped?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9A44C-0E9D-4F62-AC0E-CD7A11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6F11-1192-41BB-B490-DF53A7E38BB8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22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.6|2|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2ecdc8-ab0f-4b50-8981-eeaba7e53cc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2ecdc8-ab0f-4b50-8981-eeaba7e53cc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2ecdc8-ab0f-4b50-8981-eeaba7e53cc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2ecdc8-ab0f-4b50-8981-eeaba7e53cc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2ecdc8-ab0f-4b50-8981-eeaba7e53cc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9.7|4.6|5.3|10.8|5.1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9.8|9.2|5.8|10.6|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5|1.7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0.5|1.4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1223</Words>
  <Application>Microsoft Office PowerPoint</Application>
  <PresentationFormat>Widescreen</PresentationFormat>
  <Paragraphs>290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맑은 고딕</vt:lpstr>
      <vt:lpstr>新細明體</vt:lpstr>
      <vt:lpstr>Arial</vt:lpstr>
      <vt:lpstr>Calibri</vt:lpstr>
      <vt:lpstr>Calibri Light</vt:lpstr>
      <vt:lpstr>Cambria Math</vt:lpstr>
      <vt:lpstr>Tahoma</vt:lpstr>
      <vt:lpstr>1_Office Theme</vt:lpstr>
      <vt:lpstr>Trajectory Simplification with Reinforcement Learning </vt:lpstr>
      <vt:lpstr>Trajectory Simplification: Introduction</vt:lpstr>
      <vt:lpstr>Trajectory Simplification: Introduction</vt:lpstr>
      <vt:lpstr>Trajectory Simplification: Motivation</vt:lpstr>
      <vt:lpstr>Trajectory Simplification: Motivation</vt:lpstr>
      <vt:lpstr>Trajectory Simplification: Motivation</vt:lpstr>
      <vt:lpstr>Trajectory Simplification: Motivation</vt:lpstr>
      <vt:lpstr>Trajectory Simplification: Motivation</vt:lpstr>
      <vt:lpstr>Trajectory Simplification: Problems</vt:lpstr>
      <vt:lpstr>Trajectory Simplification: Error measurements</vt:lpstr>
      <vt:lpstr>Trajectory Simplification: Error measurements</vt:lpstr>
      <vt:lpstr>Trajectory Simplification: Problem</vt:lpstr>
      <vt:lpstr>Trajectory Simplification: Solutions</vt:lpstr>
      <vt:lpstr>Algorithms</vt:lpstr>
      <vt:lpstr>RL-based Trajectory Simplification with Skipping (RLTS-Skip)</vt:lpstr>
      <vt:lpstr>RL-based Algorithms for Batch Mode</vt:lpstr>
      <vt:lpstr>Experimental Setup</vt:lpstr>
      <vt:lpstr>Effectiveness Results</vt:lpstr>
      <vt:lpstr>Efficiency Results</vt:lpstr>
      <vt:lpstr>Parameter Study – Skipping Steps J for RLTS-Skip</vt:lpstr>
      <vt:lpstr> Case Study</vt:lpstr>
      <vt:lpstr>Conclusion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Long (Asst Prof)</dc:creator>
  <cp:lastModifiedBy>Wang Zheng</cp:lastModifiedBy>
  <cp:revision>201</cp:revision>
  <dcterms:created xsi:type="dcterms:W3CDTF">2019-07-19T09:03:00Z</dcterms:created>
  <dcterms:modified xsi:type="dcterms:W3CDTF">2021-04-12T10:47:21Z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