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3" r:id="rId3"/>
    <p:sldId id="257" r:id="rId4"/>
    <p:sldId id="297" r:id="rId6"/>
    <p:sldId id="258" r:id="rId7"/>
    <p:sldId id="296" r:id="rId8"/>
    <p:sldId id="260" r:id="rId9"/>
    <p:sldId id="299" r:id="rId10"/>
    <p:sldId id="298" r:id="rId11"/>
    <p:sldId id="295" r:id="rId12"/>
    <p:sldId id="267" r:id="rId13"/>
    <p:sldId id="268" r:id="rId14"/>
    <p:sldId id="278" r:id="rId15"/>
    <p:sldId id="279" r:id="rId16"/>
    <p:sldId id="291" r:id="rId17"/>
    <p:sldId id="28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3E6D"/>
    <a:srgbClr val="CE2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37" autoAdjust="0"/>
  </p:normalViewPr>
  <p:slideViewPr>
    <p:cSldViewPr snapToGrid="0">
      <p:cViewPr varScale="1">
        <p:scale>
          <a:sx n="93" d="100"/>
          <a:sy n="93" d="100"/>
        </p:scale>
        <p:origin x="12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A3F64-B923-4F37-81EF-BDC34463A90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0285C-A373-4EA7-BDC4-778E5FD45DB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HK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lang="en-US" altLang="zh-H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HK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lang="en-US" altLang="zh-H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HK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lang="en-US" altLang="zh-H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H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75983"/>
            <a:ext cx="2743200" cy="365125"/>
          </a:xfrm>
          <a:prstGeom prst="rect">
            <a:avLst/>
          </a:prstGeom>
        </p:spPr>
        <p:txBody>
          <a:bodyPr/>
          <a:lstStyle/>
          <a:p>
            <a:fld id="{BBAC23B5-8E85-49B2-8DBB-50420699CA89}" type="datetime1">
              <a:rPr lang="en-US" smtClean="0"/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6501440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0681" y="6495533"/>
            <a:ext cx="461318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6C4F0C88-0165-4FC4-8B5E-8BECB1048F4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012"/>
            <a:ext cx="10515600" cy="5264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75983"/>
            <a:ext cx="2743200" cy="365125"/>
          </a:xfrm>
          <a:prstGeom prst="rect">
            <a:avLst/>
          </a:prstGeom>
        </p:spPr>
        <p:txBody>
          <a:bodyPr/>
          <a:lstStyle/>
          <a:p>
            <a:fld id="{5D5F1E50-00AF-434F-BD7C-91EF561E0547}" type="datetime1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6501440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0681" y="6495533"/>
            <a:ext cx="461318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6C4F0C88-0165-4FC4-8B5E-8BECB1048F4D}" type="slidenum">
              <a:rPr lang="en-US" smtClean="0"/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5019"/>
            <a:ext cx="5181600" cy="49019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75019"/>
            <a:ext cx="5181600" cy="49019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41C5A8-17F2-4D89-872F-96F076F2D53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AF53A5-7C98-4092-A21C-AFB498035BA8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8B47-D7DA-4E69-8D45-6A09E1A2501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9C6459-1E28-4882-86BF-B576CA6E0CC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A6038F-FB6A-4C8D-A39A-E41375E1231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A7DE0-5E7B-40E2-856A-1DA3116354D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B2D9E1CE-3C7F-4ACF-8753-53AB71A600F5}" type="slidenum">
              <a:rPr lang="en-US" altLang="ko-KR"/>
            </a:fld>
            <a:endParaRPr lang="en-US" altLang="ko-K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178012"/>
            <a:ext cx="10515600" cy="5264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6501440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 txBox="1"/>
          <p:nvPr userDrawn="1"/>
        </p:nvSpPr>
        <p:spPr>
          <a:xfrm>
            <a:off x="11730681" y="6495533"/>
            <a:ext cx="461318" cy="3311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4F0C88-0165-4FC4-8B5E-8BECB1048F4D}" type="slidenum">
              <a:rPr lang="en-US" smtClean="0"/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75983"/>
            <a:ext cx="2743200" cy="365125"/>
          </a:xfrm>
          <a:prstGeom prst="rect">
            <a:avLst/>
          </a:prstGeom>
        </p:spPr>
        <p:txBody>
          <a:bodyPr/>
          <a:lstStyle/>
          <a:p>
            <a:fld id="{43F6D614-BD6E-440C-B7F5-166FF72F64E1}" type="datetime1">
              <a:rPr lang="en-US" smtClean="0"/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2399" y="6501440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0681" y="6495533"/>
            <a:ext cx="461318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6C4F0C88-0165-4FC4-8B5E-8BECB1048F4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5305" y="4483100"/>
            <a:ext cx="11121390" cy="16497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Zheng Wang, Cheng Long, Gao Cong, Yiding Liu</a:t>
            </a:r>
            <a:endParaRPr lang="en-US" baseline="30000" dirty="0">
              <a:sym typeface="+mn-ea"/>
            </a:endParaRPr>
          </a:p>
          <a:p>
            <a:pPr marL="0" indent="0" algn="ctr">
              <a:buNone/>
            </a:pPr>
            <a:endParaRPr lang="en-US" baseline="30000" dirty="0"/>
          </a:p>
          <a:p>
            <a:pPr marL="0" indent="0" algn="ctr">
              <a:buNone/>
            </a:pPr>
            <a:r>
              <a:rPr lang="en-US" sz="2400" dirty="0">
                <a:sym typeface="+mn-ea"/>
              </a:rPr>
              <a:t>Nanyang Technological University</a:t>
            </a:r>
            <a:r>
              <a:rPr lang="en-US" sz="2400" dirty="0"/>
              <a:t> </a:t>
            </a:r>
            <a:endParaRPr lang="en-US" dirty="0"/>
          </a:p>
          <a:p>
            <a:pPr marL="0" indent="0" algn="ctr">
              <a:buNone/>
            </a:pP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057399"/>
            <a:ext cx="10515600" cy="2022231"/>
          </a:xfrm>
        </p:spPr>
        <p:txBody>
          <a:bodyPr>
            <a:normAutofit/>
          </a:bodyPr>
          <a:lstStyle/>
          <a:p>
            <a:pPr algn="ctr"/>
            <a:r>
              <a:rPr lang="en-US" sz="4445" dirty="0"/>
              <a:t>Efficient and Effective Similar Subtrajectory Search with Deep Reinforcement Learning</a:t>
            </a:r>
            <a:endParaRPr lang="en-US" sz="4445" dirty="0"/>
          </a:p>
        </p:txBody>
      </p:sp>
      <p:pic>
        <p:nvPicPr>
          <p:cNvPr id="6" name="Picture 7" descr="Z:\Youth Olympic Games 2010\Tagline\NTU_YOV_Full colour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71"/>
          <a:stretch>
            <a:fillRect/>
          </a:stretch>
        </p:blipFill>
        <p:spPr bwMode="auto">
          <a:xfrm>
            <a:off x="191344" y="116632"/>
            <a:ext cx="28194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  <a:endParaRPr lang="en-US" dirty="0"/>
          </a:p>
        </p:txBody>
      </p:sp>
      <p:graphicFrame>
        <p:nvGraphicFramePr>
          <p:cNvPr id="6" name="Content Placeholder 8"/>
          <p:cNvGraphicFramePr/>
          <p:nvPr/>
        </p:nvGraphicFramePr>
        <p:xfrm>
          <a:off x="3287067" y="1524319"/>
          <a:ext cx="305257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574"/>
              </a:tblGrid>
              <a:tr h="4382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 Compared Methods</a:t>
                      </a:r>
                      <a:endParaRPr lang="en-US" sz="2400" dirty="0"/>
                    </a:p>
                  </a:txBody>
                  <a:tcPr/>
                </a:tc>
              </a:tr>
              <a:tr h="4382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ym typeface="+mn-ea"/>
                        </a:rPr>
                        <a:t>Proposed algorithms</a:t>
                      </a:r>
                      <a:endParaRPr lang="en-US" sz="2400" b="1" dirty="0"/>
                    </a:p>
                  </a:txBody>
                  <a:tcPr/>
                </a:tc>
              </a:tr>
              <a:tr h="4382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>
                          <a:sym typeface="+mn-ea"/>
                        </a:rPr>
                        <a:t>UCR [1]</a:t>
                      </a:r>
                      <a:endParaRPr lang="en-US" sz="2400" b="1" dirty="0">
                        <a:sym typeface="+mn-ea"/>
                      </a:endParaRPr>
                    </a:p>
                  </a:txBody>
                  <a:tcPr/>
                </a:tc>
              </a:tr>
              <a:tr h="4382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>
                          <a:sym typeface="+mn-ea"/>
                        </a:rPr>
                        <a:t>Spring [2]</a:t>
                      </a:r>
                      <a:endParaRPr lang="en-US" sz="2400" b="1" dirty="0">
                        <a:sym typeface="+mn-ea"/>
                      </a:endParaRPr>
                    </a:p>
                  </a:txBody>
                  <a:tcPr/>
                </a:tc>
              </a:tr>
              <a:tr h="4382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>
                          <a:sym typeface="+mn-ea"/>
                        </a:rPr>
                        <a:t>Random-S</a:t>
                      </a:r>
                      <a:endParaRPr lang="en-US" sz="2400" b="1" dirty="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8"/>
          <p:cNvGraphicFramePr/>
          <p:nvPr/>
        </p:nvGraphicFramePr>
        <p:xfrm>
          <a:off x="512259" y="1524319"/>
          <a:ext cx="252649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493"/>
              </a:tblGrid>
              <a:tr h="4382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 Datasets</a:t>
                      </a:r>
                      <a:endParaRPr lang="en-US" sz="2400" dirty="0"/>
                    </a:p>
                  </a:txBody>
                  <a:tcPr/>
                </a:tc>
              </a:tr>
              <a:tr h="4382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Porto (1.7M)</a:t>
                      </a:r>
                      <a:endParaRPr lang="en-US" sz="2400" b="1" dirty="0"/>
                    </a:p>
                  </a:txBody>
                  <a:tcPr/>
                </a:tc>
              </a:tr>
              <a:tr h="4382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/>
                        <a:t>Harbin (1.2M)</a:t>
                      </a:r>
                      <a:endParaRPr lang="en-US" sz="2400" b="1" dirty="0">
                        <a:sym typeface="+mn-ea"/>
                      </a:endParaRPr>
                    </a:p>
                  </a:txBody>
                  <a:tcPr/>
                </a:tc>
              </a:tr>
              <a:tr h="4382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/>
                        <a:t>Sports (0.2M)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8"/>
          <p:cNvGraphicFramePr/>
          <p:nvPr>
            <p:custDataLst>
              <p:tags r:id="rId1"/>
            </p:custDataLst>
          </p:nvPr>
        </p:nvGraphicFramePr>
        <p:xfrm>
          <a:off x="6587956" y="1524319"/>
          <a:ext cx="501156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288"/>
                <a:gridCol w="3016278"/>
              </a:tblGrid>
              <a:tr h="434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Experiments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Performance metrics</a:t>
                      </a:r>
                      <a:endParaRPr lang="en-US" sz="2400" dirty="0"/>
                    </a:p>
                  </a:txBody>
                  <a:tcPr/>
                </a:tc>
              </a:tr>
              <a:tr h="434738">
                <a:tc rowSpan="3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  <a:p>
                      <a:pPr algn="ctr"/>
                      <a:r>
                        <a:rPr lang="en-US" sz="2400" b="1" dirty="0"/>
                        <a:t>Effectiveness</a:t>
                      </a:r>
                      <a:endParaRPr 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ym typeface="+mn-ea"/>
                        </a:rPr>
                        <a:t>Approximate ratio</a:t>
                      </a:r>
                      <a:endParaRPr 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4738">
                <a:tc vMerge="1"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>
                          <a:sym typeface="+mn-ea"/>
                        </a:rPr>
                        <a:t>Mean rank</a:t>
                      </a:r>
                      <a:endParaRPr lang="en-US" sz="2400" b="1" dirty="0"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4738">
                <a:tc vMerge="1"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>
                          <a:sym typeface="+mn-ea"/>
                        </a:rPr>
                        <a:t>Relative rank</a:t>
                      </a:r>
                      <a:endParaRPr 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473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Efficiency</a:t>
                      </a:r>
                      <a:endParaRPr lang="en-US" sz="2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Running time</a:t>
                      </a:r>
                      <a:endParaRPr lang="en-US" sz="2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296" y="5266513"/>
            <a:ext cx="10595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T. </a:t>
            </a:r>
            <a:r>
              <a:rPr lang="en-US" dirty="0" err="1"/>
              <a:t>Rakthanmanon</a:t>
            </a:r>
            <a:r>
              <a:rPr lang="en-US" dirty="0"/>
              <a:t>, B. </a:t>
            </a:r>
            <a:r>
              <a:rPr lang="en-US" dirty="0" err="1"/>
              <a:t>Campana</a:t>
            </a:r>
            <a:r>
              <a:rPr lang="en-US" dirty="0"/>
              <a:t>, A. </a:t>
            </a:r>
            <a:r>
              <a:rPr lang="en-US" dirty="0" err="1"/>
              <a:t>Mueen</a:t>
            </a:r>
            <a:r>
              <a:rPr lang="en-US" dirty="0"/>
              <a:t>, G. Batista, B. Westover, Q. Zhu, J. </a:t>
            </a:r>
            <a:r>
              <a:rPr lang="en-US" dirty="0" err="1"/>
              <a:t>Zakaria</a:t>
            </a:r>
            <a:r>
              <a:rPr lang="en-US" dirty="0"/>
              <a:t>, and E. Keogh. </a:t>
            </a:r>
            <a:endParaRPr lang="en-US" dirty="0"/>
          </a:p>
          <a:p>
            <a:r>
              <a:rPr lang="en-US" dirty="0"/>
              <a:t>Searching and mining trillions of time series subsequences under dynamic time warping. SIGKDD 2012.</a:t>
            </a:r>
            <a:endParaRPr lang="en-US" dirty="0"/>
          </a:p>
          <a:p>
            <a:r>
              <a:rPr lang="en-US" dirty="0"/>
              <a:t>[2] Y. Sakurai, C. </a:t>
            </a:r>
            <a:r>
              <a:rPr lang="en-US" dirty="0" err="1"/>
              <a:t>Faloutsos</a:t>
            </a:r>
            <a:r>
              <a:rPr lang="en-US" dirty="0"/>
              <a:t>, and M. </a:t>
            </a:r>
            <a:r>
              <a:rPr lang="en-US" dirty="0" err="1"/>
              <a:t>Yamamuro</a:t>
            </a:r>
            <a:r>
              <a:rPr lang="en-US" dirty="0"/>
              <a:t>.  Stream monitoring under the time warping distance. ICDE 2007.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RLS achieves the best effectiveness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Effectiveness Results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5855" y="2012315"/>
            <a:ext cx="4959350" cy="3251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73065" y="4006215"/>
            <a:ext cx="128905" cy="972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79390" y="4183380"/>
            <a:ext cx="144000" cy="79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38290" y="4739005"/>
            <a:ext cx="144000" cy="25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28790" y="4561840"/>
            <a:ext cx="144000" cy="432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006715" y="4618355"/>
            <a:ext cx="144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184515" y="4574540"/>
            <a:ext cx="144000" cy="396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5400000">
            <a:off x="7149857" y="3347772"/>
            <a:ext cx="180000" cy="46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5400000">
            <a:off x="7150267" y="3125932"/>
            <a:ext cx="180000" cy="46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RLS-Skip achieves the best efficiency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Efficiency Results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1255" y="1720215"/>
            <a:ext cx="7343140" cy="6115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Parameter Study – Skipping Steps k for RLS-Skip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6185" y="2209305"/>
            <a:ext cx="7550053" cy="18669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59704" y="2226734"/>
            <a:ext cx="1150705" cy="182898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UCR and Spring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sym typeface="+mn-ea"/>
              </a:rPr>
              <a:t>Random-</a:t>
            </a:r>
            <a:r>
              <a:rPr lang="en-US" sz="2400" dirty="0"/>
              <a:t>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9285" y="335915"/>
            <a:ext cx="10515600" cy="730507"/>
          </a:xfrm>
        </p:spPr>
        <p:txBody>
          <a:bodyPr>
            <a:noAutofit/>
          </a:bodyPr>
          <a:lstStyle/>
          <a:p>
            <a:r>
              <a:rPr lang="en-US" dirty="0">
                <a:sym typeface="+mn-ea"/>
              </a:rPr>
              <a:t> Comparison with UCR, Spring and Random-S </a:t>
            </a:r>
            <a:endParaRPr lang="en-US" dirty="0">
              <a:sym typeface="+mn-e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1825" y="3993299"/>
            <a:ext cx="5848350" cy="224790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3619064" y="4962418"/>
            <a:ext cx="23238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66035" y="5546333"/>
            <a:ext cx="23238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1466239"/>
            <a:ext cx="5848350" cy="217170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3619063" y="2710665"/>
            <a:ext cx="23238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66035" y="2552089"/>
            <a:ext cx="23238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Conclusion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1164" y="1522561"/>
            <a:ext cx="1264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03526" y="1535263"/>
            <a:ext cx="158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Algorithms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65415" y="1544422"/>
            <a:ext cx="177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Experiments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3374945" y="1291728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50920" y="1313590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688" y="2227760"/>
            <a:ext cx="2503464" cy="2311258"/>
          </a:xfrm>
          <a:prstGeom prst="rect">
            <a:avLst/>
          </a:prstGeom>
        </p:spPr>
      </p:pic>
      <p:graphicFrame>
        <p:nvGraphicFramePr>
          <p:cNvPr id="19" name="Content Placeholder 8"/>
          <p:cNvGraphicFramePr/>
          <p:nvPr>
            <p:custDataLst>
              <p:tags r:id="rId2"/>
            </p:custDataLst>
          </p:nvPr>
        </p:nvGraphicFramePr>
        <p:xfrm>
          <a:off x="8349465" y="2344458"/>
          <a:ext cx="36118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020"/>
                <a:gridCol w="2173855"/>
              </a:tblGrid>
              <a:tr h="252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Experiments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Performance metrics</a:t>
                      </a:r>
                      <a:endParaRPr lang="en-US" sz="1800" dirty="0"/>
                    </a:p>
                  </a:txBody>
                  <a:tcPr/>
                </a:tc>
              </a:tr>
              <a:tr h="254277">
                <a:tc rowSpan="3"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  <a:p>
                      <a:pPr algn="ctr"/>
                      <a:r>
                        <a:rPr lang="en-US" sz="1800" b="1" dirty="0"/>
                        <a:t>Effectiveness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+mn-ea"/>
                        </a:rPr>
                        <a:t>Approximate ratio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4277">
                <a:tc vMerge="1"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>
                          <a:sym typeface="+mn-ea"/>
                        </a:rPr>
                        <a:t>Mean rank</a:t>
                      </a:r>
                      <a:endParaRPr lang="en-US" sz="1800" b="1" dirty="0"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4277">
                <a:tc vMerge="1"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>
                          <a:sym typeface="+mn-ea"/>
                        </a:rPr>
                        <a:t>Relative rank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42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Efficiency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Running time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0" y="2268220"/>
            <a:ext cx="4175125" cy="2322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0C88-0165-4FC4-8B5E-8BECB1048F4D}" type="slidenum">
              <a:rPr lang="en-US" smtClean="0"/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72279" y="2689932"/>
            <a:ext cx="70474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WATCHING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868" y="0"/>
            <a:ext cx="2041132" cy="2041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Data</a:t>
            </a:r>
            <a:endParaRPr lang="en-US" altLang="zh-HK" dirty="0"/>
          </a:p>
        </p:txBody>
      </p:sp>
      <p:sp>
        <p:nvSpPr>
          <p:cNvPr id="8" name="Rectangle 7"/>
          <p:cNvSpPr/>
          <p:nvPr/>
        </p:nvSpPr>
        <p:spPr>
          <a:xfrm>
            <a:off x="838200" y="1832240"/>
            <a:ext cx="1858107" cy="135385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Player trajectory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02572" y="1843670"/>
            <a:ext cx="1858107" cy="135385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400" b="1" dirty="0">
                <a:solidFill>
                  <a:srgbClr val="4472C4">
                    <a:lumMod val="50000"/>
                  </a:srgbClr>
                </a:solidFill>
              </a:rPr>
              <a:t>Vehicle</a:t>
            </a:r>
            <a:endParaRPr lang="en-US" sz="2400" b="1" dirty="0">
              <a:solidFill>
                <a:srgbClr val="4472C4">
                  <a:lumMod val="50000"/>
                </a:srgbClr>
              </a:solidFill>
            </a:endParaRPr>
          </a:p>
          <a:p>
            <a:pPr lvl="0" algn="ctr">
              <a:defRPr/>
            </a:pPr>
            <a:r>
              <a:rPr lang="en-US" sz="2400" b="1" dirty="0">
                <a:solidFill>
                  <a:srgbClr val="4472C4">
                    <a:lumMod val="50000"/>
                  </a:srgbClr>
                </a:solidFill>
              </a:rPr>
              <a:t>trajectory</a:t>
            </a:r>
            <a:endParaRPr lang="en-US" sz="2400" b="1" dirty="0">
              <a:solidFill>
                <a:srgbClr val="4472C4">
                  <a:lumMod val="5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95692" y="1845454"/>
            <a:ext cx="1858107" cy="135385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31318" y="1843670"/>
            <a:ext cx="1858107" cy="135385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400" b="1" dirty="0">
                <a:solidFill>
                  <a:srgbClr val="4472C4">
                    <a:lumMod val="50000"/>
                  </a:srgbClr>
                </a:solidFill>
              </a:rPr>
              <a:t>Animal</a:t>
            </a:r>
            <a:endParaRPr lang="en-US" sz="2400" b="1" dirty="0">
              <a:solidFill>
                <a:srgbClr val="4472C4">
                  <a:lumMod val="50000"/>
                </a:srgbClr>
              </a:solidFill>
            </a:endParaRPr>
          </a:p>
          <a:p>
            <a:pPr lvl="0" algn="ctr">
              <a:defRPr/>
            </a:pPr>
            <a:r>
              <a:rPr lang="en-US" sz="2400" b="1" dirty="0">
                <a:solidFill>
                  <a:srgbClr val="4472C4">
                    <a:lumMod val="50000"/>
                  </a:srgbClr>
                </a:solidFill>
              </a:rPr>
              <a:t>trajectory</a:t>
            </a:r>
            <a:endParaRPr lang="en-US" sz="2400" b="1" dirty="0">
              <a:solidFill>
                <a:srgbClr val="4472C4">
                  <a:lumMod val="50000"/>
                </a:srgb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10771" y="1843670"/>
            <a:ext cx="1970455" cy="135385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400" b="1" dirty="0">
                <a:solidFill>
                  <a:srgbClr val="4472C4">
                    <a:lumMod val="50000"/>
                  </a:srgbClr>
                </a:solidFill>
              </a:rPr>
              <a:t>Pedestrian</a:t>
            </a:r>
            <a:endParaRPr lang="en-US" sz="2400" b="1" dirty="0">
              <a:solidFill>
                <a:srgbClr val="4472C4">
                  <a:lumMod val="50000"/>
                </a:srgbClr>
              </a:solidFill>
            </a:endParaRPr>
          </a:p>
          <a:p>
            <a:pPr lvl="0" algn="ctr">
              <a:defRPr/>
            </a:pPr>
            <a:r>
              <a:rPr lang="en-US" sz="2400" b="1" dirty="0">
                <a:solidFill>
                  <a:srgbClr val="4472C4">
                    <a:lumMod val="50000"/>
                  </a:srgbClr>
                </a:solidFill>
              </a:rPr>
              <a:t>trajectory</a:t>
            </a:r>
            <a:endParaRPr lang="en-US" sz="2400" b="1" dirty="0">
              <a:solidFill>
                <a:srgbClr val="4472C4">
                  <a:lumMod val="50000"/>
                </a:srgb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1710" y="3990975"/>
            <a:ext cx="1858010" cy="13989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480" y="3990975"/>
            <a:ext cx="1971040" cy="14230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280" y="3990975"/>
            <a:ext cx="1858645" cy="1422400"/>
          </a:xfrm>
          <a:prstGeom prst="rect">
            <a:avLst/>
          </a:prstGeom>
        </p:spPr>
      </p:pic>
      <p:pic>
        <p:nvPicPr>
          <p:cNvPr id="7" name="Picture 4" descr="https://gregmedia.files.wordpress.com/2012/09/fifa12_arsenal_chelsea_centerpitch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" y="3990975"/>
            <a:ext cx="185928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1" grpId="0" animBg="1"/>
      <p:bldP spid="11" grpId="1" animBg="1"/>
      <p:bldP spid="10" grpId="0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Trajectory Search</a:t>
            </a:r>
            <a:endParaRPr lang="en-US" altLang="zh-HK" dirty="0"/>
          </a:p>
        </p:txBody>
      </p:sp>
      <p:sp>
        <p:nvSpPr>
          <p:cNvPr id="9" name="Rectangle 8"/>
          <p:cNvSpPr/>
          <p:nvPr/>
        </p:nvSpPr>
        <p:spPr>
          <a:xfrm>
            <a:off x="6494620" y="4509236"/>
            <a:ext cx="3208345" cy="11327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zh-HK" sz="2000" dirty="0">
                <a:solidFill>
                  <a:prstClr val="black"/>
                </a:solidFill>
              </a:rPr>
              <a:t>T</a:t>
            </a:r>
            <a:r>
              <a:rPr lang="en-US" altLang="zh-HK" sz="2000" baseline="-25000" dirty="0">
                <a:solidFill>
                  <a:prstClr val="black"/>
                </a:solidFill>
              </a:rPr>
              <a:t>1</a:t>
            </a:r>
            <a:r>
              <a:rPr lang="en-US" altLang="zh-HK" sz="2000" dirty="0">
                <a:solidFill>
                  <a:prstClr val="black"/>
                </a:solidFill>
              </a:rPr>
              <a:t> has a </a:t>
            </a:r>
            <a:r>
              <a:rPr lang="en-US" altLang="zh-HK" sz="2000" b="1" dirty="0">
                <a:solidFill>
                  <a:prstClr val="black"/>
                </a:solidFill>
              </a:rPr>
              <a:t>portion</a:t>
            </a:r>
            <a:r>
              <a:rPr lang="en-US" altLang="zh-HK" sz="2000" dirty="0">
                <a:solidFill>
                  <a:prstClr val="black"/>
                </a:solidFill>
              </a:rPr>
              <a:t> that is </a:t>
            </a:r>
            <a:r>
              <a:rPr lang="en-US" altLang="zh-HK" sz="2000" b="1" dirty="0">
                <a:solidFill>
                  <a:prstClr val="black"/>
                </a:solidFill>
              </a:rPr>
              <a:t>similar</a:t>
            </a:r>
            <a:r>
              <a:rPr lang="en-US" altLang="zh-HK" sz="2000" dirty="0">
                <a:solidFill>
                  <a:prstClr val="black"/>
                </a:solidFill>
              </a:rPr>
              <a:t> to </a:t>
            </a:r>
            <a:r>
              <a:rPr lang="en-US" altLang="zh-HK" sz="2000" dirty="0" err="1">
                <a:solidFill>
                  <a:prstClr val="black"/>
                </a:solidFill>
              </a:rPr>
              <a:t>T</a:t>
            </a:r>
            <a:r>
              <a:rPr lang="en-US" altLang="zh-HK" sz="2000" baseline="-25000" dirty="0" err="1">
                <a:solidFill>
                  <a:prstClr val="black"/>
                </a:solidFill>
              </a:rPr>
              <a:t>q</a:t>
            </a:r>
            <a:endParaRPr lang="en-US" altLang="zh-HK" sz="2000" baseline="-25000" dirty="0">
              <a:solidFill>
                <a:prstClr val="black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1730" y="2456408"/>
            <a:ext cx="3295650" cy="21240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94621" y="1957512"/>
            <a:ext cx="3208344" cy="997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zh-HK" sz="2000" dirty="0">
                <a:solidFill>
                  <a:prstClr val="black"/>
                </a:solidFill>
              </a:rPr>
              <a:t>T</a:t>
            </a:r>
            <a:r>
              <a:rPr lang="en-US" altLang="zh-HK" sz="2000" baseline="-25000" dirty="0">
                <a:solidFill>
                  <a:prstClr val="black"/>
                </a:solidFill>
              </a:rPr>
              <a:t>1</a:t>
            </a:r>
            <a:r>
              <a:rPr lang="en-US" altLang="zh-HK" sz="2000" dirty="0">
                <a:solidFill>
                  <a:prstClr val="black"/>
                </a:solidFill>
              </a:rPr>
              <a:t> and T</a:t>
            </a:r>
            <a:r>
              <a:rPr lang="en-US" altLang="zh-HK" sz="2000" baseline="-25000" dirty="0">
                <a:solidFill>
                  <a:prstClr val="black"/>
                </a:solidFill>
              </a:rPr>
              <a:t>2</a:t>
            </a:r>
            <a:r>
              <a:rPr lang="en-US" altLang="zh-HK" sz="2000" dirty="0">
                <a:solidFill>
                  <a:prstClr val="black"/>
                </a:solidFill>
              </a:rPr>
              <a:t> are </a:t>
            </a:r>
            <a:r>
              <a:rPr lang="en-US" altLang="zh-HK" sz="2000" b="1" dirty="0">
                <a:solidFill>
                  <a:prstClr val="black"/>
                </a:solidFill>
              </a:rPr>
              <a:t>dissimilar</a:t>
            </a:r>
            <a:r>
              <a:rPr lang="en-US" altLang="zh-HK" sz="2000" dirty="0">
                <a:solidFill>
                  <a:prstClr val="black"/>
                </a:solidFill>
              </a:rPr>
              <a:t> to </a:t>
            </a:r>
            <a:r>
              <a:rPr lang="en-US" altLang="zh-HK" sz="2000" dirty="0" err="1">
                <a:solidFill>
                  <a:prstClr val="black"/>
                </a:solidFill>
              </a:rPr>
              <a:t>T</a:t>
            </a:r>
            <a:r>
              <a:rPr lang="en-US" altLang="zh-HK" sz="2000" baseline="-25000" dirty="0" err="1">
                <a:solidFill>
                  <a:prstClr val="black"/>
                </a:solidFill>
              </a:rPr>
              <a:t>q</a:t>
            </a:r>
            <a:endParaRPr lang="en-US" altLang="zh-HK" sz="2000" baseline="-250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SimSub</a:t>
            </a:r>
            <a:r>
              <a:rPr lang="en-US" dirty="0"/>
              <a:t> Problem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820" y="1935530"/>
            <a:ext cx="2654935" cy="24511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80100" y="1595755"/>
            <a:ext cx="4767580" cy="1296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zh-HK" sz="2000" b="1" dirty="0" err="1">
                <a:solidFill>
                  <a:prstClr val="black"/>
                </a:solidFill>
              </a:rPr>
              <a:t>SimSub</a:t>
            </a:r>
            <a:r>
              <a:rPr lang="en-US" altLang="zh-HK" sz="2000" b="1" dirty="0">
                <a:solidFill>
                  <a:prstClr val="black"/>
                </a:solidFill>
              </a:rPr>
              <a:t> problem:</a:t>
            </a:r>
            <a:endParaRPr lang="en-US" altLang="zh-HK" sz="2000" b="1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lang="en-US" altLang="zh-HK" dirty="0">
                <a:solidFill>
                  <a:prstClr val="black"/>
                </a:solidFill>
              </a:rPr>
              <a:t>return a portion of a data trajectory (i.e., a </a:t>
            </a:r>
            <a:r>
              <a:rPr lang="en-US" altLang="zh-HK" dirty="0" err="1">
                <a:solidFill>
                  <a:prstClr val="black"/>
                </a:solidFill>
              </a:rPr>
              <a:t>subtrajectory</a:t>
            </a:r>
            <a:r>
              <a:rPr lang="en-US" altLang="zh-HK" dirty="0">
                <a:solidFill>
                  <a:prstClr val="black"/>
                </a:solidFill>
              </a:rPr>
              <a:t>), which is the most similar to a query trajectory</a:t>
            </a:r>
            <a:endParaRPr lang="en-US" altLang="zh-HK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80100" y="3521710"/>
            <a:ext cx="4767580" cy="1275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kumimoji="0" lang="en-US" altLang="zh-HK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Tq</a:t>
            </a:r>
            <a:r>
              <a:rPr kumimoji="0" lang="en-US" altLang="zh-HK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is a query trajectory and T is a data trajectory</a:t>
            </a:r>
            <a:r>
              <a:rPr kumimoji="0" lang="en-US" altLang="zh-HK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:</a:t>
            </a:r>
            <a:endParaRPr kumimoji="0" lang="en-US" altLang="zh-HK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HK" dirty="0">
                <a:solidFill>
                  <a:prstClr val="black"/>
                </a:solidFill>
              </a:rPr>
              <a:t>Return T[2:4] = &lt;p2, p3, p4&gt;</a:t>
            </a:r>
            <a:endParaRPr lang="en-US" altLang="zh-HK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HK" dirty="0">
                <a:solidFill>
                  <a:prstClr val="black"/>
                </a:solidFill>
              </a:rPr>
              <a:t>General framework </a:t>
            </a:r>
            <a:r>
              <a:rPr lang="en-US" altLang="zh-HK" dirty="0">
                <a:solidFill>
                  <a:prstClr val="black"/>
                </a:solidFill>
                <a:sym typeface="+mn-ea"/>
              </a:rPr>
              <a:t>using any </a:t>
            </a:r>
            <a:r>
              <a:rPr lang="en-US" altLang="zh-HK" dirty="0" smtClean="0">
                <a:solidFill>
                  <a:prstClr val="black"/>
                </a:solidFill>
                <a:sym typeface="+mn-ea"/>
              </a:rPr>
              <a:t>similarity measurement</a:t>
            </a:r>
            <a:endParaRPr lang="en-US" altLang="zh-HK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2717" y="365125"/>
            <a:ext cx="10515600" cy="730507"/>
          </a:xfrm>
        </p:spPr>
        <p:txBody>
          <a:bodyPr>
            <a:noAutofit/>
          </a:bodyPr>
          <a:lstStyle/>
          <a:p>
            <a:r>
              <a:rPr lang="en-US" dirty="0"/>
              <a:t>Trajectory Similarity Measurement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24184" y="1952797"/>
            <a:ext cx="3998601" cy="10272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HK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DTW</a:t>
            </a:r>
            <a:r>
              <a:rPr kumimoji="0" lang="en-US" altLang="zh-HK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and </a:t>
            </a:r>
            <a:r>
              <a:rPr kumimoji="0" lang="en-US" altLang="zh-HK" b="1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Frechet</a:t>
            </a:r>
            <a:r>
              <a:rPr kumimoji="0" lang="en-US" altLang="zh-HK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:</a:t>
            </a:r>
            <a:endParaRPr kumimoji="0" lang="en-US" altLang="zh-HK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altLang="zh-HK" b="1" dirty="0">
                <a:solidFill>
                  <a:prstClr val="black"/>
                </a:solidFill>
              </a:rPr>
              <a:t>Pairwise matching</a:t>
            </a:r>
            <a:endParaRPr lang="en-US" altLang="zh-HK" b="1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HK" b="1" dirty="0">
                <a:solidFill>
                  <a:prstClr val="black"/>
                </a:solidFill>
              </a:rPr>
              <a:t>Quadratic </a:t>
            </a:r>
            <a:r>
              <a:rPr lang="en-US" altLang="zh-HK" dirty="0">
                <a:solidFill>
                  <a:prstClr val="black"/>
                </a:solidFill>
              </a:rPr>
              <a:t>time complexity </a:t>
            </a:r>
            <a:endParaRPr kumimoji="0" lang="en-US" altLang="zh-HK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4182" y="3968302"/>
            <a:ext cx="4080797" cy="8885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HK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t2vec</a:t>
            </a:r>
            <a:r>
              <a:rPr kumimoji="0" lang="en-US" altLang="zh-HK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:</a:t>
            </a:r>
            <a:endParaRPr kumimoji="0" lang="en-US" altLang="zh-HK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altLang="zh-HK" b="1" dirty="0">
                <a:solidFill>
                  <a:prstClr val="black"/>
                </a:solidFill>
              </a:rPr>
              <a:t>Data-driven </a:t>
            </a:r>
            <a:r>
              <a:rPr lang="en-US" altLang="zh-HK" dirty="0">
                <a:solidFill>
                  <a:prstClr val="black"/>
                </a:solidFill>
              </a:rPr>
              <a:t>(representation learning)</a:t>
            </a:r>
            <a:endParaRPr lang="en-US" altLang="zh-HK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HK" b="1" dirty="0">
                <a:solidFill>
                  <a:prstClr val="black"/>
                </a:solidFill>
              </a:rPr>
              <a:t>Linear</a:t>
            </a:r>
            <a:r>
              <a:rPr lang="en-US" altLang="zh-HK" dirty="0">
                <a:solidFill>
                  <a:prstClr val="black"/>
                </a:solidFill>
              </a:rPr>
              <a:t> time complexity </a:t>
            </a:r>
            <a:endParaRPr lang="en-US" altLang="zh-HK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80" y="1177299"/>
            <a:ext cx="3962604" cy="2019404"/>
          </a:xfrm>
          <a:prstGeom prst="rect">
            <a:avLst/>
          </a:prstGeom>
        </p:spPr>
      </p:pic>
      <p:pic>
        <p:nvPicPr>
          <p:cNvPr id="1026" name="Picture 2" descr="Deep Representation Learning for Trajectory Similarity Compu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008" y="3657238"/>
            <a:ext cx="3739676" cy="151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Algorithms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2770" y="1575435"/>
            <a:ext cx="6963410" cy="3872865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7339158" y="2018430"/>
            <a:ext cx="2763749" cy="459789"/>
          </a:xfrm>
          <a:prstGeom prst="wedgeEllipseCallout">
            <a:avLst>
              <a:gd name="adj1" fmla="val -25667"/>
              <a:gd name="adj2" fmla="val 960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Linear time (t2vec)</a:t>
            </a:r>
            <a:endParaRPr lang="en-US" dirty="0"/>
          </a:p>
        </p:txBody>
      </p:sp>
      <p:sp>
        <p:nvSpPr>
          <p:cNvPr id="9" name="矩形 2"/>
          <p:cNvSpPr/>
          <p:nvPr/>
        </p:nvSpPr>
        <p:spPr>
          <a:xfrm>
            <a:off x="7070090" y="2748280"/>
            <a:ext cx="906780" cy="3568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1275"/>
            <a:ext cx="10515600" cy="730507"/>
          </a:xfrm>
        </p:spPr>
        <p:txBody>
          <a:bodyPr/>
          <a:lstStyle/>
          <a:p>
            <a:r>
              <a:rPr lang="en-US" dirty="0"/>
              <a:t>Prefix-Suffix Search (PSS)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9018" y="2237422"/>
            <a:ext cx="3557270" cy="328422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1900620" y="4487847"/>
            <a:ext cx="4445" cy="434340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440370" y="4010962"/>
            <a:ext cx="4445" cy="434340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904740" y="2072640"/>
            <a:ext cx="973455" cy="51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Point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78195" y="2072640"/>
            <a:ext cx="973455" cy="51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Prefix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51650" y="2072640"/>
            <a:ext cx="973455" cy="51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Suffix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25105" y="2072640"/>
            <a:ext cx="973455" cy="51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Split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2015" y="2072640"/>
            <a:ext cx="973455" cy="51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BEST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98560" y="2072640"/>
            <a:ext cx="973455" cy="51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Splitting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</a:rPr>
              <a:t>index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04740" y="2588895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P1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78195" y="2588895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T[1,1]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51650" y="2588895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T[1,5]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25105" y="2588895"/>
            <a:ext cx="973455" cy="5162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Yes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72015" y="2588895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T[1,5]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98560" y="2588895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2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4740" y="3105150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P2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78195" y="3105150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T[2,2]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51650" y="3105150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T[2,5]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25105" y="3105150"/>
            <a:ext cx="973455" cy="5162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Yes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772015" y="3105150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T[2,2]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798560" y="3105150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04740" y="3621405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78195" y="3621405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T[3,3]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51650" y="3621405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T[3,5]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25105" y="3621405"/>
            <a:ext cx="973455" cy="516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No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72015" y="3621405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T[2,2]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98560" y="3621405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904740" y="4137660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P4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78195" y="4137660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T[3,4]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51650" y="4137660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T[4,5]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25105" y="4137025"/>
            <a:ext cx="973455" cy="5168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No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772015" y="4137660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T[2,2]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798560" y="4137660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04740" y="4653915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P5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878195" y="4653915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T[3,5]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851650" y="4653915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T[5,5]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25105" y="4653915"/>
            <a:ext cx="973455" cy="516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No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772015" y="4653915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T[2,2]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798560" y="4653915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904740" y="5170170"/>
            <a:ext cx="5840730" cy="516255"/>
          </a:xfrm>
          <a:prstGeom prst="rect">
            <a:avLst/>
          </a:prstGeom>
          <a:solidFill>
            <a:srgbClr val="7030A0">
              <a:alpha val="34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Output: BEST=T[2,2]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8081645" y="771525"/>
            <a:ext cx="3774440" cy="735965"/>
          </a:xfrm>
          <a:prstGeom prst="wedgeRectCallout">
            <a:avLst>
              <a:gd name="adj1" fmla="val -36591"/>
              <a:gd name="adj2" fmla="val 220578"/>
            </a:avLst>
          </a:prstGeom>
          <a:solidFill>
            <a:schemeClr val="accent6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8141335" y="771525"/>
            <a:ext cx="3655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Split at current point P_i, it updates the splitting index to i+1</a:t>
            </a:r>
            <a:endParaRPr lang="en-US" altLang="zh-CN" b="1"/>
          </a:p>
        </p:txBody>
      </p:sp>
      <p:sp>
        <p:nvSpPr>
          <p:cNvPr id="51" name="线形标注 1 50"/>
          <p:cNvSpPr/>
          <p:nvPr/>
        </p:nvSpPr>
        <p:spPr>
          <a:xfrm>
            <a:off x="3691013" y="843280"/>
            <a:ext cx="3891316" cy="357505"/>
          </a:xfrm>
          <a:prstGeom prst="borderCallout1">
            <a:avLst>
              <a:gd name="adj1" fmla="val 121669"/>
              <a:gd name="adj2" fmla="val 51272"/>
              <a:gd name="adj3" fmla="val 504085"/>
              <a:gd name="adj4" fmla="val 110395"/>
            </a:avLst>
          </a:prstGeom>
          <a:gradFill>
            <a:gsLst>
              <a:gs pos="0">
                <a:srgbClr val="FE4444"/>
              </a:gs>
              <a:gs pos="100000">
                <a:srgbClr val="832B2B">
                  <a:alpha val="0"/>
                </a:srgbClr>
              </a:gs>
            </a:gsLst>
            <a:lin ang="5400000" scaled="0"/>
          </a:gradFill>
          <a:ln>
            <a:solidFill>
              <a:srgbClr val="CE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50068" y="812165"/>
            <a:ext cx="438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max(</a:t>
            </a:r>
            <a:r>
              <a:rPr lang="en-US" altLang="zh-CN" b="1" dirty="0" err="1"/>
              <a:t>sim_prefix</a:t>
            </a:r>
            <a:r>
              <a:rPr lang="en-US" altLang="zh-CN" b="1" dirty="0"/>
              <a:t>, </a:t>
            </a:r>
            <a:r>
              <a:rPr lang="en-US" altLang="zh-CN" b="1" dirty="0" err="1"/>
              <a:t>sim_suffix</a:t>
            </a:r>
            <a:r>
              <a:rPr lang="en-US" altLang="zh-CN" b="1" dirty="0"/>
              <a:t>) &gt; </a:t>
            </a:r>
            <a:r>
              <a:rPr lang="en-US" altLang="zh-CN" b="1" dirty="0" err="1"/>
              <a:t>sim_best</a:t>
            </a:r>
            <a:endParaRPr lang="en-US" altLang="zh-CN" b="1" dirty="0"/>
          </a:p>
        </p:txBody>
      </p:sp>
      <p:sp>
        <p:nvSpPr>
          <p:cNvPr id="52" name="线形标注 1 51"/>
          <p:cNvSpPr/>
          <p:nvPr/>
        </p:nvSpPr>
        <p:spPr>
          <a:xfrm>
            <a:off x="8081646" y="6002655"/>
            <a:ext cx="3849370" cy="357505"/>
          </a:xfrm>
          <a:prstGeom prst="borderCallout1">
            <a:avLst>
              <a:gd name="adj1" fmla="val -14209"/>
              <a:gd name="adj2" fmla="val 38404"/>
              <a:gd name="adj3" fmla="val -560390"/>
              <a:gd name="adj4" fmla="val 3771"/>
            </a:avLst>
          </a:prstGeom>
          <a:gradFill>
            <a:gsLst>
              <a:gs pos="0">
                <a:srgbClr val="FE4444"/>
              </a:gs>
              <a:gs pos="100000">
                <a:srgbClr val="832B2B">
                  <a:alpha val="0"/>
                </a:srgbClr>
              </a:gs>
            </a:gsLst>
            <a:lin ang="5400000" scaled="0"/>
          </a:gradFill>
          <a:ln>
            <a:solidFill>
              <a:srgbClr val="CE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853680" y="5990590"/>
            <a:ext cx="4206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max(</a:t>
            </a:r>
            <a:r>
              <a:rPr lang="en-US" altLang="zh-CN" b="1" dirty="0" err="1"/>
              <a:t>sim_prefix</a:t>
            </a:r>
            <a:r>
              <a:rPr lang="en-US" altLang="zh-CN" b="1" dirty="0"/>
              <a:t>, </a:t>
            </a:r>
            <a:r>
              <a:rPr lang="en-US" altLang="zh-CN" b="1" dirty="0" err="1"/>
              <a:t>sim_suffix</a:t>
            </a:r>
            <a:r>
              <a:rPr lang="en-US" altLang="zh-CN" b="1" dirty="0"/>
              <a:t>) &lt;= </a:t>
            </a:r>
            <a:r>
              <a:rPr lang="en-US" altLang="zh-CN" b="1" dirty="0" err="1"/>
              <a:t>sim_best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  <p:bldP spid="12" grpId="0" bldLvl="0" animBg="1"/>
      <p:bldP spid="12" grpId="1" animBg="1"/>
      <p:bldP spid="13" grpId="0" bldLvl="0" animBg="1"/>
      <p:bldP spid="13" grpId="1" animBg="1"/>
      <p:bldP spid="14" grpId="0" bldLvl="0" animBg="1"/>
      <p:bldP spid="14" grpId="1" animBg="1"/>
      <p:bldP spid="15" grpId="0" bldLvl="0" animBg="1"/>
      <p:bldP spid="15" grpId="1" animBg="1"/>
      <p:bldP spid="16" grpId="0" bldLvl="0" animBg="1"/>
      <p:bldP spid="16" grpId="1" animBg="1"/>
      <p:bldP spid="18" grpId="0" bldLvl="0" animBg="1"/>
      <p:bldP spid="18" grpId="1" animBg="1"/>
      <p:bldP spid="19" grpId="0" bldLvl="0" animBg="1"/>
      <p:bldP spid="19" grpId="1" animBg="1"/>
      <p:bldP spid="20" grpId="0" bldLvl="0" animBg="1"/>
      <p:bldP spid="20" grpId="1" animBg="1"/>
      <p:bldP spid="21" grpId="0" bldLvl="0" animBg="1"/>
      <p:bldP spid="21" grpId="1" animBg="1"/>
      <p:bldP spid="22" grpId="0" bldLvl="0" animBg="1"/>
      <p:bldP spid="22" grpId="1" animBg="1"/>
      <p:bldP spid="23" grpId="0" bldLvl="0" animBg="1"/>
      <p:bldP spid="23" grpId="1" animBg="1"/>
      <p:bldP spid="24" grpId="0" bldLvl="0" animBg="1"/>
      <p:bldP spid="24" grpId="1" animBg="1"/>
      <p:bldP spid="25" grpId="0" bldLvl="0" animBg="1"/>
      <p:bldP spid="25" grpId="1" animBg="1"/>
      <p:bldP spid="26" grpId="0" bldLvl="0" animBg="1"/>
      <p:bldP spid="26" grpId="1" animBg="1"/>
      <p:bldP spid="27" grpId="0" bldLvl="0" animBg="1"/>
      <p:bldP spid="27" grpId="1" animBg="1"/>
      <p:bldP spid="28" grpId="0" bldLvl="0" animBg="1"/>
      <p:bldP spid="28" grpId="1" animBg="1"/>
      <p:bldP spid="29" grpId="0" bldLvl="0" animBg="1"/>
      <p:bldP spid="29" grpId="1" animBg="1"/>
      <p:bldP spid="30" grpId="0" bldLvl="0" animBg="1"/>
      <p:bldP spid="30" grpId="1" animBg="1"/>
      <p:bldP spid="31" grpId="0" bldLvl="0" animBg="1"/>
      <p:bldP spid="31" grpId="1" animBg="1"/>
      <p:bldP spid="32" grpId="0" bldLvl="0" animBg="1"/>
      <p:bldP spid="32" grpId="1" animBg="1"/>
      <p:bldP spid="33" grpId="0" bldLvl="0" animBg="1"/>
      <p:bldP spid="33" grpId="1" animBg="1"/>
      <p:bldP spid="34" grpId="0" bldLvl="0" animBg="1"/>
      <p:bldP spid="34" grpId="1" animBg="1"/>
      <p:bldP spid="35" grpId="0" bldLvl="0" animBg="1"/>
      <p:bldP spid="35" grpId="1" animBg="1"/>
      <p:bldP spid="36" grpId="0" bldLvl="0" animBg="1"/>
      <p:bldP spid="36" grpId="1" animBg="1"/>
      <p:bldP spid="37" grpId="0" bldLvl="0" animBg="1"/>
      <p:bldP spid="37" grpId="1" animBg="1"/>
      <p:bldP spid="38" grpId="0" bldLvl="0" animBg="1"/>
      <p:bldP spid="38" grpId="1" animBg="1"/>
      <p:bldP spid="39" grpId="0" bldLvl="0" animBg="1"/>
      <p:bldP spid="39" grpId="1" animBg="1"/>
      <p:bldP spid="40" grpId="0" bldLvl="0" animBg="1"/>
      <p:bldP spid="40" grpId="1" animBg="1"/>
      <p:bldP spid="41" grpId="0" bldLvl="0" animBg="1"/>
      <p:bldP spid="41" grpId="1" animBg="1"/>
      <p:bldP spid="42" grpId="0" bldLvl="0" animBg="1"/>
      <p:bldP spid="42" grpId="1" animBg="1"/>
      <p:bldP spid="43" grpId="0" bldLvl="0" animBg="1"/>
      <p:bldP spid="43" grpId="1" animBg="1"/>
      <p:bldP spid="44" grpId="0" bldLvl="0" animBg="1"/>
      <p:bldP spid="44" grpId="1" animBg="1"/>
      <p:bldP spid="45" grpId="0" bldLvl="0" animBg="1"/>
      <p:bldP spid="45" grpId="1" animBg="1"/>
      <p:bldP spid="46" grpId="0" bldLvl="0" animBg="1"/>
      <p:bldP spid="46" grpId="1" animBg="1"/>
      <p:bldP spid="47" grpId="0" bldLvl="0" animBg="1"/>
      <p:bldP spid="47" grpId="1" animBg="1"/>
      <p:bldP spid="48" grpId="0" bldLvl="0" animBg="1"/>
      <p:bldP spid="48" grpId="1" animBg="1"/>
      <p:bldP spid="17" grpId="0" bldLvl="0" animBg="1"/>
      <p:bldP spid="17" grpId="1" animBg="1"/>
      <p:bldP spid="50" grpId="0"/>
      <p:bldP spid="50" grpId="1"/>
      <p:bldP spid="51" grpId="0" animBg="1"/>
      <p:bldP spid="51" grpId="1" animBg="1"/>
      <p:bldP spid="7" grpId="0"/>
      <p:bldP spid="7" grpId="1"/>
      <p:bldP spid="52" grpId="0" animBg="1"/>
      <p:bldP spid="52" grpId="1" animBg="1"/>
      <p:bldP spid="49" grpId="0"/>
      <p:bldP spid="4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Algorithms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015" y="1354455"/>
            <a:ext cx="6963410" cy="3872865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6110926" y="5390664"/>
            <a:ext cx="2763749" cy="459789"/>
          </a:xfrm>
          <a:prstGeom prst="wedgeEllipseCallout">
            <a:avLst>
              <a:gd name="adj1" fmla="val -31616"/>
              <a:gd name="adj2" fmla="val -9168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Linear time (t2vec)</a:t>
            </a:r>
            <a:endParaRPr lang="en-US" dirty="0"/>
          </a:p>
        </p:txBody>
      </p:sp>
      <p:sp>
        <p:nvSpPr>
          <p:cNvPr id="9" name="矩形 2"/>
          <p:cNvSpPr/>
          <p:nvPr/>
        </p:nvSpPr>
        <p:spPr>
          <a:xfrm>
            <a:off x="5638165" y="4742815"/>
            <a:ext cx="1284605" cy="3568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95065" y="6495533"/>
            <a:ext cx="461318" cy="33110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4792"/>
            <a:ext cx="13150922" cy="730507"/>
          </a:xfrm>
        </p:spPr>
        <p:txBody>
          <a:bodyPr>
            <a:noAutofit/>
          </a:bodyPr>
          <a:lstStyle/>
          <a:p>
            <a:r>
              <a:rPr lang="en-US" sz="3600" dirty="0"/>
              <a:t>Reinforcement Learning based Search with Skipping (RLS-Skip)</a:t>
            </a:r>
            <a:endParaRPr 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4775871" y="2266885"/>
            <a:ext cx="973455" cy="51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Point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51231" y="2266885"/>
            <a:ext cx="2106295" cy="51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State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(best, prefix, suffix)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57526" y="2266885"/>
            <a:ext cx="973455" cy="51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Action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04436" y="2266885"/>
            <a:ext cx="973455" cy="51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BEST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830981" y="2266885"/>
            <a:ext cx="973455" cy="51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Splitting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</a:rPr>
              <a:t>index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76506" y="2792030"/>
            <a:ext cx="97472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P1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51231" y="2783140"/>
            <a:ext cx="210629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(Ø,T[1,1],T[1,5])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57526" y="2783140"/>
            <a:ext cx="973455" cy="5162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Split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04436" y="2783140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T[1,5]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30981" y="2783140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2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75871" y="3298760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P2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49326" y="3299395"/>
            <a:ext cx="2108200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(T[1,5],T[2,2],T[2,5])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57526" y="3299395"/>
            <a:ext cx="973455" cy="5162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Skip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04436" y="3299395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T[2,2]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30981" y="3299395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2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75871" y="3815650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49961" y="3815650"/>
            <a:ext cx="210756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-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57526" y="3815015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-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804436" y="3815650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-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830981" y="3815650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-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76506" y="4331270"/>
            <a:ext cx="97472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P4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50596" y="4331905"/>
            <a:ext cx="2106930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(T[2,2],T[2,4],T[4,5])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857526" y="4331270"/>
            <a:ext cx="973455" cy="516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Split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804436" y="4331905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T[2,4]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30981" y="4331905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5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75871" y="4847525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P5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51231" y="4848160"/>
            <a:ext cx="210629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(T[2,2],T[5,5],T[5,5])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857526" y="4848160"/>
            <a:ext cx="973455" cy="516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No-split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804436" y="4848160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T[2,4]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30981" y="4848160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5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775871" y="5364415"/>
            <a:ext cx="6002020" cy="516255"/>
          </a:xfrm>
          <a:prstGeom prst="rect">
            <a:avLst/>
          </a:prstGeom>
          <a:solidFill>
            <a:srgbClr val="7030A0">
              <a:alpha val="34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Output: BEST=T[2,4]</a:t>
            </a: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50" name="图片 4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689" y="2675034"/>
            <a:ext cx="3557270" cy="3284220"/>
          </a:xfrm>
          <a:prstGeom prst="rect">
            <a:avLst/>
          </a:prstGeom>
        </p:spPr>
      </p:pic>
      <p:sp>
        <p:nvSpPr>
          <p:cNvPr id="52" name="矩形标注 51"/>
          <p:cNvSpPr/>
          <p:nvPr/>
        </p:nvSpPr>
        <p:spPr>
          <a:xfrm>
            <a:off x="8518243" y="1123652"/>
            <a:ext cx="1703366" cy="735965"/>
          </a:xfrm>
          <a:prstGeom prst="wedgeRectCallout">
            <a:avLst>
              <a:gd name="adj1" fmla="val -37333"/>
              <a:gd name="adj2" fmla="val 271579"/>
            </a:avLst>
          </a:prstGeom>
          <a:solidFill>
            <a:schemeClr val="accent4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8577616" y="1321370"/>
            <a:ext cx="1768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Skip next point </a:t>
            </a:r>
            <a:endParaRPr lang="en-US" altLang="zh-CN" b="1" dirty="0"/>
          </a:p>
        </p:txBody>
      </p:sp>
      <p:sp>
        <p:nvSpPr>
          <p:cNvPr id="54" name="矩形标注 53"/>
          <p:cNvSpPr/>
          <p:nvPr/>
        </p:nvSpPr>
        <p:spPr>
          <a:xfrm>
            <a:off x="4663669" y="1123652"/>
            <a:ext cx="3617890" cy="735965"/>
          </a:xfrm>
          <a:prstGeom prst="wedgeRectCallout">
            <a:avLst>
              <a:gd name="adj1" fmla="val 43708"/>
              <a:gd name="adj2" fmla="val 190248"/>
            </a:avLst>
          </a:prstGeom>
          <a:solidFill>
            <a:schemeClr val="accent6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688105" y="1182622"/>
            <a:ext cx="359345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Split at current point </a:t>
            </a:r>
            <a:r>
              <a:rPr lang="en-US" altLang="zh-CN" b="1" dirty="0" err="1"/>
              <a:t>P_i</a:t>
            </a:r>
            <a:r>
              <a:rPr lang="en-US" altLang="zh-CN" b="1" dirty="0"/>
              <a:t>, it updates the splitting index to i+1</a:t>
            </a:r>
            <a:endParaRPr lang="en-US" altLang="zh-CN" b="1" dirty="0"/>
          </a:p>
        </p:txBody>
      </p:sp>
      <p:cxnSp>
        <p:nvCxnSpPr>
          <p:cNvPr id="56" name="直接箭头连接符 55"/>
          <p:cNvCxnSpPr/>
          <p:nvPr/>
        </p:nvCxnSpPr>
        <p:spPr>
          <a:xfrm flipH="1" flipV="1">
            <a:off x="1062860" y="4948448"/>
            <a:ext cx="4445" cy="434340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 flipV="1">
            <a:off x="2681475" y="4486803"/>
            <a:ext cx="4445" cy="434340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手杖形箭头 62"/>
          <p:cNvSpPr/>
          <p:nvPr/>
        </p:nvSpPr>
        <p:spPr>
          <a:xfrm rot="10800000" flipH="1">
            <a:off x="1577210" y="4957973"/>
            <a:ext cx="1177290" cy="380365"/>
          </a:xfrm>
          <a:prstGeom prst="uturnArrow">
            <a:avLst>
              <a:gd name="adj1" fmla="val 11471"/>
              <a:gd name="adj2" fmla="val 17370"/>
              <a:gd name="adj3" fmla="val 26484"/>
              <a:gd name="adj4" fmla="val 43755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10937275" y="2832242"/>
            <a:ext cx="1030939" cy="504349"/>
          </a:xfrm>
          <a:prstGeom prst="borderCallout1">
            <a:avLst>
              <a:gd name="adj1" fmla="val 75179"/>
              <a:gd name="adj2" fmla="val -11497"/>
              <a:gd name="adj3" fmla="val 75251"/>
              <a:gd name="adj4" fmla="val -230493"/>
            </a:avLst>
          </a:prstGeom>
          <a:gradFill>
            <a:gsLst>
              <a:gs pos="0">
                <a:srgbClr val="FE4444"/>
              </a:gs>
              <a:gs pos="100000">
                <a:srgbClr val="832B2B">
                  <a:alpha val="0"/>
                </a:srgbClr>
              </a:gs>
            </a:gsLst>
            <a:lin ang="5400000" scaled="0"/>
          </a:gradFill>
          <a:ln w="28575" cmpd="sng">
            <a:solidFill>
              <a:srgbClr val="CE292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998918" y="2793414"/>
            <a:ext cx="100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Deep-</a:t>
            </a:r>
            <a:r>
              <a:rPr lang="en-US" altLang="zh-CN" sz="1600" b="1" dirty="0"/>
              <a:t>Q-Network</a:t>
            </a:r>
            <a:endParaRPr lang="en-US" altLang="zh-CN" sz="1600" b="1" dirty="0"/>
          </a:p>
        </p:txBody>
      </p:sp>
      <p:sp>
        <p:nvSpPr>
          <p:cNvPr id="58" name="Rectangle 57"/>
          <p:cNvSpPr/>
          <p:nvPr/>
        </p:nvSpPr>
        <p:spPr>
          <a:xfrm>
            <a:off x="299020" y="1118645"/>
            <a:ext cx="4099390" cy="1481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HK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Splitting as an MDP:</a:t>
            </a:r>
            <a:endParaRPr kumimoji="0" lang="en-US" altLang="zh-HK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HK" sz="1600" b="1" dirty="0">
                <a:solidFill>
                  <a:prstClr val="black"/>
                </a:solidFill>
              </a:rPr>
              <a:t>State</a:t>
            </a:r>
            <a:r>
              <a:rPr lang="en-US" altLang="zh-HK" sz="1600" b="1" dirty="0">
                <a:solidFill>
                  <a:schemeClr val="tx1"/>
                </a:solidFill>
              </a:rPr>
              <a:t>: S = (</a:t>
            </a:r>
            <a:r>
              <a:rPr lang="en-US" altLang="zh-CN" sz="1600" b="1" dirty="0" err="1">
                <a:solidFill>
                  <a:schemeClr val="tx1"/>
                </a:solidFill>
              </a:rPr>
              <a:t>sim_best</a:t>
            </a:r>
            <a:r>
              <a:rPr lang="en-US" altLang="zh-CN" sz="1600" b="1" dirty="0">
                <a:solidFill>
                  <a:schemeClr val="tx1"/>
                </a:solidFill>
              </a:rPr>
              <a:t>, </a:t>
            </a:r>
            <a:r>
              <a:rPr lang="en-US" altLang="zh-CN" sz="1600" b="1" dirty="0" err="1">
                <a:solidFill>
                  <a:schemeClr val="tx1"/>
                </a:solidFill>
              </a:rPr>
              <a:t>sim_prefix</a:t>
            </a:r>
            <a:r>
              <a:rPr lang="en-US" altLang="zh-CN" sz="1600" b="1" dirty="0">
                <a:solidFill>
                  <a:schemeClr val="tx1"/>
                </a:solidFill>
              </a:rPr>
              <a:t>, </a:t>
            </a:r>
            <a:r>
              <a:rPr lang="en-US" altLang="zh-CN" sz="1600" b="1" dirty="0" err="1">
                <a:solidFill>
                  <a:schemeClr val="tx1"/>
                </a:solidFill>
              </a:rPr>
              <a:t>sim_suffix</a:t>
            </a:r>
            <a:r>
              <a:rPr lang="en-US" altLang="zh-HK" sz="1600" b="1" dirty="0">
                <a:solidFill>
                  <a:schemeClr val="tx1"/>
                </a:solidFill>
              </a:rPr>
              <a:t>)</a:t>
            </a:r>
            <a:endParaRPr lang="en-US" altLang="zh-HK" sz="1600" b="1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HK" sz="1600" b="1" dirty="0">
                <a:solidFill>
                  <a:prstClr val="black"/>
                </a:solidFill>
              </a:rPr>
              <a:t>Action: Split, No-split, Skip</a:t>
            </a:r>
            <a:endParaRPr lang="en-US" altLang="zh-HK" sz="1600" b="1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HK" sz="1600" b="1" dirty="0">
                <a:solidFill>
                  <a:prstClr val="black"/>
                </a:solidFill>
              </a:rPr>
              <a:t>Transition: from S to S’</a:t>
            </a:r>
            <a:endParaRPr lang="en-US" altLang="zh-HK" sz="1600" b="1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HK" sz="1600" b="1" dirty="0">
                <a:solidFill>
                  <a:prstClr val="black"/>
                </a:solidFill>
              </a:rPr>
              <a:t>Reward: S’.</a:t>
            </a:r>
            <a:r>
              <a:rPr lang="en-US" altLang="zh-HK" sz="1600" b="1" dirty="0" err="1">
                <a:solidFill>
                  <a:prstClr val="black"/>
                </a:solidFill>
              </a:rPr>
              <a:t>sim_best</a:t>
            </a:r>
            <a:r>
              <a:rPr lang="en-US" altLang="zh-HK" sz="1600" b="1" dirty="0">
                <a:solidFill>
                  <a:prstClr val="black"/>
                </a:solidFill>
              </a:rPr>
              <a:t> - </a:t>
            </a:r>
            <a:r>
              <a:rPr lang="en-US" altLang="zh-HK" sz="1600" b="1" dirty="0" err="1">
                <a:solidFill>
                  <a:prstClr val="black"/>
                </a:solidFill>
              </a:rPr>
              <a:t>S.sim_best</a:t>
            </a:r>
            <a:endParaRPr lang="en-US" altLang="zh-HK" sz="16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12" grpId="0" bldLvl="0" animBg="1"/>
      <p:bldP spid="12" grpId="1" animBg="1"/>
      <p:bldP spid="16" grpId="0" bldLvl="0" animBg="1"/>
      <p:bldP spid="16" grpId="1" animBg="1"/>
      <p:bldP spid="17" grpId="0" bldLvl="0" animBg="1"/>
      <p:bldP spid="17" grpId="1" animBg="1"/>
      <p:bldP spid="18" grpId="0" bldLvl="0" animBg="1"/>
      <p:bldP spid="18" grpId="1" animBg="1"/>
      <p:bldP spid="19" grpId="0" bldLvl="0" animBg="1"/>
      <p:bldP spid="19" grpId="1" animBg="1"/>
      <p:bldP spid="20" grpId="0" bldLvl="0" animBg="1"/>
      <p:bldP spid="20" grpId="1" animBg="1"/>
      <p:bldP spid="22" grpId="0" bldLvl="0" animBg="1"/>
      <p:bldP spid="22" grpId="1" animBg="1"/>
      <p:bldP spid="23" grpId="0" bldLvl="0" animBg="1"/>
      <p:bldP spid="23" grpId="1" animBg="1"/>
      <p:bldP spid="24" grpId="0" bldLvl="0" animBg="1"/>
      <p:bldP spid="24" grpId="1" animBg="1"/>
      <p:bldP spid="25" grpId="0" bldLvl="0" animBg="1"/>
      <p:bldP spid="25" grpId="1" animBg="1"/>
      <p:bldP spid="26" grpId="0" bldLvl="0" animBg="1"/>
      <p:bldP spid="26" grpId="1" animBg="1"/>
      <p:bldP spid="28" grpId="0" bldLvl="0" animBg="1"/>
      <p:bldP spid="28" grpId="1" animBg="1"/>
      <p:bldP spid="29" grpId="0" bldLvl="0" animBg="1"/>
      <p:bldP spid="29" grpId="1" animBg="1"/>
      <p:bldP spid="30" grpId="0" bldLvl="0" animBg="1"/>
      <p:bldP spid="30" grpId="1" animBg="1"/>
      <p:bldP spid="31" grpId="0" bldLvl="0" animBg="1"/>
      <p:bldP spid="31" grpId="1" animBg="1"/>
      <p:bldP spid="32" grpId="0" bldLvl="0" animBg="1"/>
      <p:bldP spid="32" grpId="1" animBg="1"/>
      <p:bldP spid="34" grpId="0" bldLvl="0" animBg="1"/>
      <p:bldP spid="34" grpId="1" animBg="1"/>
      <p:bldP spid="35" grpId="0" bldLvl="0" animBg="1"/>
      <p:bldP spid="35" grpId="1" animBg="1"/>
      <p:bldP spid="36" grpId="0" bldLvl="0" animBg="1"/>
      <p:bldP spid="36" grpId="1" animBg="1"/>
      <p:bldP spid="37" grpId="0" bldLvl="0" animBg="1"/>
      <p:bldP spid="37" grpId="1" animBg="1"/>
      <p:bldP spid="38" grpId="0" bldLvl="0" animBg="1"/>
      <p:bldP spid="38" grpId="1" animBg="1"/>
      <p:bldP spid="40" grpId="0" bldLvl="0" animBg="1"/>
      <p:bldP spid="40" grpId="1" animBg="1"/>
      <p:bldP spid="41" grpId="0" bldLvl="0" animBg="1"/>
      <p:bldP spid="41" grpId="1" animBg="1"/>
      <p:bldP spid="42" grpId="0" bldLvl="0" animBg="1"/>
      <p:bldP spid="42" grpId="1" animBg="1"/>
      <p:bldP spid="43" grpId="0" bldLvl="0" animBg="1"/>
      <p:bldP spid="43" grpId="1" animBg="1"/>
      <p:bldP spid="44" grpId="0" bldLvl="0" animBg="1"/>
      <p:bldP spid="44" grpId="1" animBg="1"/>
      <p:bldP spid="46" grpId="0" bldLvl="0" animBg="1"/>
      <p:bldP spid="46" grpId="1" animBg="1"/>
      <p:bldP spid="47" grpId="0" bldLvl="0" animBg="1"/>
      <p:bldP spid="47" grpId="1" animBg="1"/>
      <p:bldP spid="48" grpId="0" bldLvl="0" animBg="1"/>
      <p:bldP spid="48" grpId="1" animBg="1"/>
      <p:bldP spid="49" grpId="0" bldLvl="0" animBg="1"/>
      <p:bldP spid="49" grpId="1" animBg="1"/>
      <p:bldP spid="52" grpId="0" bldLvl="0" animBg="1"/>
      <p:bldP spid="52" grpId="1" animBg="1"/>
      <p:bldP spid="53" grpId="0"/>
      <p:bldP spid="53" grpId="1"/>
      <p:bldP spid="54" grpId="0" bldLvl="0" animBg="1"/>
      <p:bldP spid="54" grpId="1" animBg="1"/>
      <p:bldP spid="55" grpId="0"/>
      <p:bldP spid="55" grpId="1"/>
      <p:bldP spid="63" grpId="0" bldLvl="0" animBg="1"/>
      <p:bldP spid="63" grpId="1" animBg="1"/>
      <p:bldP spid="10" grpId="0" bldLvl="0" animBg="1"/>
      <p:bldP spid="10" grpId="1" animBg="1"/>
      <p:bldP spid="13" grpId="0"/>
      <p:bldP spid="13" grpId="1"/>
      <p:bldP spid="58" grpId="0" bldLvl="0" animBg="1"/>
    </p:bldLst>
  </p:timing>
</p:sld>
</file>

<file path=ppt/tags/tag1.xml><?xml version="1.0" encoding="utf-8"?>
<p:tagLst xmlns:p="http://schemas.openxmlformats.org/presentationml/2006/main">
  <p:tag name="_INSTRUCTOR VIEW19C14C36-AC8E-43BC-9DB6-C2AAF774C7DC|PANE__TAG" val="Instructor"/>
</p:tagLst>
</file>

<file path=ppt/tags/tag2.xml><?xml version="1.0" encoding="utf-8"?>
<p:tagLst xmlns:p="http://schemas.openxmlformats.org/presentationml/2006/main">
  <p:tag name="KSO_WM_UNIT_PLACING_PICTURE_USER_VIEWPORT" val="{&quot;height&quot;:3860,&quot;width&quot;:4181}"/>
</p:tagLst>
</file>

<file path=ppt/tags/tag3.xml><?xml version="1.0" encoding="utf-8"?>
<p:tagLst xmlns:p="http://schemas.openxmlformats.org/presentationml/2006/main">
  <p:tag name="KSO_WM_UNIT_PLACING_PICTURE_USER_VIEWPORT" val="{&quot;height&quot;:3860,&quot;width&quot;:4181}"/>
</p:tagLst>
</file>

<file path=ppt/tags/tag4.xml><?xml version="1.0" encoding="utf-8"?>
<p:tagLst xmlns:p="http://schemas.openxmlformats.org/presentationml/2006/main">
  <p:tag name="KSO_WM_UNIT_TABLE_BEAUTIFY" val="smartTable{7e2ecdc8-ab0f-4b50-8981-eeaba7e53cc4}"/>
</p:tagLst>
</file>

<file path=ppt/tags/tag5.xml><?xml version="1.0" encoding="utf-8"?>
<p:tagLst xmlns:p="http://schemas.openxmlformats.org/presentationml/2006/main">
  <p:tag name="KSO_WM_UNIT_TABLE_BEAUTIFY" val="smartTable{d4a45489-fcca-4081-bd13-9d19e4dbc7a0}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2708</Words>
  <Application>WPS 演示</Application>
  <PresentationFormat>Widescreen</PresentationFormat>
  <Paragraphs>350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PMingLiU</vt:lpstr>
      <vt:lpstr>Segoe Print</vt:lpstr>
      <vt:lpstr>Calibri</vt:lpstr>
      <vt:lpstr>1_Office Theme</vt:lpstr>
      <vt:lpstr>Efficient and Effective Similar Subtrajectory Search with Deep Reinforcement Learning</vt:lpstr>
      <vt:lpstr>Trajectory Data</vt:lpstr>
      <vt:lpstr>Similar Trajectory Search</vt:lpstr>
      <vt:lpstr>SimSub Problem</vt:lpstr>
      <vt:lpstr>Trajectory Similarity Measurement</vt:lpstr>
      <vt:lpstr>Algorithms</vt:lpstr>
      <vt:lpstr>Prefix-Suffix Search (PSS)</vt:lpstr>
      <vt:lpstr>Algorithms</vt:lpstr>
      <vt:lpstr>Reinforcement Learning based Search with Skipping (RLS-Skip)</vt:lpstr>
      <vt:lpstr>Experimental Setup</vt:lpstr>
      <vt:lpstr>Effectiveness Results</vt:lpstr>
      <vt:lpstr>Efficiency Results</vt:lpstr>
      <vt:lpstr>Parameter Study – Skipping Steps k for RLS-Skip</vt:lpstr>
      <vt:lpstr> Comparison with UCR, Spring and Random-S </vt:lpstr>
      <vt:lpstr>Conclusion 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Long (Asst Prof)</dc:creator>
  <cp:lastModifiedBy>Wang Zheng</cp:lastModifiedBy>
  <cp:revision>119</cp:revision>
  <dcterms:created xsi:type="dcterms:W3CDTF">2019-07-19T09:03:00Z</dcterms:created>
  <dcterms:modified xsi:type="dcterms:W3CDTF">2020-08-17T14:18:28Z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