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73" r:id="rId3"/>
    <p:sldId id="323" r:id="rId4"/>
    <p:sldId id="259" r:id="rId5"/>
    <p:sldId id="257" r:id="rId6"/>
    <p:sldId id="328" r:id="rId7"/>
    <p:sldId id="324" r:id="rId8"/>
    <p:sldId id="326" r:id="rId9"/>
    <p:sldId id="325" r:id="rId10"/>
    <p:sldId id="327" r:id="rId11"/>
    <p:sldId id="267" r:id="rId12"/>
    <p:sldId id="268" r:id="rId13"/>
    <p:sldId id="329" r:id="rId14"/>
    <p:sldId id="280" r:id="rId15"/>
    <p:sldId id="281"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4" autoAdjust="0"/>
    <p:restoredTop sz="77656" autoAdjust="0"/>
  </p:normalViewPr>
  <p:slideViewPr>
    <p:cSldViewPr snapToGrid="0">
      <p:cViewPr varScale="1">
        <p:scale>
          <a:sx n="123" d="100"/>
          <a:sy n="123" d="100"/>
        </p:scale>
        <p:origin x="24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FADD-B1FB-4999-BC94-0C3440CAECBE}" type="datetimeFigureOut">
              <a:rPr lang="en-SG" smtClean="0"/>
              <a:t>25/11/2022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DF897-6CB9-45DA-A50F-CABB736E340B}" type="slidenum">
              <a:rPr lang="en-SG" smtClean="0"/>
              <a:t>‹#›</a:t>
            </a:fld>
            <a:endParaRPr lang="en-SG"/>
          </a:p>
        </p:txBody>
      </p:sp>
    </p:spTree>
    <p:extLst>
      <p:ext uri="{BB962C8B-B14F-4D97-AF65-F5344CB8AC3E}">
        <p14:creationId xmlns:p14="http://schemas.microsoft.com/office/powerpoint/2010/main" val="234556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Hello everyone, I am wang </a:t>
            </a:r>
            <a:r>
              <a:rPr lang="en-SG" dirty="0" err="1"/>
              <a:t>zheng</a:t>
            </a:r>
            <a:r>
              <a:rPr lang="en-SG" dirty="0"/>
              <a:t> from Nanyang Technological University. I present our paper titled “</a:t>
            </a:r>
            <a:r>
              <a:rPr lang="en-US" sz="1200" dirty="0"/>
              <a:t>On Inferring User Socioeconomic Status with Mobility Records”</a:t>
            </a:r>
            <a:endParaRPr lang="en-SG" dirty="0"/>
          </a:p>
        </p:txBody>
      </p:sp>
      <p:sp>
        <p:nvSpPr>
          <p:cNvPr id="4" name="Slide Number Placeholder 3"/>
          <p:cNvSpPr>
            <a:spLocks noGrp="1"/>
          </p:cNvSpPr>
          <p:nvPr>
            <p:ph type="sldNum" sz="quarter" idx="5"/>
          </p:nvPr>
        </p:nvSpPr>
        <p:spPr/>
        <p:txBody>
          <a:bodyPr/>
          <a:lstStyle/>
          <a:p>
            <a:fld id="{9DDDF897-6CB9-45DA-A50F-CABB736E340B}" type="slidenum">
              <a:rPr lang="en-SG" smtClean="0"/>
              <a:t>1</a:t>
            </a:fld>
            <a:endParaRPr lang="en-SG"/>
          </a:p>
        </p:txBody>
      </p:sp>
    </p:spTree>
    <p:extLst>
      <p:ext uri="{BB962C8B-B14F-4D97-AF65-F5344CB8AC3E}">
        <p14:creationId xmlns:p14="http://schemas.microsoft.com/office/powerpoint/2010/main" val="2896976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altLang="zh-HK" dirty="0"/>
              <a:t>We conduct the experiments based on three types of data, mobility data records the trajectories on </a:t>
            </a:r>
            <a:r>
              <a:rPr lang="en-SG" altLang="zh-HK" dirty="0" err="1"/>
              <a:t>Geolife</a:t>
            </a:r>
            <a:r>
              <a:rPr lang="en-SG" altLang="zh-HK" dirty="0"/>
              <a:t>, POI data provides the semantic by Baidu Map API, and house price data from </a:t>
            </a:r>
            <a:r>
              <a:rPr lang="en-SG" altLang="zh-HK" dirty="0" err="1"/>
              <a:t>Lianjia</a:t>
            </a:r>
            <a:r>
              <a:rPr lang="en-SG" altLang="zh-HK" dirty="0"/>
              <a:t> denotes a proxy of users’ economic status.</a:t>
            </a:r>
          </a:p>
          <a:p>
            <a:pPr marL="0" indent="0">
              <a:buNone/>
            </a:pPr>
            <a:endParaRPr lang="en-SG" altLang="zh-HK" dirty="0"/>
          </a:p>
          <a:p>
            <a:pPr marL="0" indent="0">
              <a:buNone/>
            </a:pPr>
            <a:r>
              <a:rPr lang="en-SG" altLang="zh-HK" dirty="0"/>
              <a:t>We consider two tasks to verify the effectiveness of our framework: classification and clustering. For classification, we evaluate it in terms of F1-score and accuracy. For clustering, we evaluate it in terms of ARI and AMI.</a:t>
            </a: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607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altLang="zh-HK" dirty="0"/>
              <a:t>For the effectiveness, we notice </a:t>
            </a:r>
            <a:r>
              <a:rPr lang="en-SG" sz="1800" b="0" i="0" u="none" strike="noStrike" baseline="0" dirty="0">
                <a:latin typeface="NimbusRomNo9L-Regu"/>
              </a:rPr>
              <a:t>our </a:t>
            </a:r>
            <a:r>
              <a:rPr lang="en-SG" sz="1800" b="0" i="0" u="none" strike="noStrike" baseline="0" dirty="0" err="1">
                <a:latin typeface="NimbusMonL-Regu"/>
              </a:rPr>
              <a:t>DeepSEI</a:t>
            </a:r>
            <a:r>
              <a:rPr lang="en-SG" sz="1800" b="0" i="0" u="none" strike="noStrike" baseline="0" dirty="0">
                <a:latin typeface="NimbusMonL-Regu"/>
              </a:rPr>
              <a:t> </a:t>
            </a:r>
            <a:r>
              <a:rPr lang="en-SG" sz="1800" b="0" i="0" u="none" strike="noStrike" baseline="0" dirty="0">
                <a:latin typeface="NimbusRomNo9L-Regu"/>
              </a:rPr>
              <a:t>model consistently </a:t>
            </a:r>
            <a:r>
              <a:rPr lang="en-US" sz="1800" b="0" i="0" u="none" strike="noStrike" baseline="0" dirty="0">
                <a:latin typeface="NimbusRomNo9L-Regu"/>
              </a:rPr>
              <a:t>outperforms the baselines, e.g., in binary classification and clustering, it outperforms the best baseline by around </a:t>
            </a:r>
            <a:r>
              <a:rPr lang="en-SG" sz="1800" b="0" i="0" u="none" strike="noStrike" baseline="0" dirty="0">
                <a:latin typeface="NimbusRomNo9L-Regu"/>
              </a:rPr>
              <a:t>22% and 40%, respectively.</a:t>
            </a: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55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altLang="zh-HK" dirty="0"/>
              <a:t>We also conduct an ablation study, </a:t>
            </a:r>
            <a:r>
              <a:rPr lang="en-US" sz="1800" b="0" i="0" u="none" strike="noStrike" baseline="0" dirty="0">
                <a:latin typeface="NimbusRomNo9L-Regu"/>
              </a:rPr>
              <a:t>Overall, we can see all these networks and features contribute to the final result. </a:t>
            </a:r>
            <a:r>
              <a:rPr lang="en-SG" altLang="zh-HK" dirty="0"/>
              <a:t> </a:t>
            </a: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30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altLang="zh-HK" dirty="0"/>
              <a:t>We also conduct a case study to illustrate some insights from the dataset. </a:t>
            </a:r>
          </a:p>
          <a:p>
            <a:pPr marL="0" indent="0">
              <a:buNone/>
            </a:pPr>
            <a:endParaRPr lang="en-SG" sz="1800" b="0" i="0" u="none" strike="noStrike" baseline="0" dirty="0">
              <a:latin typeface="NimbusRomNo9L-ReguItal"/>
            </a:endParaRPr>
          </a:p>
          <a:p>
            <a:pPr algn="l"/>
            <a:r>
              <a:rPr lang="en-US" sz="1800" b="0" i="0" u="none" strike="noStrike" baseline="0" dirty="0">
                <a:latin typeface="NimbusRomNo9L-ReguItal"/>
              </a:rPr>
              <a:t>Insight 1: rich users (like user 1 and user 2 in the figures) tend to travel shorter, e.g., the user 2 has </a:t>
            </a:r>
            <a:r>
              <a:rPr lang="en-US" sz="1800" b="0" i="0" u="none" strike="noStrike" baseline="0" dirty="0">
                <a:latin typeface="NimbusRomNo9L-Regu"/>
              </a:rPr>
              <a:t>smaller spatial diversities (5.52) than other </a:t>
            </a:r>
            <a:r>
              <a:rPr lang="en-SG" sz="1800" b="0" i="0" u="none" strike="noStrike" baseline="0" dirty="0">
                <a:latin typeface="NimbusRomNo9L-Regu"/>
              </a:rPr>
              <a:t>users.</a:t>
            </a:r>
            <a:endParaRPr lang="en-US" sz="1800" b="0" i="0" u="none" strike="noStrike" baseline="0" dirty="0">
              <a:latin typeface="NimbusRomNo9L-ReguItal"/>
            </a:endParaRPr>
          </a:p>
          <a:p>
            <a:pPr algn="l"/>
            <a:r>
              <a:rPr lang="en-US" sz="1800" b="0" i="0" u="none" strike="noStrike" baseline="0" dirty="0">
                <a:latin typeface="NimbusRomNo9L-ReguItal"/>
              </a:rPr>
              <a:t>Insight 2: rich users are generally with daily activities, e.g., user 1 </a:t>
            </a:r>
            <a:r>
              <a:rPr lang="en-SG" sz="1800" b="0" i="0" u="none" strike="noStrike" baseline="0" dirty="0">
                <a:latin typeface="NimbusRomNo9L-Regu"/>
              </a:rPr>
              <a:t>mainly commutes </a:t>
            </a:r>
            <a:r>
              <a:rPr lang="en-US" sz="1800" b="0" i="0" u="none" strike="noStrike" baseline="0" dirty="0">
                <a:latin typeface="NimbusRomNo9L-Regu"/>
              </a:rPr>
              <a:t>between the home and office in the figure.</a:t>
            </a:r>
            <a:endParaRPr lang="en-US" sz="1800" b="0" i="0" u="none" strike="noStrike" baseline="0" dirty="0">
              <a:latin typeface="NimbusRomNo9L-ReguItal"/>
            </a:endParaRPr>
          </a:p>
          <a:p>
            <a:pPr algn="l"/>
            <a:r>
              <a:rPr lang="en-US" altLang="zh-HK" sz="1800" b="0" i="0" u="none" strike="noStrike" baseline="0" dirty="0">
                <a:latin typeface="NimbusRomNo9L-ReguItal"/>
              </a:rPr>
              <a:t>Insight 3: r</a:t>
            </a:r>
            <a:r>
              <a:rPr lang="en-US" sz="1800" b="0" i="0" u="none" strike="noStrike" baseline="0" dirty="0">
                <a:latin typeface="NimbusRomNo9L-ReguItal"/>
              </a:rPr>
              <a:t>ich users are with </a:t>
            </a:r>
            <a:r>
              <a:rPr lang="en-US" sz="1800" b="0" i="0" u="none" strike="noStrike" baseline="0" dirty="0">
                <a:latin typeface="NimbusRomNo9L-Regu"/>
              </a:rPr>
              <a:t>steady</a:t>
            </a:r>
            <a:r>
              <a:rPr lang="en-US" sz="1800" b="0" i="0" u="none" strike="noStrike" baseline="0" dirty="0">
                <a:latin typeface="NimbusRomNo9L-ReguItal"/>
              </a:rPr>
              <a:t> jobs, e.g., based on the RT features of user 1, </a:t>
            </a:r>
            <a:r>
              <a:rPr lang="en-US" sz="1800" b="0" i="0" u="none" strike="noStrike" baseline="0" dirty="0">
                <a:latin typeface="NimbusRomNo9L-Regu"/>
              </a:rPr>
              <a:t>we notice that user is with a steady job because he/she works and stay homes regularly.</a:t>
            </a: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42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NimbusRomNo9L-ReguItal"/>
              </a:rPr>
              <a:t>I conclude the contributions in this paper. (1) </a:t>
            </a:r>
            <a:r>
              <a:rPr lang="en-US" sz="1800" b="0" i="0" u="none" strike="noStrike" baseline="0" dirty="0">
                <a:latin typeface="NimbusRomNo9L-Regu"/>
              </a:rPr>
              <a:t>we study a novel problem of inferring user socioeconomic status by their GPS trajectories. (2) we propose a novel socioeconomic-aware deep model called</a:t>
            </a:r>
          </a:p>
          <a:p>
            <a:pPr algn="l"/>
            <a:r>
              <a:rPr lang="en-US" sz="1800" b="0" i="0" u="none" strike="noStrike" baseline="0" dirty="0" err="1">
                <a:latin typeface="NimbusMonL-Regu"/>
              </a:rPr>
              <a:t>DeepSEI</a:t>
            </a:r>
            <a:r>
              <a:rPr lang="en-US" sz="1800" b="0" i="0" u="none" strike="noStrike" baseline="0" dirty="0">
                <a:latin typeface="NimbusMonL-Regu"/>
              </a:rPr>
              <a:t> </a:t>
            </a:r>
            <a:r>
              <a:rPr lang="en-US" sz="1800" b="0" i="0" u="none" strike="noStrike" baseline="0" dirty="0">
                <a:latin typeface="NimbusRomNo9L-Regu"/>
              </a:rPr>
              <a:t>for the task. </a:t>
            </a:r>
            <a:r>
              <a:rPr lang="en-US" sz="1800" b="0" i="0" u="none" strike="noStrike" baseline="0" dirty="0" err="1">
                <a:latin typeface="NimbusMonL-Regu"/>
              </a:rPr>
              <a:t>DeepSEI</a:t>
            </a:r>
            <a:r>
              <a:rPr lang="en-US" sz="1800" b="0" i="0" u="none" strike="noStrike" baseline="0" dirty="0">
                <a:latin typeface="NimbusMonL-Regu"/>
              </a:rPr>
              <a:t> </a:t>
            </a:r>
            <a:r>
              <a:rPr lang="en-US" sz="1800" b="0" i="0" u="none" strike="noStrike" baseline="0" dirty="0">
                <a:latin typeface="NimbusRomNo9L-Regu"/>
              </a:rPr>
              <a:t>incorporates two neural networks, i.e., deep network and recurrent network, and extract features from three aspects of users’ mobility records, namely spatiality, temporality and activity.</a:t>
            </a:r>
          </a:p>
          <a:p>
            <a:pPr algn="l"/>
            <a:endParaRPr lang="en-US" sz="1800" b="0" i="0" u="none" strike="noStrike" baseline="0" dirty="0">
              <a:latin typeface="NimbusRomNo9L-Regu"/>
            </a:endParaRPr>
          </a:p>
          <a:p>
            <a:pPr algn="l"/>
            <a:r>
              <a:rPr lang="en-US" sz="1800" b="0" i="0" u="none" strike="noStrike" baseline="0" dirty="0">
                <a:latin typeface="NimbusRomNo9L-Regu"/>
              </a:rPr>
              <a:t>We conduct the experiments on </a:t>
            </a:r>
            <a:r>
              <a:rPr lang="en-US" sz="1800" b="0" i="0" u="none" strike="noStrike" baseline="0" dirty="0" err="1">
                <a:latin typeface="NimbusRomNo9L-Regu"/>
              </a:rPr>
              <a:t>Geolife</a:t>
            </a:r>
            <a:r>
              <a:rPr lang="en-US" sz="1800" b="0" i="0" u="none" strike="noStrike" baseline="0" dirty="0">
                <a:latin typeface="NimbusRomNo9L-Regu"/>
              </a:rPr>
              <a:t> dataset, POI dataset and house price dataset, and the results show that the </a:t>
            </a:r>
            <a:r>
              <a:rPr lang="en-US" sz="1800" b="0" i="0" u="none" strike="noStrike" baseline="0" dirty="0" err="1">
                <a:latin typeface="NimbusMonL-Regu"/>
              </a:rPr>
              <a:t>DeepSEI</a:t>
            </a:r>
            <a:r>
              <a:rPr lang="en-US" sz="1800" b="0" i="0" u="none" strike="noStrike" baseline="0" dirty="0">
                <a:latin typeface="NimbusMonL-Regu"/>
              </a:rPr>
              <a:t> </a:t>
            </a:r>
            <a:r>
              <a:rPr lang="en-US" sz="1800" b="0" i="0" u="none" strike="noStrike" baseline="0" dirty="0">
                <a:latin typeface="NimbusRomNo9L-Regu"/>
              </a:rPr>
              <a:t>model achieves a noticeable improvement.</a:t>
            </a:r>
            <a:endParaRPr lang="en-SG" dirty="0"/>
          </a:p>
        </p:txBody>
      </p:sp>
      <p:sp>
        <p:nvSpPr>
          <p:cNvPr id="4" name="Slide Number Placeholder 3"/>
          <p:cNvSpPr>
            <a:spLocks noGrp="1"/>
          </p:cNvSpPr>
          <p:nvPr>
            <p:ph type="sldNum" sz="quarter" idx="5"/>
          </p:nvPr>
        </p:nvSpPr>
        <p:spPr/>
        <p:txBody>
          <a:bodyPr/>
          <a:lstStyle/>
          <a:p>
            <a:fld id="{9DDDF897-6CB9-45DA-A50F-CABB736E340B}" type="slidenum">
              <a:rPr lang="en-SG" smtClean="0"/>
              <a:t>14</a:t>
            </a:fld>
            <a:endParaRPr lang="en-SG"/>
          </a:p>
        </p:txBody>
      </p:sp>
    </p:spTree>
    <p:extLst>
      <p:ext uri="{BB962C8B-B14F-4D97-AF65-F5344CB8AC3E}">
        <p14:creationId xmlns:p14="http://schemas.microsoft.com/office/powerpoint/2010/main" val="379717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That is all. Thank you!</a:t>
            </a:r>
          </a:p>
        </p:txBody>
      </p:sp>
      <p:sp>
        <p:nvSpPr>
          <p:cNvPr id="4" name="Slide Number Placeholder 3"/>
          <p:cNvSpPr>
            <a:spLocks noGrp="1"/>
          </p:cNvSpPr>
          <p:nvPr>
            <p:ph type="sldNum" sz="quarter" idx="5"/>
          </p:nvPr>
        </p:nvSpPr>
        <p:spPr/>
        <p:txBody>
          <a:bodyPr/>
          <a:lstStyle/>
          <a:p>
            <a:fld id="{9DDDF897-6CB9-45DA-A50F-CABB736E340B}" type="slidenum">
              <a:rPr lang="en-SG" smtClean="0"/>
              <a:t>15</a:t>
            </a:fld>
            <a:endParaRPr lang="en-SG"/>
          </a:p>
        </p:txBody>
      </p:sp>
    </p:spTree>
    <p:extLst>
      <p:ext uri="{BB962C8B-B14F-4D97-AF65-F5344CB8AC3E}">
        <p14:creationId xmlns:p14="http://schemas.microsoft.com/office/powerpoint/2010/main" val="407276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DBC35-4F36-47E0-9F0D-5BB95EEC40D3}" type="slidenum">
              <a:rPr lang="en-US"/>
              <a:pPr/>
              <a:t>2</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pPr algn="l"/>
            <a:r>
              <a:rPr lang="en-US" sz="1800" b="0" i="0" u="none" strike="noStrike" baseline="0" dirty="0">
                <a:latin typeface="NimbusRomNo9L-Regu"/>
              </a:rPr>
              <a:t>With the rapid development of GPS devices and mobile technologies, recent years we have witnessed an unprecedented </a:t>
            </a:r>
            <a:r>
              <a:rPr lang="en-SG" sz="1800" b="0" i="0" u="none" strike="noStrike" baseline="0" dirty="0">
                <a:latin typeface="NimbusRomNo9L-Regu"/>
              </a:rPr>
              <a:t>growth in mobility data, and it </a:t>
            </a:r>
            <a:r>
              <a:rPr lang="en-US" dirty="0"/>
              <a:t>supports</a:t>
            </a:r>
            <a:r>
              <a:rPr lang="en-US" baseline="0" dirty="0"/>
              <a:t> many </a:t>
            </a:r>
            <a:r>
              <a:rPr lang="en-US" dirty="0"/>
              <a:t>important applications in the computing era. </a:t>
            </a:r>
          </a:p>
          <a:p>
            <a:pPr algn="l"/>
            <a:r>
              <a:rPr lang="en-US" sz="1800" b="0" i="0" u="none" strike="noStrike" baseline="0" dirty="0">
                <a:latin typeface="NimbusRomNo9L-Regu"/>
              </a:rPr>
              <a:t>This big amount of data has attracted many research efforts, an immediate question is can we acquire knowledge of human </a:t>
            </a:r>
            <a:r>
              <a:rPr lang="en-SG" sz="1800" b="0" i="0" u="none" strike="noStrike" baseline="0" dirty="0">
                <a:latin typeface="NimbusRomNo9L-Regu"/>
              </a:rPr>
              <a:t>mobility </a:t>
            </a:r>
            <a:r>
              <a:rPr lang="en-SG" sz="1800" b="0" i="0" u="none" strike="noStrike" baseline="0" dirty="0" err="1">
                <a:latin typeface="NimbusRomNo9L-Regu"/>
              </a:rPr>
              <a:t>behaviors</a:t>
            </a:r>
            <a:r>
              <a:rPr lang="en-SG" sz="1800" b="0" i="0" u="none" strike="noStrike" baseline="0" dirty="0">
                <a:latin typeface="NimbusRomNo9L-Regu"/>
              </a:rPr>
              <a: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Motivated by this, in this paper, we study a novel problem of inferring </a:t>
            </a:r>
            <a:r>
              <a:rPr lang="en-US" altLang="zh-HK" sz="1200" dirty="0">
                <a:solidFill>
                  <a:prstClr val="black"/>
                </a:solidFill>
              </a:rPr>
              <a:t>users’ </a:t>
            </a:r>
            <a:r>
              <a:rPr lang="en-US" altLang="zh-HK" sz="1200" u="sng" dirty="0">
                <a:solidFill>
                  <a:schemeClr val="tx1"/>
                </a:solidFill>
              </a:rPr>
              <a:t>s</a:t>
            </a:r>
            <a:r>
              <a:rPr lang="en-US" altLang="zh-HK" sz="1200" dirty="0">
                <a:solidFill>
                  <a:prstClr val="black"/>
                </a:solidFill>
              </a:rPr>
              <a:t>ocio</a:t>
            </a:r>
            <a:r>
              <a:rPr lang="en-US" altLang="zh-HK" sz="1200" u="sng" dirty="0">
                <a:solidFill>
                  <a:schemeClr val="tx1"/>
                </a:solidFill>
              </a:rPr>
              <a:t>e</a:t>
            </a:r>
            <a:r>
              <a:rPr lang="en-US" altLang="zh-HK" sz="1200" dirty="0">
                <a:solidFill>
                  <a:prstClr val="black"/>
                </a:solidFill>
              </a:rPr>
              <a:t>conomic </a:t>
            </a:r>
            <a:r>
              <a:rPr lang="en-US" altLang="zh-HK" sz="1200" u="sng" dirty="0">
                <a:solidFill>
                  <a:schemeClr val="tx1"/>
                </a:solidFill>
              </a:rPr>
              <a:t>s</a:t>
            </a:r>
            <a:r>
              <a:rPr lang="en-US" altLang="zh-HK" sz="1200" dirty="0">
                <a:solidFill>
                  <a:prstClr val="black"/>
                </a:solidFill>
              </a:rPr>
              <a:t>tatuses (namely SES) from their mobility records. </a:t>
            </a:r>
          </a:p>
          <a:p>
            <a:pPr marL="0" indent="0">
              <a:buNone/>
            </a:pPr>
            <a:endParaRPr lang="en-US" sz="1200" baseline="0" dirty="0">
              <a:solidFill>
                <a:prstClr val="black"/>
              </a:solidFill>
            </a:endParaRPr>
          </a:p>
          <a:p>
            <a:pPr algn="l"/>
            <a:r>
              <a:rPr lang="en-US" sz="1200" baseline="0" dirty="0">
                <a:solidFill>
                  <a:prstClr val="black"/>
                </a:solidFill>
              </a:rPr>
              <a:t>We study the problem by two considerations. The first is </a:t>
            </a:r>
            <a:r>
              <a:rPr lang="en-US" sz="1800" b="0" i="0" u="none" strike="noStrike" baseline="0" dirty="0">
                <a:latin typeface="NimbusRomNo9L-Regu"/>
              </a:rPr>
              <a:t>users’ SES are closely linked to where they live or work, both of which could be potentially reflected by their mobility records. </a:t>
            </a:r>
          </a:p>
          <a:p>
            <a:pPr algn="l"/>
            <a:r>
              <a:rPr lang="en-US" sz="1800" b="0" i="0" u="none" strike="noStrike" baseline="0" dirty="0">
                <a:latin typeface="NimbusRomNo9L-Regu"/>
              </a:rPr>
              <a:t>The second </a:t>
            </a:r>
            <a:r>
              <a:rPr lang="en-SG" sz="1800" b="0" i="0" u="none" strike="noStrike" baseline="0" dirty="0">
                <a:latin typeface="NimbusRomNo9L-Regu"/>
              </a:rPr>
              <a:t>is users’ </a:t>
            </a:r>
            <a:r>
              <a:rPr lang="en-US" sz="1800" b="0" i="0" u="none" strike="noStrike" baseline="0" dirty="0">
                <a:latin typeface="NimbusRomNo9L-Regu"/>
              </a:rPr>
              <a:t>SES can sometimes be disclosed by the places they visit, especially those they visit during weekends, and the patterns of their visits at these places, which again could be tracked by their mobility records.</a:t>
            </a:r>
          </a:p>
          <a:p>
            <a:pPr algn="l"/>
            <a:endParaRPr lang="en-US" sz="1800" b="0" i="0" u="none" strike="noStrike" baseline="0" dirty="0">
              <a:latin typeface="NimbusRomNo9L-Regu"/>
            </a:endParaRPr>
          </a:p>
          <a:p>
            <a:pPr algn="l"/>
            <a:r>
              <a:rPr lang="en-SG" sz="1800" b="0" i="0" u="none" strike="noStrike" baseline="0" dirty="0">
                <a:latin typeface="NimbusRomNo9L-Regu"/>
              </a:rPr>
              <a:t>We note that a user’s SES </a:t>
            </a:r>
            <a:r>
              <a:rPr lang="en-US" sz="1800" b="0" i="0" u="none" strike="noStrike" baseline="0" dirty="0">
                <a:latin typeface="NimbusRomNo9L-Regu"/>
              </a:rPr>
              <a:t>can refer to many different indicators, such as the price range of the user’s living house, the likelihood that the user will pay a car loan on time, or the user’s income, and so on. </a:t>
            </a:r>
          </a:p>
          <a:p>
            <a:pPr algn="l"/>
            <a:r>
              <a:rPr lang="en-US" sz="1800" b="0" i="0" u="none" strike="noStrike" baseline="0" dirty="0">
                <a:latin typeface="NimbusRomNo9L-Regu"/>
              </a:rPr>
              <a:t>Here, we choose house price data from the web as the proxy of a user’s SES based on the home location detection. The data is publicly available, and therefore no privacy will be </a:t>
            </a:r>
            <a:r>
              <a:rPr lang="en-SG" sz="1800" b="0" i="0" u="none" strike="noStrike" baseline="0" dirty="0">
                <a:latin typeface="NimbusRomNo9L-Regu"/>
              </a:rPr>
              <a:t>broken in this study.</a:t>
            </a:r>
            <a:endParaRPr lang="en-US" sz="1800" b="0" i="0" u="none" strike="noStrike" baseline="0" dirty="0">
              <a:latin typeface="NimbusRomNo9L-Regu"/>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15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proposed framework in this paper is called </a:t>
            </a:r>
            <a:r>
              <a:rPr lang="en-US" sz="1800" b="0" i="0" u="none" strike="noStrike" baseline="0" dirty="0" err="1">
                <a:latin typeface="NimbusMonL-Regu"/>
              </a:rPr>
              <a:t>DeepSEI</a:t>
            </a:r>
            <a:r>
              <a:rPr lang="en-US" sz="1800" b="0" i="0" u="none" strike="noStrike" baseline="0" dirty="0">
                <a:latin typeface="NimbusRomNo9L-Regu"/>
              </a:rPr>
              <a:t>. </a:t>
            </a:r>
            <a:r>
              <a:rPr lang="en-US" sz="1800" b="0" i="0" u="none" strike="noStrike" baseline="0" dirty="0" err="1">
                <a:latin typeface="NimbusMonL-Regu"/>
              </a:rPr>
              <a:t>DeepSEI</a:t>
            </a:r>
            <a:r>
              <a:rPr lang="en-US" sz="1800" b="0" i="0" u="none" strike="noStrike" baseline="0" dirty="0">
                <a:latin typeface="NimbusMonL-Regu"/>
              </a:rPr>
              <a:t> </a:t>
            </a:r>
            <a:r>
              <a:rPr lang="en-US" sz="1800" b="0" i="0" u="none" strike="noStrike" baseline="0" dirty="0">
                <a:latin typeface="NimbusRomNo9L-Regu"/>
              </a:rPr>
              <a:t>model consists of three components, including data preprocessing, deep network and recurrent network. </a:t>
            </a:r>
          </a:p>
          <a:p>
            <a:pPr algn="l"/>
            <a:r>
              <a:rPr lang="en-US" sz="1800" b="0" i="0" u="none" strike="noStrike" baseline="0" dirty="0">
                <a:latin typeface="NimbusRomNo9L-Regu"/>
              </a:rPr>
              <a:t>To train the framework, we first pre-train the deep and recurrent networks separately and then jointly train them together. </a:t>
            </a:r>
          </a:p>
          <a:p>
            <a:pPr algn="l"/>
            <a:endParaRPr lang="en-US" sz="1800" b="0" i="0" u="none" strike="noStrike" baseline="0" dirty="0">
              <a:latin typeface="NimbusRomNo9L-Regu"/>
            </a:endParaRPr>
          </a:p>
          <a:p>
            <a:pPr algn="l"/>
            <a:r>
              <a:rPr lang="en-US" sz="1800" b="0" i="0" u="none" strike="noStrike" baseline="0" dirty="0">
                <a:latin typeface="NimbusRomNo9L-Regu"/>
              </a:rPr>
              <a:t>During the pre-training, it provides a warm-start for the two networks and boosts the convergence in the joint </a:t>
            </a:r>
            <a:r>
              <a:rPr lang="en-SG" sz="1800" b="0" i="0" u="none" strike="noStrike" baseline="0" dirty="0">
                <a:latin typeface="NimbusRomNo9L-Regu"/>
              </a:rPr>
              <a:t>training.</a:t>
            </a:r>
          </a:p>
          <a:p>
            <a:pPr algn="l"/>
            <a:r>
              <a:rPr lang="en-US" sz="1800" b="0" i="0" u="none" strike="noStrike" baseline="0" dirty="0">
                <a:latin typeface="NimbusRomNo9L-Regu"/>
              </a:rPr>
              <a:t>During the joint training, we concatenate the outputs by the two networks as a long vector, which is further fed into a fully connected layer with the </a:t>
            </a:r>
            <a:r>
              <a:rPr lang="en-US" sz="1800" b="0" i="0" u="none" strike="noStrike" baseline="0" dirty="0" err="1">
                <a:latin typeface="NimbusRomNo9L-Regu"/>
              </a:rPr>
              <a:t>softmax</a:t>
            </a:r>
            <a:r>
              <a:rPr lang="en-US" sz="1800" b="0" i="0" u="none" strike="noStrike" baseline="0" dirty="0">
                <a:latin typeface="NimbusRomNo9L-Regu"/>
              </a:rPr>
              <a:t> function with the cross </a:t>
            </a:r>
            <a:r>
              <a:rPr lang="en-SG" sz="1800" b="0" i="0" u="none" strike="noStrike" baseline="0" dirty="0">
                <a:latin typeface="NimbusRomNo9L-Regu"/>
              </a:rPr>
              <a:t>entropy loss.</a:t>
            </a:r>
            <a:endParaRPr lang="en-US" sz="1800" b="0" i="0" u="none" strike="noStrike" baseline="0" dirty="0">
              <a:latin typeface="NimbusRomNo9L-Regu"/>
            </a:endParaRPr>
          </a:p>
          <a:p>
            <a:pPr algn="l"/>
            <a:endParaRPr lang="en-US" sz="1800" b="0" i="0" u="none" strike="noStrike" baseline="0" dirty="0">
              <a:latin typeface="NimbusRomNo9L-Regu"/>
            </a:endParaRPr>
          </a:p>
          <a:p>
            <a:pPr algn="l"/>
            <a:r>
              <a:rPr lang="en-US" sz="1800" b="0" i="0" u="none" strike="noStrike" baseline="0" dirty="0">
                <a:latin typeface="NimbusRomNo9L-Regu"/>
              </a:rPr>
              <a:t>I will introduce more details of those components one by one.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578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altLang="zh-HK" dirty="0"/>
              <a:t>For </a:t>
            </a:r>
            <a:r>
              <a:rPr lang="en-SG" altLang="zh-HK" dirty="0" err="1"/>
              <a:t>preprocessing</a:t>
            </a:r>
            <a:r>
              <a:rPr lang="en-SG" altLang="zh-HK" dirty="0"/>
              <a:t>, </a:t>
            </a:r>
            <a:r>
              <a:rPr lang="en-US" sz="1200" b="0" i="0" u="none" strike="noStrike" baseline="0" dirty="0">
                <a:latin typeface="NimbusRomNo9L-Regu"/>
              </a:rPr>
              <a:t>based on some mobility records data (such as GPS </a:t>
            </a:r>
            <a:r>
              <a:rPr lang="en-US" sz="1200" b="0" i="0" u="none" strike="noStrike" baseline="0" dirty="0" err="1">
                <a:latin typeface="NimbusRomNo9L-Regu"/>
              </a:rPr>
              <a:t>trajs</a:t>
            </a:r>
            <a:r>
              <a:rPr lang="en-US" sz="1200" b="0" i="0" u="none" strike="noStrike" baseline="0" dirty="0">
                <a:latin typeface="NimbusRomNo9L-Regu"/>
              </a:rPr>
              <a:t>), the component is to filter the noises (with something like speed threshold method) to extract the stay points from the mobility records, here we denote some points are stay points if they satisfy some distance and duration constraints,</a:t>
            </a:r>
          </a:p>
          <a:p>
            <a:pPr algn="l"/>
            <a:r>
              <a:rPr lang="en-US" sz="1200" b="0" i="0" u="none" strike="noStrike" baseline="0" dirty="0">
                <a:latin typeface="NimbusRomNo9L-Regu"/>
              </a:rPr>
              <a:t>and then we infer the activities behind the extracted stay points by some ideas like nearest neighbor. Here, to infer the activities, it also requires the POI data with the semantics from Baidu Map. </a:t>
            </a:r>
            <a:r>
              <a:rPr lang="en-US" sz="1800" b="0" i="0" u="none" strike="noStrike" baseline="0" dirty="0">
                <a:latin typeface="NimbusRomNo9L-Regu"/>
              </a:rPr>
              <a:t>In this figure, we provide the statistics illustrated the inferred activity distribution for Beijing in terms of training and testing.</a:t>
            </a:r>
            <a:endParaRPr lang="en-US" sz="1200" b="0" i="0" u="none" strike="noStrike" baseline="0" dirty="0">
              <a:latin typeface="NimbusRomNo9L-Regu"/>
            </a:endParaRPr>
          </a:p>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42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682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NimbusRomNo9L-Regu"/>
              </a:rPr>
              <a:t>For the deep network, it aims to capture some </a:t>
            </a:r>
            <a:r>
              <a:rPr lang="en-SG" sz="1200" b="0" i="0" u="none" strike="noStrike" baseline="0" dirty="0">
                <a:latin typeface="NimbusRomNo9L-Regu"/>
              </a:rPr>
              <a:t>indicators</a:t>
            </a:r>
            <a:r>
              <a:rPr lang="en-US" sz="1200" b="0" i="0" u="none" strike="noStrike" baseline="0" dirty="0">
                <a:latin typeface="NimbusRomNo9L-Regu"/>
              </a:rPr>
              <a:t> based on users’ mobility records (i.e., at a coarse level). </a:t>
            </a:r>
            <a:r>
              <a:rPr lang="en-SG" sz="1800" b="0" i="0" u="none" strike="noStrike" baseline="0" dirty="0">
                <a:latin typeface="NimbusRomNo9L-Regu"/>
              </a:rPr>
              <a:t>These indicators </a:t>
            </a:r>
            <a:r>
              <a:rPr lang="en-US" sz="1800" b="0" i="0" u="none" strike="noStrike" baseline="0" dirty="0">
                <a:latin typeface="NimbusRomNo9L-Regu"/>
              </a:rPr>
              <a:t>capture the spatiality, temporality and activity aspects of users’ mobility patterns. We embed them via a deep network and</a:t>
            </a:r>
          </a:p>
          <a:p>
            <a:pPr algn="l"/>
            <a:r>
              <a:rPr lang="en-US" sz="1800" b="0" i="0" u="none" strike="noStrike" baseline="0" dirty="0">
                <a:latin typeface="NimbusRomNo9L-Regu"/>
              </a:rPr>
              <a:t>concatenate the embeddings for our task.</a:t>
            </a:r>
            <a:endParaRPr lang="en-US" sz="1200" b="0" i="0" u="none" strike="noStrike" baseline="0" dirty="0">
              <a:latin typeface="NimbusRomNo9L-Regu"/>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070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48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NimbusRomNo9L-Regu"/>
              </a:rPr>
              <a:t>For the recurrent network, it </a:t>
            </a:r>
            <a:r>
              <a:rPr lang="en-US" sz="1800" b="0" i="0" u="none" strike="noStrike" baseline="0" dirty="0">
                <a:latin typeface="NimbusRomNo9L-Regu"/>
              </a:rPr>
              <a:t>aims to capture sequential patterns of users’ activities, each of which involves spatial, temporal and semantic features. We first embed these features of each</a:t>
            </a:r>
          </a:p>
          <a:p>
            <a:pPr algn="l"/>
            <a:r>
              <a:rPr lang="en-US" sz="1800" b="0" i="0" u="none" strike="noStrike" baseline="0" dirty="0">
                <a:latin typeface="NimbusRomNo9L-Regu"/>
              </a:rPr>
              <a:t>activity and then feed the embeddings to a hierarchical LSTM network, where the hierarchical LSTM is more capable of capturing the sequential and periodic information from users’ trajectory </a:t>
            </a:r>
            <a:r>
              <a:rPr lang="en-SG" sz="1800" b="0" i="0" u="none" strike="noStrike" baseline="0" dirty="0">
                <a:latin typeface="NimbusRomNo9L-Regu"/>
              </a:rPr>
              <a:t>data.</a:t>
            </a:r>
          </a:p>
          <a:p>
            <a:pPr algn="l"/>
            <a:endParaRPr lang="en-SG" sz="1800" b="0" i="0" u="none" strike="noStrike" baseline="0" dirty="0">
              <a:latin typeface="NimbusRomNo9L-Regu"/>
            </a:endParaRPr>
          </a:p>
          <a:p>
            <a:pPr algn="l"/>
            <a:r>
              <a:rPr lang="en-US" sz="1200" b="0" i="0" u="none" strike="noStrike" baseline="0" dirty="0">
                <a:latin typeface="NimbusRomNo9L-Regu"/>
              </a:rPr>
              <a:t>Therefore, the two networks can cooperate to capture rich information from users’ mobility records data.</a:t>
            </a:r>
            <a:endParaRPr lang="zh-HK" altLang="en-US" dirty="0"/>
          </a:p>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9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8D8E-61FA-42C9-AEF7-533A3271B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AEB68D9-6754-42F3-869F-C617B2A23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6634D25-B031-490A-9B05-6757555DA28F}"/>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5" name="Footer Placeholder 4">
            <a:extLst>
              <a:ext uri="{FF2B5EF4-FFF2-40B4-BE49-F238E27FC236}">
                <a16:creationId xmlns:a16="http://schemas.microsoft.com/office/drawing/2014/main" id="{D06C390F-B986-41D2-A851-6139967CD0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E0DAC5B-05F2-455D-96DD-A88F6D9A2227}"/>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282871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B8B6-9640-4536-9DCE-F6202DDF9B6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D72C8E5-C021-4466-BEA6-4A0C2F1A61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4BA0FAD-49FE-40B9-BD95-0EEB07BFBC03}"/>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5" name="Footer Placeholder 4">
            <a:extLst>
              <a:ext uri="{FF2B5EF4-FFF2-40B4-BE49-F238E27FC236}">
                <a16:creationId xmlns:a16="http://schemas.microsoft.com/office/drawing/2014/main" id="{40B79901-41B4-41ED-9D3A-AAD54091DC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23B4AE3-E133-434D-B9E6-55E06A00BEE5}"/>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20848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3C6A6-3B23-4CDE-82DB-B4A1EAD7A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9748D78-2352-4B2D-9671-212A42EAA8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7233817-3A55-4F02-AB7C-8A04D0B6A2D2}"/>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5" name="Footer Placeholder 4">
            <a:extLst>
              <a:ext uri="{FF2B5EF4-FFF2-40B4-BE49-F238E27FC236}">
                <a16:creationId xmlns:a16="http://schemas.microsoft.com/office/drawing/2014/main" id="{76C3102E-CDA2-4218-9F81-B71B879037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AB61349-4ED8-48E0-92BA-4E1B7D7312AE}"/>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341375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5">
                    <a:lumMod val="75000"/>
                  </a:schemeClr>
                </a:solidFill>
                <a:latin typeface="+mj-lt"/>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475983"/>
            <a:ext cx="12192000" cy="382016"/>
          </a:xfrm>
          <a:prstGeom prst="rect">
            <a:avLst/>
          </a:prstGeom>
        </p:spPr>
      </p:pic>
      <p:sp>
        <p:nvSpPr>
          <p:cNvPr id="20" name="Date Placeholder 3"/>
          <p:cNvSpPr>
            <a:spLocks noGrp="1"/>
          </p:cNvSpPr>
          <p:nvPr>
            <p:ph type="dt" sz="half" idx="10"/>
          </p:nvPr>
        </p:nvSpPr>
        <p:spPr>
          <a:xfrm>
            <a:off x="0" y="6475983"/>
            <a:ext cx="2743200" cy="365125"/>
          </a:xfrm>
          <a:prstGeom prst="rect">
            <a:avLst/>
          </a:prstGeom>
        </p:spPr>
        <p:txBody>
          <a:bodyPr/>
          <a:lstStyle/>
          <a:p>
            <a:fld id="{BBAC23B5-8E85-49B2-8DBB-50420699CA89}" type="datetime1">
              <a:rPr lang="en-US" smtClean="0"/>
              <a:t>11/25/2022</a:t>
            </a:fld>
            <a:endParaRPr lang="en-US"/>
          </a:p>
        </p:txBody>
      </p:sp>
      <p:sp>
        <p:nvSpPr>
          <p:cNvPr id="21" name="Footer Placeholder 4"/>
          <p:cNvSpPr>
            <a:spLocks noGrp="1"/>
          </p:cNvSpPr>
          <p:nvPr>
            <p:ph type="ftr" sz="quarter" idx="11"/>
          </p:nvPr>
        </p:nvSpPr>
        <p:spPr>
          <a:xfrm>
            <a:off x="3962399" y="6501440"/>
            <a:ext cx="7391401" cy="331101"/>
          </a:xfrm>
          <a:prstGeom prst="rect">
            <a:avLst/>
          </a:prstGeom>
        </p:spPr>
        <p:txBody>
          <a:bodyPr/>
          <a:lstStyle>
            <a:lvl1pPr algn="ctr">
              <a:defRPr sz="1100" b="1">
                <a:solidFill>
                  <a:schemeClr val="bg1"/>
                </a:solidFill>
              </a:defRPr>
            </a:lvl1pPr>
          </a:lstStyle>
          <a:p>
            <a:endParaRPr lang="en-US" dirty="0"/>
          </a:p>
        </p:txBody>
      </p:sp>
      <p:sp>
        <p:nvSpPr>
          <p:cNvPr id="22" name="Slide Number Placeholder 5"/>
          <p:cNvSpPr>
            <a:spLocks noGrp="1"/>
          </p:cNvSpPr>
          <p:nvPr>
            <p:ph type="sldNum" sz="quarter" idx="12"/>
          </p:nvPr>
        </p:nvSpPr>
        <p:spPr>
          <a:xfrm>
            <a:off x="11730681" y="6495533"/>
            <a:ext cx="461318" cy="331101"/>
          </a:xfrm>
          <a:prstGeom prst="rect">
            <a:avLst/>
          </a:prstGeom>
        </p:spPr>
        <p:txBody>
          <a:bodyPr/>
          <a:lstStyle>
            <a:lvl1pPr>
              <a:defRPr sz="1100" b="1">
                <a:solidFill>
                  <a:schemeClr val="bg1"/>
                </a:solidFill>
              </a:defRPr>
            </a:lvl1pPr>
          </a:lstStyle>
          <a:p>
            <a:fld id="{6C4F0C88-0165-4FC4-8B5E-8BECB1048F4D}" type="slidenum">
              <a:rPr lang="en-US" smtClean="0"/>
              <a:pPr/>
              <a:t>‹#›</a:t>
            </a:fld>
            <a:endParaRPr lang="en-US" dirty="0"/>
          </a:p>
        </p:txBody>
      </p:sp>
    </p:spTree>
    <p:extLst>
      <p:ext uri="{BB962C8B-B14F-4D97-AF65-F5344CB8AC3E}">
        <p14:creationId xmlns:p14="http://schemas.microsoft.com/office/powerpoint/2010/main" val="2013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475983"/>
            <a:ext cx="12192000" cy="382016"/>
          </a:xfrm>
          <a:prstGeom prst="rect">
            <a:avLst/>
          </a:prstGeom>
        </p:spPr>
      </p:pic>
      <p:sp>
        <p:nvSpPr>
          <p:cNvPr id="3" name="Content Placeholder 2"/>
          <p:cNvSpPr>
            <a:spLocks noGrp="1"/>
          </p:cNvSpPr>
          <p:nvPr>
            <p:ph idx="1"/>
          </p:nvPr>
        </p:nvSpPr>
        <p:spPr>
          <a:xfrm>
            <a:off x="838200" y="1178012"/>
            <a:ext cx="10515600" cy="52646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0" y="6475983"/>
            <a:ext cx="2743200" cy="365125"/>
          </a:xfrm>
          <a:prstGeom prst="rect">
            <a:avLst/>
          </a:prstGeom>
        </p:spPr>
        <p:txBody>
          <a:bodyPr/>
          <a:lstStyle/>
          <a:p>
            <a:fld id="{5D5F1E50-00AF-434F-BD7C-91EF561E0547}" type="datetime1">
              <a:rPr lang="en-US" smtClean="0"/>
              <a:t>11/25/2022</a:t>
            </a:fld>
            <a:endParaRPr lang="en-US"/>
          </a:p>
        </p:txBody>
      </p:sp>
      <p:sp>
        <p:nvSpPr>
          <p:cNvPr id="11" name="Footer Placeholder 4"/>
          <p:cNvSpPr>
            <a:spLocks noGrp="1"/>
          </p:cNvSpPr>
          <p:nvPr>
            <p:ph type="ftr" sz="quarter" idx="11"/>
          </p:nvPr>
        </p:nvSpPr>
        <p:spPr>
          <a:xfrm>
            <a:off x="3962399" y="6501440"/>
            <a:ext cx="7391401" cy="331101"/>
          </a:xfrm>
          <a:prstGeom prst="rect">
            <a:avLst/>
          </a:prstGeom>
        </p:spPr>
        <p:txBody>
          <a:bodyPr/>
          <a:lstStyle>
            <a:lvl1pPr algn="ctr">
              <a:defRPr sz="1100" b="1">
                <a:solidFill>
                  <a:schemeClr val="bg1"/>
                </a:solidFill>
              </a:defRPr>
            </a:lvl1pPr>
          </a:lstStyle>
          <a:p>
            <a:endParaRPr lang="en-US" dirty="0"/>
          </a:p>
        </p:txBody>
      </p:sp>
      <p:sp>
        <p:nvSpPr>
          <p:cNvPr id="12" name="Slide Number Placeholder 5"/>
          <p:cNvSpPr>
            <a:spLocks noGrp="1"/>
          </p:cNvSpPr>
          <p:nvPr>
            <p:ph type="sldNum" sz="quarter" idx="12"/>
          </p:nvPr>
        </p:nvSpPr>
        <p:spPr>
          <a:xfrm>
            <a:off x="11730681" y="6495533"/>
            <a:ext cx="461318" cy="331101"/>
          </a:xfrm>
          <a:prstGeom prst="rect">
            <a:avLst/>
          </a:prstGeom>
        </p:spPr>
        <p:txBody>
          <a:bodyPr/>
          <a:lstStyle>
            <a:lvl1pPr>
              <a:defRPr sz="1100" b="1">
                <a:solidFill>
                  <a:schemeClr val="bg1"/>
                </a:solidFill>
              </a:defRPr>
            </a:lvl1pPr>
          </a:lstStyle>
          <a:p>
            <a:fld id="{6C4F0C88-0165-4FC4-8B5E-8BECB1048F4D}" type="slidenum">
              <a:rPr lang="en-US" smtClean="0"/>
              <a:pPr/>
              <a:t>‹#›</a:t>
            </a:fld>
            <a:endParaRPr lang="en-US" dirty="0"/>
          </a:p>
        </p:txBody>
      </p:sp>
      <p:sp>
        <p:nvSpPr>
          <p:cNvPr id="13" name="Title 1"/>
          <p:cNvSpPr>
            <a:spLocks noGrp="1"/>
          </p:cNvSpPr>
          <p:nvPr>
            <p:ph type="title"/>
          </p:nvPr>
        </p:nvSpPr>
        <p:spPr>
          <a:xfrm>
            <a:off x="838200" y="365125"/>
            <a:ext cx="10515600" cy="730507"/>
          </a:xfrm>
        </p:spPr>
        <p:txBody>
          <a:bodyPr>
            <a:normAutofit/>
          </a:bodyPr>
          <a:lstStyle>
            <a:lvl1pPr>
              <a:defRPr sz="4000" b="1">
                <a:solidFill>
                  <a:schemeClr val="accent5">
                    <a:lumMod val="7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367224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75019"/>
            <a:ext cx="5181600" cy="49019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75019"/>
            <a:ext cx="5181600" cy="49019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E41C5A8-17F2-4D89-872F-96F076F2D532}" type="datetime1">
              <a:rPr lang="en-US" smtClean="0"/>
              <a:t>11/25/2022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C4F0C88-0165-4FC4-8B5E-8BECB1048F4D}" type="slidenum">
              <a:rPr lang="en-US" smtClean="0"/>
              <a:t>‹#›</a:t>
            </a:fld>
            <a:endParaRPr lang="en-US"/>
          </a:p>
        </p:txBody>
      </p:sp>
      <p:sp>
        <p:nvSpPr>
          <p:cNvPr id="8" name="Title 1"/>
          <p:cNvSpPr>
            <a:spLocks noGrp="1"/>
          </p:cNvSpPr>
          <p:nvPr>
            <p:ph type="title"/>
          </p:nvPr>
        </p:nvSpPr>
        <p:spPr>
          <a:xfrm>
            <a:off x="838200" y="365125"/>
            <a:ext cx="10515600" cy="730507"/>
          </a:xfrm>
        </p:spPr>
        <p:txBody>
          <a:bodyPr>
            <a:normAutofit/>
          </a:bodyPr>
          <a:lstStyle>
            <a:lvl1pPr>
              <a:defRPr sz="4000" b="1">
                <a:solidFill>
                  <a:schemeClr val="accent5">
                    <a:lumMod val="7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1980068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1AF53A5-7C98-4092-A21C-AFB498035BA8}" type="datetime1">
              <a:rPr lang="en-US" smtClean="0"/>
              <a:t>11/25/2022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C4F0C88-0165-4FC4-8B5E-8BECB1048F4D}" type="slidenum">
              <a:rPr lang="en-US" smtClean="0"/>
              <a:t>‹#›</a:t>
            </a:fld>
            <a:endParaRPr lang="en-US"/>
          </a:p>
        </p:txBody>
      </p:sp>
    </p:spTree>
    <p:extLst>
      <p:ext uri="{BB962C8B-B14F-4D97-AF65-F5344CB8AC3E}">
        <p14:creationId xmlns:p14="http://schemas.microsoft.com/office/powerpoint/2010/main" val="402152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B938B47-D7DA-4E69-8D45-6A09E1A25018}" type="datetime1">
              <a:rPr lang="en-US" smtClean="0"/>
              <a:t>11/25/2022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C4F0C88-0165-4FC4-8B5E-8BECB1048F4D}" type="slidenum">
              <a:rPr lang="en-US" smtClean="0"/>
              <a:t>‹#›</a:t>
            </a:fld>
            <a:endParaRPr lang="en-US"/>
          </a:p>
        </p:txBody>
      </p:sp>
    </p:spTree>
    <p:extLst>
      <p:ext uri="{BB962C8B-B14F-4D97-AF65-F5344CB8AC3E}">
        <p14:creationId xmlns:p14="http://schemas.microsoft.com/office/powerpoint/2010/main" val="1379363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6459-1E28-4882-86BF-B576CA6E0CC9}" type="datetime1">
              <a:rPr lang="en-US" smtClean="0"/>
              <a:t>11/25/2022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C4F0C88-0165-4FC4-8B5E-8BECB1048F4D}" type="slidenum">
              <a:rPr lang="en-US" smtClean="0"/>
              <a:t>‹#›</a:t>
            </a:fld>
            <a:endParaRPr lang="en-US"/>
          </a:p>
        </p:txBody>
      </p:sp>
    </p:spTree>
    <p:extLst>
      <p:ext uri="{BB962C8B-B14F-4D97-AF65-F5344CB8AC3E}">
        <p14:creationId xmlns:p14="http://schemas.microsoft.com/office/powerpoint/2010/main" val="2109827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1A6038F-FB6A-4C8D-A39A-E41375E1231A}" type="datetime1">
              <a:rPr lang="en-US" smtClean="0"/>
              <a:t>11/25/2022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C4F0C88-0165-4FC4-8B5E-8BECB1048F4D}" type="slidenum">
              <a:rPr lang="en-US" smtClean="0"/>
              <a:t>‹#›</a:t>
            </a:fld>
            <a:endParaRPr lang="en-US"/>
          </a:p>
        </p:txBody>
      </p:sp>
    </p:spTree>
    <p:extLst>
      <p:ext uri="{BB962C8B-B14F-4D97-AF65-F5344CB8AC3E}">
        <p14:creationId xmlns:p14="http://schemas.microsoft.com/office/powerpoint/2010/main" val="404779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B2A7DE0-5E7B-40E2-856A-1DA3116354D2}" type="datetime1">
              <a:rPr lang="en-US" smtClean="0"/>
              <a:t>11/25/2022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C4F0C88-0165-4FC4-8B5E-8BECB1048F4D}" type="slidenum">
              <a:rPr lang="en-US" smtClean="0"/>
              <a:t>‹#›</a:t>
            </a:fld>
            <a:endParaRPr lang="en-US"/>
          </a:p>
        </p:txBody>
      </p:sp>
    </p:spTree>
    <p:extLst>
      <p:ext uri="{BB962C8B-B14F-4D97-AF65-F5344CB8AC3E}">
        <p14:creationId xmlns:p14="http://schemas.microsoft.com/office/powerpoint/2010/main" val="252530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21F3-A0A7-42F1-954E-86E06EE0F3F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B74168E-6AB0-4FF7-8879-02D703CB0E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A4D4EEB-4DC1-4AB6-9646-E958DF326D25}"/>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5" name="Footer Placeholder 4">
            <a:extLst>
              <a:ext uri="{FF2B5EF4-FFF2-40B4-BE49-F238E27FC236}">
                <a16:creationId xmlns:a16="http://schemas.microsoft.com/office/drawing/2014/main" id="{69FC8B03-6004-4486-B0B0-AE58E84B165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5A85A1-FCFC-4699-8484-97049C81196C}"/>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159466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Rectangle 7"/>
          <p:cNvSpPr>
            <a:spLocks noGrp="1" noChangeArrowheads="1"/>
          </p:cNvSpPr>
          <p:nvPr>
            <p:ph type="sldNum" sz="quarter" idx="12"/>
            <p:custDataLst>
              <p:tags r:id="rId1"/>
            </p:custDataLst>
          </p:nvPr>
        </p:nvSpPr>
        <p:spPr/>
        <p:txBody>
          <a:bodyPr/>
          <a:lstStyle>
            <a:lvl1pPr>
              <a:defRPr>
                <a:solidFill>
                  <a:schemeClr val="tx1"/>
                </a:solidFill>
              </a:defRPr>
            </a:lvl1pPr>
          </a:lstStyle>
          <a:p>
            <a:pPr>
              <a:defRPr/>
            </a:pPr>
            <a:endParaRPr lang="en-US" altLang="ko-KR"/>
          </a:p>
          <a:p>
            <a:pPr>
              <a:defRPr/>
            </a:pPr>
            <a:fld id="{B2D9E1CE-3C7F-4ACF-8753-53AB71A600F5}" type="slidenum">
              <a:rPr lang="en-US" altLang="ko-KR"/>
              <a:pPr>
                <a:defRPr/>
              </a:pPr>
              <a:t>‹#›</a:t>
            </a:fld>
            <a:endParaRPr lang="en-US" altLang="ko-KR"/>
          </a:p>
        </p:txBody>
      </p:sp>
      <p:sp>
        <p:nvSpPr>
          <p:cNvPr id="6" name="Content Placeholder 2"/>
          <p:cNvSpPr>
            <a:spLocks noGrp="1"/>
          </p:cNvSpPr>
          <p:nvPr>
            <p:ph idx="1"/>
          </p:nvPr>
        </p:nvSpPr>
        <p:spPr>
          <a:xfrm>
            <a:off x="838200" y="1178012"/>
            <a:ext cx="10515600" cy="52646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3962399" y="6501440"/>
            <a:ext cx="7391401" cy="331101"/>
          </a:xfrm>
          <a:prstGeom prst="rect">
            <a:avLst/>
          </a:prstGeom>
        </p:spPr>
        <p:txBody>
          <a:bodyPr/>
          <a:lstStyle>
            <a:lvl1pPr algn="ctr">
              <a:defRPr sz="1100" b="1">
                <a:solidFill>
                  <a:schemeClr val="bg1"/>
                </a:solidFill>
              </a:defRPr>
            </a:lvl1pPr>
          </a:lstStyle>
          <a:p>
            <a:endParaRPr lang="en-US" dirty="0"/>
          </a:p>
        </p:txBody>
      </p:sp>
      <p:sp>
        <p:nvSpPr>
          <p:cNvPr id="8" name="Slide Number Placeholder 5"/>
          <p:cNvSpPr txBox="1">
            <a:spLocks/>
          </p:cNvSpPr>
          <p:nvPr userDrawn="1"/>
        </p:nvSpPr>
        <p:spPr>
          <a:xfrm>
            <a:off x="11730681" y="6495533"/>
            <a:ext cx="461318" cy="331101"/>
          </a:xfrm>
          <a:prstGeom prst="rect">
            <a:avLst/>
          </a:prstGeom>
        </p:spPr>
        <p:txBody>
          <a:bodyPr/>
          <a:lstStyle>
            <a:defPPr>
              <a:defRPr lang="en-US"/>
            </a:defPPr>
            <a:lvl1pPr marL="0" algn="l" defTabSz="914400" rtl="0" eaLnBrk="1" latinLnBrk="0" hangingPunct="1">
              <a:defRPr sz="11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4F0C88-0165-4FC4-8B5E-8BECB1048F4D}" type="slidenum">
              <a:rPr lang="en-US" smtClean="0"/>
              <a:pPr/>
              <a:t>‹#›</a:t>
            </a:fld>
            <a:endParaRPr lang="en-US" dirty="0"/>
          </a:p>
        </p:txBody>
      </p:sp>
      <p:sp>
        <p:nvSpPr>
          <p:cNvPr id="9" name="Title 1"/>
          <p:cNvSpPr>
            <a:spLocks noGrp="1"/>
          </p:cNvSpPr>
          <p:nvPr>
            <p:ph type="title"/>
          </p:nvPr>
        </p:nvSpPr>
        <p:spPr>
          <a:xfrm>
            <a:off x="838200" y="365125"/>
            <a:ext cx="10515600" cy="730507"/>
          </a:xfrm>
        </p:spPr>
        <p:txBody>
          <a:bodyPr>
            <a:normAutofit/>
          </a:bodyPr>
          <a:lstStyle>
            <a:lvl1pPr>
              <a:defRPr sz="4000" b="1">
                <a:solidFill>
                  <a:schemeClr val="accent5">
                    <a:lumMod val="7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199621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C868-39E0-418D-9FB5-9CFDB4682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A23D296-411A-4A06-8E86-428392EE0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79BCE7-53E7-45A9-9C83-5904EC17A83D}"/>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5" name="Footer Placeholder 4">
            <a:extLst>
              <a:ext uri="{FF2B5EF4-FFF2-40B4-BE49-F238E27FC236}">
                <a16:creationId xmlns:a16="http://schemas.microsoft.com/office/drawing/2014/main" id="{0BE58810-2C54-4C8F-AB2D-81D02EAC14C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E02C1BC-9774-40F8-936A-9B52CE6D9F80}"/>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238039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8AB-CB5F-454D-9699-2E342E30201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0281906-9797-4C79-8DAB-332B9A1DB5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C80250C-7593-42C8-BBA5-950336D382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B3C4556-E313-4EB4-9260-687A741FD7BC}"/>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6" name="Footer Placeholder 5">
            <a:extLst>
              <a:ext uri="{FF2B5EF4-FFF2-40B4-BE49-F238E27FC236}">
                <a16:creationId xmlns:a16="http://schemas.microsoft.com/office/drawing/2014/main" id="{1E2081B2-70E2-4EE2-8E12-063AEF6BA0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4FAF27C-8438-4CF6-95F0-134B9556F03B}"/>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222143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D30E-B6E5-4098-A9F9-C8B331025D2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788A417-870D-45A4-9C85-D9EB5256B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FC42B7-9D91-425D-B00E-C21CC1FFE6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4B4A72F-841D-4BB1-9A81-7ED486963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500E58-BF84-4D00-A031-2790F73C22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816A282-8176-4739-8E39-11CA0E3E689C}"/>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8" name="Footer Placeholder 7">
            <a:extLst>
              <a:ext uri="{FF2B5EF4-FFF2-40B4-BE49-F238E27FC236}">
                <a16:creationId xmlns:a16="http://schemas.microsoft.com/office/drawing/2014/main" id="{ED128E50-1BC9-4456-8912-B03585D5E39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790B317-66E7-4237-ADD4-6EB7014AC5C5}"/>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330938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7B4E-5838-4271-8C35-A35A21B849D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76FC318-1B41-4311-A61B-8C4CC8223C59}"/>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4" name="Footer Placeholder 3">
            <a:extLst>
              <a:ext uri="{FF2B5EF4-FFF2-40B4-BE49-F238E27FC236}">
                <a16:creationId xmlns:a16="http://schemas.microsoft.com/office/drawing/2014/main" id="{7A5C59A2-97DC-43E0-89A5-DD764E6CB8A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63780CD-2096-4E56-AEC5-491B1AAF6CEA}"/>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196242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7B530-FE69-4C4C-A711-3C3187BEE1ED}"/>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3" name="Footer Placeholder 2">
            <a:extLst>
              <a:ext uri="{FF2B5EF4-FFF2-40B4-BE49-F238E27FC236}">
                <a16:creationId xmlns:a16="http://schemas.microsoft.com/office/drawing/2014/main" id="{5306FBC3-65BC-47EE-BCEB-5BCB51D03FE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6BFB13A-0CF1-4A11-9A9E-554D870D665D}"/>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425963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56C7-AB27-4987-8B16-4589BC87A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A6C79E7-E4F7-446C-BD8E-363F9D692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A2879BE-3949-453F-AB78-EE7B3E25D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42FE71-3814-4B18-BD27-8050215D029A}"/>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6" name="Footer Placeholder 5">
            <a:extLst>
              <a:ext uri="{FF2B5EF4-FFF2-40B4-BE49-F238E27FC236}">
                <a16:creationId xmlns:a16="http://schemas.microsoft.com/office/drawing/2014/main" id="{6E095671-5BCB-4EC6-B390-94E3AEE6148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5CE992-7EF8-4D67-AD61-132F728F37AB}"/>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55102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6C57-4259-4785-9B2E-63B58FA3C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FC702B0-404D-44BE-8218-7E4AF75BE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846DC30-592C-4529-8CFB-2D42D5D50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78BF44-5501-45CF-B673-F2D06E866D86}"/>
              </a:ext>
            </a:extLst>
          </p:cNvPr>
          <p:cNvSpPr>
            <a:spLocks noGrp="1"/>
          </p:cNvSpPr>
          <p:nvPr>
            <p:ph type="dt" sz="half" idx="10"/>
          </p:nvPr>
        </p:nvSpPr>
        <p:spPr/>
        <p:txBody>
          <a:bodyPr/>
          <a:lstStyle/>
          <a:p>
            <a:fld id="{7795EB3C-A35D-4F38-894D-A75D75F3DDBA}" type="datetimeFigureOut">
              <a:rPr lang="en-SG" smtClean="0"/>
              <a:t>25/11/2022</a:t>
            </a:fld>
            <a:endParaRPr lang="en-SG"/>
          </a:p>
        </p:txBody>
      </p:sp>
      <p:sp>
        <p:nvSpPr>
          <p:cNvPr id="6" name="Footer Placeholder 5">
            <a:extLst>
              <a:ext uri="{FF2B5EF4-FFF2-40B4-BE49-F238E27FC236}">
                <a16:creationId xmlns:a16="http://schemas.microsoft.com/office/drawing/2014/main" id="{526C9820-83E5-448A-B414-624A02480DB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DF4A39E-BB5F-4DC7-98DB-76ECEF0110A1}"/>
              </a:ext>
            </a:extLst>
          </p:cNvPr>
          <p:cNvSpPr>
            <a:spLocks noGrp="1"/>
          </p:cNvSpPr>
          <p:nvPr>
            <p:ph type="sldNum" sz="quarter" idx="12"/>
          </p:nvPr>
        </p:nvSpPr>
        <p:spPr/>
        <p:txBody>
          <a:bodyPr/>
          <a:lstStyle/>
          <a:p>
            <a:fld id="{4FFBD492-BB9D-4F72-A20E-B34BD5F3A2B1}" type="slidenum">
              <a:rPr lang="en-SG" smtClean="0"/>
              <a:t>‹#›</a:t>
            </a:fld>
            <a:endParaRPr lang="en-SG"/>
          </a:p>
        </p:txBody>
      </p:sp>
    </p:spTree>
    <p:extLst>
      <p:ext uri="{BB962C8B-B14F-4D97-AF65-F5344CB8AC3E}">
        <p14:creationId xmlns:p14="http://schemas.microsoft.com/office/powerpoint/2010/main" val="112890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F5522-2600-44B2-8095-6103D9974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0640A2A-5FE8-4BAF-A941-8F0634382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45E25F2-5196-4169-BD17-84E3EE138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5EB3C-A35D-4F38-894D-A75D75F3DDBA}" type="datetimeFigureOut">
              <a:rPr lang="en-SG" smtClean="0"/>
              <a:t>25/11/2022</a:t>
            </a:fld>
            <a:endParaRPr lang="en-SG"/>
          </a:p>
        </p:txBody>
      </p:sp>
      <p:sp>
        <p:nvSpPr>
          <p:cNvPr id="5" name="Footer Placeholder 4">
            <a:extLst>
              <a:ext uri="{FF2B5EF4-FFF2-40B4-BE49-F238E27FC236}">
                <a16:creationId xmlns:a16="http://schemas.microsoft.com/office/drawing/2014/main" id="{1A74F3F9-3109-4361-AE9C-FC91FC1DE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35F1A7F-1474-45FC-8D51-D24B63E89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BD492-BB9D-4F72-A20E-B34BD5F3A2B1}" type="slidenum">
              <a:rPr lang="en-SG" smtClean="0"/>
              <a:t>‹#›</a:t>
            </a:fld>
            <a:endParaRPr lang="en-SG"/>
          </a:p>
        </p:txBody>
      </p:sp>
    </p:spTree>
    <p:extLst>
      <p:ext uri="{BB962C8B-B14F-4D97-AF65-F5344CB8AC3E}">
        <p14:creationId xmlns:p14="http://schemas.microsoft.com/office/powerpoint/2010/main" val="143016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6475983"/>
            <a:ext cx="12192000" cy="382016"/>
          </a:xfrm>
          <a:prstGeom prst="rect">
            <a:avLst/>
          </a:prstGeom>
        </p:spPr>
      </p:pic>
      <p:sp>
        <p:nvSpPr>
          <p:cNvPr id="22" name="Date Placeholder 3"/>
          <p:cNvSpPr>
            <a:spLocks noGrp="1"/>
          </p:cNvSpPr>
          <p:nvPr>
            <p:ph type="dt" sz="half" idx="2"/>
          </p:nvPr>
        </p:nvSpPr>
        <p:spPr>
          <a:xfrm>
            <a:off x="0" y="6475983"/>
            <a:ext cx="2743200" cy="365125"/>
          </a:xfrm>
          <a:prstGeom prst="rect">
            <a:avLst/>
          </a:prstGeom>
        </p:spPr>
        <p:txBody>
          <a:bodyPr/>
          <a:lstStyle/>
          <a:p>
            <a:fld id="{43F6D614-BD6E-440C-B7F5-166FF72F64E1}" type="datetime1">
              <a:rPr lang="en-US" smtClean="0"/>
              <a:t>11/25/2022</a:t>
            </a:fld>
            <a:endParaRPr lang="en-US"/>
          </a:p>
        </p:txBody>
      </p:sp>
      <p:sp>
        <p:nvSpPr>
          <p:cNvPr id="23" name="Footer Placeholder 4"/>
          <p:cNvSpPr>
            <a:spLocks noGrp="1"/>
          </p:cNvSpPr>
          <p:nvPr>
            <p:ph type="ftr" sz="quarter" idx="3"/>
          </p:nvPr>
        </p:nvSpPr>
        <p:spPr>
          <a:xfrm>
            <a:off x="3962399" y="6501440"/>
            <a:ext cx="7391401" cy="331101"/>
          </a:xfrm>
          <a:prstGeom prst="rect">
            <a:avLst/>
          </a:prstGeom>
        </p:spPr>
        <p:txBody>
          <a:bodyPr/>
          <a:lstStyle>
            <a:lvl1pPr algn="ctr">
              <a:defRPr sz="1100" b="1">
                <a:solidFill>
                  <a:schemeClr val="bg1"/>
                </a:solidFill>
              </a:defRPr>
            </a:lvl1pPr>
          </a:lstStyle>
          <a:p>
            <a:endParaRPr lang="en-US" dirty="0"/>
          </a:p>
        </p:txBody>
      </p:sp>
      <p:sp>
        <p:nvSpPr>
          <p:cNvPr id="24" name="Slide Number Placeholder 5"/>
          <p:cNvSpPr>
            <a:spLocks noGrp="1"/>
          </p:cNvSpPr>
          <p:nvPr>
            <p:ph type="sldNum" sz="quarter" idx="4"/>
          </p:nvPr>
        </p:nvSpPr>
        <p:spPr>
          <a:xfrm>
            <a:off x="11730681" y="6495533"/>
            <a:ext cx="461318" cy="331101"/>
          </a:xfrm>
          <a:prstGeom prst="rect">
            <a:avLst/>
          </a:prstGeom>
        </p:spPr>
        <p:txBody>
          <a:bodyPr/>
          <a:lstStyle>
            <a:lvl1pPr>
              <a:defRPr sz="1100" b="1">
                <a:solidFill>
                  <a:schemeClr val="bg1"/>
                </a:solidFill>
              </a:defRPr>
            </a:lvl1pPr>
          </a:lstStyle>
          <a:p>
            <a:fld id="{6C4F0C88-0165-4FC4-8B5E-8BECB1048F4D}" type="slidenum">
              <a:rPr lang="en-US" smtClean="0"/>
              <a:pPr/>
              <a:t>‹#›</a:t>
            </a:fld>
            <a:endParaRPr lang="en-US" dirty="0"/>
          </a:p>
        </p:txBody>
      </p:sp>
    </p:spTree>
    <p:extLst>
      <p:ext uri="{BB962C8B-B14F-4D97-AF65-F5344CB8AC3E}">
        <p14:creationId xmlns:p14="http://schemas.microsoft.com/office/powerpoint/2010/main" val="1391057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4.xml"/><Relationship Id="rId4"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4522304"/>
            <a:ext cx="10515600" cy="1649896"/>
          </a:xfrm>
        </p:spPr>
        <p:txBody>
          <a:bodyPr>
            <a:normAutofit fontScale="77500" lnSpcReduction="20000"/>
          </a:bodyPr>
          <a:lstStyle/>
          <a:p>
            <a:pPr marL="0" indent="0" algn="ctr">
              <a:buNone/>
            </a:pPr>
            <a:r>
              <a:rPr lang="en-US" dirty="0"/>
              <a:t>Zheng Wang*, </a:t>
            </a:r>
            <a:r>
              <a:rPr lang="en-US" dirty="0" err="1"/>
              <a:t>Mingrui</a:t>
            </a:r>
            <a:r>
              <a:rPr lang="en-US" dirty="0"/>
              <a:t> Liu*, Cheng Long*, </a:t>
            </a:r>
            <a:r>
              <a:rPr lang="en-US" dirty="0" err="1"/>
              <a:t>Qianru</a:t>
            </a:r>
            <a:r>
              <a:rPr lang="en-US" dirty="0"/>
              <a:t> Zhang^, </a:t>
            </a:r>
            <a:r>
              <a:rPr lang="en-US" dirty="0" err="1"/>
              <a:t>Jiangneng</a:t>
            </a:r>
            <a:r>
              <a:rPr lang="en-US" dirty="0"/>
              <a:t> Li*, </a:t>
            </a:r>
            <a:r>
              <a:rPr lang="en-US" dirty="0" err="1"/>
              <a:t>Chunyan</a:t>
            </a:r>
            <a:r>
              <a:rPr lang="en-US" dirty="0"/>
              <a:t> Miao* </a:t>
            </a:r>
          </a:p>
          <a:p>
            <a:pPr marL="0" indent="0" algn="ctr">
              <a:buNone/>
            </a:pPr>
            <a:r>
              <a:rPr lang="en-US" dirty="0"/>
              <a:t>*Nanyang Technological University, ^The University of Hong Kong</a:t>
            </a:r>
          </a:p>
          <a:p>
            <a:pPr marL="0" indent="0" algn="ctr">
              <a:buNone/>
            </a:pPr>
            <a:endParaRPr lang="en-US" dirty="0"/>
          </a:p>
          <a:p>
            <a:pPr marL="0" indent="0" algn="ctr">
              <a:buNone/>
            </a:pPr>
            <a:r>
              <a:rPr lang="en-US" dirty="0"/>
              <a:t>IEEE International Conference on Big Data (IEEE </a:t>
            </a:r>
            <a:r>
              <a:rPr lang="en-US" dirty="0" err="1"/>
              <a:t>BigData</a:t>
            </a:r>
            <a:r>
              <a:rPr lang="en-US" dirty="0"/>
              <a:t> 2022)</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a:xfrm>
            <a:off x="838200" y="2057399"/>
            <a:ext cx="10515600" cy="2022231"/>
          </a:xfrm>
        </p:spPr>
        <p:txBody>
          <a:bodyPr>
            <a:normAutofit fontScale="90000"/>
          </a:bodyPr>
          <a:lstStyle/>
          <a:p>
            <a:pPr algn="ctr"/>
            <a:r>
              <a:rPr lang="en-US" sz="6600" dirty="0"/>
              <a:t>On Inferring User Socioeconomic Status with Mobility Records</a:t>
            </a:r>
          </a:p>
        </p:txBody>
      </p:sp>
      <p:pic>
        <p:nvPicPr>
          <p:cNvPr id="6" name="Picture 7" descr="Z:\Youth Olympic Games 2010\Tagline\NTU_YOV_Full colour.jpg">
            <a:extLst>
              <a:ext uri="{FF2B5EF4-FFF2-40B4-BE49-F238E27FC236}">
                <a16:creationId xmlns:a16="http://schemas.microsoft.com/office/drawing/2014/main" id="{A4F2638F-9F56-4130-AE94-B88CFF0C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6471"/>
          <a:stretch>
            <a:fillRect/>
          </a:stretch>
        </p:blipFill>
        <p:spPr bwMode="auto">
          <a:xfrm>
            <a:off x="191344" y="116632"/>
            <a:ext cx="2819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309527"/>
      </p:ext>
    </p:extLst>
  </p:cSld>
  <p:clrMapOvr>
    <a:masterClrMapping/>
  </p:clrMapOvr>
  <mc:AlternateContent xmlns:mc="http://schemas.openxmlformats.org/markup-compatibility/2006" xmlns:p14="http://schemas.microsoft.com/office/powerpoint/2010/main">
    <mc:Choice Requires="p14">
      <p:transition spd="slow" p14:dur="2000" advTm="146"/>
    </mc:Choice>
    <mc:Fallback xmlns="">
      <p:transition spd="slow" advTm="1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dirty="0"/>
              <a:t>Experimental setup</a:t>
            </a:r>
          </a:p>
        </p:txBody>
      </p:sp>
      <p:graphicFrame>
        <p:nvGraphicFramePr>
          <p:cNvPr id="10" name="Content Placeholder 8"/>
          <p:cNvGraphicFramePr>
            <a:graphicFrameLocks/>
          </p:cNvGraphicFramePr>
          <p:nvPr>
            <p:extLst>
              <p:ext uri="{D42A27DB-BD31-4B8C-83A1-F6EECF244321}">
                <p14:modId xmlns:p14="http://schemas.microsoft.com/office/powerpoint/2010/main" val="2825437142"/>
              </p:ext>
            </p:extLst>
          </p:nvPr>
        </p:nvGraphicFramePr>
        <p:xfrm>
          <a:off x="5364253" y="2547257"/>
          <a:ext cx="5748387" cy="1752852"/>
        </p:xfrm>
        <a:graphic>
          <a:graphicData uri="http://schemas.openxmlformats.org/drawingml/2006/table">
            <a:tbl>
              <a:tblPr firstRow="1" bandRow="1">
                <a:tableStyleId>{5C22544A-7EE6-4342-B048-85BDC9FD1C3A}</a:tableStyleId>
              </a:tblPr>
              <a:tblGrid>
                <a:gridCol w="2277451">
                  <a:extLst>
                    <a:ext uri="{9D8B030D-6E8A-4147-A177-3AD203B41FA5}">
                      <a16:colId xmlns:a16="http://schemas.microsoft.com/office/drawing/2014/main" val="20000"/>
                    </a:ext>
                  </a:extLst>
                </a:gridCol>
                <a:gridCol w="3470936">
                  <a:extLst>
                    <a:ext uri="{9D8B030D-6E8A-4147-A177-3AD203B41FA5}">
                      <a16:colId xmlns:a16="http://schemas.microsoft.com/office/drawing/2014/main" val="2586134439"/>
                    </a:ext>
                  </a:extLst>
                </a:gridCol>
              </a:tblGrid>
              <a:tr h="461277">
                <a:tc>
                  <a:txBody>
                    <a:bodyPr/>
                    <a:lstStyle/>
                    <a:p>
                      <a:pPr algn="ctr"/>
                      <a:r>
                        <a:rPr lang="en-US" sz="2400" dirty="0"/>
                        <a:t>Tasks</a:t>
                      </a:r>
                    </a:p>
                  </a:txBody>
                  <a:tcPr/>
                </a:tc>
                <a:tc>
                  <a:txBody>
                    <a:bodyPr/>
                    <a:lstStyle/>
                    <a:p>
                      <a:pPr algn="ctr"/>
                      <a:r>
                        <a:rPr lang="en-US" sz="2400" dirty="0"/>
                        <a:t>Performance metrics</a:t>
                      </a:r>
                    </a:p>
                  </a:txBody>
                  <a:tcPr/>
                </a:tc>
                <a:extLst>
                  <a:ext uri="{0D108BD9-81ED-4DB2-BD59-A6C34878D82A}">
                    <a16:rowId xmlns:a16="http://schemas.microsoft.com/office/drawing/2014/main" val="3861649699"/>
                  </a:ext>
                </a:extLst>
              </a:tr>
              <a:tr h="830298">
                <a:tc>
                  <a:txBody>
                    <a:bodyPr/>
                    <a:lstStyle/>
                    <a:p>
                      <a:pPr algn="ctr"/>
                      <a:r>
                        <a:rPr lang="en-US" sz="2400" b="1" dirty="0"/>
                        <a:t>Classification</a:t>
                      </a:r>
                    </a:p>
                  </a:txBody>
                  <a:tcPr>
                    <a:solidFill>
                      <a:schemeClr val="accent2">
                        <a:lumMod val="20000"/>
                        <a:lumOff val="80000"/>
                      </a:schemeClr>
                    </a:solidFill>
                  </a:tcPr>
                </a:tc>
                <a:tc>
                  <a:txBody>
                    <a:bodyPr/>
                    <a:lstStyle/>
                    <a:p>
                      <a:pPr algn="ctr"/>
                      <a:r>
                        <a:rPr lang="en-US" sz="2400" b="1" dirty="0"/>
                        <a:t>F1-socre</a:t>
                      </a:r>
                    </a:p>
                    <a:p>
                      <a:pPr algn="ctr"/>
                      <a:r>
                        <a:rPr lang="en-US" sz="2400" b="1" dirty="0"/>
                        <a:t>Accuracy</a:t>
                      </a:r>
                    </a:p>
                  </a:txBody>
                  <a:tcPr>
                    <a:solidFill>
                      <a:schemeClr val="accent2">
                        <a:lumMod val="20000"/>
                        <a:lumOff val="80000"/>
                      </a:schemeClr>
                    </a:solidFill>
                  </a:tcPr>
                </a:tc>
                <a:extLst>
                  <a:ext uri="{0D108BD9-81ED-4DB2-BD59-A6C34878D82A}">
                    <a16:rowId xmlns:a16="http://schemas.microsoft.com/office/drawing/2014/main" val="442159587"/>
                  </a:ext>
                </a:extLst>
              </a:tr>
              <a:tr h="461277">
                <a:tc>
                  <a:txBody>
                    <a:bodyPr/>
                    <a:lstStyle/>
                    <a:p>
                      <a:pPr algn="ctr"/>
                      <a:r>
                        <a:rPr lang="en-US" sz="2400" b="1" dirty="0"/>
                        <a:t>Clustering</a:t>
                      </a:r>
                    </a:p>
                  </a:txBody>
                  <a:tcPr>
                    <a:solidFill>
                      <a:schemeClr val="accent6">
                        <a:lumMod val="20000"/>
                        <a:lumOff val="80000"/>
                      </a:schemeClr>
                    </a:solidFill>
                  </a:tcPr>
                </a:tc>
                <a:tc>
                  <a:txBody>
                    <a:bodyPr/>
                    <a:lstStyle/>
                    <a:p>
                      <a:pPr algn="ctr"/>
                      <a:r>
                        <a:rPr lang="en-US" sz="2400" b="1" dirty="0"/>
                        <a:t>ARI and AMI</a:t>
                      </a:r>
                    </a:p>
                  </a:txBody>
                  <a:tcPr>
                    <a:solidFill>
                      <a:schemeClr val="accent6">
                        <a:lumMod val="20000"/>
                        <a:lumOff val="80000"/>
                      </a:schemeClr>
                    </a:solidFill>
                  </a:tcPr>
                </a:tc>
                <a:extLst>
                  <a:ext uri="{0D108BD9-81ED-4DB2-BD59-A6C34878D82A}">
                    <a16:rowId xmlns:a16="http://schemas.microsoft.com/office/drawing/2014/main" val="2357566635"/>
                  </a:ext>
                </a:extLst>
              </a:tr>
            </a:tbl>
          </a:graphicData>
        </a:graphic>
      </p:graphicFrame>
      <p:graphicFrame>
        <p:nvGraphicFramePr>
          <p:cNvPr id="2" name="Content Placeholder 8">
            <a:extLst>
              <a:ext uri="{FF2B5EF4-FFF2-40B4-BE49-F238E27FC236}">
                <a16:creationId xmlns:a16="http://schemas.microsoft.com/office/drawing/2014/main" id="{B2A2DFC9-0E41-C731-3184-838070D6DCB1}"/>
              </a:ext>
            </a:extLst>
          </p:cNvPr>
          <p:cNvGraphicFramePr/>
          <p:nvPr>
            <p:extLst>
              <p:ext uri="{D42A27DB-BD31-4B8C-83A1-F6EECF244321}">
                <p14:modId xmlns:p14="http://schemas.microsoft.com/office/powerpoint/2010/main" val="1008063476"/>
              </p:ext>
            </p:extLst>
          </p:nvPr>
        </p:nvGraphicFramePr>
        <p:xfrm>
          <a:off x="958116" y="2552574"/>
          <a:ext cx="3727053" cy="1752852"/>
        </p:xfrm>
        <a:graphic>
          <a:graphicData uri="http://schemas.openxmlformats.org/drawingml/2006/table">
            <a:tbl>
              <a:tblPr firstRow="1" bandRow="1">
                <a:tableStyleId>{5C22544A-7EE6-4342-B048-85BDC9FD1C3A}</a:tableStyleId>
              </a:tblPr>
              <a:tblGrid>
                <a:gridCol w="3727053">
                  <a:extLst>
                    <a:ext uri="{9D8B030D-6E8A-4147-A177-3AD203B41FA5}">
                      <a16:colId xmlns:a16="http://schemas.microsoft.com/office/drawing/2014/main" val="20000"/>
                    </a:ext>
                  </a:extLst>
                </a:gridCol>
              </a:tblGrid>
              <a:tr h="438213">
                <a:tc>
                  <a:txBody>
                    <a:bodyPr/>
                    <a:lstStyle/>
                    <a:p>
                      <a:pPr algn="ctr"/>
                      <a:r>
                        <a:rPr lang="en-US" sz="2000" dirty="0"/>
                        <a:t>  Datasets</a:t>
                      </a:r>
                    </a:p>
                  </a:txBody>
                  <a:tcPr/>
                </a:tc>
                <a:extLst>
                  <a:ext uri="{0D108BD9-81ED-4DB2-BD59-A6C34878D82A}">
                    <a16:rowId xmlns:a16="http://schemas.microsoft.com/office/drawing/2014/main" val="10000"/>
                  </a:ext>
                </a:extLst>
              </a:tr>
              <a:tr h="438213">
                <a:tc>
                  <a:txBody>
                    <a:bodyPr/>
                    <a:lstStyle/>
                    <a:p>
                      <a:pPr algn="ctr"/>
                      <a:r>
                        <a:rPr lang="en-US" sz="2000" b="1" dirty="0"/>
                        <a:t>Mobility data (</a:t>
                      </a:r>
                      <a:r>
                        <a:rPr lang="en-US" sz="2000" b="1" dirty="0" err="1"/>
                        <a:t>Geolife</a:t>
                      </a:r>
                      <a:r>
                        <a:rPr lang="en-US" sz="2000" b="1" dirty="0"/>
                        <a:t>) </a:t>
                      </a:r>
                    </a:p>
                  </a:txBody>
                  <a:tcPr/>
                </a:tc>
                <a:extLst>
                  <a:ext uri="{0D108BD9-81ED-4DB2-BD59-A6C34878D82A}">
                    <a16:rowId xmlns:a16="http://schemas.microsoft.com/office/drawing/2014/main" val="10001"/>
                  </a:ext>
                </a:extLst>
              </a:tr>
              <a:tr h="43821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t>POI data (Baidu Map API)</a:t>
                      </a:r>
                      <a:endParaRPr lang="en-US" sz="2000" b="1" dirty="0">
                        <a:sym typeface="+mn-ea"/>
                      </a:endParaRPr>
                    </a:p>
                  </a:txBody>
                  <a:tcPr/>
                </a:tc>
                <a:extLst>
                  <a:ext uri="{0D108BD9-81ED-4DB2-BD59-A6C34878D82A}">
                    <a16:rowId xmlns:a16="http://schemas.microsoft.com/office/drawing/2014/main" val="10002"/>
                  </a:ext>
                </a:extLst>
              </a:tr>
              <a:tr h="43821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t>House price (</a:t>
                      </a:r>
                      <a:r>
                        <a:rPr lang="en-US" sz="2000" b="1" dirty="0" err="1"/>
                        <a:t>Lianjia</a:t>
                      </a:r>
                      <a:r>
                        <a:rPr lang="en-US" sz="2000" b="1"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27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a:xfrm>
            <a:off x="838200" y="365125"/>
            <a:ext cx="11065042" cy="730507"/>
          </a:xfrm>
        </p:spPr>
        <p:txBody>
          <a:bodyPr>
            <a:noAutofit/>
          </a:bodyPr>
          <a:lstStyle/>
          <a:p>
            <a:r>
              <a:rPr lang="en-US" dirty="0"/>
              <a:t>Effectiveness</a:t>
            </a:r>
          </a:p>
        </p:txBody>
      </p:sp>
      <p:pic>
        <p:nvPicPr>
          <p:cNvPr id="7" name="Picture 6">
            <a:extLst>
              <a:ext uri="{FF2B5EF4-FFF2-40B4-BE49-F238E27FC236}">
                <a16:creationId xmlns:a16="http://schemas.microsoft.com/office/drawing/2014/main" id="{721749BA-701B-720C-E71D-1B82A817B905}"/>
              </a:ext>
            </a:extLst>
          </p:cNvPr>
          <p:cNvPicPr>
            <a:picLocks noChangeAspect="1"/>
          </p:cNvPicPr>
          <p:nvPr/>
        </p:nvPicPr>
        <p:blipFill>
          <a:blip r:embed="rId3"/>
          <a:stretch>
            <a:fillRect/>
          </a:stretch>
        </p:blipFill>
        <p:spPr>
          <a:xfrm>
            <a:off x="0" y="1897908"/>
            <a:ext cx="12192000" cy="2620057"/>
          </a:xfrm>
          <a:prstGeom prst="rect">
            <a:avLst/>
          </a:prstGeom>
        </p:spPr>
      </p:pic>
    </p:spTree>
    <p:extLst>
      <p:ext uri="{BB962C8B-B14F-4D97-AF65-F5344CB8AC3E}">
        <p14:creationId xmlns:p14="http://schemas.microsoft.com/office/powerpoint/2010/main" val="145062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a:xfrm>
            <a:off x="838200" y="365125"/>
            <a:ext cx="11065042" cy="730507"/>
          </a:xfrm>
        </p:spPr>
        <p:txBody>
          <a:bodyPr>
            <a:noAutofit/>
          </a:bodyPr>
          <a:lstStyle/>
          <a:p>
            <a:r>
              <a:rPr lang="en-US" dirty="0"/>
              <a:t>Ablation study</a:t>
            </a:r>
          </a:p>
        </p:txBody>
      </p:sp>
      <p:pic>
        <p:nvPicPr>
          <p:cNvPr id="3" name="Picture 2">
            <a:extLst>
              <a:ext uri="{FF2B5EF4-FFF2-40B4-BE49-F238E27FC236}">
                <a16:creationId xmlns:a16="http://schemas.microsoft.com/office/drawing/2014/main" id="{DF65E8E4-3B81-9BC4-9403-A86B4226CE3D}"/>
              </a:ext>
            </a:extLst>
          </p:cNvPr>
          <p:cNvPicPr>
            <a:picLocks noChangeAspect="1"/>
          </p:cNvPicPr>
          <p:nvPr/>
        </p:nvPicPr>
        <p:blipFill>
          <a:blip r:embed="rId3"/>
          <a:stretch>
            <a:fillRect/>
          </a:stretch>
        </p:blipFill>
        <p:spPr>
          <a:xfrm>
            <a:off x="2658054" y="1625763"/>
            <a:ext cx="6875892" cy="3606473"/>
          </a:xfrm>
          <a:prstGeom prst="rect">
            <a:avLst/>
          </a:prstGeom>
        </p:spPr>
      </p:pic>
    </p:spTree>
    <p:extLst>
      <p:ext uri="{BB962C8B-B14F-4D97-AF65-F5344CB8AC3E}">
        <p14:creationId xmlns:p14="http://schemas.microsoft.com/office/powerpoint/2010/main" val="18684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a:xfrm>
            <a:off x="462688" y="268120"/>
            <a:ext cx="11729311" cy="730507"/>
          </a:xfrm>
        </p:spPr>
        <p:txBody>
          <a:bodyPr>
            <a:noAutofit/>
          </a:bodyPr>
          <a:lstStyle/>
          <a:p>
            <a:r>
              <a:rPr lang="en-US" dirty="0"/>
              <a:t>Case study</a:t>
            </a:r>
          </a:p>
        </p:txBody>
      </p:sp>
      <p:pic>
        <p:nvPicPr>
          <p:cNvPr id="6" name="Picture 5">
            <a:extLst>
              <a:ext uri="{FF2B5EF4-FFF2-40B4-BE49-F238E27FC236}">
                <a16:creationId xmlns:a16="http://schemas.microsoft.com/office/drawing/2014/main" id="{2C05EE3F-3A74-165A-10E7-7CD783355654}"/>
              </a:ext>
            </a:extLst>
          </p:cNvPr>
          <p:cNvPicPr>
            <a:picLocks noChangeAspect="1"/>
          </p:cNvPicPr>
          <p:nvPr/>
        </p:nvPicPr>
        <p:blipFill>
          <a:blip r:embed="rId3"/>
          <a:stretch>
            <a:fillRect/>
          </a:stretch>
        </p:blipFill>
        <p:spPr>
          <a:xfrm>
            <a:off x="462688" y="908386"/>
            <a:ext cx="11064027" cy="2803523"/>
          </a:xfrm>
          <a:prstGeom prst="rect">
            <a:avLst/>
          </a:prstGeom>
        </p:spPr>
      </p:pic>
      <p:pic>
        <p:nvPicPr>
          <p:cNvPr id="8" name="Picture 7">
            <a:extLst>
              <a:ext uri="{FF2B5EF4-FFF2-40B4-BE49-F238E27FC236}">
                <a16:creationId xmlns:a16="http://schemas.microsoft.com/office/drawing/2014/main" id="{8447EEAC-98B2-06C4-EC66-9D8C188D58C5}"/>
              </a:ext>
            </a:extLst>
          </p:cNvPr>
          <p:cNvPicPr>
            <a:picLocks noChangeAspect="1"/>
          </p:cNvPicPr>
          <p:nvPr/>
        </p:nvPicPr>
        <p:blipFill>
          <a:blip r:embed="rId4"/>
          <a:stretch>
            <a:fillRect/>
          </a:stretch>
        </p:blipFill>
        <p:spPr>
          <a:xfrm>
            <a:off x="522051" y="3756669"/>
            <a:ext cx="11207261" cy="2535843"/>
          </a:xfrm>
          <a:prstGeom prst="rect">
            <a:avLst/>
          </a:prstGeom>
        </p:spPr>
      </p:pic>
      <p:sp>
        <p:nvSpPr>
          <p:cNvPr id="2" name="Rectangular Callout 19">
            <a:extLst>
              <a:ext uri="{FF2B5EF4-FFF2-40B4-BE49-F238E27FC236}">
                <a16:creationId xmlns:a16="http://schemas.microsoft.com/office/drawing/2014/main" id="{B6FE4090-3ED1-E4E5-F84F-3819A073DD39}"/>
              </a:ext>
            </a:extLst>
          </p:cNvPr>
          <p:cNvSpPr/>
          <p:nvPr/>
        </p:nvSpPr>
        <p:spPr>
          <a:xfrm>
            <a:off x="4287528" y="3296848"/>
            <a:ext cx="2048607" cy="830121"/>
          </a:xfrm>
          <a:prstGeom prst="wedgeRectCallout">
            <a:avLst>
              <a:gd name="adj1" fmla="val -13711"/>
              <a:gd name="adj2" fmla="val 713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(1) </a:t>
            </a:r>
            <a:r>
              <a:rPr lang="en-SG" altLang="zh-HK" sz="2400" noProof="0" dirty="0">
                <a:solidFill>
                  <a:prstClr val="black"/>
                </a:solidFill>
                <a:latin typeface="Calibri" panose="020F0502020204030204"/>
                <a:ea typeface="新細明體" panose="02020500000000000000" pitchFamily="18" charset="-120"/>
              </a:rPr>
              <a:t>R</a:t>
            </a: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ich</a:t>
            </a:r>
            <a:r>
              <a:rPr kumimoji="0" lang="en-SG" altLang="zh-HK" sz="2400" i="0" u="none" strike="noStrike" kern="1200" cap="none" spc="0" normalizeH="0" noProof="0" dirty="0">
                <a:ln>
                  <a:noFill/>
                </a:ln>
                <a:solidFill>
                  <a:prstClr val="black"/>
                </a:solidFill>
                <a:effectLst/>
                <a:uLnTx/>
                <a:uFillTx/>
                <a:latin typeface="Calibri" panose="020F0502020204030204"/>
                <a:ea typeface="新細明體" panose="02020500000000000000" pitchFamily="18" charset="-120"/>
              </a:rPr>
              <a:t> travel shorter</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3" name="Rectangular Callout 19">
            <a:extLst>
              <a:ext uri="{FF2B5EF4-FFF2-40B4-BE49-F238E27FC236}">
                <a16:creationId xmlns:a16="http://schemas.microsoft.com/office/drawing/2014/main" id="{7A7B34BE-E0C0-F2E6-3D86-A2BE6F5AE0A9}"/>
              </a:ext>
            </a:extLst>
          </p:cNvPr>
          <p:cNvSpPr/>
          <p:nvPr/>
        </p:nvSpPr>
        <p:spPr>
          <a:xfrm>
            <a:off x="1353828" y="1043387"/>
            <a:ext cx="2048607" cy="830121"/>
          </a:xfrm>
          <a:prstGeom prst="wedgeRectCallout">
            <a:avLst>
              <a:gd name="adj1" fmla="val -13711"/>
              <a:gd name="adj2" fmla="val 713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(2) </a:t>
            </a:r>
            <a:r>
              <a:rPr lang="en-SG" altLang="zh-HK" sz="2400" noProof="0" dirty="0">
                <a:solidFill>
                  <a:prstClr val="black"/>
                </a:solidFill>
                <a:latin typeface="Calibri" panose="020F0502020204030204"/>
                <a:ea typeface="新細明體" panose="02020500000000000000" pitchFamily="18" charset="-120"/>
              </a:rPr>
              <a:t>R</a:t>
            </a: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ich</a:t>
            </a:r>
            <a:r>
              <a:rPr lang="en-SG" altLang="zh-HK" sz="2400" dirty="0">
                <a:solidFill>
                  <a:prstClr val="black"/>
                </a:solidFill>
              </a:rPr>
              <a:t> with lower activity</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7" name="Rectangular Callout 19">
            <a:extLst>
              <a:ext uri="{FF2B5EF4-FFF2-40B4-BE49-F238E27FC236}">
                <a16:creationId xmlns:a16="http://schemas.microsoft.com/office/drawing/2014/main" id="{70FFC6F7-959E-F443-C1A2-2A02717D55E8}"/>
              </a:ext>
            </a:extLst>
          </p:cNvPr>
          <p:cNvSpPr/>
          <p:nvPr/>
        </p:nvSpPr>
        <p:spPr>
          <a:xfrm>
            <a:off x="329524" y="5462391"/>
            <a:ext cx="2048607" cy="830121"/>
          </a:xfrm>
          <a:prstGeom prst="wedgeRectCallout">
            <a:avLst>
              <a:gd name="adj1" fmla="val 58821"/>
              <a:gd name="adj2" fmla="val -20826"/>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(3) </a:t>
            </a:r>
            <a:r>
              <a:rPr lang="en-SG" altLang="zh-HK" sz="2400" noProof="0" dirty="0">
                <a:solidFill>
                  <a:prstClr val="black"/>
                </a:solidFill>
                <a:latin typeface="Calibri" panose="020F0502020204030204"/>
                <a:ea typeface="新細明體" panose="02020500000000000000" pitchFamily="18" charset="-120"/>
              </a:rPr>
              <a:t>R</a:t>
            </a: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ich</a:t>
            </a:r>
            <a:r>
              <a:rPr lang="en-SG" altLang="zh-HK" sz="2400" dirty="0">
                <a:solidFill>
                  <a:prstClr val="black"/>
                </a:solidFill>
              </a:rPr>
              <a:t> with steady job</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Tree>
    <p:extLst>
      <p:ext uri="{BB962C8B-B14F-4D97-AF65-F5344CB8AC3E}">
        <p14:creationId xmlns:p14="http://schemas.microsoft.com/office/powerpoint/2010/main" val="17135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D38D7A-4DC9-41D7-A260-7BA1E78E018B}"/>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9EAED33-1ED6-4A36-B152-3CAB59CEA85A}"/>
              </a:ext>
            </a:extLst>
          </p:cNvPr>
          <p:cNvSpPr>
            <a:spLocks noGrp="1"/>
          </p:cNvSpPr>
          <p:nvPr>
            <p:ph type="title"/>
          </p:nvPr>
        </p:nvSpPr>
        <p:spPr/>
        <p:txBody>
          <a:bodyPr/>
          <a:lstStyle/>
          <a:p>
            <a:r>
              <a:rPr lang="en-SG" dirty="0"/>
              <a:t>Contributions</a:t>
            </a:r>
          </a:p>
        </p:txBody>
      </p:sp>
      <p:graphicFrame>
        <p:nvGraphicFramePr>
          <p:cNvPr id="5" name="Content Placeholder 8">
            <a:extLst>
              <a:ext uri="{FF2B5EF4-FFF2-40B4-BE49-F238E27FC236}">
                <a16:creationId xmlns:a16="http://schemas.microsoft.com/office/drawing/2014/main" id="{ECF8D581-EF32-4D9E-98ED-37486B33BB47}"/>
              </a:ext>
            </a:extLst>
          </p:cNvPr>
          <p:cNvGraphicFramePr/>
          <p:nvPr>
            <p:custDataLst>
              <p:tags r:id="rId1"/>
            </p:custDataLst>
            <p:extLst>
              <p:ext uri="{D42A27DB-BD31-4B8C-83A1-F6EECF244321}">
                <p14:modId xmlns:p14="http://schemas.microsoft.com/office/powerpoint/2010/main" val="1740392809"/>
              </p:ext>
            </p:extLst>
          </p:nvPr>
        </p:nvGraphicFramePr>
        <p:xfrm>
          <a:off x="1278304" y="2529775"/>
          <a:ext cx="2552488" cy="1005840"/>
        </p:xfrm>
        <a:graphic>
          <a:graphicData uri="http://schemas.openxmlformats.org/drawingml/2006/table">
            <a:tbl>
              <a:tblPr firstRow="1" bandRow="1">
                <a:tableStyleId>{5C22544A-7EE6-4342-B048-85BDC9FD1C3A}</a:tableStyleId>
              </a:tblPr>
              <a:tblGrid>
                <a:gridCol w="2552488">
                  <a:extLst>
                    <a:ext uri="{9D8B030D-6E8A-4147-A177-3AD203B41FA5}">
                      <a16:colId xmlns:a16="http://schemas.microsoft.com/office/drawing/2014/main" val="20000"/>
                    </a:ext>
                  </a:extLst>
                </a:gridCol>
              </a:tblGrid>
              <a:tr h="195336">
                <a:tc>
                  <a:txBody>
                    <a:bodyPr/>
                    <a:lstStyle/>
                    <a:p>
                      <a:pPr algn="ctr"/>
                      <a:r>
                        <a:rPr lang="en-US" sz="1800" dirty="0"/>
                        <a:t>A novel problem</a:t>
                      </a:r>
                    </a:p>
                  </a:txBody>
                  <a:tcPr/>
                </a:tc>
                <a:extLst>
                  <a:ext uri="{0D108BD9-81ED-4DB2-BD59-A6C34878D82A}">
                    <a16:rowId xmlns:a16="http://schemas.microsoft.com/office/drawing/2014/main" val="10000"/>
                  </a:ext>
                </a:extLst>
              </a:tr>
              <a:tr h="195336">
                <a:tc>
                  <a:txBody>
                    <a:bodyPr/>
                    <a:lstStyle/>
                    <a:p>
                      <a:pPr algn="ctr"/>
                      <a:r>
                        <a:rPr lang="en-US" sz="1800" b="1" dirty="0"/>
                        <a:t>Inferring SES by GPS trajectories</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8">
            <a:extLst>
              <a:ext uri="{FF2B5EF4-FFF2-40B4-BE49-F238E27FC236}">
                <a16:creationId xmlns:a16="http://schemas.microsoft.com/office/drawing/2014/main" id="{EB07261E-C60F-44F4-84F3-5689A2FF8557}"/>
              </a:ext>
            </a:extLst>
          </p:cNvPr>
          <p:cNvGraphicFramePr/>
          <p:nvPr>
            <p:custDataLst>
              <p:tags r:id="rId2"/>
            </p:custDataLst>
            <p:extLst>
              <p:ext uri="{D42A27DB-BD31-4B8C-83A1-F6EECF244321}">
                <p14:modId xmlns:p14="http://schemas.microsoft.com/office/powerpoint/2010/main" val="525105904"/>
              </p:ext>
            </p:extLst>
          </p:nvPr>
        </p:nvGraphicFramePr>
        <p:xfrm>
          <a:off x="4811002" y="2495060"/>
          <a:ext cx="2730574" cy="1280160"/>
        </p:xfrm>
        <a:graphic>
          <a:graphicData uri="http://schemas.openxmlformats.org/drawingml/2006/table">
            <a:tbl>
              <a:tblPr firstRow="1" bandRow="1">
                <a:tableStyleId>{5C22544A-7EE6-4342-B048-85BDC9FD1C3A}</a:tableStyleId>
              </a:tblPr>
              <a:tblGrid>
                <a:gridCol w="2730574">
                  <a:extLst>
                    <a:ext uri="{9D8B030D-6E8A-4147-A177-3AD203B41FA5}">
                      <a16:colId xmlns:a16="http://schemas.microsoft.com/office/drawing/2014/main" val="20000"/>
                    </a:ext>
                  </a:extLst>
                </a:gridCol>
              </a:tblGrid>
              <a:tr h="329183">
                <a:tc>
                  <a:txBody>
                    <a:bodyPr/>
                    <a:lstStyle/>
                    <a:p>
                      <a:pPr algn="ctr"/>
                      <a:r>
                        <a:rPr lang="en-US" sz="1800" dirty="0"/>
                        <a:t>A novel framework</a:t>
                      </a:r>
                    </a:p>
                  </a:txBody>
                  <a:tcPr/>
                </a:tc>
                <a:extLst>
                  <a:ext uri="{0D108BD9-81ED-4DB2-BD59-A6C34878D82A}">
                    <a16:rowId xmlns:a16="http://schemas.microsoft.com/office/drawing/2014/main" val="10000"/>
                  </a:ext>
                </a:extLst>
              </a:tr>
              <a:tr h="3291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a:t>DeepSEI</a:t>
                      </a:r>
                      <a:r>
                        <a:rPr lang="en-US" sz="1800" b="1" dirty="0"/>
                        <a:t> (DN &amp; RN)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spatiality, temporality,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and activity</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8">
            <a:extLst>
              <a:ext uri="{FF2B5EF4-FFF2-40B4-BE49-F238E27FC236}">
                <a16:creationId xmlns:a16="http://schemas.microsoft.com/office/drawing/2014/main" id="{82BA6334-062B-4672-B59F-8CD160B049C6}"/>
              </a:ext>
            </a:extLst>
          </p:cNvPr>
          <p:cNvGraphicFramePr/>
          <p:nvPr>
            <p:custDataLst>
              <p:tags r:id="rId3"/>
            </p:custDataLst>
            <p:extLst>
              <p:ext uri="{D42A27DB-BD31-4B8C-83A1-F6EECF244321}">
                <p14:modId xmlns:p14="http://schemas.microsoft.com/office/powerpoint/2010/main" val="3458296709"/>
              </p:ext>
            </p:extLst>
          </p:nvPr>
        </p:nvGraphicFramePr>
        <p:xfrm>
          <a:off x="8355410" y="2469489"/>
          <a:ext cx="2552488" cy="1005840"/>
        </p:xfrm>
        <a:graphic>
          <a:graphicData uri="http://schemas.openxmlformats.org/drawingml/2006/table">
            <a:tbl>
              <a:tblPr firstRow="1" bandRow="1">
                <a:tableStyleId>{5C22544A-7EE6-4342-B048-85BDC9FD1C3A}</a:tableStyleId>
              </a:tblPr>
              <a:tblGrid>
                <a:gridCol w="2552488">
                  <a:extLst>
                    <a:ext uri="{9D8B030D-6E8A-4147-A177-3AD203B41FA5}">
                      <a16:colId xmlns:a16="http://schemas.microsoft.com/office/drawing/2014/main" val="20000"/>
                    </a:ext>
                  </a:extLst>
                </a:gridCol>
              </a:tblGrid>
              <a:tr h="217756">
                <a:tc>
                  <a:txBody>
                    <a:bodyPr/>
                    <a:lstStyle/>
                    <a:p>
                      <a:pPr algn="ctr"/>
                      <a:r>
                        <a:rPr lang="en-US" sz="1800" dirty="0"/>
                        <a:t>Experiments</a:t>
                      </a:r>
                    </a:p>
                  </a:txBody>
                  <a:tcPr/>
                </a:tc>
                <a:extLst>
                  <a:ext uri="{0D108BD9-81ED-4DB2-BD59-A6C34878D82A}">
                    <a16:rowId xmlns:a16="http://schemas.microsoft.com/office/drawing/2014/main" val="10000"/>
                  </a:ext>
                </a:extLst>
              </a:tr>
              <a:tr h="217756">
                <a:tc>
                  <a:txBody>
                    <a:bodyPr/>
                    <a:lstStyle/>
                    <a:p>
                      <a:pPr algn="ctr"/>
                      <a:r>
                        <a:rPr lang="en-US" sz="1800" b="1" dirty="0"/>
                        <a:t>Effectiveness</a:t>
                      </a:r>
                    </a:p>
                    <a:p>
                      <a:pPr algn="ctr"/>
                      <a:r>
                        <a:rPr lang="en-US" sz="1800" b="1" dirty="0"/>
                        <a:t>(prediction accuracy)</a:t>
                      </a:r>
                    </a:p>
                  </a:txBody>
                  <a:tcPr>
                    <a:solidFill>
                      <a:schemeClr val="accent1">
                        <a:lumMod val="20000"/>
                        <a:lumOff val="80000"/>
                      </a:schemeClr>
                    </a:solidFill>
                  </a:tcPr>
                </a:tc>
                <a:extLst>
                  <a:ext uri="{0D108BD9-81ED-4DB2-BD59-A6C34878D82A}">
                    <a16:rowId xmlns:a16="http://schemas.microsoft.com/office/drawing/2014/main" val="1887242444"/>
                  </a:ext>
                </a:extLst>
              </a:tr>
            </a:tbl>
          </a:graphicData>
        </a:graphic>
      </p:graphicFrame>
      <p:sp>
        <p:nvSpPr>
          <p:cNvPr id="8" name="Arrow: Right 7">
            <a:extLst>
              <a:ext uri="{FF2B5EF4-FFF2-40B4-BE49-F238E27FC236}">
                <a16:creationId xmlns:a16="http://schemas.microsoft.com/office/drawing/2014/main" id="{52185F3C-4A14-4E2F-8353-DB7DD9524B2D}"/>
              </a:ext>
            </a:extLst>
          </p:cNvPr>
          <p:cNvSpPr/>
          <p:nvPr/>
        </p:nvSpPr>
        <p:spPr>
          <a:xfrm>
            <a:off x="4059170" y="2762947"/>
            <a:ext cx="539496" cy="265176"/>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row: Right 8">
            <a:extLst>
              <a:ext uri="{FF2B5EF4-FFF2-40B4-BE49-F238E27FC236}">
                <a16:creationId xmlns:a16="http://schemas.microsoft.com/office/drawing/2014/main" id="{291D4E61-5C90-4771-A549-96B36276528B}"/>
              </a:ext>
            </a:extLst>
          </p:cNvPr>
          <p:cNvSpPr/>
          <p:nvPr/>
        </p:nvSpPr>
        <p:spPr>
          <a:xfrm>
            <a:off x="7669912" y="2728232"/>
            <a:ext cx="539496" cy="265176"/>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5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p:txBody>
          <a:bodyPr/>
          <a:lstStyle/>
          <a:p>
            <a:r>
              <a:rPr lang="en-US" dirty="0"/>
              <a:t>Q &amp; A</a:t>
            </a:r>
          </a:p>
        </p:txBody>
      </p:sp>
      <p:sp>
        <p:nvSpPr>
          <p:cNvPr id="7" name="Title 1">
            <a:extLst>
              <a:ext uri="{FF2B5EF4-FFF2-40B4-BE49-F238E27FC236}">
                <a16:creationId xmlns:a16="http://schemas.microsoft.com/office/drawing/2014/main" id="{61C5185C-48E0-4D94-3AB9-F5E8AA92F5D0}"/>
              </a:ext>
            </a:extLst>
          </p:cNvPr>
          <p:cNvSpPr txBox="1">
            <a:spLocks/>
          </p:cNvSpPr>
          <p:nvPr/>
        </p:nvSpPr>
        <p:spPr>
          <a:xfrm>
            <a:off x="1529862" y="1225484"/>
            <a:ext cx="8229600" cy="1385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accent5">
                    <a:lumMod val="75000"/>
                  </a:schemeClr>
                </a:solidFill>
                <a:latin typeface="+mj-lt"/>
                <a:ea typeface="+mj-ea"/>
                <a:cs typeface="+mj-cs"/>
              </a:defRPr>
            </a:lvl1pPr>
          </a:lstStyle>
          <a:p>
            <a:pPr algn="ctr"/>
            <a:r>
              <a:rPr lang="en-US" sz="3200"/>
              <a:t>Thank You!</a:t>
            </a:r>
            <a:endParaRPr lang="en-US" sz="3200" dirty="0"/>
          </a:p>
        </p:txBody>
      </p:sp>
      <p:pic>
        <p:nvPicPr>
          <p:cNvPr id="8" name="Picture 7" descr="Image result for collaboration">
            <a:extLst>
              <a:ext uri="{FF2B5EF4-FFF2-40B4-BE49-F238E27FC236}">
                <a16:creationId xmlns:a16="http://schemas.microsoft.com/office/drawing/2014/main" id="{D0559409-C613-C0BC-61AF-28806BAC1D8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48883" y="2382405"/>
            <a:ext cx="5114503" cy="341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62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ChangeArrowheads="1"/>
          </p:cNvSpPr>
          <p:nvPr/>
        </p:nvSpPr>
        <p:spPr bwMode="auto">
          <a:xfrm>
            <a:off x="2819400" y="1143000"/>
            <a:ext cx="5943600" cy="3124200"/>
          </a:xfrm>
          <a:prstGeom prst="cloudCallout">
            <a:avLst>
              <a:gd name="adj1" fmla="val -39403"/>
              <a:gd name="adj2" fmla="val 42935"/>
            </a:avLst>
          </a:prstGeom>
          <a:noFill/>
          <a:ln w="9525">
            <a:solidFill>
              <a:schemeClr val="tx1"/>
            </a:solidFill>
            <a:round/>
            <a:headEnd/>
            <a:tailEnd/>
          </a:ln>
          <a:effectLst/>
        </p:spPr>
        <p:txBody>
          <a:bodyPr/>
          <a:lstStyle/>
          <a:p>
            <a:pPr algn="ctr"/>
            <a:endParaRPr lang="en-US" sz="2400"/>
          </a:p>
        </p:txBody>
      </p:sp>
      <p:pic>
        <p:nvPicPr>
          <p:cNvPr id="115715" name="Picture 3" descr="cars-trucks2"/>
          <p:cNvPicPr>
            <a:picLocks noChangeAspect="1" noChangeArrowheads="1"/>
          </p:cNvPicPr>
          <p:nvPr/>
        </p:nvPicPr>
        <p:blipFill>
          <a:blip r:embed="rId3" cstate="print"/>
          <a:srcRect/>
          <a:stretch>
            <a:fillRect/>
          </a:stretch>
        </p:blipFill>
        <p:spPr bwMode="auto">
          <a:xfrm>
            <a:off x="1752600" y="762000"/>
            <a:ext cx="1346200" cy="1981200"/>
          </a:xfrm>
          <a:prstGeom prst="rect">
            <a:avLst/>
          </a:prstGeom>
          <a:noFill/>
        </p:spPr>
      </p:pic>
      <p:sp>
        <p:nvSpPr>
          <p:cNvPr id="115716" name="Text Box 4"/>
          <p:cNvSpPr txBox="1">
            <a:spLocks noChangeArrowheads="1"/>
          </p:cNvSpPr>
          <p:nvPr/>
        </p:nvSpPr>
        <p:spPr bwMode="auto">
          <a:xfrm>
            <a:off x="1739900" y="2698751"/>
            <a:ext cx="1219200" cy="366713"/>
          </a:xfrm>
          <a:prstGeom prst="rect">
            <a:avLst/>
          </a:prstGeom>
          <a:noFill/>
          <a:ln w="9525">
            <a:noFill/>
            <a:miter lim="800000"/>
            <a:headEnd/>
            <a:tailEnd/>
          </a:ln>
          <a:effectLst/>
        </p:spPr>
        <p:txBody>
          <a:bodyPr wrap="none">
            <a:spAutoFit/>
          </a:bodyPr>
          <a:lstStyle/>
          <a:p>
            <a:r>
              <a:rPr lang="en-US" i="1"/>
              <a:t>Traffic info</a:t>
            </a:r>
          </a:p>
        </p:txBody>
      </p:sp>
      <p:grpSp>
        <p:nvGrpSpPr>
          <p:cNvPr id="2" name="Group 23"/>
          <p:cNvGrpSpPr>
            <a:grpSpLocks/>
          </p:cNvGrpSpPr>
          <p:nvPr/>
        </p:nvGrpSpPr>
        <p:grpSpPr bwMode="auto">
          <a:xfrm>
            <a:off x="3492500" y="1403350"/>
            <a:ext cx="2209800" cy="3193992"/>
            <a:chOff x="1200" y="2448"/>
            <a:chExt cx="1105" cy="1683"/>
          </a:xfrm>
        </p:grpSpPr>
        <p:pic>
          <p:nvPicPr>
            <p:cNvPr id="115717" name="Picture 5" descr="pda"/>
            <p:cNvPicPr>
              <a:picLocks noChangeAspect="1" noChangeArrowheads="1"/>
            </p:cNvPicPr>
            <p:nvPr/>
          </p:nvPicPr>
          <p:blipFill>
            <a:blip r:embed="rId4" cstate="print"/>
            <a:srcRect/>
            <a:stretch>
              <a:fillRect/>
            </a:stretch>
          </p:blipFill>
          <p:spPr bwMode="auto">
            <a:xfrm>
              <a:off x="1200" y="2448"/>
              <a:ext cx="1105" cy="1536"/>
            </a:xfrm>
            <a:prstGeom prst="rect">
              <a:avLst/>
            </a:prstGeom>
            <a:noFill/>
          </p:spPr>
        </p:pic>
        <p:sp>
          <p:nvSpPr>
            <p:cNvPr id="115718" name="Text Box 6"/>
            <p:cNvSpPr txBox="1">
              <a:spLocks noChangeArrowheads="1"/>
            </p:cNvSpPr>
            <p:nvPr/>
          </p:nvSpPr>
          <p:spPr bwMode="auto">
            <a:xfrm>
              <a:off x="1296" y="3936"/>
              <a:ext cx="606" cy="195"/>
            </a:xfrm>
            <a:prstGeom prst="rect">
              <a:avLst/>
            </a:prstGeom>
            <a:noFill/>
            <a:ln w="9525">
              <a:noFill/>
              <a:miter lim="800000"/>
              <a:headEnd/>
              <a:tailEnd/>
            </a:ln>
            <a:effectLst/>
          </p:spPr>
          <p:txBody>
            <a:bodyPr wrap="none">
              <a:spAutoFit/>
            </a:bodyPr>
            <a:lstStyle/>
            <a:p>
              <a:r>
                <a:rPr lang="en-US" i="1"/>
                <a:t>Navigation</a:t>
              </a:r>
            </a:p>
          </p:txBody>
        </p:sp>
      </p:grpSp>
      <p:grpSp>
        <p:nvGrpSpPr>
          <p:cNvPr id="3" name="Group 25"/>
          <p:cNvGrpSpPr>
            <a:grpSpLocks/>
          </p:cNvGrpSpPr>
          <p:nvPr/>
        </p:nvGrpSpPr>
        <p:grpSpPr bwMode="auto">
          <a:xfrm>
            <a:off x="1739901" y="3460751"/>
            <a:ext cx="1724025" cy="2347913"/>
            <a:chOff x="144" y="1824"/>
            <a:chExt cx="1086" cy="1479"/>
          </a:xfrm>
        </p:grpSpPr>
        <p:pic>
          <p:nvPicPr>
            <p:cNvPr id="115719" name="Picture 7" descr="WideRadarTampa"/>
            <p:cNvPicPr>
              <a:picLocks noChangeAspect="1" noChangeArrowheads="1"/>
            </p:cNvPicPr>
            <p:nvPr/>
          </p:nvPicPr>
          <p:blipFill>
            <a:blip r:embed="rId5" cstate="print"/>
            <a:srcRect/>
            <a:stretch>
              <a:fillRect/>
            </a:stretch>
          </p:blipFill>
          <p:spPr bwMode="auto">
            <a:xfrm>
              <a:off x="144" y="1824"/>
              <a:ext cx="1086" cy="1200"/>
            </a:xfrm>
            <a:prstGeom prst="rect">
              <a:avLst/>
            </a:prstGeom>
            <a:noFill/>
          </p:spPr>
        </p:pic>
        <p:sp>
          <p:nvSpPr>
            <p:cNvPr id="115720" name="Text Box 8"/>
            <p:cNvSpPr txBox="1">
              <a:spLocks noChangeArrowheads="1"/>
            </p:cNvSpPr>
            <p:nvPr/>
          </p:nvSpPr>
          <p:spPr bwMode="auto">
            <a:xfrm>
              <a:off x="192" y="3072"/>
              <a:ext cx="944" cy="231"/>
            </a:xfrm>
            <a:prstGeom prst="rect">
              <a:avLst/>
            </a:prstGeom>
            <a:noFill/>
            <a:ln w="9525">
              <a:noFill/>
              <a:miter lim="800000"/>
              <a:headEnd/>
              <a:tailEnd/>
            </a:ln>
            <a:effectLst/>
          </p:spPr>
          <p:txBody>
            <a:bodyPr wrap="none">
              <a:spAutoFit/>
            </a:bodyPr>
            <a:lstStyle/>
            <a:p>
              <a:r>
                <a:rPr lang="en-US" i="1"/>
                <a:t>Local weather</a:t>
              </a:r>
            </a:p>
          </p:txBody>
        </p:sp>
      </p:grpSp>
      <p:pic>
        <p:nvPicPr>
          <p:cNvPr id="115722" name="Picture 10" descr="ecdlogo"/>
          <p:cNvPicPr>
            <a:picLocks noChangeAspect="1" noChangeArrowheads="1"/>
          </p:cNvPicPr>
          <p:nvPr/>
        </p:nvPicPr>
        <p:blipFill>
          <a:blip r:embed="rId6" cstate="print"/>
          <a:srcRect/>
          <a:stretch>
            <a:fillRect/>
          </a:stretch>
        </p:blipFill>
        <p:spPr bwMode="auto">
          <a:xfrm>
            <a:off x="5245100" y="4222751"/>
            <a:ext cx="2038350" cy="1946275"/>
          </a:xfrm>
          <a:prstGeom prst="rect">
            <a:avLst/>
          </a:prstGeom>
          <a:noFill/>
        </p:spPr>
      </p:pic>
      <p:sp>
        <p:nvSpPr>
          <p:cNvPr id="115723" name="Text Box 11"/>
          <p:cNvSpPr txBox="1">
            <a:spLocks noChangeArrowheads="1"/>
          </p:cNvSpPr>
          <p:nvPr/>
        </p:nvSpPr>
        <p:spPr bwMode="auto">
          <a:xfrm>
            <a:off x="5305425" y="6141244"/>
            <a:ext cx="1917700" cy="366713"/>
          </a:xfrm>
          <a:prstGeom prst="rect">
            <a:avLst/>
          </a:prstGeom>
          <a:noFill/>
          <a:ln w="9525">
            <a:noFill/>
            <a:miter lim="800000"/>
            <a:headEnd/>
            <a:tailEnd/>
          </a:ln>
          <a:effectLst/>
        </p:spPr>
        <p:txBody>
          <a:bodyPr wrap="none">
            <a:spAutoFit/>
          </a:bodyPr>
          <a:lstStyle/>
          <a:p>
            <a:r>
              <a:rPr lang="en-US" i="1" dirty="0"/>
              <a:t>Emergency service</a:t>
            </a:r>
          </a:p>
        </p:txBody>
      </p:sp>
      <p:sp>
        <p:nvSpPr>
          <p:cNvPr id="115725" name="Text Box 13"/>
          <p:cNvSpPr txBox="1">
            <a:spLocks noChangeArrowheads="1"/>
          </p:cNvSpPr>
          <p:nvPr/>
        </p:nvSpPr>
        <p:spPr bwMode="auto">
          <a:xfrm>
            <a:off x="8826500" y="2774951"/>
            <a:ext cx="1009650" cy="366713"/>
          </a:xfrm>
          <a:prstGeom prst="rect">
            <a:avLst/>
          </a:prstGeom>
          <a:noFill/>
          <a:ln w="9525">
            <a:noFill/>
            <a:miter lim="800000"/>
            <a:headEnd/>
            <a:tailEnd/>
          </a:ln>
          <a:effectLst/>
        </p:spPr>
        <p:txBody>
          <a:bodyPr wrap="none">
            <a:spAutoFit/>
          </a:bodyPr>
          <a:lstStyle/>
          <a:p>
            <a:r>
              <a:rPr lang="en-US" i="1" dirty="0"/>
              <a:t>Logistics</a:t>
            </a:r>
          </a:p>
        </p:txBody>
      </p:sp>
      <p:sp>
        <p:nvSpPr>
          <p:cNvPr id="115726" name="Rectangle 14"/>
          <p:cNvSpPr>
            <a:spLocks noGrp="1" noChangeArrowheads="1"/>
          </p:cNvSpPr>
          <p:nvPr>
            <p:ph type="title"/>
          </p:nvPr>
        </p:nvSpPr>
        <p:spPr>
          <a:xfrm>
            <a:off x="420631" y="-89693"/>
            <a:ext cx="8229600" cy="1143000"/>
          </a:xfrm>
          <a:noFill/>
          <a:ln/>
        </p:spPr>
        <p:txBody>
          <a:bodyPr anchor="ctr"/>
          <a:lstStyle/>
          <a:p>
            <a:r>
              <a:rPr lang="en-US" dirty="0"/>
              <a:t>Location-Based Services</a:t>
            </a:r>
          </a:p>
        </p:txBody>
      </p:sp>
      <p:sp>
        <p:nvSpPr>
          <p:cNvPr id="115728" name="Text Box 16"/>
          <p:cNvSpPr txBox="1">
            <a:spLocks noChangeArrowheads="1"/>
          </p:cNvSpPr>
          <p:nvPr/>
        </p:nvSpPr>
        <p:spPr bwMode="auto">
          <a:xfrm>
            <a:off x="7835900" y="5670550"/>
            <a:ext cx="2603500" cy="641350"/>
          </a:xfrm>
          <a:prstGeom prst="rect">
            <a:avLst/>
          </a:prstGeom>
          <a:noFill/>
          <a:ln w="9525">
            <a:noFill/>
            <a:miter lim="800000"/>
            <a:headEnd/>
            <a:tailEnd/>
          </a:ln>
          <a:effectLst/>
        </p:spPr>
        <p:txBody>
          <a:bodyPr wrap="none">
            <a:spAutoFit/>
          </a:bodyPr>
          <a:lstStyle/>
          <a:p>
            <a:pPr algn="ctr"/>
            <a:r>
              <a:rPr lang="en-US" i="1"/>
              <a:t>Geographical Information</a:t>
            </a:r>
          </a:p>
          <a:p>
            <a:pPr algn="ctr"/>
            <a:r>
              <a:rPr lang="en-US" i="1"/>
              <a:t>System (GIS)</a:t>
            </a:r>
          </a:p>
        </p:txBody>
      </p:sp>
      <p:pic>
        <p:nvPicPr>
          <p:cNvPr id="115730" name="Picture 18" descr="Telco3"/>
          <p:cNvPicPr>
            <a:picLocks noChangeAspect="1" noChangeArrowheads="1"/>
          </p:cNvPicPr>
          <p:nvPr/>
        </p:nvPicPr>
        <p:blipFill>
          <a:blip r:embed="rId7" cstate="print"/>
          <a:srcRect/>
          <a:stretch>
            <a:fillRect/>
          </a:stretch>
        </p:blipFill>
        <p:spPr bwMode="auto">
          <a:xfrm>
            <a:off x="8458201" y="1143001"/>
            <a:ext cx="1753849" cy="1731963"/>
          </a:xfrm>
          <a:prstGeom prst="rect">
            <a:avLst/>
          </a:prstGeom>
          <a:noFill/>
          <a:ln w="9525">
            <a:noFill/>
            <a:miter lim="800000"/>
            <a:headEnd/>
            <a:tailEnd/>
          </a:ln>
        </p:spPr>
      </p:pic>
      <p:pic>
        <p:nvPicPr>
          <p:cNvPr id="115731" name="Picture 19" descr="dog"/>
          <p:cNvPicPr>
            <a:picLocks noChangeAspect="1" noChangeArrowheads="1"/>
          </p:cNvPicPr>
          <p:nvPr/>
        </p:nvPicPr>
        <p:blipFill>
          <a:blip r:embed="rId8" cstate="print"/>
          <a:srcRect/>
          <a:stretch>
            <a:fillRect/>
          </a:stretch>
        </p:blipFill>
        <p:spPr bwMode="auto">
          <a:xfrm>
            <a:off x="3568700" y="4679950"/>
            <a:ext cx="1447800" cy="1644650"/>
          </a:xfrm>
          <a:prstGeom prst="rect">
            <a:avLst/>
          </a:prstGeom>
          <a:noFill/>
        </p:spPr>
      </p:pic>
      <p:sp>
        <p:nvSpPr>
          <p:cNvPr id="115732" name="Text Box 20"/>
          <p:cNvSpPr txBox="1">
            <a:spLocks noChangeArrowheads="1"/>
          </p:cNvSpPr>
          <p:nvPr/>
        </p:nvSpPr>
        <p:spPr bwMode="auto">
          <a:xfrm>
            <a:off x="2476500" y="5964238"/>
            <a:ext cx="1009650" cy="366712"/>
          </a:xfrm>
          <a:prstGeom prst="rect">
            <a:avLst/>
          </a:prstGeom>
          <a:noFill/>
          <a:ln w="9525">
            <a:noFill/>
            <a:miter lim="800000"/>
            <a:headEnd/>
            <a:tailEnd/>
          </a:ln>
          <a:effectLst/>
        </p:spPr>
        <p:txBody>
          <a:bodyPr wrap="none">
            <a:spAutoFit/>
          </a:bodyPr>
          <a:lstStyle/>
          <a:p>
            <a:r>
              <a:rPr lang="en-US" i="1" dirty="0"/>
              <a:t>Tracking</a:t>
            </a:r>
          </a:p>
        </p:txBody>
      </p:sp>
      <p:grpSp>
        <p:nvGrpSpPr>
          <p:cNvPr id="4" name="Group 27"/>
          <p:cNvGrpSpPr>
            <a:grpSpLocks/>
          </p:cNvGrpSpPr>
          <p:nvPr/>
        </p:nvGrpSpPr>
        <p:grpSpPr bwMode="auto">
          <a:xfrm>
            <a:off x="5778501" y="1250950"/>
            <a:ext cx="3452813" cy="2242732"/>
            <a:chOff x="2448" y="1440"/>
            <a:chExt cx="1983" cy="1244"/>
          </a:xfrm>
        </p:grpSpPr>
        <p:pic>
          <p:nvPicPr>
            <p:cNvPr id="115729" name="Picture 17" descr="homepage"/>
            <p:cNvPicPr>
              <a:picLocks noChangeAspect="1" noChangeArrowheads="1"/>
            </p:cNvPicPr>
            <p:nvPr/>
          </p:nvPicPr>
          <p:blipFill>
            <a:blip r:embed="rId9" cstate="print"/>
            <a:srcRect/>
            <a:stretch>
              <a:fillRect/>
            </a:stretch>
          </p:blipFill>
          <p:spPr bwMode="auto">
            <a:xfrm>
              <a:off x="2448" y="1440"/>
              <a:ext cx="1440" cy="1080"/>
            </a:xfrm>
            <a:prstGeom prst="rect">
              <a:avLst/>
            </a:prstGeom>
            <a:noFill/>
          </p:spPr>
        </p:pic>
        <p:sp>
          <p:nvSpPr>
            <p:cNvPr id="115738" name="Rectangle 26"/>
            <p:cNvSpPr>
              <a:spLocks noChangeArrowheads="1"/>
            </p:cNvSpPr>
            <p:nvPr/>
          </p:nvSpPr>
          <p:spPr bwMode="auto">
            <a:xfrm>
              <a:off x="2544" y="2496"/>
              <a:ext cx="1887" cy="188"/>
            </a:xfrm>
            <a:prstGeom prst="rect">
              <a:avLst/>
            </a:prstGeom>
            <a:noFill/>
            <a:ln w="9525">
              <a:noFill/>
              <a:miter lim="800000"/>
              <a:headEnd/>
              <a:tailEnd/>
            </a:ln>
            <a:effectLst/>
          </p:spPr>
          <p:txBody>
            <a:bodyPr>
              <a:spAutoFit/>
            </a:bodyPr>
            <a:lstStyle/>
            <a:p>
              <a:r>
                <a:rPr lang="en-US" sz="1600"/>
                <a:t>Mobile Commerce</a:t>
              </a:r>
            </a:p>
          </p:txBody>
        </p:sp>
      </p:grpSp>
      <p:pic>
        <p:nvPicPr>
          <p:cNvPr id="115733" name="Picture 21" descr="Image33"/>
          <p:cNvPicPr>
            <a:picLocks noGrp="1" noChangeAspect="1" noChangeArrowheads="1"/>
          </p:cNvPicPr>
          <p:nvPr>
            <p:ph idx="1"/>
          </p:nvPr>
        </p:nvPicPr>
        <p:blipFill>
          <a:blip r:embed="rId10" cstate="print"/>
          <a:srcRect/>
          <a:stretch>
            <a:fillRect/>
          </a:stretch>
        </p:blipFill>
        <p:spPr>
          <a:xfrm>
            <a:off x="7531100" y="3308351"/>
            <a:ext cx="2857500" cy="2143125"/>
          </a:xfrm>
          <a:noFill/>
          <a:ln/>
        </p:spPr>
      </p:pic>
      <p:sp>
        <p:nvSpPr>
          <p:cNvPr id="15" name="AutoShape 83">
            <a:extLst>
              <a:ext uri="{FF2B5EF4-FFF2-40B4-BE49-F238E27FC236}">
                <a16:creationId xmlns:a16="http://schemas.microsoft.com/office/drawing/2014/main" id="{CFA6C897-25A2-B330-B0A4-8FF02420EB74}"/>
              </a:ext>
            </a:extLst>
          </p:cNvPr>
          <p:cNvSpPr>
            <a:spLocks noChangeArrowheads="1"/>
          </p:cNvSpPr>
          <p:nvPr/>
        </p:nvSpPr>
        <p:spPr bwMode="auto">
          <a:xfrm>
            <a:off x="6196687" y="-25704"/>
            <a:ext cx="3441701" cy="1059167"/>
          </a:xfrm>
          <a:prstGeom prst="cloudCallout">
            <a:avLst>
              <a:gd name="adj1" fmla="val -34906"/>
              <a:gd name="adj2" fmla="val 73292"/>
            </a:avLst>
          </a:prstGeom>
          <a:noFill/>
          <a:ln w="9525">
            <a:solidFill>
              <a:schemeClr val="accent1"/>
            </a:solidFill>
            <a:round/>
            <a:headEnd/>
            <a:tailEnd/>
          </a:ln>
          <a:effectLst/>
        </p:spPr>
        <p:txBody>
          <a:bodyPr/>
          <a:lstStyle/>
          <a:p>
            <a:r>
              <a:rPr lang="en-SG" sz="1600" dirty="0">
                <a:solidFill>
                  <a:srgbClr val="0070C0"/>
                </a:solidFill>
                <a:latin typeface="NimbusRomNo9L-Regu"/>
              </a:rPr>
              <a:t>Can we acquire knowledge from human</a:t>
            </a:r>
          </a:p>
          <a:p>
            <a:r>
              <a:rPr lang="en-SG" sz="1600" dirty="0">
                <a:solidFill>
                  <a:srgbClr val="0070C0"/>
                </a:solidFill>
                <a:latin typeface="NimbusRomNo9L-Regu"/>
              </a:rPr>
              <a:t>mobility </a:t>
            </a:r>
            <a:r>
              <a:rPr lang="en-SG" sz="1600" dirty="0" err="1">
                <a:solidFill>
                  <a:srgbClr val="0070C0"/>
                </a:solidFill>
                <a:latin typeface="NimbusRomNo9L-Regu"/>
              </a:rPr>
              <a:t>behaviors</a:t>
            </a:r>
            <a:r>
              <a:rPr lang="en-SG" sz="1600" dirty="0">
                <a:solidFill>
                  <a:srgbClr val="0070C0"/>
                </a:solidFill>
                <a:latin typeface="NimbusRomNo9L-Regu"/>
              </a:rPr>
              <a:t>?</a:t>
            </a:r>
            <a:endParaRPr lang="en-SG" sz="1600"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HK" sz="16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2573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dirty="0"/>
              <a:t>Problem definition</a:t>
            </a:r>
          </a:p>
        </p:txBody>
      </p:sp>
      <p:sp>
        <p:nvSpPr>
          <p:cNvPr id="23" name="Rectangle 22"/>
          <p:cNvSpPr/>
          <p:nvPr/>
        </p:nvSpPr>
        <p:spPr>
          <a:xfrm>
            <a:off x="969472" y="1390191"/>
            <a:ext cx="10401915" cy="102769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HK"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800" b="1" dirty="0">
                <a:solidFill>
                  <a:prstClr val="black"/>
                </a:solidFill>
                <a:latin typeface="Calibri" panose="020F0502020204030204"/>
                <a:ea typeface="新細明體" panose="02020500000000000000" pitchFamily="18" charset="-120"/>
              </a:rPr>
              <a:t>	</a:t>
            </a:r>
            <a:r>
              <a:rPr lang="en-US" altLang="zh-HK" sz="2400" dirty="0">
                <a:solidFill>
                  <a:prstClr val="black"/>
                </a:solidFill>
              </a:rPr>
              <a:t>Inferring users’ </a:t>
            </a:r>
            <a:r>
              <a:rPr lang="en-US" altLang="zh-HK" sz="2400" u="sng" dirty="0">
                <a:solidFill>
                  <a:schemeClr val="tx1"/>
                </a:solidFill>
              </a:rPr>
              <a:t>s</a:t>
            </a:r>
            <a:r>
              <a:rPr lang="en-US" altLang="zh-HK" sz="2400" dirty="0">
                <a:solidFill>
                  <a:prstClr val="black"/>
                </a:solidFill>
              </a:rPr>
              <a:t>ocio</a:t>
            </a:r>
            <a:r>
              <a:rPr lang="en-US" altLang="zh-HK" sz="2400" u="sng" dirty="0">
                <a:solidFill>
                  <a:schemeClr val="tx1"/>
                </a:solidFill>
              </a:rPr>
              <a:t>e</a:t>
            </a:r>
            <a:r>
              <a:rPr lang="en-US" altLang="zh-HK" sz="2400" dirty="0">
                <a:solidFill>
                  <a:prstClr val="black"/>
                </a:solidFill>
              </a:rPr>
              <a:t>conomic </a:t>
            </a:r>
            <a:r>
              <a:rPr lang="en-US" altLang="zh-HK" sz="2400" u="sng" dirty="0">
                <a:solidFill>
                  <a:schemeClr val="tx1"/>
                </a:solidFill>
              </a:rPr>
              <a:t>s</a:t>
            </a:r>
            <a:r>
              <a:rPr lang="en-US" altLang="zh-HK" sz="2400" dirty="0">
                <a:solidFill>
                  <a:prstClr val="black"/>
                </a:solidFill>
              </a:rPr>
              <a:t>tatuses (SES) from their mobility records</a:t>
            </a:r>
            <a:endParaRPr kumimoji="0" lang="en-US" altLang="zh-HK"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2" name="Rectangle 1">
            <a:extLst>
              <a:ext uri="{FF2B5EF4-FFF2-40B4-BE49-F238E27FC236}">
                <a16:creationId xmlns:a16="http://schemas.microsoft.com/office/drawing/2014/main" id="{31900DD5-821E-BA34-CE65-84E2EB08EA0F}"/>
              </a:ext>
            </a:extLst>
          </p:cNvPr>
          <p:cNvSpPr/>
          <p:nvPr/>
        </p:nvSpPr>
        <p:spPr>
          <a:xfrm>
            <a:off x="969472" y="2616231"/>
            <a:ext cx="10401915" cy="170520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800" b="1" dirty="0">
                <a:solidFill>
                  <a:prstClr val="black"/>
                </a:solidFill>
                <a:latin typeface="Calibri" panose="020F0502020204030204"/>
                <a:ea typeface="新細明體" panose="02020500000000000000" pitchFamily="18" charset="-120"/>
              </a:rPr>
              <a:t>Consideration 1</a:t>
            </a:r>
            <a:r>
              <a:rPr kumimoji="0" lang="en-US" altLang="zh-HK"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400" dirty="0">
                <a:solidFill>
                  <a:prstClr val="black"/>
                </a:solidFill>
              </a:rPr>
              <a:t>	Inferring users’ SES are closely linked to </a:t>
            </a:r>
            <a:r>
              <a:rPr lang="en-US" altLang="zh-HK" sz="2400" i="1" dirty="0">
                <a:solidFill>
                  <a:srgbClr val="FF0000"/>
                </a:solidFill>
              </a:rPr>
              <a:t>where they live or work</a:t>
            </a:r>
            <a:endParaRPr kumimoji="0" lang="en-US" altLang="zh-HK" sz="2400" b="1" i="1"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800" b="1" dirty="0">
                <a:solidFill>
                  <a:prstClr val="black"/>
                </a:solidFill>
                <a:latin typeface="Calibri" panose="020F0502020204030204"/>
                <a:ea typeface="新細明體" panose="02020500000000000000" pitchFamily="18" charset="-120"/>
              </a:rPr>
              <a:t>Consideration 2:</a:t>
            </a:r>
          </a:p>
          <a:p>
            <a:pPr lvl="0">
              <a:defRPr/>
            </a:pPr>
            <a:r>
              <a:rPr lang="en-US" altLang="zh-HK" sz="2400" dirty="0">
                <a:solidFill>
                  <a:prstClr val="black"/>
                </a:solidFill>
              </a:rPr>
              <a:t>	Users’ SES can sometimes be inferred </a:t>
            </a:r>
            <a:r>
              <a:rPr lang="en-US" altLang="zh-HK" sz="2400" i="1" dirty="0">
                <a:solidFill>
                  <a:srgbClr val="FF0000"/>
                </a:solidFill>
              </a:rPr>
              <a:t>by the places they visit</a:t>
            </a:r>
            <a:endParaRPr kumimoji="0" lang="en-US" altLang="zh-HK" sz="2400" i="1"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sp>
        <p:nvSpPr>
          <p:cNvPr id="3" name="Rectangle 2">
            <a:extLst>
              <a:ext uri="{FF2B5EF4-FFF2-40B4-BE49-F238E27FC236}">
                <a16:creationId xmlns:a16="http://schemas.microsoft.com/office/drawing/2014/main" id="{E725F586-FCB8-4189-42FB-C71EC227BA7C}"/>
              </a:ext>
            </a:extLst>
          </p:cNvPr>
          <p:cNvSpPr/>
          <p:nvPr/>
        </p:nvSpPr>
        <p:spPr>
          <a:xfrm>
            <a:off x="969472" y="4553505"/>
            <a:ext cx="10401915" cy="123183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HK" sz="2800" b="1" dirty="0">
                <a:solidFill>
                  <a:prstClr val="black"/>
                </a:solidFill>
              </a:rPr>
              <a:t>The Indicator of SES</a:t>
            </a:r>
            <a:r>
              <a:rPr kumimoji="0" lang="en-US" altLang="zh-HK" sz="28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p>
          <a:p>
            <a:pPr>
              <a:defRPr/>
            </a:pPr>
            <a:r>
              <a:rPr lang="en-US" altLang="zh-HK" sz="2400" dirty="0">
                <a:solidFill>
                  <a:prstClr val="black"/>
                </a:solidFill>
              </a:rPr>
              <a:t>	House price data</a:t>
            </a:r>
            <a:endParaRPr kumimoji="0" lang="en-US"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6" name="Rectangular Callout 19">
            <a:extLst>
              <a:ext uri="{FF2B5EF4-FFF2-40B4-BE49-F238E27FC236}">
                <a16:creationId xmlns:a16="http://schemas.microsoft.com/office/drawing/2014/main" id="{89156DC5-E412-C096-560D-D9A2B5B20754}"/>
              </a:ext>
            </a:extLst>
          </p:cNvPr>
          <p:cNvSpPr/>
          <p:nvPr/>
        </p:nvSpPr>
        <p:spPr>
          <a:xfrm>
            <a:off x="4682908" y="4591510"/>
            <a:ext cx="3922292" cy="1173406"/>
          </a:xfrm>
          <a:prstGeom prst="wedgeRectCallout">
            <a:avLst>
              <a:gd name="adj1" fmla="val -57229"/>
              <a:gd name="adj2" fmla="val -7950"/>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400" b="1" dirty="0">
                <a:solidFill>
                  <a:prstClr val="black"/>
                </a:solidFill>
                <a:latin typeface="Calibri" panose="020F0502020204030204"/>
                <a:ea typeface="新細明體" panose="02020500000000000000" pitchFamily="18" charset="-120"/>
              </a:rPr>
              <a:t>Clarification</a:t>
            </a:r>
            <a:r>
              <a:rPr lang="en-US" altLang="zh-HK" sz="2400" dirty="0">
                <a:solidFill>
                  <a:prstClr val="black"/>
                </a:solidFill>
                <a:latin typeface="Calibri" panose="020F0502020204030204"/>
                <a:ea typeface="新細明體" panose="02020500000000000000" pitchFamily="18" charset="-120"/>
              </a:rPr>
              <a:t>: a</a:t>
            </a:r>
            <a:r>
              <a:rPr lang="en-US" altLang="zh-CN" sz="2400" dirty="0">
                <a:solidFill>
                  <a:prstClr val="black"/>
                </a:solidFill>
                <a:latin typeface="Calibri" panose="020F0502020204030204"/>
                <a:ea typeface="新細明體" panose="02020500000000000000" pitchFamily="18" charset="-120"/>
              </a:rPr>
              <a:t>s</a:t>
            </a:r>
            <a:r>
              <a:rPr lang="en-US" altLang="zh-HK" sz="2400" dirty="0">
                <a:solidFill>
                  <a:prstClr val="black"/>
                </a:solidFill>
                <a:latin typeface="Calibri" panose="020F0502020204030204"/>
                <a:ea typeface="新細明體" panose="02020500000000000000" pitchFamily="18" charset="-120"/>
              </a:rPr>
              <a:t> a p</a:t>
            </a:r>
            <a:r>
              <a:rPr lang="en-US" altLang="zh-CN" sz="2400" dirty="0">
                <a:solidFill>
                  <a:prstClr val="black"/>
                </a:solidFill>
                <a:latin typeface="Calibri" panose="020F0502020204030204"/>
                <a:ea typeface="新細明體" panose="02020500000000000000" pitchFamily="18" charset="-120"/>
              </a:rPr>
              <a:t>roxy, and no privacy concern</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Tree>
    <p:extLst>
      <p:ext uri="{BB962C8B-B14F-4D97-AF65-F5344CB8AC3E}">
        <p14:creationId xmlns:p14="http://schemas.microsoft.com/office/powerpoint/2010/main" val="312638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3"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altLang="zh-HK" dirty="0"/>
              <a:t>Framework</a:t>
            </a:r>
            <a:endParaRPr lang="zh-HK" altLang="en-US" dirty="0"/>
          </a:p>
        </p:txBody>
      </p:sp>
      <p:pic>
        <p:nvPicPr>
          <p:cNvPr id="6" name="Picture 5">
            <a:extLst>
              <a:ext uri="{FF2B5EF4-FFF2-40B4-BE49-F238E27FC236}">
                <a16:creationId xmlns:a16="http://schemas.microsoft.com/office/drawing/2014/main" id="{E9C8ABAF-D788-41C4-C407-88E9C6E9013B}"/>
              </a:ext>
            </a:extLst>
          </p:cNvPr>
          <p:cNvPicPr>
            <a:picLocks noChangeAspect="1"/>
          </p:cNvPicPr>
          <p:nvPr/>
        </p:nvPicPr>
        <p:blipFill>
          <a:blip r:embed="rId3"/>
          <a:stretch>
            <a:fillRect/>
          </a:stretch>
        </p:blipFill>
        <p:spPr>
          <a:xfrm>
            <a:off x="527860" y="1433691"/>
            <a:ext cx="11136279" cy="4191585"/>
          </a:xfrm>
          <a:prstGeom prst="rect">
            <a:avLst/>
          </a:prstGeom>
        </p:spPr>
      </p:pic>
      <p:sp>
        <p:nvSpPr>
          <p:cNvPr id="7" name="Rectangle: Rounded Corners 6">
            <a:extLst>
              <a:ext uri="{FF2B5EF4-FFF2-40B4-BE49-F238E27FC236}">
                <a16:creationId xmlns:a16="http://schemas.microsoft.com/office/drawing/2014/main" id="{25382A7D-8629-2DB3-6557-4BD4627E4829}"/>
              </a:ext>
            </a:extLst>
          </p:cNvPr>
          <p:cNvSpPr/>
          <p:nvPr/>
        </p:nvSpPr>
        <p:spPr>
          <a:xfrm>
            <a:off x="1075173" y="1738365"/>
            <a:ext cx="2291025" cy="291402"/>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ular Callout 19">
            <a:extLst>
              <a:ext uri="{FF2B5EF4-FFF2-40B4-BE49-F238E27FC236}">
                <a16:creationId xmlns:a16="http://schemas.microsoft.com/office/drawing/2014/main" id="{20CBF42F-1E84-89A1-25A1-C9EF36311D27}"/>
              </a:ext>
            </a:extLst>
          </p:cNvPr>
          <p:cNvSpPr/>
          <p:nvPr/>
        </p:nvSpPr>
        <p:spPr>
          <a:xfrm>
            <a:off x="8054967" y="1574325"/>
            <a:ext cx="2200213" cy="515732"/>
          </a:xfrm>
          <a:prstGeom prst="wedgeRectCallout">
            <a:avLst>
              <a:gd name="adj1" fmla="val -57229"/>
              <a:gd name="adj2" fmla="val -7950"/>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(1) Pre-train DN</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9" name="Rectangular Callout 19">
            <a:extLst>
              <a:ext uri="{FF2B5EF4-FFF2-40B4-BE49-F238E27FC236}">
                <a16:creationId xmlns:a16="http://schemas.microsoft.com/office/drawing/2014/main" id="{3D119FA3-2537-57B3-BB45-277B874801F4}"/>
              </a:ext>
            </a:extLst>
          </p:cNvPr>
          <p:cNvSpPr/>
          <p:nvPr/>
        </p:nvSpPr>
        <p:spPr>
          <a:xfrm>
            <a:off x="8533101" y="3621614"/>
            <a:ext cx="2128202" cy="515732"/>
          </a:xfrm>
          <a:prstGeom prst="wedgeRectCallout">
            <a:avLst>
              <a:gd name="adj1" fmla="val -57229"/>
              <a:gd name="adj2" fmla="val -7950"/>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(2) Pre-train RN</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10" name="Rectangular Callout 19">
            <a:extLst>
              <a:ext uri="{FF2B5EF4-FFF2-40B4-BE49-F238E27FC236}">
                <a16:creationId xmlns:a16="http://schemas.microsoft.com/office/drawing/2014/main" id="{1F8FF0F8-046F-C656-46BC-73CAFEB97CA4}"/>
              </a:ext>
            </a:extLst>
          </p:cNvPr>
          <p:cNvSpPr/>
          <p:nvPr/>
        </p:nvSpPr>
        <p:spPr>
          <a:xfrm>
            <a:off x="10033652" y="2447673"/>
            <a:ext cx="1833451" cy="515732"/>
          </a:xfrm>
          <a:prstGeom prst="wedgeRectCallout">
            <a:avLst>
              <a:gd name="adj1" fmla="val -31470"/>
              <a:gd name="adj2" fmla="val 101159"/>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(3) Joint</a:t>
            </a:r>
            <a:r>
              <a:rPr kumimoji="0" lang="en-SG" altLang="zh-HK" sz="2400" i="0" u="none" strike="noStrike" kern="1200" cap="none" spc="0" normalizeH="0" noProof="0" dirty="0">
                <a:ln>
                  <a:noFill/>
                </a:ln>
                <a:solidFill>
                  <a:prstClr val="black"/>
                </a:solidFill>
                <a:effectLst/>
                <a:uLnTx/>
                <a:uFillTx/>
                <a:latin typeface="Calibri" panose="020F0502020204030204"/>
                <a:ea typeface="新細明體" panose="02020500000000000000" pitchFamily="18" charset="-120"/>
              </a:rPr>
              <a:t> </a:t>
            </a: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train </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Tree>
    <p:extLst>
      <p:ext uri="{BB962C8B-B14F-4D97-AF65-F5344CB8AC3E}">
        <p14:creationId xmlns:p14="http://schemas.microsoft.com/office/powerpoint/2010/main" val="1655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19"/>
            </p:par>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altLang="zh-HK" dirty="0"/>
              <a:t>Data preprocessing</a:t>
            </a:r>
            <a:endParaRPr lang="zh-HK" altLang="en-US" dirty="0"/>
          </a:p>
        </p:txBody>
      </p:sp>
      <p:pic>
        <p:nvPicPr>
          <p:cNvPr id="3" name="Picture 2">
            <a:extLst>
              <a:ext uri="{FF2B5EF4-FFF2-40B4-BE49-F238E27FC236}">
                <a16:creationId xmlns:a16="http://schemas.microsoft.com/office/drawing/2014/main" id="{76D35223-B618-08E5-1BDA-549A30E0901D}"/>
              </a:ext>
            </a:extLst>
          </p:cNvPr>
          <p:cNvPicPr>
            <a:picLocks noChangeAspect="1"/>
          </p:cNvPicPr>
          <p:nvPr/>
        </p:nvPicPr>
        <p:blipFill>
          <a:blip r:embed="rId3"/>
          <a:stretch>
            <a:fillRect/>
          </a:stretch>
        </p:blipFill>
        <p:spPr>
          <a:xfrm>
            <a:off x="536748" y="1697863"/>
            <a:ext cx="5347365" cy="3257849"/>
          </a:xfrm>
          <a:prstGeom prst="rect">
            <a:avLst/>
          </a:prstGeom>
        </p:spPr>
      </p:pic>
      <p:pic>
        <p:nvPicPr>
          <p:cNvPr id="9" name="Picture 8">
            <a:extLst>
              <a:ext uri="{FF2B5EF4-FFF2-40B4-BE49-F238E27FC236}">
                <a16:creationId xmlns:a16="http://schemas.microsoft.com/office/drawing/2014/main" id="{DD494AAB-AC9C-CE55-B5D7-4F60D7067F5A}"/>
              </a:ext>
            </a:extLst>
          </p:cNvPr>
          <p:cNvPicPr>
            <a:picLocks noChangeAspect="1"/>
          </p:cNvPicPr>
          <p:nvPr/>
        </p:nvPicPr>
        <p:blipFill>
          <a:blip r:embed="rId4"/>
          <a:stretch>
            <a:fillRect/>
          </a:stretch>
        </p:blipFill>
        <p:spPr>
          <a:xfrm>
            <a:off x="6307889" y="1297917"/>
            <a:ext cx="5609457" cy="4057740"/>
          </a:xfrm>
          <a:prstGeom prst="rect">
            <a:avLst/>
          </a:prstGeom>
        </p:spPr>
      </p:pic>
      <p:sp>
        <p:nvSpPr>
          <p:cNvPr id="10" name="Rectangular Callout 19">
            <a:extLst>
              <a:ext uri="{FF2B5EF4-FFF2-40B4-BE49-F238E27FC236}">
                <a16:creationId xmlns:a16="http://schemas.microsoft.com/office/drawing/2014/main" id="{71F284FF-C50B-0A41-E23B-C43170DACB15}"/>
              </a:ext>
            </a:extLst>
          </p:cNvPr>
          <p:cNvSpPr/>
          <p:nvPr/>
        </p:nvSpPr>
        <p:spPr>
          <a:xfrm>
            <a:off x="378028" y="5160137"/>
            <a:ext cx="1762271" cy="515732"/>
          </a:xfrm>
          <a:prstGeom prst="wedgeRectCallout">
            <a:avLst>
              <a:gd name="adj1" fmla="val -13386"/>
              <a:gd name="adj2" fmla="val -101472"/>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(1) GPS </a:t>
            </a:r>
            <a:r>
              <a:rPr kumimoji="0" lang="en-SG" altLang="zh-HK" sz="240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rPr>
              <a:t>trajs</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11" name="Rectangular Callout 19">
            <a:extLst>
              <a:ext uri="{FF2B5EF4-FFF2-40B4-BE49-F238E27FC236}">
                <a16:creationId xmlns:a16="http://schemas.microsoft.com/office/drawing/2014/main" id="{DF102649-A3F4-FFB3-D12B-38C4F4ECB4D8}"/>
              </a:ext>
            </a:extLst>
          </p:cNvPr>
          <p:cNvSpPr/>
          <p:nvPr/>
        </p:nvSpPr>
        <p:spPr>
          <a:xfrm>
            <a:off x="4203100" y="5160137"/>
            <a:ext cx="1974160" cy="515732"/>
          </a:xfrm>
          <a:prstGeom prst="wedgeRectCallout">
            <a:avLst>
              <a:gd name="adj1" fmla="val -27641"/>
              <a:gd name="adj2" fmla="val -1034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(4) Baidu</a:t>
            </a:r>
            <a:r>
              <a:rPr kumimoji="0" lang="en-SG" altLang="zh-HK" sz="2400" i="0" u="none" strike="noStrike" kern="1200" cap="none" spc="0" normalizeH="0" noProof="0" dirty="0">
                <a:ln>
                  <a:noFill/>
                </a:ln>
                <a:solidFill>
                  <a:prstClr val="black"/>
                </a:solidFill>
                <a:effectLst/>
                <a:uLnTx/>
                <a:uFillTx/>
                <a:latin typeface="Calibri" panose="020F0502020204030204"/>
                <a:ea typeface="新細明體" panose="02020500000000000000" pitchFamily="18" charset="-120"/>
              </a:rPr>
              <a:t> Map</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12" name="Arrow: Curved Down 11">
            <a:extLst>
              <a:ext uri="{FF2B5EF4-FFF2-40B4-BE49-F238E27FC236}">
                <a16:creationId xmlns:a16="http://schemas.microsoft.com/office/drawing/2014/main" id="{B700B3C0-BF7B-F6EE-519E-0A0FAFC83449}"/>
              </a:ext>
            </a:extLst>
          </p:cNvPr>
          <p:cNvSpPr/>
          <p:nvPr/>
        </p:nvSpPr>
        <p:spPr>
          <a:xfrm rot="20106227">
            <a:off x="5697553" y="1421327"/>
            <a:ext cx="1220668" cy="348647"/>
          </a:xfrm>
          <a:prstGeom prst="curvedDownArrow">
            <a:avLst>
              <a:gd name="adj1" fmla="val 25000"/>
              <a:gd name="adj2" fmla="val 54702"/>
              <a:gd name="adj3" fmla="val 4031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Rectangular Callout 19">
            <a:extLst>
              <a:ext uri="{FF2B5EF4-FFF2-40B4-BE49-F238E27FC236}">
                <a16:creationId xmlns:a16="http://schemas.microsoft.com/office/drawing/2014/main" id="{B288164C-0C13-CC38-0634-7BDFB3025B38}"/>
              </a:ext>
            </a:extLst>
          </p:cNvPr>
          <p:cNvSpPr/>
          <p:nvPr/>
        </p:nvSpPr>
        <p:spPr>
          <a:xfrm>
            <a:off x="274654" y="1074876"/>
            <a:ext cx="1392536" cy="830121"/>
          </a:xfrm>
          <a:prstGeom prst="wedgeRectCallout">
            <a:avLst>
              <a:gd name="adj1" fmla="val -10278"/>
              <a:gd name="adj2" fmla="val 713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(2) Speed</a:t>
            </a:r>
            <a:r>
              <a:rPr kumimoji="0" lang="en-SG" altLang="zh-HK" sz="2400" i="0" u="none" strike="noStrike" kern="1200" cap="none" spc="0" normalizeH="0" noProof="0" dirty="0">
                <a:ln>
                  <a:noFill/>
                </a:ln>
                <a:solidFill>
                  <a:prstClr val="black"/>
                </a:solidFill>
                <a:effectLst/>
                <a:uLnTx/>
                <a:uFillTx/>
                <a:latin typeface="Calibri" panose="020F0502020204030204"/>
                <a:ea typeface="新細明體" panose="02020500000000000000" pitchFamily="18" charset="-120"/>
              </a:rPr>
              <a:t> threshold</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14" name="Rectangular Callout 19">
            <a:extLst>
              <a:ext uri="{FF2B5EF4-FFF2-40B4-BE49-F238E27FC236}">
                <a16:creationId xmlns:a16="http://schemas.microsoft.com/office/drawing/2014/main" id="{118B217B-7C1B-D96A-0D5F-D93C13BC3535}"/>
              </a:ext>
            </a:extLst>
          </p:cNvPr>
          <p:cNvSpPr/>
          <p:nvPr/>
        </p:nvSpPr>
        <p:spPr>
          <a:xfrm>
            <a:off x="1919028" y="1074875"/>
            <a:ext cx="1959636" cy="830121"/>
          </a:xfrm>
          <a:prstGeom prst="wedgeRectCallout">
            <a:avLst>
              <a:gd name="adj1" fmla="val -10278"/>
              <a:gd name="adj2" fmla="val 713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(3) Distance</a:t>
            </a:r>
            <a:r>
              <a:rPr kumimoji="0" lang="en-SG" altLang="zh-HK" sz="2400" i="0" u="none" strike="noStrike" kern="1200" cap="none" spc="0" normalizeH="0" noProof="0" dirty="0">
                <a:ln>
                  <a:noFill/>
                </a:ln>
                <a:solidFill>
                  <a:prstClr val="black"/>
                </a:solidFill>
                <a:effectLst/>
                <a:uLnTx/>
                <a:uFillTx/>
                <a:latin typeface="Calibri" panose="020F0502020204030204"/>
                <a:ea typeface="新細明體" panose="02020500000000000000" pitchFamily="18" charset="-120"/>
              </a:rPr>
              <a:t> and duration</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
        <p:nvSpPr>
          <p:cNvPr id="18" name="Rectangular Callout 19">
            <a:extLst>
              <a:ext uri="{FF2B5EF4-FFF2-40B4-BE49-F238E27FC236}">
                <a16:creationId xmlns:a16="http://schemas.microsoft.com/office/drawing/2014/main" id="{4CC52F7D-3D12-5FAE-F3D6-E01AF69E7904}"/>
              </a:ext>
            </a:extLst>
          </p:cNvPr>
          <p:cNvSpPr/>
          <p:nvPr/>
        </p:nvSpPr>
        <p:spPr>
          <a:xfrm>
            <a:off x="4009293" y="1074874"/>
            <a:ext cx="1731879" cy="830121"/>
          </a:xfrm>
          <a:prstGeom prst="wedgeRectCallout">
            <a:avLst>
              <a:gd name="adj1" fmla="val -10278"/>
              <a:gd name="adj2" fmla="val 713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altLang="zh-HK"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(5) N</a:t>
            </a:r>
            <a:r>
              <a:rPr kumimoji="0" lang="en-US" altLang="zh-CN" sz="240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rPr>
              <a:t>earest</a:t>
            </a:r>
            <a:r>
              <a:rPr kumimoji="0" lang="en-US" altLang="zh-CN"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rPr>
              <a:t> Neighbor</a:t>
            </a:r>
            <a:endParaRPr kumimoji="0" lang="zh-HK" altLang="en-US" sz="240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endParaRPr>
          </a:p>
        </p:txBody>
      </p:sp>
    </p:spTree>
    <p:extLst>
      <p:ext uri="{BB962C8B-B14F-4D97-AF65-F5344CB8AC3E}">
        <p14:creationId xmlns:p14="http://schemas.microsoft.com/office/powerpoint/2010/main" val="20945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27"/>
            </p:par>
          </p:childTnLst>
        </p:cTn>
      </p:par>
    </p:tnLst>
    <p:bldLst>
      <p:bldP spid="10" grpId="0" animBg="1"/>
      <p:bldP spid="11" grpId="0" animBg="1"/>
      <p:bldP spid="12" grpId="0" animBg="1"/>
      <p:bldP spid="13" grpId="0" animBg="1"/>
      <p:bldP spid="14"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altLang="zh-HK" dirty="0"/>
              <a:t>Framework</a:t>
            </a:r>
            <a:endParaRPr lang="zh-HK" altLang="en-US" dirty="0"/>
          </a:p>
        </p:txBody>
      </p:sp>
      <p:pic>
        <p:nvPicPr>
          <p:cNvPr id="6" name="Picture 5">
            <a:extLst>
              <a:ext uri="{FF2B5EF4-FFF2-40B4-BE49-F238E27FC236}">
                <a16:creationId xmlns:a16="http://schemas.microsoft.com/office/drawing/2014/main" id="{E9C8ABAF-D788-41C4-C407-88E9C6E9013B}"/>
              </a:ext>
            </a:extLst>
          </p:cNvPr>
          <p:cNvPicPr>
            <a:picLocks noChangeAspect="1"/>
          </p:cNvPicPr>
          <p:nvPr/>
        </p:nvPicPr>
        <p:blipFill>
          <a:blip r:embed="rId3"/>
          <a:stretch>
            <a:fillRect/>
          </a:stretch>
        </p:blipFill>
        <p:spPr>
          <a:xfrm>
            <a:off x="527860" y="1433691"/>
            <a:ext cx="11136279" cy="4191585"/>
          </a:xfrm>
          <a:prstGeom prst="rect">
            <a:avLst/>
          </a:prstGeom>
        </p:spPr>
      </p:pic>
      <p:sp>
        <p:nvSpPr>
          <p:cNvPr id="7" name="Rectangle: Rounded Corners 6">
            <a:extLst>
              <a:ext uri="{FF2B5EF4-FFF2-40B4-BE49-F238E27FC236}">
                <a16:creationId xmlns:a16="http://schemas.microsoft.com/office/drawing/2014/main" id="{25382A7D-8629-2DB3-6557-4BD4627E4829}"/>
              </a:ext>
            </a:extLst>
          </p:cNvPr>
          <p:cNvSpPr/>
          <p:nvPr/>
        </p:nvSpPr>
        <p:spPr>
          <a:xfrm>
            <a:off x="6250074" y="1698171"/>
            <a:ext cx="1657979" cy="291402"/>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819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altLang="zh-HK" dirty="0"/>
              <a:t>Deep Network</a:t>
            </a:r>
            <a:endParaRPr lang="zh-HK" altLang="en-US" dirty="0"/>
          </a:p>
        </p:txBody>
      </p:sp>
      <p:pic>
        <p:nvPicPr>
          <p:cNvPr id="3" name="Picture 2">
            <a:extLst>
              <a:ext uri="{FF2B5EF4-FFF2-40B4-BE49-F238E27FC236}">
                <a16:creationId xmlns:a16="http://schemas.microsoft.com/office/drawing/2014/main" id="{AE663EA7-67D8-82DC-41FA-CB617A71FD3F}"/>
              </a:ext>
            </a:extLst>
          </p:cNvPr>
          <p:cNvPicPr>
            <a:picLocks noChangeAspect="1"/>
          </p:cNvPicPr>
          <p:nvPr/>
        </p:nvPicPr>
        <p:blipFill>
          <a:blip r:embed="rId3"/>
          <a:stretch>
            <a:fillRect/>
          </a:stretch>
        </p:blipFill>
        <p:spPr>
          <a:xfrm>
            <a:off x="1818750" y="1481392"/>
            <a:ext cx="8756187" cy="3895215"/>
          </a:xfrm>
          <a:prstGeom prst="rect">
            <a:avLst/>
          </a:prstGeom>
        </p:spPr>
      </p:pic>
    </p:spTree>
    <p:extLst>
      <p:ext uri="{BB962C8B-B14F-4D97-AF65-F5344CB8AC3E}">
        <p14:creationId xmlns:p14="http://schemas.microsoft.com/office/powerpoint/2010/main" val="1389396027"/>
      </p:ext>
    </p:extLst>
  </p:cSld>
  <p:clrMapOvr>
    <a:masterClrMapping/>
  </p:clrMapOvr>
  <p:timing>
    <p:tnLst>
      <p:par>
        <p:cTn id="1" dur="indefinite" restart="never" nodeType="tmRoot">
          <p:childTnLst>
            <p:par>
              <p:cTn id="2"/>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US" altLang="zh-HK" dirty="0"/>
              <a:t>Framework</a:t>
            </a:r>
            <a:endParaRPr lang="zh-HK" altLang="en-US" dirty="0"/>
          </a:p>
        </p:txBody>
      </p:sp>
      <p:pic>
        <p:nvPicPr>
          <p:cNvPr id="6" name="Picture 5">
            <a:extLst>
              <a:ext uri="{FF2B5EF4-FFF2-40B4-BE49-F238E27FC236}">
                <a16:creationId xmlns:a16="http://schemas.microsoft.com/office/drawing/2014/main" id="{E9C8ABAF-D788-41C4-C407-88E9C6E9013B}"/>
              </a:ext>
            </a:extLst>
          </p:cNvPr>
          <p:cNvPicPr>
            <a:picLocks noChangeAspect="1"/>
          </p:cNvPicPr>
          <p:nvPr/>
        </p:nvPicPr>
        <p:blipFill>
          <a:blip r:embed="rId3"/>
          <a:stretch>
            <a:fillRect/>
          </a:stretch>
        </p:blipFill>
        <p:spPr>
          <a:xfrm>
            <a:off x="527860" y="1433691"/>
            <a:ext cx="11136279" cy="4191585"/>
          </a:xfrm>
          <a:prstGeom prst="rect">
            <a:avLst/>
          </a:prstGeom>
        </p:spPr>
      </p:pic>
      <p:sp>
        <p:nvSpPr>
          <p:cNvPr id="7" name="Rectangle: Rounded Corners 6">
            <a:extLst>
              <a:ext uri="{FF2B5EF4-FFF2-40B4-BE49-F238E27FC236}">
                <a16:creationId xmlns:a16="http://schemas.microsoft.com/office/drawing/2014/main" id="{25382A7D-8629-2DB3-6557-4BD4627E4829}"/>
              </a:ext>
            </a:extLst>
          </p:cNvPr>
          <p:cNvSpPr/>
          <p:nvPr/>
        </p:nvSpPr>
        <p:spPr>
          <a:xfrm>
            <a:off x="6270172" y="3697794"/>
            <a:ext cx="2100106" cy="271305"/>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190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4F0C88-0165-4FC4-8B5E-8BECB1048F4D}" type="slidenum">
              <a:rPr kumimoji="0" lang="en-US" sz="11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p:txBody>
          <a:bodyPr/>
          <a:lstStyle/>
          <a:p>
            <a:r>
              <a:rPr lang="en-SG" altLang="zh-HK" dirty="0"/>
              <a:t>Recurrent Network</a:t>
            </a:r>
            <a:endParaRPr lang="zh-HK" altLang="en-US" dirty="0"/>
          </a:p>
        </p:txBody>
      </p:sp>
      <p:pic>
        <p:nvPicPr>
          <p:cNvPr id="3" name="Picture 2">
            <a:extLst>
              <a:ext uri="{FF2B5EF4-FFF2-40B4-BE49-F238E27FC236}">
                <a16:creationId xmlns:a16="http://schemas.microsoft.com/office/drawing/2014/main" id="{9B8C26D5-39FF-472B-6C74-9C49FA74BA97}"/>
              </a:ext>
            </a:extLst>
          </p:cNvPr>
          <p:cNvPicPr>
            <a:picLocks noChangeAspect="1"/>
          </p:cNvPicPr>
          <p:nvPr/>
        </p:nvPicPr>
        <p:blipFill>
          <a:blip r:embed="rId3"/>
          <a:stretch>
            <a:fillRect/>
          </a:stretch>
        </p:blipFill>
        <p:spPr>
          <a:xfrm>
            <a:off x="2100106" y="1399692"/>
            <a:ext cx="7467704" cy="4654439"/>
          </a:xfrm>
          <a:prstGeom prst="rect">
            <a:avLst/>
          </a:prstGeom>
        </p:spPr>
      </p:pic>
    </p:spTree>
    <p:extLst>
      <p:ext uri="{BB962C8B-B14F-4D97-AF65-F5344CB8AC3E}">
        <p14:creationId xmlns:p14="http://schemas.microsoft.com/office/powerpoint/2010/main" val="4282882412"/>
      </p:ext>
    </p:extLst>
  </p:cSld>
  <p:clrMapOvr>
    <a:masterClrMapping/>
  </p:clrMapOvr>
  <p:timing>
    <p:tnLst>
      <p:par>
        <p:cTn id="1" dur="indefinite" restart="never" nodeType="tmRoot">
          <p:childTnLst>
            <p:par>
              <p:cTn id="2"/>
            </p:par>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e2ecdc8-ab0f-4b50-8981-eeaba7e53cc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e2ecdc8-ab0f-4b50-8981-eeaba7e53cc4}"/>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7e2ecdc8-ab0f-4b50-8981-eeaba7e53cc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1355</Words>
  <Application>Microsoft Office PowerPoint</Application>
  <PresentationFormat>Widescreen</PresentationFormat>
  <Paragraphs>140</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NimbusMonL-Regu</vt:lpstr>
      <vt:lpstr>NimbusRomNo9L-Regu</vt:lpstr>
      <vt:lpstr>NimbusRomNo9L-ReguItal</vt:lpstr>
      <vt:lpstr>Arial</vt:lpstr>
      <vt:lpstr>Calibri</vt:lpstr>
      <vt:lpstr>Calibri Light</vt:lpstr>
      <vt:lpstr>Office Theme</vt:lpstr>
      <vt:lpstr>1_Office Theme</vt:lpstr>
      <vt:lpstr>On Inferring User Socioeconomic Status with Mobility Records</vt:lpstr>
      <vt:lpstr>Location-Based Services</vt:lpstr>
      <vt:lpstr>Problem definition</vt:lpstr>
      <vt:lpstr>Framework</vt:lpstr>
      <vt:lpstr>Data preprocessing</vt:lpstr>
      <vt:lpstr>Framework</vt:lpstr>
      <vt:lpstr>Deep Network</vt:lpstr>
      <vt:lpstr>Framework</vt:lpstr>
      <vt:lpstr>Recurrent Network</vt:lpstr>
      <vt:lpstr>Experimental setup</vt:lpstr>
      <vt:lpstr>Effectiveness</vt:lpstr>
      <vt:lpstr>Ablation study</vt:lpstr>
      <vt:lpstr>Case study</vt:lpstr>
      <vt:lpstr>Contributions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 Sports Play Retrieval with Deep Reinforcement Learning</dc:title>
  <dc:creator>Wang Zheng</dc:creator>
  <cp:lastModifiedBy>#WANG ZHENG#</cp:lastModifiedBy>
  <cp:revision>15</cp:revision>
  <dcterms:created xsi:type="dcterms:W3CDTF">2022-01-10T12:12:25Z</dcterms:created>
  <dcterms:modified xsi:type="dcterms:W3CDTF">2022-11-24T18:46:07Z</dcterms:modified>
</cp:coreProperties>
</file>