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305" r:id="rId4"/>
    <p:sldId id="291" r:id="rId5"/>
    <p:sldId id="307" r:id="rId6"/>
    <p:sldId id="288" r:id="rId7"/>
    <p:sldId id="302" r:id="rId8"/>
    <p:sldId id="299" r:id="rId9"/>
    <p:sldId id="304" r:id="rId10"/>
    <p:sldId id="289" r:id="rId11"/>
    <p:sldId id="300" r:id="rId12"/>
    <p:sldId id="292" r:id="rId13"/>
    <p:sldId id="293" r:id="rId14"/>
    <p:sldId id="294" r:id="rId15"/>
    <p:sldId id="295" r:id="rId16"/>
    <p:sldId id="290" r:id="rId17"/>
    <p:sldId id="296" r:id="rId18"/>
    <p:sldId id="306" r:id="rId19"/>
    <p:sldId id="29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67110-10CF-4D04-A44C-0AE05AA83E23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F738-9C4F-4942-BBFA-5D587643D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3F738-9C4F-4942-BBFA-5D587643D0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9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C1DB-ABE4-4422-8513-D705EB3F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AA1356-E421-4D3D-805D-CA12D4EA1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E62A7-B940-4E51-A9A6-9620C805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8FF8-7402-4802-9C98-D982A714B477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45309-9DF4-4126-992C-14FE17C0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555F-FDE8-4FDD-9968-3CE7E842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5ECE7-E14B-4042-9D7E-94629370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AA21E-274D-4A2A-99E6-66A6B419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DECAD-9B00-4848-AD52-6245F7C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4AFD-8B9E-4CFF-99A5-B468EB56F98A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6BB1E-79BD-44FC-B22B-0034013C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7F822-2291-4A0A-A3C5-A965339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B5B52A-740B-4061-A255-FE6A161B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57AE8-AF38-457E-B2B2-189105C4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273-7E5E-4151-B876-EAFFD10E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2527-2227-45AE-8907-E1667DE8AF88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EC2E-1370-4C28-88EA-70FAFF98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5183B-278C-4603-9DEB-1FEAD2A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50E1-7746-4130-A8CD-40FECF14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71FC9-9959-4B55-909D-97D1F464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59FBA-D1BE-4322-8A4C-B5344B04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1A36-84AE-4144-B37C-995C263DEE73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F98C9-1E21-4FCC-B826-B170664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0B6DA-4200-4591-AFF5-C5FA4D72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5FB44-B47F-4D29-99D5-C7D0F577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5B108-4959-44ED-9C44-D8C7AACF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7B7A1-252D-4CA9-81E6-415DEDF6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B5B4-EE21-4C0D-B8CB-A044A323D60E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70C33-6659-4F21-BD1F-C98A5DD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24904-4A2C-4704-8B57-A61D8245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090C-ACB7-461B-85C1-6101D26E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2A5E6-5592-4661-9BBD-1030B4B2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891-0D01-4383-A410-DBBB254A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E7029-C66B-405D-8CFD-B9E5B05C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FE35-3FD0-42F1-BB81-A272766AE01E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26D47-6DB1-4684-8EE9-4C932488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31802-7201-4641-A326-5BB1C48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4101-1151-462D-9FE2-2CAEECF1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E248-C32C-450E-9163-C110BA59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D8C18-4650-4AF7-AA9C-AA70F5175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99C5EC-383E-44EE-BC97-0C8F12749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1096EB-DA5A-470F-B1ED-167CD94D1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F799C7-12BE-4726-B818-9F51DBFD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A414-0F2C-4F6E-BA65-CAE6E154C79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8FFD5-61A7-43C3-85CD-F28B20F9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1AFBE3-7B36-4A9C-9594-48726935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89AD-B62D-4DA7-9DCB-331782B2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AF4E7-839B-4E68-98A0-C118ED0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F203-5230-4982-8770-90F44A7EC4D7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72B49-415F-4CB4-AF05-90712B2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F990A-DE6A-4E4B-99CA-0195AC3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789C4-7471-4632-AF3A-AF20970D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49F-FBE1-4B0E-AAF0-4268EE78362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21BC2-36B2-4979-A02E-19267F3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9C4B2-FCC6-4C1B-B566-7E12E1DD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ED2E-A004-4964-9FC6-C2FCF70A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02EB5-C5E8-4864-AA40-906B4D1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55029-6DEF-47C9-9F73-6318836C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CFF0B-CB4A-42FF-AF4A-F1C480AC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E4A1-3CE2-49EA-B975-A4D1E15CCD4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5C5D3-74EF-470B-89A2-7227B224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050DA-1B4E-47EE-AC5A-EE785890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C7FE-93B9-4468-93CE-3F6385C8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96A13-331D-4E58-B724-0D5AB57C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0D297-2E08-4607-9483-70910BCA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E02C1-AABB-415D-8D39-9304789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5FE9-B6A3-4D47-ADE9-9A159B36F756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DD7EB-9386-41FF-9651-FAD5920D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07A33-64C1-466C-ACE0-06A7CAF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C4353-CCCA-412C-BA60-CBB92D93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D982F-FE33-45F3-A509-6C7BAC7A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D7BD-766D-4B31-8392-1DFB8CE7D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B6D9-128B-4251-8AC9-E5A0465CDDF6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A7F99-CA96-4631-A2DD-392955C20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DEE23-2C63-4308-970C-C083F1DEA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EA43-231F-4766-9461-3A5341CC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2DB0-485A-45DD-92EB-D498F3B0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09990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Predicting and Generating a Good Break Shot in Billiards</a:t>
            </a:r>
            <a:endParaRPr lang="zh-CN" altLang="en-US" sz="13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EA56B-BAE4-4C4D-A8E6-BCE4E22A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230"/>
            <a:ext cx="8211064" cy="963827"/>
          </a:xfrm>
        </p:spPr>
        <p:txBody>
          <a:bodyPr>
            <a:normAutofit fontScale="25000" lnSpcReduction="20000"/>
          </a:bodyPr>
          <a:lstStyle/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7200" dirty="0">
                <a:latin typeface="Calibri" panose="020F0502020204030204" pitchFamily="34" charset="0"/>
                <a:cs typeface="Calibri" panose="020F0502020204030204" pitchFamily="34" charset="0"/>
              </a:rPr>
              <a:t>Qianru Zhang^, Zheng Wang*, Cheng Long*, Siuming Yiu^</a:t>
            </a:r>
          </a:p>
          <a:p>
            <a:r>
              <a:rPr lang="en-US" altLang="zh-CN" sz="7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^The University of Hong Kong</a:t>
            </a:r>
            <a:r>
              <a:rPr lang="en-US" altLang="zh-CN" sz="7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72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zh-CN" sz="72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*Nanyang Technological University </a:t>
            </a:r>
          </a:p>
          <a:p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60AAEC48-E032-4E08-81B1-F8757A7F4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64B70-348C-440E-93CE-5BB8133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4D4373-7734-470D-9529-B9AC52DA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21" y="53680"/>
            <a:ext cx="2363743" cy="9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722DF0D9-9DF2-4692-B55B-6F3E183B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24048371-9ABA-42B9-A5C8-099A191E9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7864" y="275266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AEDE77-81BB-45C6-A709-A25C121D7B2A}"/>
              </a:ext>
            </a:extLst>
          </p:cNvPr>
          <p:cNvSpPr txBox="1"/>
          <p:nvPr/>
        </p:nvSpPr>
        <p:spPr>
          <a:xfrm>
            <a:off x="7617406" y="682586"/>
            <a:ext cx="21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D672BC-76F0-4D69-9282-A63CA3D32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977" y="1644012"/>
            <a:ext cx="5256887" cy="38301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8B81A6-9A12-411D-AC18-8B9A625A3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" y="1677963"/>
            <a:ext cx="6157037" cy="383950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B56D29-0078-4BC7-85FC-C950AFE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8A722C30-52BE-4300-AE61-CCD26322F832}"/>
              </a:ext>
            </a:extLst>
          </p:cNvPr>
          <p:cNvSpPr txBox="1"/>
          <p:nvPr/>
        </p:nvSpPr>
        <p:spPr>
          <a:xfrm>
            <a:off x="147773" y="998250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546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722DF0D9-9DF2-4692-B55B-6F3E183B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24048371-9ABA-42B9-A5C8-099A191E9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3862" y="563893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AEDE77-81BB-45C6-A709-A25C121D7B2A}"/>
              </a:ext>
            </a:extLst>
          </p:cNvPr>
          <p:cNvSpPr txBox="1"/>
          <p:nvPr/>
        </p:nvSpPr>
        <p:spPr>
          <a:xfrm>
            <a:off x="7739345" y="979172"/>
            <a:ext cx="284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Prediction framework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4362C4-0480-4433-9166-7B9F5D7F0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89" y="1808171"/>
            <a:ext cx="9534525" cy="37242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950C0C-C249-4B1F-B354-EFDF9807DCF0}"/>
              </a:ext>
            </a:extLst>
          </p:cNvPr>
          <p:cNvSpPr txBox="1"/>
          <p:nvPr/>
        </p:nvSpPr>
        <p:spPr>
          <a:xfrm>
            <a:off x="10266914" y="1808171"/>
            <a:ext cx="1852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Clear: 0, 1(clear)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Win: 0, 1(win)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Potted balls: 0, 1,2,3,4,5,6,7,8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CC6313-0064-4AE7-A81F-0D8DC0B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210804A-2AAB-48CB-8BF4-233982F96661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1059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28BC4A53-8457-4CB8-BFFE-4B3D54B2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3EC535-157D-4C24-8EBE-72F790A1EABD}"/>
              </a:ext>
            </a:extLst>
          </p:cNvPr>
          <p:cNvSpPr txBox="1"/>
          <p:nvPr/>
        </p:nvSpPr>
        <p:spPr>
          <a:xfrm>
            <a:off x="1738920" y="6155253"/>
            <a:ext cx="985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Generating good break shots, which helps coaches to provide good guidance for players.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83">
            <a:extLst>
              <a:ext uri="{FF2B5EF4-FFF2-40B4-BE49-F238E27FC236}">
                <a16:creationId xmlns:a16="http://schemas.microsoft.com/office/drawing/2014/main" id="{595B768A-7138-403F-8F44-8761CD3D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32213"/>
            <a:ext cx="4419601" cy="1698493"/>
          </a:xfrm>
          <a:prstGeom prst="cloudCallout">
            <a:avLst>
              <a:gd name="adj1" fmla="val -50016"/>
              <a:gd name="adj2" fmla="val 94420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HK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GAN: cannot evaluate intermediate results for generates layouts</a:t>
            </a:r>
          </a:p>
          <a:p>
            <a:pPr lvl="0">
              <a:defRPr/>
            </a:pPr>
            <a:endParaRPr lang="en-US" altLang="zh-HK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A83F5C-314A-4D74-800C-1B9AC6E1326B}"/>
              </a:ext>
            </a:extLst>
          </p:cNvPr>
          <p:cNvGrpSpPr/>
          <p:nvPr/>
        </p:nvGrpSpPr>
        <p:grpSpPr>
          <a:xfrm>
            <a:off x="372902" y="3281842"/>
            <a:ext cx="3967466" cy="2350355"/>
            <a:chOff x="1531813" y="3309173"/>
            <a:chExt cx="3405471" cy="1368746"/>
          </a:xfrm>
        </p:grpSpPr>
        <p:pic>
          <p:nvPicPr>
            <p:cNvPr id="7" name="图形 6" descr="语音 轮廓">
              <a:extLst>
                <a:ext uri="{FF2B5EF4-FFF2-40B4-BE49-F238E27FC236}">
                  <a16:creationId xmlns:a16="http://schemas.microsoft.com/office/drawing/2014/main" id="{0D539FD9-C825-42D3-A52C-681338E88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1813" y="3309173"/>
              <a:ext cx="3405471" cy="136874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3E455B-7B79-4526-9F34-8F0C5988A665}"/>
                </a:ext>
              </a:extLst>
            </p:cNvPr>
            <p:cNvSpPr txBox="1"/>
            <p:nvPr/>
          </p:nvSpPr>
          <p:spPr>
            <a:xfrm>
              <a:off x="2112321" y="3694886"/>
              <a:ext cx="2351883" cy="412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to choose good clear break shots?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13BA5C-2D76-4404-B704-169F3067F992}"/>
              </a:ext>
            </a:extLst>
          </p:cNvPr>
          <p:cNvGrpSpPr/>
          <p:nvPr/>
        </p:nvGrpSpPr>
        <p:grpSpPr>
          <a:xfrm>
            <a:off x="2580058" y="1259447"/>
            <a:ext cx="5188148" cy="4913568"/>
            <a:chOff x="3429000" y="1225803"/>
            <a:chExt cx="3139027" cy="3652287"/>
          </a:xfrm>
        </p:grpSpPr>
        <p:pic>
          <p:nvPicPr>
            <p:cNvPr id="8" name="图形 7" descr="想法 轮廓">
              <a:extLst>
                <a:ext uri="{FF2B5EF4-FFF2-40B4-BE49-F238E27FC236}">
                  <a16:creationId xmlns:a16="http://schemas.microsoft.com/office/drawing/2014/main" id="{1B5B70EE-2B77-4210-A4A7-3D258ECDB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0" y="1225803"/>
              <a:ext cx="3139027" cy="365228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AB7316B-A36D-44B0-BCE7-FFF4D73EB385}"/>
                </a:ext>
              </a:extLst>
            </p:cNvPr>
            <p:cNvSpPr txBox="1"/>
            <p:nvPr/>
          </p:nvSpPr>
          <p:spPr>
            <a:xfrm>
              <a:off x="3955701" y="2050257"/>
              <a:ext cx="1789208" cy="508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HK" sz="20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GAN: cannot generate discrete tokens</a:t>
              </a:r>
            </a:p>
          </p:txBody>
        </p: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E346430-2BB3-40B2-B60E-8BF0D0B3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954CDA5A-B7D1-493E-9156-57778385D37C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43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F6DD0-ECEE-4816-8AD2-A40A1FF3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682" y="1058781"/>
            <a:ext cx="6768239" cy="54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What is GAN? (Generative Adversarial Network)</a:t>
            </a:r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8F7CFD66-27AD-4B9F-8D72-5766E0D76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21D723B7-5261-4D3C-83B3-3969BDD489CC}"/>
              </a:ext>
            </a:extLst>
          </p:cNvPr>
          <p:cNvSpPr/>
          <p:nvPr/>
        </p:nvSpPr>
        <p:spPr>
          <a:xfrm>
            <a:off x="838199" y="1676929"/>
            <a:ext cx="5923128" cy="15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altLang="zh-HK" sz="1600" b="1" u="sng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HK" sz="1600" b="1" u="sng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HK" sz="16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HK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Generator:</a:t>
            </a:r>
          </a:p>
          <a:p>
            <a:pPr marL="342900" lvl="0" indent="-342900">
              <a:buAutoNum type="arabicPeriod"/>
              <a:defRPr/>
            </a:pPr>
            <a:r>
              <a:rPr lang="en-US" altLang="zh-HK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for image generations</a:t>
            </a:r>
          </a:p>
          <a:p>
            <a:pPr marL="342900" lvl="0" indent="-342900">
              <a:buAutoNum type="arabicPeriod"/>
              <a:defRPr/>
            </a:pPr>
            <a:r>
              <a:rPr lang="en-US" altLang="zh-HK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good images that discriminators cannot discriminate</a:t>
            </a:r>
          </a:p>
          <a:p>
            <a:pPr marL="342900" lvl="0" indent="-342900">
              <a:buAutoNum type="arabicPeriod"/>
              <a:defRPr/>
            </a:pPr>
            <a:endParaRPr lang="en-US" altLang="zh-HK" sz="16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altLang="zh-HK" sz="1600" b="1" u="sng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altLang="zh-HK" sz="1600" b="1" u="sng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altLang="zh-HK" sz="16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rrow: Curved Down 25">
            <a:extLst>
              <a:ext uri="{FF2B5EF4-FFF2-40B4-BE49-F238E27FC236}">
                <a16:creationId xmlns:a16="http://schemas.microsoft.com/office/drawing/2014/main" id="{F24C2C36-7149-4137-8313-0CD1F477EC4E}"/>
              </a:ext>
            </a:extLst>
          </p:cNvPr>
          <p:cNvSpPr/>
          <p:nvPr/>
        </p:nvSpPr>
        <p:spPr>
          <a:xfrm rot="16200000">
            <a:off x="-1182889" y="4186763"/>
            <a:ext cx="3362074" cy="805219"/>
          </a:xfrm>
          <a:prstGeom prst="curvedDownArrow">
            <a:avLst>
              <a:gd name="adj1" fmla="val 14063"/>
              <a:gd name="adj2" fmla="val 30720"/>
              <a:gd name="adj3" fmla="val 2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AutoShape 83">
            <a:extLst>
              <a:ext uri="{FF2B5EF4-FFF2-40B4-BE49-F238E27FC236}">
                <a16:creationId xmlns:a16="http://schemas.microsoft.com/office/drawing/2014/main" id="{818F2155-9834-411D-893A-4B3F6CFD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54" y="3627925"/>
            <a:ext cx="1844117" cy="898571"/>
          </a:xfrm>
          <a:prstGeom prst="cloudCallout">
            <a:avLst>
              <a:gd name="adj1" fmla="val -73545"/>
              <a:gd name="adj2" fmla="val 5747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vl="0">
              <a:defRPr/>
            </a:pPr>
            <a:endParaRPr lang="en-US" altLang="zh-HK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altLang="zh-HK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8" name="Arrow: Curved Down 73">
            <a:extLst>
              <a:ext uri="{FF2B5EF4-FFF2-40B4-BE49-F238E27FC236}">
                <a16:creationId xmlns:a16="http://schemas.microsoft.com/office/drawing/2014/main" id="{BE6A97A9-2BEB-4B6C-9DB7-6ABA978FAE6D}"/>
              </a:ext>
            </a:extLst>
          </p:cNvPr>
          <p:cNvSpPr/>
          <p:nvPr/>
        </p:nvSpPr>
        <p:spPr>
          <a:xfrm rot="6046349">
            <a:off x="6093757" y="3548751"/>
            <a:ext cx="2519840" cy="864408"/>
          </a:xfrm>
          <a:prstGeom prst="curvedDownArrow">
            <a:avLst>
              <a:gd name="adj1" fmla="val 14211"/>
              <a:gd name="adj2" fmla="val 36802"/>
              <a:gd name="adj3" fmla="val 25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AutoShape 83">
            <a:extLst>
              <a:ext uri="{FF2B5EF4-FFF2-40B4-BE49-F238E27FC236}">
                <a16:creationId xmlns:a16="http://schemas.microsoft.com/office/drawing/2014/main" id="{558DE61A-C04B-4833-9295-828D17A1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932" y="3197551"/>
            <a:ext cx="1702957" cy="823122"/>
          </a:xfrm>
          <a:prstGeom prst="cloudCallout">
            <a:avLst>
              <a:gd name="adj1" fmla="val -73545"/>
              <a:gd name="adj2" fmla="val 5747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vl="0">
              <a:defRPr/>
            </a:pPr>
            <a:r>
              <a:rPr lang="en-US" altLang="zh-HK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  images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663568F-234D-43A0-91D2-A5FFF6CDF886}"/>
              </a:ext>
            </a:extLst>
          </p:cNvPr>
          <p:cNvSpPr/>
          <p:nvPr/>
        </p:nvSpPr>
        <p:spPr>
          <a:xfrm>
            <a:off x="838200" y="4705884"/>
            <a:ext cx="5923127" cy="1725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zh-HK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HK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the evaluation for the generated images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9356E5-DA17-456D-9781-6B432AD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CF78148C-A250-462B-80AD-7C474D923DEC}"/>
              </a:ext>
            </a:extLst>
          </p:cNvPr>
          <p:cNvSpPr txBox="1"/>
          <p:nvPr/>
        </p:nvSpPr>
        <p:spPr>
          <a:xfrm>
            <a:off x="498148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98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B632A12-6A5A-47EB-8193-ED5475FA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01" y="1585365"/>
            <a:ext cx="7818738" cy="4112802"/>
          </a:xfrm>
        </p:spPr>
      </p:pic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64B56E49-5866-4C52-8BC1-344EB76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3ADF23AF-8402-4314-B72D-193ACDE18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1693" y="275266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3203B3-D606-43FF-AC9B-685CDCDBE6A3}"/>
              </a:ext>
            </a:extLst>
          </p:cNvPr>
          <p:cNvSpPr txBox="1"/>
          <p:nvPr/>
        </p:nvSpPr>
        <p:spPr>
          <a:xfrm>
            <a:off x="5629013" y="680860"/>
            <a:ext cx="235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Literature: </a:t>
            </a:r>
            <a:r>
              <a:rPr lang="en-US" altLang="zh-HK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SeqGAN</a:t>
            </a:r>
            <a:r>
              <a:rPr lang="en-US" altLang="zh-HK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FE1B67-EF84-4263-A4BB-1BC7160D0AB2}"/>
              </a:ext>
            </a:extLst>
          </p:cNvPr>
          <p:cNvSpPr txBox="1"/>
          <p:nvPr/>
        </p:nvSpPr>
        <p:spPr>
          <a:xfrm>
            <a:off x="7330937" y="5208402"/>
            <a:ext cx="237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 1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AB1F1-2310-4296-A29B-AD0FBD2953E0}"/>
              </a:ext>
            </a:extLst>
          </p:cNvPr>
          <p:cNvSpPr txBox="1"/>
          <p:nvPr/>
        </p:nvSpPr>
        <p:spPr>
          <a:xfrm>
            <a:off x="698427" y="6008702"/>
            <a:ext cx="7818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Yu L, Zhang W, Wang J, et al. Seqgan: Sequence generative adversarial nets with policy gradient, AAAI 2017</a:t>
            </a:r>
            <a:endParaRPr lang="zh-CN" altLang="en-US" sz="1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91FBA7-E811-4628-AD6B-2180D3E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266F69BD-27A1-41A4-AF1A-8BA2F6C2BE56}"/>
              </a:ext>
            </a:extLst>
          </p:cNvPr>
          <p:cNvSpPr txBox="1"/>
          <p:nvPr/>
        </p:nvSpPr>
        <p:spPr>
          <a:xfrm>
            <a:off x="803901" y="919398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3460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语音 轮廓">
            <a:extLst>
              <a:ext uri="{FF2B5EF4-FFF2-40B4-BE49-F238E27FC236}">
                <a16:creationId xmlns:a16="http://schemas.microsoft.com/office/drawing/2014/main" id="{0AD9A46A-8F28-4885-BD22-5621106B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958" y="258488"/>
            <a:ext cx="3405471" cy="13687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A5D1DF-521E-4118-B3EC-27FE49C72D2B}"/>
              </a:ext>
            </a:extLst>
          </p:cNvPr>
          <p:cNvSpPr txBox="1"/>
          <p:nvPr/>
        </p:nvSpPr>
        <p:spPr>
          <a:xfrm>
            <a:off x="6145296" y="653598"/>
            <a:ext cx="222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BLGAN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 descr="page1image35554320">
            <a:extLst>
              <a:ext uri="{FF2B5EF4-FFF2-40B4-BE49-F238E27FC236}">
                <a16:creationId xmlns:a16="http://schemas.microsoft.com/office/drawing/2014/main" id="{7B501411-D6FE-4BD2-9E33-9C089952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3A81AC-D656-4607-A684-7D2631588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4" y="1415570"/>
            <a:ext cx="9553575" cy="38004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B9852B-3C48-44B4-B50E-D0F70EEC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8">
            <a:extLst>
              <a:ext uri="{FF2B5EF4-FFF2-40B4-BE49-F238E27FC236}">
                <a16:creationId xmlns:a16="http://schemas.microsoft.com/office/drawing/2014/main" id="{BF7EBB8D-86B6-4423-9F6C-772FDF33A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950" y="5574802"/>
            <a:ext cx="2042109" cy="11466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6840383-1A3B-47EE-B74A-6A57965E7015}"/>
              </a:ext>
            </a:extLst>
          </p:cNvPr>
          <p:cNvSpPr/>
          <p:nvPr/>
        </p:nvSpPr>
        <p:spPr>
          <a:xfrm rot="6954390">
            <a:off x="6208615" y="5214357"/>
            <a:ext cx="453006" cy="218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4A19D-6BC0-4927-8437-C2AC17FAA41C}"/>
              </a:ext>
            </a:extLst>
          </p:cNvPr>
          <p:cNvSpPr/>
          <p:nvPr/>
        </p:nvSpPr>
        <p:spPr>
          <a:xfrm>
            <a:off x="6741458" y="5873551"/>
            <a:ext cx="2211432" cy="549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HK" sz="1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Defined as (6) since the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HK" sz="1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ball 6 is potted</a:t>
            </a:r>
            <a:endParaRPr kumimoji="0" lang="en-US" altLang="zh-HK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7B58834-C510-41DE-A2CD-7C65E6240C0F}"/>
              </a:ext>
            </a:extLst>
          </p:cNvPr>
          <p:cNvSpPr/>
          <p:nvPr/>
        </p:nvSpPr>
        <p:spPr>
          <a:xfrm>
            <a:off x="8365429" y="1477815"/>
            <a:ext cx="1139066" cy="478172"/>
          </a:xfrm>
          <a:prstGeom prst="wedgeEllipseCallout">
            <a:avLst>
              <a:gd name="adj1" fmla="val -25988"/>
              <a:gd name="adj2" fmla="val 747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E3B4E4F7-A24E-442C-854C-FF07A7FA6D9D}"/>
              </a:ext>
            </a:extLst>
          </p:cNvPr>
          <p:cNvSpPr txBox="1"/>
          <p:nvPr/>
        </p:nvSpPr>
        <p:spPr>
          <a:xfrm>
            <a:off x="8437381" y="1517282"/>
            <a:ext cx="222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>
                <a:latin typeface="Arial" panose="020B0604020202020204" pitchFamily="34" charset="0"/>
                <a:cs typeface="Arial" panose="020B0604020202020204" pitchFamily="34" charset="0"/>
              </a:rPr>
              <a:t>BLCNN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42A297B1-F47B-4044-BB55-1A662FF1B3CC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108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8EE1D1-3D4A-4956-9EF0-6EC41705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536" y="1430888"/>
            <a:ext cx="9957796" cy="2883941"/>
          </a:xfrm>
        </p:spPr>
      </p:pic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72E2F97D-996E-49A0-9D44-2B346FBF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430ACE-414F-4DA6-82EF-5C75A8E9A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96" y="4314829"/>
            <a:ext cx="8887067" cy="204152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208FC-E554-4D01-BB56-9027E7C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C0679C3C-3152-4075-8C93-66D4B47E74C9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4248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C2113EEB-45B9-4172-9C6E-1039F7F0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ADAE81-C447-4F39-871C-8C4DDD78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39" y="1458120"/>
            <a:ext cx="7744794" cy="14855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1636C1-0523-46F8-AC54-7E03A9A9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38628"/>
            <a:ext cx="9716146" cy="340028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44B6BF-EF35-4EDE-8191-4760624D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136D7083-F0B0-43C9-8389-72E982DAC6F3}"/>
              </a:ext>
            </a:extLst>
          </p:cNvPr>
          <p:cNvSpPr txBox="1"/>
          <p:nvPr/>
        </p:nvSpPr>
        <p:spPr>
          <a:xfrm>
            <a:off x="557939" y="905251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27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326720EE-1A04-49C5-9C2F-CF72F5C7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2D1DA6D6-B8D6-4E03-BFBE-319BDC688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421" y="831730"/>
            <a:ext cx="4013132" cy="1074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108D94-6168-4A28-AB95-0634A87D9801}"/>
              </a:ext>
            </a:extLst>
          </p:cNvPr>
          <p:cNvSpPr txBox="1"/>
          <p:nvPr/>
        </p:nvSpPr>
        <p:spPr>
          <a:xfrm>
            <a:off x="996683" y="1099121"/>
            <a:ext cx="313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Trajectory similarity search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51CEC7-787C-4E55-912F-E7FD1F903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18" y="1859816"/>
            <a:ext cx="10967207" cy="481724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9E8621-B3F6-4220-91FF-C5C9F442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客户评价 轮廓">
            <a:extLst>
              <a:ext uri="{FF2B5EF4-FFF2-40B4-BE49-F238E27FC236}">
                <a16:creationId xmlns:a16="http://schemas.microsoft.com/office/drawing/2014/main" id="{ADFA92F0-92E5-4188-A71E-82EA25ED5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4221" y="1544813"/>
            <a:ext cx="1743558" cy="1743558"/>
          </a:xfrm>
        </p:spPr>
      </p:pic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5980AB46-1C7C-4D43-9A2E-DD02FD87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AD19D2-6423-4F84-91A8-E4A14EC09516}"/>
              </a:ext>
            </a:extLst>
          </p:cNvPr>
          <p:cNvSpPr txBox="1"/>
          <p:nvPr/>
        </p:nvSpPr>
        <p:spPr>
          <a:xfrm>
            <a:off x="5633634" y="3199255"/>
            <a:ext cx="106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D82520-C28C-4836-A6A6-980D637229DD}"/>
              </a:ext>
            </a:extLst>
          </p:cNvPr>
          <p:cNvSpPr txBox="1"/>
          <p:nvPr/>
        </p:nvSpPr>
        <p:spPr>
          <a:xfrm>
            <a:off x="4812224" y="3738966"/>
            <a:ext cx="286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WATCHING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4EF791-71BE-4317-A3F8-A6A7A6D0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z="1800" b="1" smtClean="0"/>
              <a:t>19</a:t>
            </a:fld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701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5636A256-146C-4633-89FC-23A8370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D4D0ED-EB04-4C26-BF70-A06087CF23B1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3E2FD1-9836-466B-B260-02615096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84" y="1621349"/>
            <a:ext cx="7568500" cy="42612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DC2EC5-B081-4EE7-8EC0-30E794873556}"/>
              </a:ext>
            </a:extLst>
          </p:cNvPr>
          <p:cNvSpPr txBox="1"/>
          <p:nvPr/>
        </p:nvSpPr>
        <p:spPr>
          <a:xfrm>
            <a:off x="2070058" y="845174"/>
            <a:ext cx="8051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Ball 1-9: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Cue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ball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(white),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ball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(yellow), ball 2(blue), ball 3 (red), ball 4 (purple), ball 5 (pink), ball 6 (green), ball 7(brown) ball 8 (black), </a:t>
            </a:r>
            <a:r>
              <a:rPr lang="en-US" altLang="zh-CN" b="1" i="1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ball 9</a:t>
            </a:r>
            <a:r>
              <a:rPr lang="en-US" altLang="zh-CN" dirty="0">
                <a:solidFill>
                  <a:srgbClr val="333333"/>
                </a:solidFill>
                <a:latin typeface="PingFang SC"/>
                <a:cs typeface="Arial" panose="020B0604020202020204" pitchFamily="34" charset="0"/>
              </a:rPr>
              <a:t> (yellow-strip).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E4947E-AF20-4A1B-81EC-0348775A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21F24-F22F-44F6-93F7-E90C4F7D6B2B}"/>
              </a:ext>
            </a:extLst>
          </p:cNvPr>
          <p:cNvSpPr/>
          <p:nvPr/>
        </p:nvSpPr>
        <p:spPr>
          <a:xfrm>
            <a:off x="287983" y="3179427"/>
            <a:ext cx="2757221" cy="1157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Rule of 9-ball</a:t>
            </a:r>
            <a:r>
              <a:rPr kumimoji="0" lang="en-US" altLang="zh-H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Hit the smallest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Win if the ball 9 potted</a:t>
            </a:r>
            <a:endParaRPr kumimoji="0" lang="en-US" altLang="zh-HK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2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C30558-1973-4943-B116-1771362F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" y="1440758"/>
            <a:ext cx="11773707" cy="3277015"/>
          </a:xfrm>
          <a:prstGeom prst="rect">
            <a:avLst/>
          </a:prstGeom>
        </p:spPr>
      </p:pic>
      <p:pic>
        <p:nvPicPr>
          <p:cNvPr id="6" name="Picture 1" descr="page1image35554320">
            <a:extLst>
              <a:ext uri="{FF2B5EF4-FFF2-40B4-BE49-F238E27FC236}">
                <a16:creationId xmlns:a16="http://schemas.microsoft.com/office/drawing/2014/main" id="{9F6DD754-1AB7-4A3A-84F3-E8D05050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2B19FC-89B7-4113-B06F-072301E77822}"/>
              </a:ext>
            </a:extLst>
          </p:cNvPr>
          <p:cNvSpPr txBox="1"/>
          <p:nvPr/>
        </p:nvSpPr>
        <p:spPr>
          <a:xfrm>
            <a:off x="484006" y="5184183"/>
            <a:ext cx="784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Ball 1 and ball 5 are potted into pockets.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7BB9F3-D25E-4D49-9F49-44A0F83C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45B25EF-055D-4ACB-9848-B601F2F2D60D}"/>
              </a:ext>
            </a:extLst>
          </p:cNvPr>
          <p:cNvSpPr/>
          <p:nvPr/>
        </p:nvSpPr>
        <p:spPr>
          <a:xfrm>
            <a:off x="8128932" y="4924340"/>
            <a:ext cx="2114026" cy="645953"/>
          </a:xfrm>
          <a:prstGeom prst="wedgeEllipseCallout">
            <a:avLst>
              <a:gd name="adj1" fmla="val 6805"/>
              <a:gd name="adj2" fmla="val -764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Break shot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515CBABB-A100-4962-A496-B5B7F543013B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0B3E-66B2-4234-B275-8CE47593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83" y="959639"/>
            <a:ext cx="10593149" cy="504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3938A400-F6FF-421E-B420-14335AA9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1D099CA4-6B1C-4639-86B6-BE07B573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4" y="2001486"/>
            <a:ext cx="2947916" cy="1088221"/>
          </a:xfrm>
          <a:prstGeom prst="cloudCallout">
            <a:avLst>
              <a:gd name="adj1" fmla="val -73545"/>
              <a:gd name="adj2" fmla="val 57473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vl="0">
              <a:defRPr/>
            </a:pP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How to capture the orders of potted balls?</a:t>
            </a:r>
            <a:endParaRPr lang="en-US" altLang="zh-HK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形 14" descr="语音 轮廓">
            <a:extLst>
              <a:ext uri="{FF2B5EF4-FFF2-40B4-BE49-F238E27FC236}">
                <a16:creationId xmlns:a16="http://schemas.microsoft.com/office/drawing/2014/main" id="{1FA4820A-AB28-4F7D-A467-7877ED9D5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813" y="3309173"/>
            <a:ext cx="3405471" cy="1368746"/>
          </a:xfrm>
          <a:prstGeom prst="rect">
            <a:avLst/>
          </a:prstGeom>
        </p:spPr>
      </p:pic>
      <p:pic>
        <p:nvPicPr>
          <p:cNvPr id="17" name="图形 16" descr="想法 轮廓">
            <a:extLst>
              <a:ext uri="{FF2B5EF4-FFF2-40B4-BE49-F238E27FC236}">
                <a16:creationId xmlns:a16="http://schemas.microsoft.com/office/drawing/2014/main" id="{DA5DBE07-C854-4BD9-B871-3D56F550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1553" y="1261831"/>
            <a:ext cx="3142005" cy="36557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E9ED3DD-64D2-4D6D-907B-E26844019C52}"/>
              </a:ext>
            </a:extLst>
          </p:cNvPr>
          <p:cNvSpPr txBox="1"/>
          <p:nvPr/>
        </p:nvSpPr>
        <p:spPr>
          <a:xfrm>
            <a:off x="2136105" y="3627941"/>
            <a:ext cx="219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Lacking the billiards layouts?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8E8F80-FCE7-46D1-A4C7-64FDDB9A5CEE}"/>
              </a:ext>
            </a:extLst>
          </p:cNvPr>
          <p:cNvSpPr txBox="1"/>
          <p:nvPr/>
        </p:nvSpPr>
        <p:spPr>
          <a:xfrm>
            <a:off x="3829382" y="2040597"/>
            <a:ext cx="1789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HK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capture the positions of balls?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011784-8032-4F03-90CA-9C387FD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5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F8167-5408-4D84-A047-66AA292C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9F7DC-6147-4AB2-9ECD-B551EF6D8D73}"/>
              </a:ext>
            </a:extLst>
          </p:cNvPr>
          <p:cNvSpPr/>
          <p:nvPr/>
        </p:nvSpPr>
        <p:spPr>
          <a:xfrm>
            <a:off x="260400" y="2161374"/>
            <a:ext cx="3495812" cy="1648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Dataset: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Break shots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Strike statistics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Trajectory data</a:t>
            </a:r>
            <a:endParaRPr kumimoji="0" lang="en-US" altLang="zh-HK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A3D9B-0411-41A8-BA41-51CF1A352404}"/>
              </a:ext>
            </a:extLst>
          </p:cNvPr>
          <p:cNvSpPr/>
          <p:nvPr/>
        </p:nvSpPr>
        <p:spPr>
          <a:xfrm>
            <a:off x="4099746" y="2161373"/>
            <a:ext cx="3600936" cy="1648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Three</a:t>
            </a:r>
            <a:r>
              <a:rPr kumimoji="0" lang="en-US" altLang="zh-HK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tasks</a:t>
            </a: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Prediction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Generation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Trajectory similarity search</a:t>
            </a:r>
            <a:endParaRPr kumimoji="0" lang="en-US" altLang="zh-HK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A5469-D6B4-40BA-80D7-AEA862077254}"/>
              </a:ext>
            </a:extLst>
          </p:cNvPr>
          <p:cNvSpPr/>
          <p:nvPr/>
        </p:nvSpPr>
        <p:spPr>
          <a:xfrm>
            <a:off x="8184776" y="2161372"/>
            <a:ext cx="3746824" cy="16486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2000" b="1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Experiments</a:t>
            </a:r>
            <a:r>
              <a:rPr kumimoji="0" lang="en-US" altLang="zh-H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High accuracy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HK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Good generation quality 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CA8589B-5E62-4B41-B723-4FB0923D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19" y="807595"/>
            <a:ext cx="10593149" cy="504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E12BEE8-F30E-4123-946C-73E9459E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330" y="3090091"/>
            <a:ext cx="10697340" cy="2264883"/>
          </a:xfrm>
        </p:spPr>
      </p:pic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840B8917-9409-44DD-8EF1-CDEB09A0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549CE839-DDFD-487C-8AA5-0BF5A3150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45" y="1939689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B7C2A7-F186-4D72-912A-CC6140CD85E4}"/>
              </a:ext>
            </a:extLst>
          </p:cNvPr>
          <p:cNvSpPr txBox="1"/>
          <p:nvPr/>
        </p:nvSpPr>
        <p:spPr>
          <a:xfrm>
            <a:off x="1115878" y="2303720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Prepare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C95A8-6306-4B9E-804C-5B7C6D9A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7AEEBD63-E2D4-4BC3-8594-9FE4E59231D5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175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840B8917-9409-44DD-8EF1-CDEB09A0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549CE839-DDFD-487C-8AA5-0BF5A315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936" y="1251791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B7C2A7-F186-4D72-912A-CC6140CD85E4}"/>
              </a:ext>
            </a:extLst>
          </p:cNvPr>
          <p:cNvSpPr txBox="1"/>
          <p:nvPr/>
        </p:nvSpPr>
        <p:spPr>
          <a:xfrm>
            <a:off x="1475649" y="1664033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Prepare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012B77-C062-414B-8A00-56F00D68B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37" y="2417796"/>
            <a:ext cx="9021598" cy="339040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CCCBAC-D4F5-4862-A17A-8D9F6F00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65D81B-84E3-BC4A-AF83-5FE4C176AF63}"/>
              </a:ext>
            </a:extLst>
          </p:cNvPr>
          <p:cNvSpPr txBox="1"/>
          <p:nvPr/>
        </p:nvSpPr>
        <p:spPr>
          <a:xfrm>
            <a:off x="791637" y="6214522"/>
            <a:ext cx="891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Kinovea</a:t>
            </a:r>
            <a:r>
              <a:rPr kumimoji="1" lang="en-SG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https://www.kinovea.org/download.html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BAEF4DBE-9318-433C-842D-95ECB2F8C95C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9285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840B8917-9409-44DD-8EF1-CDEB09A0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语音 轮廓">
            <a:extLst>
              <a:ext uri="{FF2B5EF4-FFF2-40B4-BE49-F238E27FC236}">
                <a16:creationId xmlns:a16="http://schemas.microsoft.com/office/drawing/2014/main" id="{549CE839-DDFD-487C-8AA5-0BF5A315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3241" y="575413"/>
            <a:ext cx="3405471" cy="1368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B7C2A7-F186-4D72-912A-CC6140CD85E4}"/>
              </a:ext>
            </a:extLst>
          </p:cNvPr>
          <p:cNvSpPr txBox="1"/>
          <p:nvPr/>
        </p:nvSpPr>
        <p:spPr>
          <a:xfrm>
            <a:off x="6845565" y="959639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Prepare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9106ED7-3852-482F-9EC4-B7FAA5FC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78" y="2047212"/>
            <a:ext cx="10962442" cy="40823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79339A6-5E16-43B2-B6B0-3A213E19A638}"/>
              </a:ext>
            </a:extLst>
          </p:cNvPr>
          <p:cNvSpPr/>
          <p:nvPr/>
        </p:nvSpPr>
        <p:spPr>
          <a:xfrm>
            <a:off x="3510888" y="2298398"/>
            <a:ext cx="1354728" cy="3854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8ADA26-9667-4764-9EA9-6F27982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025AA9-EBF7-3449-A7C6-E41A786C1E06}"/>
              </a:ext>
            </a:extLst>
          </p:cNvPr>
          <p:cNvSpPr/>
          <p:nvPr/>
        </p:nvSpPr>
        <p:spPr>
          <a:xfrm>
            <a:off x="240935" y="6225774"/>
            <a:ext cx="11304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(1) clear or not; (2) win or not; (3) </a:t>
            </a:r>
            <a:r>
              <a:rPr lang="en-SG" altLang="zh-CN" sz="1400" b="1" dirty="0"/>
              <a:t>#</a:t>
            </a:r>
            <a:r>
              <a:rPr lang="zh-CN" altLang="en-US" sz="1400" b="1" dirty="0"/>
              <a:t> </a:t>
            </a:r>
            <a:r>
              <a:rPr lang="en-SG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SG" altLang="zh-CN" sz="1400" b="1" dirty="0"/>
              <a:t>potted</a:t>
            </a:r>
            <a:r>
              <a:rPr lang="zh-CN" altLang="en-US" sz="1400" b="1" dirty="0"/>
              <a:t> balls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F66B0B22-3F01-4720-81C2-905D01E8D8DB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259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age1image35554320">
            <a:extLst>
              <a:ext uri="{FF2B5EF4-FFF2-40B4-BE49-F238E27FC236}">
                <a16:creationId xmlns:a16="http://schemas.microsoft.com/office/drawing/2014/main" id="{AF656D4C-7A54-4287-9E7A-E49E38D4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3270" cy="9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0C1B0B-8D7F-4D71-9B30-55DE57BA5474}"/>
              </a:ext>
            </a:extLst>
          </p:cNvPr>
          <p:cNvSpPr txBox="1"/>
          <p:nvPr/>
        </p:nvSpPr>
        <p:spPr>
          <a:xfrm>
            <a:off x="681319" y="1561341"/>
            <a:ext cx="111690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BS: position</a:t>
            </a:r>
          </a:p>
          <a:p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BP: pocket-1(min(deg_left_c</a:t>
            </a:r>
            <a:r>
              <a:rPr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ushion, deg_right_cushion</a:t>
            </a:r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), distance, 0/1 to denote whether the pocket can be potted or not, pocket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_index</a:t>
            </a:r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), … , pocket-6</a:t>
            </a:r>
          </a:p>
          <a:p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BB: (min_deg(cue, ball1, pocket_i), pocket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_index</a:t>
            </a:r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kumimoji="1" lang="en-SG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SG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SG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SG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Ordering: cue ball, ball1, …, ball9</a:t>
            </a:r>
          </a:p>
          <a:p>
            <a:endParaRPr kumimoji="1" lang="en-SG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kumimoji="1" lang="en-SG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features represent a ball, and 10 balls in total, one break shot is with </a:t>
            </a:r>
            <a:r>
              <a:rPr kumimoji="1" lang="en-SG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 features</a:t>
            </a:r>
          </a:p>
        </p:txBody>
      </p:sp>
      <p:pic>
        <p:nvPicPr>
          <p:cNvPr id="9" name="图形 8" descr="语音 轮廓">
            <a:extLst>
              <a:ext uri="{FF2B5EF4-FFF2-40B4-BE49-F238E27FC236}">
                <a16:creationId xmlns:a16="http://schemas.microsoft.com/office/drawing/2014/main" id="{2B1CCE64-5332-45FC-A5AF-A5E3CCDA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7864" y="851801"/>
            <a:ext cx="3405471" cy="13687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11D97B-2530-42CC-98C8-6BAA1FF70B5C}"/>
              </a:ext>
            </a:extLst>
          </p:cNvPr>
          <p:cNvSpPr txBox="1"/>
          <p:nvPr/>
        </p:nvSpPr>
        <p:spPr>
          <a:xfrm>
            <a:off x="7636299" y="1269005"/>
            <a:ext cx="21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8ED1CE-1EAE-43B8-A9C4-B2671D2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A43-231F-4766-9461-3A5341CCB1C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A7D5FD98-1CD8-4DEE-BC77-3C8357596AC9}"/>
              </a:ext>
            </a:extLst>
          </p:cNvPr>
          <p:cNvSpPr txBox="1"/>
          <p:nvPr/>
        </p:nvSpPr>
        <p:spPr>
          <a:xfrm>
            <a:off x="570735" y="9596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Contribution 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122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499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PingFang SC</vt:lpstr>
      <vt:lpstr>新細明體</vt:lpstr>
      <vt:lpstr>Arial</vt:lpstr>
      <vt:lpstr>Calibri</vt:lpstr>
      <vt:lpstr>Office 主题​​</vt:lpstr>
      <vt:lpstr>On Predicting and Generating a Good Break Shot in Billiards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Probation Presentation</dc:title>
  <dc:creator>Zhang Qianru</dc:creator>
  <cp:lastModifiedBy>Wang Zheng</cp:lastModifiedBy>
  <cp:revision>460</cp:revision>
  <dcterms:created xsi:type="dcterms:W3CDTF">2022-01-15T06:48:44Z</dcterms:created>
  <dcterms:modified xsi:type="dcterms:W3CDTF">2022-04-28T04:30:11Z</dcterms:modified>
</cp:coreProperties>
</file>