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</p:sldMasterIdLst>
  <p:notesMasterIdLst>
    <p:notesMasterId r:id="rId27"/>
  </p:notesMasterIdLst>
  <p:handoutMasterIdLst>
    <p:handoutMasterId r:id="rId28"/>
  </p:handoutMasterIdLst>
  <p:sldIdLst>
    <p:sldId id="326" r:id="rId2"/>
    <p:sldId id="331" r:id="rId3"/>
    <p:sldId id="329" r:id="rId4"/>
    <p:sldId id="328" r:id="rId5"/>
    <p:sldId id="351" r:id="rId6"/>
    <p:sldId id="336" r:id="rId7"/>
    <p:sldId id="333" r:id="rId8"/>
    <p:sldId id="354" r:id="rId9"/>
    <p:sldId id="355" r:id="rId10"/>
    <p:sldId id="352" r:id="rId11"/>
    <p:sldId id="334" r:id="rId12"/>
    <p:sldId id="337" r:id="rId13"/>
    <p:sldId id="338" r:id="rId14"/>
    <p:sldId id="339" r:id="rId15"/>
    <p:sldId id="341" r:id="rId16"/>
    <p:sldId id="342" r:id="rId17"/>
    <p:sldId id="343" r:id="rId18"/>
    <p:sldId id="346" r:id="rId19"/>
    <p:sldId id="345" r:id="rId20"/>
    <p:sldId id="344" r:id="rId21"/>
    <p:sldId id="347" r:id="rId22"/>
    <p:sldId id="348" r:id="rId23"/>
    <p:sldId id="349" r:id="rId24"/>
    <p:sldId id="350" r:id="rId25"/>
    <p:sldId id="353" r:id="rId2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 PARCOURSUP" id="{0B896E98-F45E-4768-8620-EDDF394BE181}">
          <p14:sldIdLst>
            <p14:sldId id="326"/>
            <p14:sldId id="331"/>
            <p14:sldId id="329"/>
            <p14:sldId id="328"/>
            <p14:sldId id="351"/>
            <p14:sldId id="336"/>
            <p14:sldId id="333"/>
            <p14:sldId id="354"/>
            <p14:sldId id="355"/>
            <p14:sldId id="352"/>
            <p14:sldId id="334"/>
            <p14:sldId id="337"/>
            <p14:sldId id="338"/>
            <p14:sldId id="339"/>
            <p14:sldId id="341"/>
            <p14:sldId id="342"/>
            <p14:sldId id="343"/>
            <p14:sldId id="346"/>
            <p14:sldId id="345"/>
            <p14:sldId id="344"/>
            <p14:sldId id="347"/>
            <p14:sldId id="348"/>
            <p14:sldId id="349"/>
            <p14:sldId id="350"/>
            <p14:sldId id="3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191">
          <p15:clr>
            <a:srgbClr val="A4A3A4"/>
          </p15:clr>
        </p15:guide>
        <p15:guide id="3" orient="horz" pos="854">
          <p15:clr>
            <a:srgbClr val="A4A3A4"/>
          </p15:clr>
        </p15:guide>
        <p15:guide id="4" orient="horz" pos="821">
          <p15:clr>
            <a:srgbClr val="A4A3A4"/>
          </p15:clr>
        </p15:guide>
        <p15:guide id="5" orient="horz" pos="3049">
          <p15:clr>
            <a:srgbClr val="A4A3A4"/>
          </p15:clr>
        </p15:guide>
        <p15:guide id="6" orient="horz" pos="3151">
          <p15:clr>
            <a:srgbClr val="A4A3A4"/>
          </p15:clr>
        </p15:guide>
        <p15:guide id="7" pos="2880">
          <p15:clr>
            <a:srgbClr val="A4A3A4"/>
          </p15:clr>
        </p15:guide>
        <p15:guide id="8" pos="476">
          <p15:clr>
            <a:srgbClr val="A4A3A4"/>
          </p15:clr>
        </p15:guide>
        <p15:guide id="9" pos="5193">
          <p15:clr>
            <a:srgbClr val="A4A3A4"/>
          </p15:clr>
        </p15:guide>
        <p15:guide id="10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UDA SAID" initials="HS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5076"/>
    <a:srgbClr val="EC13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6" autoAdjust="0"/>
    <p:restoredTop sz="94343" autoAdjust="0"/>
  </p:normalViewPr>
  <p:slideViewPr>
    <p:cSldViewPr showGuides="1">
      <p:cViewPr varScale="1">
        <p:scale>
          <a:sx n="91" d="100"/>
          <a:sy n="91" d="100"/>
        </p:scale>
        <p:origin x="786" y="72"/>
      </p:cViewPr>
      <p:guideLst>
        <p:guide orient="horz" pos="1620"/>
        <p:guide orient="horz" pos="191"/>
        <p:guide orient="horz" pos="854"/>
        <p:guide orient="horz" pos="821"/>
        <p:guide orient="horz" pos="3049"/>
        <p:guide orient="horz" pos="3151"/>
        <p:guide pos="2880"/>
        <p:guide pos="476"/>
        <p:guide pos="5193"/>
        <p:guide pos="5465"/>
      </p:guideLst>
    </p:cSldViewPr>
  </p:slideViewPr>
  <p:outlineViewPr>
    <p:cViewPr>
      <p:scale>
        <a:sx n="33" d="100"/>
        <a:sy n="33" d="100"/>
      </p:scale>
      <p:origin x="0" y="-249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7" d="100"/>
          <a:sy n="127" d="100"/>
        </p:scale>
        <p:origin x="544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D897012-7FF6-704A-9088-93ACEFB220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BBEEC68-1116-A24A-AD79-7B70DE510B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C479D-4687-E740-9789-857CF0267E23}" type="datetimeFigureOut">
              <a:rPr lang="fr-FR" smtClean="0"/>
              <a:t>19/11/2020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A513078-4837-CD44-8134-B2F5EC6201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167E4C-36F1-A146-B373-CD678EBB6C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0D87D-3887-3549-A415-10DFF9EDA4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136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680E798-53FF-4C51-A981-953463752515}" type="datetimeFigureOut">
              <a:rPr lang="fr-FR" smtClean="0"/>
              <a:pPr/>
              <a:t>19/11/2020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06CD8F-B7ED-4A05-9FB1-A01CC0EF02C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66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5329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6900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750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963500"/>
            <a:ext cx="180000" cy="1800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A0D324E6-168B-49CF-88F7-1B95819E3F9B}" type="datetime1">
              <a:rPr lang="fr-FR" smtClean="0"/>
              <a:t>19/11/2020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720000" y="3919897"/>
            <a:ext cx="3240000" cy="900000"/>
          </a:xfrm>
          <a:prstGeom prst="rect">
            <a:avLst/>
          </a:prstGeom>
        </p:spPr>
        <p:txBody>
          <a:bodyPr anchor="b" anchorCtr="0"/>
          <a:lstStyle>
            <a:lvl1pPr>
              <a:defRPr sz="1150"/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0" y="4963500"/>
            <a:ext cx="180000" cy="1800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0" y="0"/>
            <a:ext cx="180000" cy="18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fr-FR" dirty="0"/>
              <a:t>Titre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71B293-EB6B-9149-9E08-668EB7F040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6829" y="0"/>
            <a:ext cx="9160828" cy="515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1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0B3ED864-6123-8B40-8783-2DF8831D71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6828" y="5358"/>
            <a:ext cx="9160828" cy="5152965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0" y="0"/>
            <a:ext cx="180000" cy="18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>
          <a:xfrm>
            <a:off x="6426336" y="4783500"/>
            <a:ext cx="1170000" cy="360000"/>
          </a:xfrm>
          <a:prstGeom prst="rect">
            <a:avLst/>
          </a:prstGeom>
        </p:spPr>
        <p:txBody>
          <a:bodyPr/>
          <a:lstStyle/>
          <a:p>
            <a:pPr algn="r"/>
            <a:fld id="{99BD388D-CA1A-43B3-B616-228F45499086}" type="datetime1">
              <a:rPr lang="fr-FR" cap="all" smtClean="0"/>
              <a:t>19/11/2020</a:t>
            </a:fld>
            <a:endParaRPr lang="fr-FR" cap="all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 bwMode="gray">
          <a:xfrm>
            <a:off x="7596336" y="4783500"/>
            <a:ext cx="1170000" cy="360000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rgbClr val="FF0000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60000" y="2346046"/>
            <a:ext cx="8424000" cy="2077200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3250" b="1" cap="none" baseline="0">
                <a:solidFill>
                  <a:srgbClr val="0C5076"/>
                </a:solidFill>
              </a:defRPr>
            </a:lvl1pPr>
            <a:lvl2pPr marL="0" indent="0">
              <a:spcBef>
                <a:spcPts val="500"/>
              </a:spcBef>
              <a:spcAft>
                <a:spcPts val="0"/>
              </a:spcAft>
              <a:buNone/>
              <a:defRPr sz="1850"/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348390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9999" y="900000"/>
            <a:ext cx="8424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59998" y="1891968"/>
            <a:ext cx="2520000" cy="2530800"/>
          </a:xfrm>
        </p:spPr>
        <p:txBody>
          <a:bodyPr/>
          <a:lstStyle>
            <a:lvl1pPr marL="144000" indent="-144000">
              <a:spcBef>
                <a:spcPts val="400"/>
              </a:spcBef>
              <a:spcAft>
                <a:spcPts val="800"/>
              </a:spcAft>
              <a:buFont typeface="+mj-lt"/>
              <a:buAutoNum type="arabicPeriod"/>
              <a:defRPr b="1"/>
            </a:lvl1pPr>
            <a:lvl2pPr marL="324000" indent="-144000">
              <a:spcBef>
                <a:spcPts val="600"/>
              </a:spcBef>
              <a:spcAft>
                <a:spcPts val="800"/>
              </a:spcAft>
              <a:buFont typeface="+mj-lt"/>
              <a:buAutoNum type="alphaLcPeriod"/>
              <a:defRPr>
                <a:solidFill>
                  <a:srgbClr val="EC130E"/>
                </a:solidFill>
              </a:defRPr>
            </a:lvl2pPr>
          </a:lstStyle>
          <a:p>
            <a:pPr lvl="0"/>
            <a:r>
              <a:rPr lang="fr-FR" dirty="0"/>
              <a:t>Titre de la partie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312000" y="1893600"/>
            <a:ext cx="2520000" cy="2530800"/>
          </a:xfrm>
        </p:spPr>
        <p:txBody>
          <a:bodyPr/>
          <a:lstStyle>
            <a:lvl1pPr marL="144000" indent="-144000">
              <a:spcBef>
                <a:spcPts val="400"/>
              </a:spcBef>
              <a:spcAft>
                <a:spcPts val="800"/>
              </a:spcAft>
              <a:buFont typeface="+mj-lt"/>
              <a:buAutoNum type="arabicPeriod"/>
              <a:defRPr b="1"/>
            </a:lvl1pPr>
            <a:lvl2pPr marL="324000" indent="-144000">
              <a:spcBef>
                <a:spcPts val="600"/>
              </a:spcBef>
              <a:spcAft>
                <a:spcPts val="800"/>
              </a:spcAft>
              <a:buFont typeface="+mj-lt"/>
              <a:buAutoNum type="alphaLcPeriod"/>
              <a:defRPr>
                <a:solidFill>
                  <a:srgbClr val="EC130E"/>
                </a:solidFill>
              </a:defRPr>
            </a:lvl2pPr>
          </a:lstStyle>
          <a:p>
            <a:pPr lvl="0"/>
            <a:r>
              <a:rPr lang="fr-FR" dirty="0"/>
              <a:t>Titre de la partie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263999" y="1893600"/>
            <a:ext cx="2520000" cy="2530800"/>
          </a:xfrm>
        </p:spPr>
        <p:txBody>
          <a:bodyPr/>
          <a:lstStyle>
            <a:lvl1pPr marL="144000" indent="-144000">
              <a:spcBef>
                <a:spcPts val="400"/>
              </a:spcBef>
              <a:spcAft>
                <a:spcPts val="800"/>
              </a:spcAft>
              <a:buFont typeface="+mj-lt"/>
              <a:buAutoNum type="arabicPeriod"/>
              <a:defRPr b="1"/>
            </a:lvl1pPr>
            <a:lvl2pPr marL="324000" indent="-144000">
              <a:spcBef>
                <a:spcPts val="600"/>
              </a:spcBef>
              <a:spcAft>
                <a:spcPts val="800"/>
              </a:spcAft>
              <a:buFont typeface="+mj-lt"/>
              <a:buAutoNum type="alphaLcPeriod"/>
              <a:defRPr>
                <a:solidFill>
                  <a:srgbClr val="EC130E"/>
                </a:solidFill>
              </a:defRPr>
            </a:lvl2pPr>
          </a:lstStyle>
          <a:p>
            <a:pPr lvl="0"/>
            <a:r>
              <a:rPr lang="fr-FR" dirty="0"/>
              <a:t>Titre de la partie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11" name="Espace réservé de la date 1">
            <a:extLst>
              <a:ext uri="{FF2B5EF4-FFF2-40B4-BE49-F238E27FC236}">
                <a16:creationId xmlns:a16="http://schemas.microsoft.com/office/drawing/2014/main" id="{FB55AB75-56F3-004E-8A4E-57EB4CAB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>
            <a:off x="6426336" y="4783500"/>
            <a:ext cx="1170000" cy="360000"/>
          </a:xfrm>
          <a:prstGeom prst="rect">
            <a:avLst/>
          </a:prstGeom>
        </p:spPr>
        <p:txBody>
          <a:bodyPr/>
          <a:lstStyle/>
          <a:p>
            <a:pPr algn="r"/>
            <a:fld id="{1AC6AEF6-2A43-4047-9D71-A77265B28DC8}" type="datetime1">
              <a:rPr lang="fr-FR" cap="all" smtClean="0"/>
              <a:t>19/11/2020</a:t>
            </a:fld>
            <a:endParaRPr lang="fr-FR" cap="all" dirty="0"/>
          </a:p>
        </p:txBody>
      </p:sp>
      <p:sp>
        <p:nvSpPr>
          <p:cNvPr id="12" name="Espace réservé du numéro de diapositive 7">
            <a:extLst>
              <a:ext uri="{FF2B5EF4-FFF2-40B4-BE49-F238E27FC236}">
                <a16:creationId xmlns:a16="http://schemas.microsoft.com/office/drawing/2014/main" id="{4527032A-C74F-2941-8AD5-E7F64BD5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7596336" y="4783500"/>
            <a:ext cx="1170000" cy="360000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rgbClr val="FF0000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103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323528" y="915566"/>
            <a:ext cx="8442808" cy="3672408"/>
          </a:xfrm>
          <a:solidFill>
            <a:schemeClr val="bg1">
              <a:lumMod val="85000"/>
            </a:schemeClr>
          </a:solidFill>
        </p:spPr>
        <p:txBody>
          <a:bodyPr tIns="1080000" anchor="ctr" anchorCtr="0"/>
          <a:lstStyle>
            <a:lvl1pPr algn="ctr">
              <a:defRPr cap="all" baseline="0"/>
            </a:lvl1pPr>
          </a:lstStyle>
          <a:p>
            <a:r>
              <a:rPr lang="fr-FR" dirty="0"/>
              <a:t>Sélectionner l’icône pour insérer une image, </a:t>
            </a:r>
            <a:br>
              <a:rPr lang="fr-FR" dirty="0"/>
            </a:br>
            <a:r>
              <a:rPr lang="fr-FR" dirty="0"/>
              <a:t>puis disposer l’image en arrière plan </a:t>
            </a:r>
            <a:br>
              <a:rPr lang="fr-FR" dirty="0"/>
            </a:br>
            <a:r>
              <a:rPr lang="fr-FR" dirty="0"/>
              <a:t>(Sélectionner l’image avec le bouton droit de la souris / </a:t>
            </a:r>
            <a:br>
              <a:rPr lang="fr-FR" dirty="0"/>
            </a:br>
            <a:r>
              <a:rPr lang="fr-FR" dirty="0"/>
              <a:t>Mettre à l’arrière plan)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827585" y="915566"/>
            <a:ext cx="7560840" cy="3672408"/>
          </a:xfrm>
          <a:custGeom>
            <a:avLst/>
            <a:gdLst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8424000 w 8424000"/>
              <a:gd name="connsiteY2" fmla="*/ 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8424000 w 8424000"/>
              <a:gd name="connsiteY2" fmla="*/ 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24000" h="4046400" stroke="0" extrusionOk="0">
                <a:moveTo>
                  <a:pt x="8424000" y="4046400"/>
                </a:moveTo>
                <a:lnTo>
                  <a:pt x="0" y="4046360"/>
                </a:lnTo>
                <a:lnTo>
                  <a:pt x="0" y="40"/>
                </a:lnTo>
                <a:cubicBezTo>
                  <a:pt x="0" y="18"/>
                  <a:pt x="3771553" y="0"/>
                  <a:pt x="8424000" y="0"/>
                </a:cubicBezTo>
                <a:lnTo>
                  <a:pt x="8424000" y="4046400"/>
                </a:lnTo>
                <a:close/>
              </a:path>
              <a:path w="8424000" h="4046400" fill="none">
                <a:moveTo>
                  <a:pt x="8424000" y="4046400"/>
                </a:moveTo>
                <a:lnTo>
                  <a:pt x="0" y="4046360"/>
                </a:lnTo>
              </a:path>
            </a:pathLst>
          </a:custGeom>
          <a:ln w="10160">
            <a:noFill/>
          </a:ln>
        </p:spPr>
        <p:txBody>
          <a:bodyPr lIns="0" bIns="360000" anchor="ctr" anchorCtr="0"/>
          <a:lstStyle>
            <a:lvl1pPr marL="396000" indent="-396000">
              <a:buFont typeface="+mj-lt"/>
              <a:buAutoNum type="arabicPeriod"/>
              <a:defRPr sz="3250"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7" name="Espace réservé de la date 1">
            <a:extLst>
              <a:ext uri="{FF2B5EF4-FFF2-40B4-BE49-F238E27FC236}">
                <a16:creationId xmlns:a16="http://schemas.microsoft.com/office/drawing/2014/main" id="{9748505C-3D2A-D74D-9CDB-23720A2BFF18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>
            <a:off x="6426336" y="4783500"/>
            <a:ext cx="1170000" cy="360000"/>
          </a:xfrm>
          <a:prstGeom prst="rect">
            <a:avLst/>
          </a:prstGeom>
        </p:spPr>
        <p:txBody>
          <a:bodyPr/>
          <a:lstStyle/>
          <a:p>
            <a:pPr algn="r"/>
            <a:fld id="{B53243DC-22D4-4063-968D-3E7B7EEAF735}" type="datetime1">
              <a:rPr lang="fr-FR" cap="all" smtClean="0"/>
              <a:t>19/11/2020</a:t>
            </a:fld>
            <a:endParaRPr lang="fr-FR" cap="all" dirty="0"/>
          </a:p>
        </p:txBody>
      </p:sp>
      <p:sp>
        <p:nvSpPr>
          <p:cNvPr id="9" name="Espace réservé du numéro de diapositive 7">
            <a:extLst>
              <a:ext uri="{FF2B5EF4-FFF2-40B4-BE49-F238E27FC236}">
                <a16:creationId xmlns:a16="http://schemas.microsoft.com/office/drawing/2014/main" id="{98F10018-47D8-6540-8D30-5845FE974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7596336" y="4783500"/>
            <a:ext cx="1170000" cy="360000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rgbClr val="FF0000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8596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s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9999" y="900000"/>
            <a:ext cx="8424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12000" y="180000"/>
            <a:ext cx="5472000" cy="360000"/>
          </a:xfrm>
        </p:spPr>
        <p:txBody>
          <a:bodyPr/>
          <a:lstStyle>
            <a:lvl1pPr marL="108000" indent="-108000" algn="r">
              <a:spcAft>
                <a:spcPts val="0"/>
              </a:spcAft>
              <a:buFont typeface="+mj-lt"/>
              <a:buAutoNum type="arabicPeriod"/>
              <a:defRPr sz="750" b="1"/>
            </a:lvl1pPr>
            <a:lvl2pPr marL="108000" indent="-108000" algn="r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defRPr sz="750"/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Sous-titre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59999" y="1836000"/>
            <a:ext cx="2520000" cy="2574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/>
              <a:t>Texte de niveau 1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  <a:p>
            <a:pPr lvl="3"/>
            <a:r>
              <a:rPr lang="fr-FR" dirty="0"/>
              <a:t>Texte de niveau 4</a:t>
            </a:r>
          </a:p>
          <a:p>
            <a:pPr lvl="4"/>
            <a:r>
              <a:rPr lang="fr-FR" dirty="0"/>
              <a:t>Texte de niveau 5</a:t>
            </a:r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312000" y="1836000"/>
            <a:ext cx="2520000" cy="2574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/>
              <a:t>Texte de niveau 1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  <a:p>
            <a:pPr lvl="3"/>
            <a:r>
              <a:rPr lang="fr-FR" dirty="0"/>
              <a:t>Texte de niveau 4</a:t>
            </a:r>
          </a:p>
          <a:p>
            <a:pPr lvl="4"/>
            <a:r>
              <a:rPr lang="fr-FR" dirty="0"/>
              <a:t>Texte de niveau 5</a:t>
            </a:r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264000" y="1836000"/>
            <a:ext cx="2520000" cy="2574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/>
              <a:t>Texte de niveau 1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  <a:p>
            <a:pPr lvl="3"/>
            <a:r>
              <a:rPr lang="fr-FR" dirty="0"/>
              <a:t>Texte de niveau 4</a:t>
            </a:r>
          </a:p>
          <a:p>
            <a:pPr lvl="4"/>
            <a:r>
              <a:rPr lang="fr-FR" dirty="0"/>
              <a:t>Texte de niveau 5</a:t>
            </a:r>
          </a:p>
        </p:txBody>
      </p:sp>
      <p:sp>
        <p:nvSpPr>
          <p:cNvPr id="11" name="Espace réservé de la date 1">
            <a:extLst>
              <a:ext uri="{FF2B5EF4-FFF2-40B4-BE49-F238E27FC236}">
                <a16:creationId xmlns:a16="http://schemas.microsoft.com/office/drawing/2014/main" id="{9F5F8F36-9414-6946-BDAE-0A76E569CDF2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>
            <a:off x="6426336" y="4783500"/>
            <a:ext cx="1170000" cy="360000"/>
          </a:xfrm>
          <a:prstGeom prst="rect">
            <a:avLst/>
          </a:prstGeom>
        </p:spPr>
        <p:txBody>
          <a:bodyPr/>
          <a:lstStyle/>
          <a:p>
            <a:pPr algn="r"/>
            <a:fld id="{EFA0773D-3F28-40F9-B9EA-54498D76AC91}" type="datetime1">
              <a:rPr lang="fr-FR" cap="all" smtClean="0"/>
              <a:t>19/11/2020</a:t>
            </a:fld>
            <a:endParaRPr lang="fr-FR" cap="all" dirty="0"/>
          </a:p>
        </p:txBody>
      </p:sp>
      <p:sp>
        <p:nvSpPr>
          <p:cNvPr id="15" name="Espace réservé du numéro de diapositive 7">
            <a:extLst>
              <a:ext uri="{FF2B5EF4-FFF2-40B4-BE49-F238E27FC236}">
                <a16:creationId xmlns:a16="http://schemas.microsoft.com/office/drawing/2014/main" id="{39B13F4C-6D78-BF47-94DF-EE782341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7596336" y="4783500"/>
            <a:ext cx="1170000" cy="360000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rgbClr val="FF0000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045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359999" y="900000"/>
            <a:ext cx="8424000" cy="720000"/>
          </a:xfrm>
        </p:spPr>
        <p:txBody>
          <a:bodyPr/>
          <a:lstStyle/>
          <a:p>
            <a:r>
              <a:rPr lang="fr-FR" noProof="0" dirty="0"/>
              <a:t>Titre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4" hasCustomPrompt="1"/>
          </p:nvPr>
        </p:nvSpPr>
        <p:spPr bwMode="gray">
          <a:xfrm>
            <a:off x="359998" y="1836000"/>
            <a:ext cx="8424000" cy="2574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/>
              <a:t>Texte de niveau 1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  <a:p>
            <a:pPr lvl="3"/>
            <a:r>
              <a:rPr lang="fr-FR" dirty="0"/>
              <a:t>Texte de niveau 4</a:t>
            </a:r>
          </a:p>
          <a:p>
            <a:pPr lvl="4"/>
            <a:r>
              <a:rPr lang="fr-FR" dirty="0"/>
              <a:t>Texte de niveau 5</a:t>
            </a:r>
          </a:p>
        </p:txBody>
      </p:sp>
      <p:sp>
        <p:nvSpPr>
          <p:cNvPr id="15" name="Espace réservé du texte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12000" y="180000"/>
            <a:ext cx="5472000" cy="360000"/>
          </a:xfrm>
        </p:spPr>
        <p:txBody>
          <a:bodyPr/>
          <a:lstStyle>
            <a:lvl1pPr marL="108000" indent="-108000" algn="r">
              <a:spcAft>
                <a:spcPts val="0"/>
              </a:spcAft>
              <a:buFont typeface="+mj-lt"/>
              <a:buAutoNum type="arabicPeriod"/>
              <a:defRPr sz="750" b="1"/>
            </a:lvl1pPr>
            <a:lvl2pPr marL="108000" indent="-108000" algn="r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defRPr sz="750"/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Sous-titre</a:t>
            </a:r>
          </a:p>
        </p:txBody>
      </p:sp>
      <p:sp>
        <p:nvSpPr>
          <p:cNvPr id="8" name="Espace réservé de la date 1">
            <a:extLst>
              <a:ext uri="{FF2B5EF4-FFF2-40B4-BE49-F238E27FC236}">
                <a16:creationId xmlns:a16="http://schemas.microsoft.com/office/drawing/2014/main" id="{48DF368D-0C4B-2743-8FE5-01F96D2C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>
            <a:off x="6426336" y="4783500"/>
            <a:ext cx="1170000" cy="360000"/>
          </a:xfrm>
          <a:prstGeom prst="rect">
            <a:avLst/>
          </a:prstGeom>
        </p:spPr>
        <p:txBody>
          <a:bodyPr/>
          <a:lstStyle/>
          <a:p>
            <a:pPr algn="r"/>
            <a:fld id="{5364400D-1A9E-42A8-8CBD-868B8972336F}" type="datetime1">
              <a:rPr lang="fr-FR" cap="all" smtClean="0"/>
              <a:t>19/11/2020</a:t>
            </a:fld>
            <a:endParaRPr lang="fr-FR" cap="all" dirty="0"/>
          </a:p>
        </p:txBody>
      </p:sp>
      <p:sp>
        <p:nvSpPr>
          <p:cNvPr id="10" name="Espace réservé du numéro de diapositive 7">
            <a:extLst>
              <a:ext uri="{FF2B5EF4-FFF2-40B4-BE49-F238E27FC236}">
                <a16:creationId xmlns:a16="http://schemas.microsoft.com/office/drawing/2014/main" id="{18BB1EA6-B51D-8C43-9842-1E89F403A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7596336" y="4783500"/>
            <a:ext cx="1170000" cy="360000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rgbClr val="FF0000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66D15CC7-BC12-A746-B153-F1F8A3C7E677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-23357" y="0"/>
            <a:ext cx="9160828" cy="5152965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359999" y="900000"/>
            <a:ext cx="8424000" cy="72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/>
              <a:t>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359999" y="1836000"/>
            <a:ext cx="8424000" cy="257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</p:txBody>
      </p:sp>
      <p:sp>
        <p:nvSpPr>
          <p:cNvPr id="15" name="Espace réservé de la date 1">
            <a:extLst>
              <a:ext uri="{FF2B5EF4-FFF2-40B4-BE49-F238E27FC236}">
                <a16:creationId xmlns:a16="http://schemas.microsoft.com/office/drawing/2014/main" id="{516EDC64-47E8-C044-91BA-F715A5EFFEFD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6426336" y="4783500"/>
            <a:ext cx="1170000" cy="360000"/>
          </a:xfrm>
          <a:prstGeom prst="rect">
            <a:avLst/>
          </a:prstGeom>
        </p:spPr>
        <p:txBody>
          <a:bodyPr/>
          <a:lstStyle>
            <a:lvl1pPr>
              <a:defRPr sz="750"/>
            </a:lvl1pPr>
          </a:lstStyle>
          <a:p>
            <a:pPr algn="r"/>
            <a:fld id="{B1AB8E14-653C-46DD-A140-9578717F7257}" type="datetime1">
              <a:rPr lang="fr-FR" cap="all" smtClean="0"/>
              <a:t>19/11/2020</a:t>
            </a:fld>
            <a:endParaRPr lang="fr-FR" cap="all" dirty="0"/>
          </a:p>
        </p:txBody>
      </p:sp>
      <p:sp>
        <p:nvSpPr>
          <p:cNvPr id="16" name="Espace réservé du numéro de diapositive 7">
            <a:extLst>
              <a:ext uri="{FF2B5EF4-FFF2-40B4-BE49-F238E27FC236}">
                <a16:creationId xmlns:a16="http://schemas.microsoft.com/office/drawing/2014/main" id="{C6D56E85-7DD2-5140-A94B-D4C7F3090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7596336" y="4783500"/>
            <a:ext cx="1170000" cy="360000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rgbClr val="FF0000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12" r:id="rId2"/>
    <p:sldLayoutId id="2147483810" r:id="rId3"/>
    <p:sldLayoutId id="2147483811" r:id="rId4"/>
    <p:sldLayoutId id="2147483809" r:id="rId5"/>
    <p:sldLayoutId id="2147483798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550" b="1" kern="1200">
          <a:solidFill>
            <a:srgbClr val="0C5076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500"/>
        </a:spcAft>
        <a:buFont typeface="Arial" pitchFamily="34" charset="0"/>
        <a:buNone/>
        <a:defRPr sz="1050" b="0" kern="1200">
          <a:solidFill>
            <a:srgbClr val="0C5076"/>
          </a:solidFill>
          <a:latin typeface="+mn-lt"/>
          <a:ea typeface="+mn-ea"/>
          <a:cs typeface="+mn-cs"/>
        </a:defRPr>
      </a:lvl1pPr>
      <a:lvl2pPr marL="252000" indent="-720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950" kern="1200">
          <a:solidFill>
            <a:schemeClr val="tx1"/>
          </a:solidFill>
          <a:latin typeface="+mn-lt"/>
          <a:ea typeface="+mn-ea"/>
          <a:cs typeface="+mn-cs"/>
        </a:defRPr>
      </a:lvl2pPr>
      <a:lvl3pPr marL="432000" indent="-72000" algn="l" defTabSz="914400" rtl="0" eaLnBrk="1" latinLnBrk="0" hangingPunct="1">
        <a:lnSpc>
          <a:spcPct val="100000"/>
        </a:lnSpc>
        <a:spcBef>
          <a:spcPts val="100"/>
        </a:spcBef>
        <a:spcAft>
          <a:spcPts val="100"/>
        </a:spcAft>
        <a:buSzPct val="100000"/>
        <a:buFont typeface="Arial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12000" indent="-72000" algn="l" defTabSz="914400" rtl="0" eaLnBrk="1" latinLnBrk="0" hangingPunct="1">
        <a:lnSpc>
          <a:spcPct val="100000"/>
        </a:lnSpc>
        <a:spcBef>
          <a:spcPts val="100"/>
        </a:spcBef>
        <a:spcAft>
          <a:spcPts val="100"/>
        </a:spcAft>
        <a:buSzPct val="100000"/>
        <a:buFont typeface="Arial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4pPr>
      <a:lvl5pPr marL="828000" indent="-72000" algn="l" defTabSz="914400" rtl="0" eaLnBrk="1" latinLnBrk="0" hangingPunct="1">
        <a:lnSpc>
          <a:spcPct val="100000"/>
        </a:lnSpc>
        <a:spcBef>
          <a:spcPts val="100"/>
        </a:spcBef>
        <a:spcAft>
          <a:spcPts val="100"/>
        </a:spcAft>
        <a:buSzPct val="100000"/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B797-4000-4B51-A6CA-D02C704D76FC}" type="datetime1">
              <a:rPr lang="fr-FR" smtClean="0"/>
              <a:t>19/11/2020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62429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01F23053-DAB0-4753-96C9-4533433CEEBB}" type="datetime1">
              <a:rPr lang="fr-FR" cap="all" smtClean="0"/>
              <a:t>19/11/2020</a:t>
            </a:fld>
            <a:endParaRPr lang="fr-FR" cap="all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10</a:t>
            </a:fld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4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999" y="900000"/>
            <a:ext cx="8424000" cy="562500"/>
          </a:xfrm>
        </p:spPr>
        <p:txBody>
          <a:bodyPr/>
          <a:lstStyle/>
          <a:p>
            <a:r>
              <a:rPr lang="fr-FR" sz="2400" dirty="0" smtClean="0"/>
              <a:t>S’INSCRIRE SUR PARCOURSUP 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4"/>
          </p:nvPr>
        </p:nvSpPr>
        <p:spPr>
          <a:xfrm>
            <a:off x="325033" y="1419622"/>
            <a:ext cx="8424000" cy="3327300"/>
          </a:xfrm>
        </p:spPr>
        <p:txBody>
          <a:bodyPr/>
          <a:lstStyle/>
          <a:p>
            <a:pPr marL="177800" lvl="0" indent="-177800" defTabSz="457200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0000"/>
              <a:buFont typeface="Lucida Grande"/>
              <a:buChar char="&gt;"/>
            </a:pPr>
            <a:r>
              <a:rPr lang="fr-FR" sz="1800" b="1" dirty="0">
                <a:solidFill>
                  <a:srgbClr val="F28E65"/>
                </a:solidFill>
              </a:rPr>
              <a:t>Une adresse </a:t>
            </a:r>
            <a:r>
              <a:rPr lang="fr-FR" sz="1800" b="1" dirty="0" smtClean="0">
                <a:solidFill>
                  <a:srgbClr val="F28E65"/>
                </a:solidFill>
              </a:rPr>
              <a:t>mail valide </a:t>
            </a:r>
            <a:r>
              <a:rPr lang="fr-FR" sz="1800" dirty="0">
                <a:solidFill>
                  <a:srgbClr val="3D566E"/>
                </a:solidFill>
              </a:rPr>
              <a:t>: pour échanger et recevoir les informations sur votre dossier </a:t>
            </a:r>
          </a:p>
          <a:p>
            <a:pPr marL="177800" lvl="0" indent="-177800" defTabSz="457200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0000"/>
              <a:buFont typeface="Lucida Grande"/>
              <a:buChar char="&gt;"/>
            </a:pPr>
            <a:r>
              <a:rPr lang="fr-FR" sz="1800" b="1" dirty="0">
                <a:solidFill>
                  <a:srgbClr val="F28E65"/>
                </a:solidFill>
              </a:rPr>
              <a:t>L’INE</a:t>
            </a:r>
            <a:r>
              <a:rPr lang="fr-FR" sz="1800" b="1" dirty="0">
                <a:solidFill>
                  <a:srgbClr val="3D566E"/>
                </a:solidFill>
              </a:rPr>
              <a:t> </a:t>
            </a:r>
            <a:r>
              <a:rPr lang="fr-FR" sz="1800" dirty="0">
                <a:solidFill>
                  <a:srgbClr val="3D566E"/>
                </a:solidFill>
              </a:rPr>
              <a:t>(identifiant national élève en lycée général, technologique ou professionnel) ou </a:t>
            </a:r>
            <a:r>
              <a:rPr lang="fr-FR" sz="1800" b="1" dirty="0">
                <a:solidFill>
                  <a:srgbClr val="F28E65"/>
                </a:solidFill>
              </a:rPr>
              <a:t>INAA</a:t>
            </a:r>
            <a:r>
              <a:rPr lang="fr-FR" sz="1800" dirty="0">
                <a:solidFill>
                  <a:srgbClr val="3D566E"/>
                </a:solidFill>
              </a:rPr>
              <a:t> (en lycée agricole)  : sur les bulletins scolaires ou le relevé de notes des épreuves anticipées du baccalauréat </a:t>
            </a:r>
          </a:p>
          <a:p>
            <a:pPr marL="177800" lvl="0" indent="-177800" defTabSz="457200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0000"/>
              <a:buFont typeface="Lucida Grande"/>
              <a:buChar char="&gt;"/>
            </a:pPr>
            <a:r>
              <a:rPr lang="fr-FR" sz="1800" dirty="0">
                <a:solidFill>
                  <a:srgbClr val="3D566E"/>
                </a:solidFill>
              </a:rPr>
              <a:t>Cas des lycées français à l’étranger : l’établissement fournit l’identifiant à utiliser pour créer son </a:t>
            </a:r>
            <a:r>
              <a:rPr lang="fr-FR" sz="1800" dirty="0" smtClean="0">
                <a:solidFill>
                  <a:srgbClr val="3D566E"/>
                </a:solidFill>
              </a:rPr>
              <a:t>dossier</a:t>
            </a:r>
          </a:p>
          <a:p>
            <a:pPr lvl="0" defTabSz="457200"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100000"/>
            </a:pPr>
            <a:endParaRPr lang="fr-FR" sz="2000" dirty="0">
              <a:solidFill>
                <a:srgbClr val="3D566E"/>
              </a:solidFill>
            </a:endParaRPr>
          </a:p>
          <a:p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293E1CA-12F5-42CE-967D-320A6ECEDC21}" type="datetime1">
              <a:rPr lang="fr-FR" cap="all" smtClean="0"/>
              <a:t>19/11/2020</a:t>
            </a:fld>
            <a:endParaRPr lang="fr-FR" cap="all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34036" y="3797760"/>
            <a:ext cx="8605993" cy="914400"/>
          </a:xfrm>
          <a:prstGeom prst="rect">
            <a:avLst/>
          </a:prstGeom>
          <a:solidFill>
            <a:srgbClr val="0C5076"/>
          </a:solidFill>
          <a:ln>
            <a:solidFill>
              <a:srgbClr val="0C50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just" defTabSz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/>
            </a:pPr>
            <a:r>
              <a:rPr lang="fr-FR" sz="1600" b="1" i="1" dirty="0">
                <a:solidFill>
                  <a:schemeClr val="bg1"/>
                </a:solidFill>
              </a:rPr>
              <a:t>Important : renseigner un numéro de portable </a:t>
            </a:r>
            <a:r>
              <a:rPr lang="fr-FR" sz="1600" i="1" dirty="0">
                <a:solidFill>
                  <a:schemeClr val="bg1"/>
                </a:solidFill>
              </a:rPr>
              <a:t>pour recevoir les alertes envoyées par la plateforme. </a:t>
            </a:r>
            <a:r>
              <a:rPr lang="fr-FR" sz="1600" b="1" i="1" dirty="0">
                <a:solidFill>
                  <a:schemeClr val="bg1"/>
                </a:solidFill>
              </a:rPr>
              <a:t>Les parents ou tuteurs légaux </a:t>
            </a:r>
            <a:r>
              <a:rPr lang="fr-FR" sz="1600" i="1" dirty="0">
                <a:solidFill>
                  <a:schemeClr val="bg1"/>
                </a:solidFill>
              </a:rPr>
              <a:t>peuvent également renseigner leur numéro de portable pour recevoir les mêmes alertes Parcoursup. </a:t>
            </a:r>
          </a:p>
        </p:txBody>
      </p:sp>
    </p:spTree>
    <p:extLst>
      <p:ext uri="{BB962C8B-B14F-4D97-AF65-F5344CB8AC3E}">
        <p14:creationId xmlns:p14="http://schemas.microsoft.com/office/powerpoint/2010/main" val="346394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999" y="900000"/>
            <a:ext cx="8424000" cy="447614"/>
          </a:xfrm>
        </p:spPr>
        <p:txBody>
          <a:bodyPr/>
          <a:lstStyle/>
          <a:p>
            <a:r>
              <a:rPr lang="fr-FR" dirty="0" smtClean="0"/>
              <a:t>FORMULER DES VŒUX MOTIVES 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4"/>
          </p:nvPr>
        </p:nvSpPr>
        <p:spPr>
          <a:xfrm>
            <a:off x="311397" y="1477325"/>
            <a:ext cx="8422491" cy="2462578"/>
          </a:xfrm>
        </p:spPr>
        <p:txBody>
          <a:bodyPr/>
          <a:lstStyle/>
          <a:p>
            <a:pPr lvl="0" defTabSz="457200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0000"/>
              <a:defRPr/>
            </a:pPr>
            <a:r>
              <a:rPr lang="fr-FR" sz="1800" b="1" dirty="0" smtClean="0">
                <a:solidFill>
                  <a:srgbClr val="EC130E"/>
                </a:solidFill>
              </a:rPr>
              <a:t>&gt; </a:t>
            </a:r>
            <a:r>
              <a:rPr lang="fr-FR" sz="1800" b="1" dirty="0" smtClean="0">
                <a:solidFill>
                  <a:srgbClr val="F28E65"/>
                </a:solidFill>
              </a:rPr>
              <a:t>Des </a:t>
            </a:r>
            <a:r>
              <a:rPr lang="fr-FR" sz="1800" b="1" dirty="0">
                <a:solidFill>
                  <a:srgbClr val="F28E65"/>
                </a:solidFill>
              </a:rPr>
              <a:t>vœux motivés </a:t>
            </a:r>
            <a:r>
              <a:rPr lang="fr-FR" sz="1800" dirty="0">
                <a:solidFill>
                  <a:srgbClr val="3D566E"/>
                </a:solidFill>
              </a:rPr>
              <a:t>: en quelques lignes, le lycéen explique ce qui motive chacun de ses vœux. Il est accompagné par son professeur principal</a:t>
            </a:r>
          </a:p>
          <a:p>
            <a:pPr lvl="0" defTabSz="457200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0000"/>
              <a:defRPr/>
            </a:pPr>
            <a:r>
              <a:rPr lang="fr-FR" sz="1800" b="1" dirty="0" smtClean="0">
                <a:solidFill>
                  <a:srgbClr val="EC130E"/>
                </a:solidFill>
              </a:rPr>
              <a:t>&gt; </a:t>
            </a:r>
            <a:r>
              <a:rPr lang="fr-FR" sz="1800" b="1" dirty="0" smtClean="0">
                <a:solidFill>
                  <a:srgbClr val="F28E65"/>
                </a:solidFill>
              </a:rPr>
              <a:t>Des </a:t>
            </a:r>
            <a:r>
              <a:rPr lang="fr-FR" sz="1800" b="1" dirty="0">
                <a:solidFill>
                  <a:srgbClr val="F28E65"/>
                </a:solidFill>
              </a:rPr>
              <a:t>vœux non classés </a:t>
            </a:r>
            <a:r>
              <a:rPr lang="fr-FR" sz="1800" dirty="0">
                <a:solidFill>
                  <a:srgbClr val="3D566E"/>
                </a:solidFill>
              </a:rPr>
              <a:t>: aucune contrainte imposée pour éviter toute </a:t>
            </a:r>
            <a:r>
              <a:rPr lang="fr-FR" sz="1800" dirty="0" smtClean="0">
                <a:solidFill>
                  <a:srgbClr val="3D566E"/>
                </a:solidFill>
              </a:rPr>
              <a:t>autocensure</a:t>
            </a:r>
            <a:endParaRPr lang="fr-FR" sz="1600" dirty="0">
              <a:solidFill>
                <a:srgbClr val="3D566E"/>
              </a:solidFill>
            </a:endParaRPr>
          </a:p>
          <a:p>
            <a:pPr lvl="0" defTabSz="457200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0000"/>
              <a:defRPr/>
            </a:pPr>
            <a:r>
              <a:rPr lang="fr-FR" sz="1800" b="1" dirty="0" smtClean="0">
                <a:solidFill>
                  <a:srgbClr val="EC130E"/>
                </a:solidFill>
              </a:rPr>
              <a:t>&gt; </a:t>
            </a:r>
            <a:r>
              <a:rPr lang="fr-FR" sz="1800" dirty="0" smtClean="0">
                <a:solidFill>
                  <a:srgbClr val="3D566E"/>
                </a:solidFill>
              </a:rPr>
              <a:t>Pour </a:t>
            </a:r>
            <a:r>
              <a:rPr lang="fr-FR" sz="1800" dirty="0">
                <a:solidFill>
                  <a:srgbClr val="3D566E"/>
                </a:solidFill>
              </a:rPr>
              <a:t>des </a:t>
            </a:r>
            <a:r>
              <a:rPr lang="fr-FR" sz="1800" b="1" dirty="0">
                <a:solidFill>
                  <a:srgbClr val="F28E65"/>
                </a:solidFill>
              </a:rPr>
              <a:t>formations sélectives </a:t>
            </a:r>
            <a:r>
              <a:rPr lang="fr-FR" sz="1800" dirty="0">
                <a:solidFill>
                  <a:srgbClr val="3D566E"/>
                </a:solidFill>
              </a:rPr>
              <a:t>(</a:t>
            </a:r>
            <a:r>
              <a:rPr lang="fr-FR" sz="1800" dirty="0" smtClean="0">
                <a:solidFill>
                  <a:srgbClr val="3D566E"/>
                </a:solidFill>
              </a:rPr>
              <a:t>Classes </a:t>
            </a:r>
            <a:r>
              <a:rPr lang="fr-FR" sz="1800" dirty="0">
                <a:solidFill>
                  <a:srgbClr val="3D566E"/>
                </a:solidFill>
              </a:rPr>
              <a:t>prépa, BTS, </a:t>
            </a:r>
            <a:r>
              <a:rPr lang="fr-FR" sz="1800" dirty="0" smtClean="0">
                <a:solidFill>
                  <a:srgbClr val="3D566E"/>
                </a:solidFill>
              </a:rPr>
              <a:t>BUT</a:t>
            </a:r>
            <a:r>
              <a:rPr lang="fr-FR" sz="1800" dirty="0">
                <a:solidFill>
                  <a:srgbClr val="3D566E"/>
                </a:solidFill>
              </a:rPr>
              <a:t>, écoles, IFSI, IEP…) et </a:t>
            </a:r>
            <a:r>
              <a:rPr lang="fr-FR" sz="1800" b="1" dirty="0">
                <a:solidFill>
                  <a:srgbClr val="F28E65"/>
                </a:solidFill>
              </a:rPr>
              <a:t>non sélectives </a:t>
            </a:r>
            <a:r>
              <a:rPr lang="fr-FR" sz="1800" dirty="0">
                <a:solidFill>
                  <a:srgbClr val="3D566E"/>
                </a:solidFill>
              </a:rPr>
              <a:t>(licence, PASS</a:t>
            </a:r>
            <a:r>
              <a:rPr lang="fr-FR" sz="1800" dirty="0" smtClean="0">
                <a:solidFill>
                  <a:srgbClr val="3D566E"/>
                </a:solidFill>
              </a:rPr>
              <a:t>)</a:t>
            </a:r>
            <a:endParaRPr lang="fr-FR" sz="1800" dirty="0">
              <a:solidFill>
                <a:srgbClr val="3D566E"/>
              </a:solidFill>
            </a:endParaRPr>
          </a:p>
          <a:p>
            <a:pPr defTabSz="457200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0000"/>
              <a:defRPr/>
            </a:pPr>
            <a:r>
              <a:rPr lang="fr-FR" sz="1800" b="1" dirty="0" smtClean="0">
                <a:solidFill>
                  <a:srgbClr val="EC130E"/>
                </a:solidFill>
              </a:rPr>
              <a:t>&gt; </a:t>
            </a:r>
            <a:r>
              <a:rPr lang="fr-FR" sz="1800" b="1" dirty="0" smtClean="0">
                <a:solidFill>
                  <a:srgbClr val="F28E65"/>
                </a:solidFill>
              </a:rPr>
              <a:t>Jusqu’à </a:t>
            </a:r>
            <a:r>
              <a:rPr lang="fr-FR" sz="1800" b="1" dirty="0">
                <a:solidFill>
                  <a:srgbClr val="F28E65"/>
                </a:solidFill>
              </a:rPr>
              <a:t>10 </a:t>
            </a:r>
            <a:r>
              <a:rPr lang="fr-FR" sz="1800" b="1" dirty="0" smtClean="0">
                <a:solidFill>
                  <a:srgbClr val="F28E65"/>
                </a:solidFill>
              </a:rPr>
              <a:t>vœux </a:t>
            </a:r>
            <a:r>
              <a:rPr lang="fr-FR" sz="1600" dirty="0">
                <a:solidFill>
                  <a:srgbClr val="3D566E"/>
                </a:solidFill>
              </a:rPr>
              <a:t> </a:t>
            </a:r>
            <a:r>
              <a:rPr lang="fr-FR" sz="1600" dirty="0" smtClean="0">
                <a:solidFill>
                  <a:srgbClr val="3D566E"/>
                </a:solidFill>
              </a:rPr>
              <a:t>et </a:t>
            </a:r>
            <a:r>
              <a:rPr lang="fr-FR" sz="1800" b="1" dirty="0" smtClean="0">
                <a:solidFill>
                  <a:srgbClr val="F28E65"/>
                </a:solidFill>
              </a:rPr>
              <a:t>10 </a:t>
            </a:r>
            <a:r>
              <a:rPr lang="fr-FR" sz="1800" b="1" dirty="0">
                <a:solidFill>
                  <a:srgbClr val="F28E65"/>
                </a:solidFill>
              </a:rPr>
              <a:t>vœux </a:t>
            </a:r>
            <a:r>
              <a:rPr lang="fr-FR" sz="1800" b="1" dirty="0" smtClean="0">
                <a:solidFill>
                  <a:srgbClr val="F28E65"/>
                </a:solidFill>
              </a:rPr>
              <a:t>supplémentaires pour des formations </a:t>
            </a:r>
            <a:r>
              <a:rPr lang="fr-FR" sz="1800" b="1" dirty="0">
                <a:solidFill>
                  <a:srgbClr val="F28E65"/>
                </a:solidFill>
              </a:rPr>
              <a:t>en apprentissage </a:t>
            </a:r>
          </a:p>
          <a:p>
            <a:pPr lvl="0" defTabSz="457200"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100000"/>
              <a:defRPr/>
            </a:pPr>
            <a:r>
              <a:rPr lang="fr-FR" dirty="0">
                <a:solidFill>
                  <a:srgbClr val="3D566E"/>
                </a:solidFill>
                <a:latin typeface="Calibri"/>
              </a:rPr>
              <a:t> </a:t>
            </a:r>
          </a:p>
          <a:p>
            <a:pPr lvl="0" defTabSz="457200"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100000"/>
              <a:defRPr/>
            </a:pPr>
            <a:endParaRPr lang="fr-FR" dirty="0" smtClean="0">
              <a:solidFill>
                <a:srgbClr val="3D566E"/>
              </a:solidFill>
              <a:latin typeface="Calibri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008D9A9-1127-4E68-9676-64A99D232514}" type="datetime1">
              <a:rPr lang="fr-FR" cap="all" smtClean="0"/>
              <a:t>19/11/2020</a:t>
            </a:fld>
            <a:endParaRPr lang="fr-FR" cap="all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294694" y="4223551"/>
            <a:ext cx="8455898" cy="501124"/>
          </a:xfrm>
          <a:prstGeom prst="rect">
            <a:avLst/>
          </a:prstGeom>
          <a:solidFill>
            <a:srgbClr val="0C5076"/>
          </a:solidFill>
          <a:ln w="12700" cap="flat" cmpd="sng" algn="ctr">
            <a:solidFill>
              <a:srgbClr val="3D566E"/>
            </a:solidFill>
            <a:prstDash val="solid"/>
          </a:ln>
          <a:effectLst/>
        </p:spPr>
        <p:txBody>
          <a:bodyPr rtlCol="0" anchor="ctr"/>
          <a:lstStyle/>
          <a:p>
            <a:pPr marL="0" marR="0" lvl="1" indent="0" defTabSz="4572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fr-FR" sz="1600" b="1" i="1" u="sng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Notre</a:t>
            </a:r>
            <a:r>
              <a:rPr kumimoji="0" lang="fr-FR" sz="1600" b="1" i="1" u="sng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c</a:t>
            </a:r>
            <a:r>
              <a:rPr kumimoji="0" lang="fr-FR" sz="1600" b="1" i="1" u="sng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onseil</a:t>
            </a:r>
            <a:r>
              <a:rPr kumimoji="0" lang="fr-FR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r>
              <a:rPr kumimoji="0" lang="fr-FR" sz="16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: </a:t>
            </a:r>
            <a:r>
              <a:rPr lang="fr-FR" sz="1600" i="1" kern="0" noProof="0" dirty="0" smtClean="0">
                <a:solidFill>
                  <a:schemeClr val="bg1"/>
                </a:solidFill>
              </a:rPr>
              <a:t>diversifier ses vœux et </a:t>
            </a:r>
            <a:r>
              <a:rPr kumimoji="0" lang="fr-FR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éviter </a:t>
            </a:r>
            <a:r>
              <a:rPr kumimoji="0" lang="fr-FR" sz="16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de </a:t>
            </a:r>
            <a:r>
              <a:rPr kumimoji="0" lang="fr-FR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n’en </a:t>
            </a:r>
            <a:r>
              <a:rPr kumimoji="0" lang="fr-FR" sz="16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formuler qu’un seul </a:t>
            </a:r>
            <a:r>
              <a:rPr kumimoji="0" lang="fr-FR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(en 2020, les </a:t>
            </a:r>
            <a:r>
              <a:rPr kumimoji="0" lang="fr-FR" sz="16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candidats ont formulé </a:t>
            </a:r>
            <a:r>
              <a:rPr kumimoji="0" lang="fr-FR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9 vœux </a:t>
            </a:r>
            <a:r>
              <a:rPr kumimoji="0" lang="fr-FR" sz="16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en moyenne</a:t>
            </a:r>
            <a:r>
              <a:rPr kumimoji="0" lang="fr-FR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).</a:t>
            </a:r>
            <a:endParaRPr kumimoji="0" lang="fr-FR" sz="1600" b="0" i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8353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336" y="820436"/>
            <a:ext cx="8424000" cy="720000"/>
          </a:xfrm>
        </p:spPr>
        <p:txBody>
          <a:bodyPr/>
          <a:lstStyle/>
          <a:p>
            <a:r>
              <a:rPr lang="fr-FR" dirty="0" smtClean="0"/>
              <a:t>LES VŒUX MULTIPLES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4"/>
          </p:nvPr>
        </p:nvSpPr>
        <p:spPr>
          <a:xfrm>
            <a:off x="251520" y="1173314"/>
            <a:ext cx="8406337" cy="3435886"/>
          </a:xfrm>
        </p:spPr>
        <p:txBody>
          <a:bodyPr/>
          <a:lstStyle/>
          <a:p>
            <a:pPr marL="0" lvl="1" indent="0" defTabSz="4572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None/>
              <a:defRPr/>
            </a:pPr>
            <a:endParaRPr lang="fr-FR" sz="1600" b="1" dirty="0" smtClean="0">
              <a:solidFill>
                <a:srgbClr val="F28E65"/>
              </a:solidFill>
              <a:latin typeface="Calibri"/>
            </a:endParaRPr>
          </a:p>
          <a:p>
            <a:pPr marL="0" lvl="1" indent="0" defTabSz="4572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None/>
              <a:defRPr/>
            </a:pPr>
            <a:r>
              <a:rPr lang="fr-FR" sz="1800" b="1" dirty="0" smtClean="0">
                <a:solidFill>
                  <a:srgbClr val="EC130E"/>
                </a:solidFill>
              </a:rPr>
              <a:t>&gt; </a:t>
            </a:r>
            <a:r>
              <a:rPr lang="fr-FR" sz="1800" b="1" dirty="0" smtClean="0">
                <a:solidFill>
                  <a:srgbClr val="F28E65"/>
                </a:solidFill>
              </a:rPr>
              <a:t>Un </a:t>
            </a:r>
            <a:r>
              <a:rPr lang="fr-FR" sz="1800" b="1" dirty="0">
                <a:solidFill>
                  <a:srgbClr val="F28E65"/>
                </a:solidFill>
              </a:rPr>
              <a:t>vœu multiple est un regroupement de plusieurs formations similaires</a:t>
            </a:r>
            <a:r>
              <a:rPr lang="fr-FR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solidFill>
                  <a:srgbClr val="3D566E"/>
                </a:solidFill>
              </a:rPr>
              <a:t>(exemple : le vœu multiple BTS « Management commercial opérationnel » qui regroupe toutes les formations de BTS « Management commercial opérationnel » en France</a:t>
            </a:r>
            <a:r>
              <a:rPr lang="fr-FR" sz="1800" dirty="0" smtClean="0">
                <a:solidFill>
                  <a:srgbClr val="3D566E"/>
                </a:solidFill>
              </a:rPr>
              <a:t>).</a:t>
            </a:r>
          </a:p>
          <a:p>
            <a:pPr marL="0" lvl="1" indent="0" defTabSz="4572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None/>
              <a:defRPr/>
            </a:pPr>
            <a:endParaRPr lang="fr-FR" sz="1800" dirty="0">
              <a:solidFill>
                <a:srgbClr val="3D566E"/>
              </a:solidFill>
            </a:endParaRPr>
          </a:p>
          <a:p>
            <a:pPr marL="0" lvl="1" indent="0" defTabSz="4572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None/>
              <a:defRPr/>
            </a:pPr>
            <a:r>
              <a:rPr lang="fr-FR" sz="1800" b="1" dirty="0" smtClean="0">
                <a:solidFill>
                  <a:srgbClr val="EC130E"/>
                </a:solidFill>
              </a:rPr>
              <a:t>&gt; </a:t>
            </a:r>
            <a:r>
              <a:rPr lang="fr-FR" sz="1800" b="1" dirty="0" smtClean="0">
                <a:solidFill>
                  <a:srgbClr val="F28E65"/>
                </a:solidFill>
              </a:rPr>
              <a:t>Un vœu multiple compte pour un vœu </a:t>
            </a:r>
            <a:r>
              <a:rPr lang="fr-FR" sz="1800" dirty="0" smtClean="0">
                <a:solidFill>
                  <a:srgbClr val="3D566E"/>
                </a:solidFill>
              </a:rPr>
              <a:t>parmi les 10 vœux possibles.</a:t>
            </a:r>
          </a:p>
          <a:p>
            <a:pPr marL="0" lvl="1" indent="0" defTabSz="45720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None/>
              <a:defRPr/>
            </a:pPr>
            <a:endParaRPr lang="fr-FR" sz="1800" dirty="0" smtClean="0">
              <a:solidFill>
                <a:srgbClr val="3D566E"/>
              </a:solidFill>
            </a:endParaRPr>
          </a:p>
          <a:p>
            <a:pPr marL="0" lvl="1" indent="0" defTabSz="45720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None/>
              <a:defRPr/>
            </a:pPr>
            <a:r>
              <a:rPr lang="fr-FR" sz="1800" b="1" dirty="0" smtClean="0">
                <a:solidFill>
                  <a:srgbClr val="EC130E"/>
                </a:solidFill>
              </a:rPr>
              <a:t>&gt; </a:t>
            </a:r>
            <a:r>
              <a:rPr lang="fr-FR" sz="1800" b="1" dirty="0" smtClean="0">
                <a:solidFill>
                  <a:srgbClr val="F28E65"/>
                </a:solidFill>
              </a:rPr>
              <a:t>Chaque </a:t>
            </a:r>
            <a:r>
              <a:rPr lang="fr-FR" sz="1800" b="1" dirty="0">
                <a:solidFill>
                  <a:srgbClr val="F28E65"/>
                </a:solidFill>
              </a:rPr>
              <a:t>vœu multiple est composé de sous-vœux qui correspondent chacun à un établissement différent.</a:t>
            </a:r>
            <a:r>
              <a:rPr lang="fr-FR" sz="1800" dirty="0">
                <a:solidFill>
                  <a:srgbClr val="3D566E"/>
                </a:solidFill>
              </a:rPr>
              <a:t> </a:t>
            </a:r>
            <a:r>
              <a:rPr lang="fr-FR" sz="1800" dirty="0" smtClean="0">
                <a:solidFill>
                  <a:srgbClr val="3D566E"/>
                </a:solidFill>
              </a:rPr>
              <a:t>Vous </a:t>
            </a:r>
            <a:r>
              <a:rPr lang="fr-FR" sz="1800" dirty="0">
                <a:solidFill>
                  <a:srgbClr val="3D566E"/>
                </a:solidFill>
              </a:rPr>
              <a:t>pouvez choisir un ou plusieurs établissements, sans avoir besoin de les classer. 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FFED0CB-98EC-4692-ADB6-485D6133F328}" type="datetime1">
              <a:rPr lang="fr-FR" cap="all" smtClean="0"/>
              <a:t>19/11/2020</a:t>
            </a:fld>
            <a:endParaRPr lang="fr-FR" cap="all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650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999" y="900000"/>
            <a:ext cx="8424000" cy="447614"/>
          </a:xfrm>
        </p:spPr>
        <p:txBody>
          <a:bodyPr/>
          <a:lstStyle/>
          <a:p>
            <a:r>
              <a:rPr lang="fr-FR" sz="2400" dirty="0"/>
              <a:t>LES VŒUX MULTIPLES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4"/>
          </p:nvPr>
        </p:nvSpPr>
        <p:spPr>
          <a:xfrm>
            <a:off x="251520" y="1275606"/>
            <a:ext cx="8424000" cy="3507894"/>
          </a:xfrm>
        </p:spPr>
        <p:txBody>
          <a:bodyPr/>
          <a:lstStyle/>
          <a:p>
            <a:endParaRPr lang="fr-FR" sz="1400" b="1" dirty="0" smtClean="0">
              <a:solidFill>
                <a:srgbClr val="3D566E"/>
              </a:solidFill>
              <a:latin typeface="Calibri"/>
            </a:endParaRPr>
          </a:p>
          <a:p>
            <a:r>
              <a:rPr lang="fr-FR" sz="1800" b="1" dirty="0" smtClean="0">
                <a:solidFill>
                  <a:srgbClr val="3D566E"/>
                </a:solidFill>
              </a:rPr>
              <a:t>Les formations dont </a:t>
            </a:r>
            <a:r>
              <a:rPr lang="fr-FR" sz="1800" b="1" u="sng" dirty="0" smtClean="0">
                <a:solidFill>
                  <a:srgbClr val="3D566E"/>
                </a:solidFill>
              </a:rPr>
              <a:t>le nombre de sous-vœux est limité à 10 par vœu multiple (dans la limite de 20 sous-vœux au total) </a:t>
            </a:r>
            <a:r>
              <a:rPr lang="fr-FR" sz="1800" b="1" dirty="0" smtClean="0">
                <a:solidFill>
                  <a:srgbClr val="3D566E"/>
                </a:solidFill>
              </a:rPr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600" b="1" dirty="0">
              <a:solidFill>
                <a:srgbClr val="3D566E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700" b="1" dirty="0">
                <a:solidFill>
                  <a:srgbClr val="F28E65"/>
                </a:solidFill>
              </a:rPr>
              <a:t>Les BTS et les BUT </a:t>
            </a:r>
            <a:r>
              <a:rPr lang="fr-FR" sz="1700" dirty="0" smtClean="0">
                <a:solidFill>
                  <a:srgbClr val="3D566E"/>
                </a:solidFill>
              </a:rPr>
              <a:t>regroupés </a:t>
            </a:r>
            <a:r>
              <a:rPr lang="fr-FR" sz="1700" dirty="0">
                <a:solidFill>
                  <a:srgbClr val="3D566E"/>
                </a:solidFill>
              </a:rPr>
              <a:t>par </a:t>
            </a:r>
            <a:r>
              <a:rPr lang="fr-FR" sz="1700" b="1" dirty="0" smtClean="0">
                <a:solidFill>
                  <a:srgbClr val="F28E65"/>
                </a:solidFill>
              </a:rPr>
              <a:t>spécialité à l’échelle nationale</a:t>
            </a:r>
            <a:endParaRPr lang="fr-FR" sz="1700" dirty="0">
              <a:solidFill>
                <a:srgbClr val="3D566E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700" b="1" dirty="0" smtClean="0">
                <a:solidFill>
                  <a:srgbClr val="F28E65"/>
                </a:solidFill>
              </a:rPr>
              <a:t>Les </a:t>
            </a:r>
            <a:r>
              <a:rPr lang="fr-FR" sz="1700" b="1" dirty="0">
                <a:solidFill>
                  <a:srgbClr val="F28E65"/>
                </a:solidFill>
              </a:rPr>
              <a:t>DN MADE </a:t>
            </a:r>
            <a:r>
              <a:rPr lang="fr-FR" sz="1700" dirty="0">
                <a:solidFill>
                  <a:srgbClr val="3D566E"/>
                </a:solidFill>
              </a:rPr>
              <a:t>regroupés par </a:t>
            </a:r>
            <a:r>
              <a:rPr lang="fr-FR" sz="1700" b="1" dirty="0" smtClean="0">
                <a:solidFill>
                  <a:srgbClr val="F28E65"/>
                </a:solidFill>
              </a:rPr>
              <a:t>mention </a:t>
            </a:r>
            <a:r>
              <a:rPr lang="fr-FR" sz="1700" b="1" dirty="0">
                <a:solidFill>
                  <a:srgbClr val="F28E65"/>
                </a:solidFill>
              </a:rPr>
              <a:t>à l’échelle nationale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700" b="1" dirty="0">
                <a:solidFill>
                  <a:srgbClr val="F28E65"/>
                </a:solidFill>
              </a:rPr>
              <a:t>Les DCG</a:t>
            </a:r>
            <a:r>
              <a:rPr lang="fr-FR" sz="1700" dirty="0">
                <a:solidFill>
                  <a:srgbClr val="F28E65"/>
                </a:solidFill>
              </a:rPr>
              <a:t> </a:t>
            </a:r>
            <a:r>
              <a:rPr lang="fr-FR" sz="1700" dirty="0">
                <a:solidFill>
                  <a:srgbClr val="3D566E"/>
                </a:solidFill>
              </a:rPr>
              <a:t>(diplôme de comptabilité et de gestion) </a:t>
            </a:r>
            <a:r>
              <a:rPr lang="fr-FR" sz="1700" dirty="0" smtClean="0">
                <a:solidFill>
                  <a:srgbClr val="3D566E"/>
                </a:solidFill>
              </a:rPr>
              <a:t>regroupés </a:t>
            </a:r>
            <a:r>
              <a:rPr lang="fr-FR" sz="1700" dirty="0">
                <a:solidFill>
                  <a:srgbClr val="3D566E"/>
                </a:solidFill>
              </a:rPr>
              <a:t>à </a:t>
            </a:r>
            <a:r>
              <a:rPr lang="fr-FR" sz="1700" b="1" dirty="0">
                <a:solidFill>
                  <a:srgbClr val="F28E65"/>
                </a:solidFill>
              </a:rPr>
              <a:t>l’échelle nationale.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700" b="1" dirty="0">
                <a:solidFill>
                  <a:srgbClr val="F28E65"/>
                </a:solidFill>
              </a:rPr>
              <a:t>Les </a:t>
            </a:r>
            <a:r>
              <a:rPr lang="fr-FR" sz="1700" b="1" dirty="0" smtClean="0">
                <a:solidFill>
                  <a:srgbClr val="F28E65"/>
                </a:solidFill>
              </a:rPr>
              <a:t>classes prépas </a:t>
            </a:r>
            <a:r>
              <a:rPr lang="fr-FR" sz="1700" dirty="0" smtClean="0">
                <a:solidFill>
                  <a:srgbClr val="3D566E"/>
                </a:solidFill>
              </a:rPr>
              <a:t>regroupées </a:t>
            </a:r>
            <a:r>
              <a:rPr lang="fr-FR" sz="1700" b="1" dirty="0">
                <a:solidFill>
                  <a:srgbClr val="F28E65"/>
                </a:solidFill>
              </a:rPr>
              <a:t>par voie à l’échelle nationale.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400" b="1" dirty="0" smtClean="0">
              <a:solidFill>
                <a:srgbClr val="F28E65"/>
              </a:solidFill>
              <a:latin typeface="Calibri"/>
            </a:endParaRPr>
          </a:p>
          <a:p>
            <a:r>
              <a:rPr lang="fr-FR" sz="1400" b="1" dirty="0" smtClean="0">
                <a:solidFill>
                  <a:srgbClr val="F28E65"/>
                </a:solidFill>
                <a:latin typeface="Calibri"/>
              </a:rPr>
              <a:t>                                 </a:t>
            </a:r>
          </a:p>
          <a:p>
            <a:endParaRPr lang="fr-FR" sz="1400" b="1" dirty="0">
              <a:solidFill>
                <a:srgbClr val="F28E65"/>
              </a:solidFill>
              <a:latin typeface="Calibri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A22F003-EED6-45F3-9684-AF4C688BFAA3}" type="datetime1">
              <a:rPr lang="fr-FR" cap="all" smtClean="0"/>
              <a:t>19/11/2020</a:t>
            </a:fld>
            <a:endParaRPr lang="fr-FR" cap="all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299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999" y="771550"/>
            <a:ext cx="8424000" cy="720000"/>
          </a:xfrm>
        </p:spPr>
        <p:txBody>
          <a:bodyPr/>
          <a:lstStyle/>
          <a:p>
            <a:r>
              <a:rPr lang="fr-FR" sz="2400" dirty="0" smtClean="0"/>
              <a:t>LES VŒUX MULTIPLES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4"/>
          </p:nvPr>
        </p:nvSpPr>
        <p:spPr>
          <a:xfrm>
            <a:off x="359999" y="1131590"/>
            <a:ext cx="8424000" cy="3651910"/>
          </a:xfrm>
        </p:spPr>
        <p:txBody>
          <a:bodyPr/>
          <a:lstStyle/>
          <a:p>
            <a:pPr lvl="0"/>
            <a:r>
              <a:rPr lang="fr-FR" sz="2000" b="1" dirty="0">
                <a:solidFill>
                  <a:srgbClr val="3D566E"/>
                </a:solidFill>
                <a:latin typeface="Calibri"/>
              </a:rPr>
              <a:t>Les formations </a:t>
            </a:r>
            <a:r>
              <a:rPr lang="fr-FR" sz="2000" b="1" dirty="0" smtClean="0">
                <a:solidFill>
                  <a:srgbClr val="3D566E"/>
                </a:solidFill>
                <a:latin typeface="Calibri"/>
              </a:rPr>
              <a:t>dont </a:t>
            </a:r>
            <a:r>
              <a:rPr lang="fr-FR" sz="2000" b="1" u="sng" dirty="0">
                <a:solidFill>
                  <a:srgbClr val="3D566E"/>
                </a:solidFill>
                <a:latin typeface="Calibri"/>
              </a:rPr>
              <a:t>le nombre de sous-vœux </a:t>
            </a:r>
            <a:r>
              <a:rPr lang="fr-FR" sz="2000" b="1" u="sng" dirty="0" smtClean="0">
                <a:solidFill>
                  <a:srgbClr val="3D566E"/>
                </a:solidFill>
                <a:latin typeface="Calibri"/>
              </a:rPr>
              <a:t>n’est pas limité: </a:t>
            </a:r>
            <a:endParaRPr lang="fr-FR" sz="2000" b="1" u="sng" dirty="0">
              <a:solidFill>
                <a:srgbClr val="F28E65"/>
              </a:solidFill>
              <a:latin typeface="Calibri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600" b="1" dirty="0" smtClean="0">
                <a:solidFill>
                  <a:srgbClr val="F28E65"/>
                </a:solidFill>
              </a:rPr>
              <a:t>Les </a:t>
            </a:r>
            <a:r>
              <a:rPr lang="fr-FR" sz="1600" b="1" dirty="0">
                <a:solidFill>
                  <a:srgbClr val="F28E65"/>
                </a:solidFill>
              </a:rPr>
              <a:t>IFSI </a:t>
            </a:r>
            <a:r>
              <a:rPr lang="fr-FR" sz="1600" dirty="0">
                <a:solidFill>
                  <a:srgbClr val="3D566E"/>
                </a:solidFill>
              </a:rPr>
              <a:t>(Instituts de Formation en Soins Infirmiers) et </a:t>
            </a:r>
            <a:r>
              <a:rPr lang="fr-FR" sz="1600" b="1" dirty="0">
                <a:solidFill>
                  <a:srgbClr val="F28E65"/>
                </a:solidFill>
              </a:rPr>
              <a:t>les instituts d'orthophonie, orthoptie et audioprothèse </a:t>
            </a:r>
            <a:r>
              <a:rPr lang="fr-FR" sz="1600" dirty="0">
                <a:solidFill>
                  <a:srgbClr val="3D566E"/>
                </a:solidFill>
              </a:rPr>
              <a:t>regroupés à </a:t>
            </a:r>
            <a:r>
              <a:rPr lang="fr-FR" sz="1600" b="1" dirty="0">
                <a:solidFill>
                  <a:srgbClr val="F28E65"/>
                </a:solidFill>
              </a:rPr>
              <a:t>l’échelle </a:t>
            </a:r>
            <a:r>
              <a:rPr lang="fr-FR" sz="1600" b="1" dirty="0" smtClean="0">
                <a:solidFill>
                  <a:srgbClr val="F28E65"/>
                </a:solidFill>
              </a:rPr>
              <a:t>territoriale</a:t>
            </a:r>
            <a:r>
              <a:rPr lang="fr-FR" sz="1600" dirty="0" smtClean="0">
                <a:solidFill>
                  <a:srgbClr val="3D566E"/>
                </a:solidFill>
              </a:rPr>
              <a:t>. A </a:t>
            </a:r>
            <a:r>
              <a:rPr lang="fr-FR" sz="1600" dirty="0">
                <a:solidFill>
                  <a:srgbClr val="3D566E"/>
                </a:solidFill>
              </a:rPr>
              <a:t>noter </a:t>
            </a:r>
            <a:r>
              <a:rPr lang="fr-FR" sz="1600" b="1" dirty="0">
                <a:solidFill>
                  <a:srgbClr val="3D566E"/>
                </a:solidFill>
              </a:rPr>
              <a:t>: </a:t>
            </a:r>
            <a:r>
              <a:rPr lang="fr-FR" sz="1600" b="1" dirty="0">
                <a:solidFill>
                  <a:srgbClr val="F28E65"/>
                </a:solidFill>
              </a:rPr>
              <a:t>limitation de 5 vœux </a:t>
            </a:r>
            <a:r>
              <a:rPr lang="fr-FR" sz="1600" b="1" dirty="0" smtClean="0">
                <a:solidFill>
                  <a:srgbClr val="F28E65"/>
                </a:solidFill>
              </a:rPr>
              <a:t>multiples maximum par filière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600" b="1" dirty="0" smtClean="0">
                <a:solidFill>
                  <a:srgbClr val="F28E65"/>
                </a:solidFill>
              </a:rPr>
              <a:t>Les </a:t>
            </a:r>
            <a:r>
              <a:rPr lang="fr-FR" sz="1600" b="1" dirty="0">
                <a:solidFill>
                  <a:srgbClr val="F28E65"/>
                </a:solidFill>
              </a:rPr>
              <a:t>EFTS </a:t>
            </a:r>
            <a:r>
              <a:rPr lang="fr-FR" sz="1600" dirty="0"/>
              <a:t>(Etablissements de Formation en Travail Social) </a:t>
            </a:r>
            <a:r>
              <a:rPr lang="fr-FR" sz="1600" dirty="0">
                <a:solidFill>
                  <a:srgbClr val="3D566E"/>
                </a:solidFill>
              </a:rPr>
              <a:t>regroupés par </a:t>
            </a:r>
            <a:r>
              <a:rPr lang="fr-FR" sz="1600" b="1" dirty="0">
                <a:solidFill>
                  <a:srgbClr val="F28E65"/>
                </a:solidFill>
              </a:rPr>
              <a:t>diplôme d’Etat à l’échelle nationale</a:t>
            </a:r>
            <a:r>
              <a:rPr lang="fr-FR" sz="1600" dirty="0">
                <a:solidFill>
                  <a:srgbClr val="3D566E"/>
                </a:solidFill>
              </a:rPr>
              <a:t>. </a:t>
            </a:r>
            <a:endParaRPr lang="fr-FR" sz="1600" dirty="0" smtClean="0">
              <a:solidFill>
                <a:srgbClr val="3D566E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600" b="1" dirty="0" smtClean="0">
                <a:solidFill>
                  <a:srgbClr val="F28E65"/>
                </a:solidFill>
              </a:rPr>
              <a:t>Les </a:t>
            </a:r>
            <a:r>
              <a:rPr lang="fr-FR" sz="1600" b="1" dirty="0">
                <a:solidFill>
                  <a:srgbClr val="F28E65"/>
                </a:solidFill>
              </a:rPr>
              <a:t>écoles d'ingénieurs et de commerce/management </a:t>
            </a:r>
            <a:r>
              <a:rPr lang="fr-FR" sz="1600" dirty="0">
                <a:solidFill>
                  <a:srgbClr val="3D566E"/>
                </a:solidFill>
              </a:rPr>
              <a:t>regroupées </a:t>
            </a:r>
            <a:r>
              <a:rPr lang="fr-FR" sz="1600" b="1" dirty="0">
                <a:solidFill>
                  <a:srgbClr val="F28E65"/>
                </a:solidFill>
              </a:rPr>
              <a:t>en réseau </a:t>
            </a:r>
            <a:r>
              <a:rPr lang="fr-FR" sz="1600" dirty="0">
                <a:solidFill>
                  <a:srgbClr val="3D566E"/>
                </a:solidFill>
              </a:rPr>
              <a:t>et qui </a:t>
            </a:r>
            <a:r>
              <a:rPr lang="fr-FR" sz="1600" b="1" dirty="0">
                <a:solidFill>
                  <a:srgbClr val="F28E65"/>
                </a:solidFill>
              </a:rPr>
              <a:t>recrutent sur concours commun.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rgbClr val="F28E65"/>
                </a:solidFill>
              </a:rPr>
              <a:t>Le réseau des Sciences Po / IEP </a:t>
            </a:r>
            <a:r>
              <a:rPr lang="fr-FR" sz="1600" dirty="0">
                <a:solidFill>
                  <a:srgbClr val="3D566E"/>
                </a:solidFill>
              </a:rPr>
              <a:t>(Aix, Lille, Lyon, Rennes, Saint-Germain-en-Laye, Strasbourg et Toulouse)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rgbClr val="F28E65"/>
                </a:solidFill>
              </a:rPr>
              <a:t>Les parcours spécifiques "accès santé" (PASS) en Ile-de-France </a:t>
            </a:r>
            <a:r>
              <a:rPr lang="fr-FR" sz="1600" dirty="0">
                <a:solidFill>
                  <a:srgbClr val="3D566E"/>
                </a:solidFill>
              </a:rPr>
              <a:t>regroupés à l’échelle régionale.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600" b="1" dirty="0" smtClean="0">
                <a:solidFill>
                  <a:srgbClr val="F28E65"/>
                </a:solidFill>
              </a:rPr>
              <a:t>Le concours </a:t>
            </a:r>
            <a:r>
              <a:rPr lang="fr-FR" sz="1600" b="1" dirty="0">
                <a:solidFill>
                  <a:srgbClr val="F28E65"/>
                </a:solidFill>
              </a:rPr>
              <a:t>commun des écoles vétérinaires </a:t>
            </a:r>
            <a:r>
              <a:rPr lang="fr-FR" sz="1400" b="1" dirty="0">
                <a:solidFill>
                  <a:srgbClr val="F28E65"/>
                </a:solidFill>
              </a:rPr>
              <a:t>   </a:t>
            </a:r>
          </a:p>
          <a:p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521A3BE-C548-465D-8389-3DBCA6A75667}" type="datetime1">
              <a:rPr lang="fr-FR" cap="all" smtClean="0"/>
              <a:t>19/11/2020</a:t>
            </a:fld>
            <a:endParaRPr lang="fr-FR" cap="all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735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BC6F468-705E-4774-9869-C5F1E6C2DE4E}" type="datetime1">
              <a:rPr lang="fr-FR" cap="all" smtClean="0"/>
              <a:t>19/11/2020</a:t>
            </a:fld>
            <a:endParaRPr lang="fr-FR" cap="all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16</a:t>
            </a:fld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0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999" y="900000"/>
            <a:ext cx="8424000" cy="447614"/>
          </a:xfrm>
        </p:spPr>
        <p:txBody>
          <a:bodyPr/>
          <a:lstStyle/>
          <a:p>
            <a:r>
              <a:rPr lang="fr-FR" sz="2400" dirty="0" smtClean="0"/>
              <a:t>FINALISER SON DOSSIER ET CONFIRMER SES VOEUX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4"/>
          </p:nvPr>
        </p:nvSpPr>
        <p:spPr>
          <a:xfrm>
            <a:off x="369124" y="1453974"/>
            <a:ext cx="8424000" cy="3291870"/>
          </a:xfrm>
        </p:spPr>
        <p:txBody>
          <a:bodyPr/>
          <a:lstStyle/>
          <a:p>
            <a:pPr lvl="0" defTabSz="457200"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100000"/>
              <a:defRPr/>
            </a:pPr>
            <a:r>
              <a:rPr lang="fr-FR" sz="2000" b="1" dirty="0">
                <a:solidFill>
                  <a:srgbClr val="3D566E"/>
                </a:solidFill>
              </a:rPr>
              <a:t>Pour que les vœux saisis deviennent définitifs sur Parcoursup, les lycéens doivent obligatoirement </a:t>
            </a:r>
            <a:r>
              <a:rPr lang="fr-FR" sz="2000" b="1" dirty="0" smtClean="0">
                <a:solidFill>
                  <a:srgbClr val="3D566E"/>
                </a:solidFill>
              </a:rPr>
              <a:t>:</a:t>
            </a:r>
            <a:endParaRPr lang="fr-FR" sz="1400" dirty="0">
              <a:solidFill>
                <a:srgbClr val="3D566E"/>
              </a:solidFill>
            </a:endParaRPr>
          </a:p>
          <a:p>
            <a:pPr marL="177800" lvl="0" indent="-177800" defTabSz="457200"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Lucida Grande"/>
              <a:buChar char="&gt;"/>
              <a:defRPr/>
            </a:pPr>
            <a:r>
              <a:rPr lang="fr-FR" sz="2000" b="1" dirty="0">
                <a:solidFill>
                  <a:srgbClr val="F28E65"/>
                </a:solidFill>
              </a:rPr>
              <a:t> Compléter leur dossier : </a:t>
            </a:r>
            <a:r>
              <a:rPr lang="fr-FR" sz="2000" dirty="0">
                <a:solidFill>
                  <a:srgbClr val="3D566E"/>
                </a:solidFill>
              </a:rPr>
              <a:t>saisie du projet de formation motivé pour chaque vœu formulé, de la rubrique « préférence et autres projets » et </a:t>
            </a:r>
            <a:r>
              <a:rPr lang="fr-FR" sz="2000" dirty="0" smtClean="0">
                <a:solidFill>
                  <a:srgbClr val="3D566E"/>
                </a:solidFill>
              </a:rPr>
              <a:t>dépôt des </a:t>
            </a:r>
            <a:r>
              <a:rPr lang="fr-FR" sz="2000" dirty="0">
                <a:solidFill>
                  <a:srgbClr val="3D566E"/>
                </a:solidFill>
              </a:rPr>
              <a:t>éventuelles pièces complémentaires demandées par certaines formations </a:t>
            </a:r>
            <a:endParaRPr lang="fr-FR" sz="1200" dirty="0">
              <a:solidFill>
                <a:srgbClr val="3D566E"/>
              </a:solidFill>
            </a:endParaRPr>
          </a:p>
          <a:p>
            <a:pPr marL="177800" lvl="0" indent="-177800" defTabSz="457200"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Lucida Grande"/>
              <a:buChar char="&gt;"/>
              <a:defRPr/>
            </a:pPr>
            <a:r>
              <a:rPr lang="fr-FR" sz="2000" b="1" dirty="0">
                <a:solidFill>
                  <a:srgbClr val="F28E65"/>
                </a:solidFill>
              </a:rPr>
              <a:t> </a:t>
            </a:r>
            <a:r>
              <a:rPr lang="fr-FR" sz="2000" b="1" dirty="0" smtClean="0">
                <a:solidFill>
                  <a:srgbClr val="F28E65"/>
                </a:solidFill>
              </a:rPr>
              <a:t>Confirmer </a:t>
            </a:r>
            <a:r>
              <a:rPr lang="fr-FR" sz="2000" b="1" dirty="0">
                <a:solidFill>
                  <a:srgbClr val="F28E65"/>
                </a:solidFill>
              </a:rPr>
              <a:t>chacun de leurs vœux</a:t>
            </a:r>
          </a:p>
          <a:p>
            <a:endParaRPr lang="fr-FR" sz="900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0128956D-5C04-4D4C-AE31-04D3D6BBF6E4}" type="datetime1">
              <a:rPr lang="fr-FR" cap="all" smtClean="0"/>
              <a:t>19/11/2020</a:t>
            </a:fld>
            <a:endParaRPr lang="fr-FR" cap="all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279124" y="3931658"/>
            <a:ext cx="8604000" cy="920546"/>
          </a:xfrm>
          <a:prstGeom prst="roundRect">
            <a:avLst/>
          </a:prstGeom>
          <a:solidFill>
            <a:srgbClr val="3D566E"/>
          </a:solidFill>
          <a:ln>
            <a:noFill/>
          </a:ln>
          <a:effectLst>
            <a:outerShdw blurRad="50800" dist="38100" dir="270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000" b="1" dirty="0" smtClean="0">
                <a:solidFill>
                  <a:schemeClr val="bg1"/>
                </a:solidFill>
              </a:rPr>
              <a:t>Un vœu non confirmé avant </a:t>
            </a:r>
            <a:r>
              <a:rPr lang="fr-FR" sz="2000" b="1" dirty="0">
                <a:solidFill>
                  <a:schemeClr val="bg1"/>
                </a:solidFill>
              </a:rPr>
              <a:t>le </a:t>
            </a:r>
            <a:r>
              <a:rPr lang="fr-FR" sz="2000" b="1" dirty="0" smtClean="0">
                <a:solidFill>
                  <a:schemeClr val="bg1"/>
                </a:solidFill>
              </a:rPr>
              <a:t>8 avril 2020 (23h59- </a:t>
            </a:r>
            <a:r>
              <a:rPr lang="fr-FR" sz="2000" b="1" dirty="0">
                <a:solidFill>
                  <a:schemeClr val="bg1"/>
                </a:solidFill>
              </a:rPr>
              <a:t>heure de Paris</a:t>
            </a:r>
            <a:r>
              <a:rPr lang="fr-FR" sz="2000" b="1" dirty="0" smtClean="0">
                <a:solidFill>
                  <a:schemeClr val="bg1"/>
                </a:solidFill>
              </a:rPr>
              <a:t>) </a:t>
            </a:r>
          </a:p>
          <a:p>
            <a:pPr algn="ctr">
              <a:defRPr/>
            </a:pPr>
            <a:r>
              <a:rPr lang="fr-FR" sz="2000" b="1" dirty="0" smtClean="0">
                <a:solidFill>
                  <a:schemeClr val="bg1"/>
                </a:solidFill>
              </a:rPr>
              <a:t>ne </a:t>
            </a:r>
            <a:r>
              <a:rPr lang="fr-FR" sz="2000" b="1" dirty="0">
                <a:solidFill>
                  <a:schemeClr val="bg1"/>
                </a:solidFill>
              </a:rPr>
              <a:t>sera pas examiné par la </a:t>
            </a:r>
            <a:r>
              <a:rPr lang="fr-FR" sz="2000" b="1" dirty="0" smtClean="0">
                <a:solidFill>
                  <a:schemeClr val="bg1"/>
                </a:solidFill>
              </a:rPr>
              <a:t>formation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46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 smtClean="0"/>
              <a:t>AVRIL - MAI : EXAMEN DES CANDIDATURES PAR LES FORMATIONS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4"/>
          </p:nvPr>
        </p:nvSpPr>
        <p:spPr>
          <a:xfrm>
            <a:off x="359998" y="1797974"/>
            <a:ext cx="8423999" cy="2790000"/>
          </a:xfrm>
        </p:spPr>
        <p:txBody>
          <a:bodyPr/>
          <a:lstStyle/>
          <a:p>
            <a:r>
              <a:rPr lang="fr-FR" sz="2000" b="1" dirty="0" smtClean="0">
                <a:solidFill>
                  <a:srgbClr val="EC130E"/>
                </a:solidFill>
              </a:rPr>
              <a:t>&gt;</a:t>
            </a:r>
            <a:r>
              <a:rPr lang="fr-FR" sz="2000" dirty="0" smtClean="0"/>
              <a:t> Au </a:t>
            </a:r>
            <a:r>
              <a:rPr lang="fr-FR" sz="2000" dirty="0"/>
              <a:t>sein de chaque formation, </a:t>
            </a:r>
            <a:r>
              <a:rPr lang="fr-FR" sz="2000" b="1" dirty="0">
                <a:solidFill>
                  <a:srgbClr val="F28E65"/>
                </a:solidFill>
              </a:rPr>
              <a:t>une commission d’examen des vœux, </a:t>
            </a:r>
            <a:r>
              <a:rPr lang="fr-FR" sz="2000" dirty="0" smtClean="0"/>
              <a:t>(référent </a:t>
            </a:r>
            <a:r>
              <a:rPr lang="fr-FR" sz="2000" dirty="0"/>
              <a:t>pédagogique </a:t>
            </a:r>
            <a:r>
              <a:rPr lang="fr-FR" sz="2000" dirty="0" smtClean="0"/>
              <a:t>et professeurs) chargée de </a:t>
            </a:r>
            <a:r>
              <a:rPr lang="fr-FR" sz="2000" b="1" dirty="0" smtClean="0">
                <a:solidFill>
                  <a:srgbClr val="F28E65"/>
                </a:solidFill>
              </a:rPr>
              <a:t>définir les modalités et les critères d’examen des candidatures et d’examiner les candidatures </a:t>
            </a:r>
          </a:p>
          <a:p>
            <a:endParaRPr lang="fr-FR" sz="2000" dirty="0">
              <a:solidFill>
                <a:srgbClr val="F28E65"/>
              </a:solidFill>
            </a:endParaRPr>
          </a:p>
          <a:p>
            <a:r>
              <a:rPr lang="fr-FR" sz="2000" b="1" dirty="0" smtClean="0">
                <a:solidFill>
                  <a:srgbClr val="EC130E"/>
                </a:solidFill>
              </a:rPr>
              <a:t>&gt;</a:t>
            </a:r>
            <a:r>
              <a:rPr lang="fr-FR" sz="2000" b="1" dirty="0" smtClean="0">
                <a:solidFill>
                  <a:srgbClr val="F28E65"/>
                </a:solidFill>
              </a:rPr>
              <a:t> Les critères généraux d’examen des vœux </a:t>
            </a:r>
            <a:r>
              <a:rPr lang="fr-FR" sz="2000" dirty="0" smtClean="0"/>
              <a:t>précisés sur chaque </a:t>
            </a:r>
            <a:r>
              <a:rPr lang="fr-FR" sz="2000" b="1" dirty="0" smtClean="0">
                <a:solidFill>
                  <a:srgbClr val="F28E65"/>
                </a:solidFill>
              </a:rPr>
              <a:t>fiche de formation Parcoursup </a:t>
            </a:r>
            <a:endParaRPr lang="fr-FR" sz="2000" b="1" dirty="0">
              <a:solidFill>
                <a:srgbClr val="F28E65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94BEC6E-4983-49E5-8315-790F60EECA50}" type="datetime1">
              <a:rPr lang="fr-FR" cap="all" smtClean="0"/>
              <a:t>19/11/2020</a:t>
            </a:fld>
            <a:endParaRPr lang="fr-FR" cap="all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847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998" y="900000"/>
            <a:ext cx="8784001" cy="447614"/>
          </a:xfrm>
        </p:spPr>
        <p:txBody>
          <a:bodyPr/>
          <a:lstStyle/>
          <a:p>
            <a:r>
              <a:rPr lang="fr-FR" sz="2400" dirty="0" smtClean="0"/>
              <a:t>LES ELEMENTS DU DOSSIER TRANSMIS A CHAQUE FORMATION</a:t>
            </a:r>
            <a:endParaRPr lang="fr-FR" sz="240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>
          <a:xfrm>
            <a:off x="359999" y="1678524"/>
            <a:ext cx="3707945" cy="2947500"/>
          </a:xfrm>
        </p:spPr>
        <p:txBody>
          <a:bodyPr/>
          <a:lstStyle/>
          <a:p>
            <a:pPr marL="177800" lvl="0" indent="-177800" defTabSz="457200"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Lucida Grande"/>
              <a:buChar char="&gt;"/>
              <a:defRPr/>
            </a:pPr>
            <a:r>
              <a:rPr lang="fr-FR" sz="2000" b="1" dirty="0">
                <a:solidFill>
                  <a:srgbClr val="F28E65"/>
                </a:solidFill>
              </a:rPr>
              <a:t>le projet de formation motivé</a:t>
            </a:r>
          </a:p>
          <a:p>
            <a:pPr marL="177800" indent="-177800" defTabSz="457200"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Lucida Grande"/>
              <a:buChar char="&gt;"/>
              <a:defRPr/>
            </a:pPr>
            <a:r>
              <a:rPr lang="fr-FR" sz="2000" dirty="0">
                <a:solidFill>
                  <a:srgbClr val="3D566E"/>
                </a:solidFill>
              </a:rPr>
              <a:t> </a:t>
            </a:r>
            <a:r>
              <a:rPr lang="fr-FR" sz="2000" b="1" dirty="0">
                <a:solidFill>
                  <a:srgbClr val="F28E65"/>
                </a:solidFill>
              </a:rPr>
              <a:t>les pièces complémentaires </a:t>
            </a:r>
            <a:r>
              <a:rPr lang="fr-FR" sz="2000" dirty="0">
                <a:solidFill>
                  <a:srgbClr val="3D566E"/>
                </a:solidFill>
              </a:rPr>
              <a:t>demandées par certaines </a:t>
            </a:r>
            <a:r>
              <a:rPr lang="fr-FR" sz="2000" dirty="0" smtClean="0">
                <a:solidFill>
                  <a:srgbClr val="3D566E"/>
                </a:solidFill>
              </a:rPr>
              <a:t>formations</a:t>
            </a:r>
          </a:p>
          <a:p>
            <a:pPr marL="177800" indent="-177800" defTabSz="457200"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Lucida Grande"/>
              <a:buChar char="&gt;"/>
              <a:defRPr/>
            </a:pPr>
            <a:r>
              <a:rPr lang="fr-FR" sz="2000" b="1" dirty="0">
                <a:solidFill>
                  <a:srgbClr val="F28E65"/>
                </a:solidFill>
              </a:rPr>
              <a:t>la rubrique « Activités et centres d’intérêt </a:t>
            </a:r>
            <a:r>
              <a:rPr lang="fr-FR" sz="2000" dirty="0">
                <a:solidFill>
                  <a:srgbClr val="3D566E"/>
                </a:solidFill>
              </a:rPr>
              <a:t>», si elle a été renseignée </a:t>
            </a:r>
          </a:p>
          <a:p>
            <a:pPr marL="177800" lvl="0" indent="-177800" defTabSz="457200"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Lucida Grande"/>
              <a:buChar char="&gt;"/>
              <a:defRPr/>
            </a:pPr>
            <a:r>
              <a:rPr lang="fr-FR" sz="2000" b="1" dirty="0">
                <a:solidFill>
                  <a:srgbClr val="F28E65"/>
                </a:solidFill>
              </a:rPr>
              <a:t>la fiche Avenir </a:t>
            </a:r>
            <a:r>
              <a:rPr lang="fr-FR" sz="2000" dirty="0">
                <a:solidFill>
                  <a:srgbClr val="3D566E"/>
                </a:solidFill>
              </a:rPr>
              <a:t>renseignée par le lycée </a:t>
            </a:r>
          </a:p>
          <a:p>
            <a:pPr marL="177800" indent="-177800" defTabSz="457200"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Lucida Grande"/>
              <a:buChar char="&gt;"/>
              <a:defRPr/>
            </a:pPr>
            <a:endParaRPr lang="fr-FR" sz="2000" dirty="0">
              <a:solidFill>
                <a:srgbClr val="3D566E"/>
              </a:solidFill>
              <a:latin typeface="Calibri"/>
            </a:endParaRPr>
          </a:p>
          <a:p>
            <a:pPr marL="177800" lvl="0" indent="-177800" defTabSz="457200"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Lucida Grande"/>
              <a:buChar char="&gt;"/>
              <a:defRPr/>
            </a:pPr>
            <a:endParaRPr lang="fr-FR" sz="2000" dirty="0">
              <a:solidFill>
                <a:srgbClr val="3D566E"/>
              </a:solidFill>
              <a:latin typeface="Calibri"/>
            </a:endParaRPr>
          </a:p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6"/>
          </p:nvPr>
        </p:nvSpPr>
        <p:spPr>
          <a:xfrm>
            <a:off x="4320336" y="1678524"/>
            <a:ext cx="4212000" cy="3197482"/>
          </a:xfrm>
        </p:spPr>
        <p:txBody>
          <a:bodyPr/>
          <a:lstStyle/>
          <a:p>
            <a:pPr marL="177800" lvl="0" indent="-177800" defTabSz="457200"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Lucida Grande"/>
              <a:buChar char="&gt;"/>
              <a:defRPr/>
            </a:pPr>
            <a:r>
              <a:rPr lang="fr-FR" sz="2000" b="1" dirty="0">
                <a:solidFill>
                  <a:srgbClr val="F28E65"/>
                </a:solidFill>
              </a:rPr>
              <a:t>Bulletins scolaires et notes du baccalauréat </a:t>
            </a:r>
            <a:r>
              <a:rPr lang="fr-FR" sz="2000" b="1" dirty="0" smtClean="0">
                <a:solidFill>
                  <a:srgbClr val="3D566E"/>
                </a:solidFill>
              </a:rPr>
              <a:t>: </a:t>
            </a:r>
          </a:p>
          <a:p>
            <a:pPr lvl="1"/>
            <a:r>
              <a:rPr lang="fr-FR" sz="1600" b="1" dirty="0">
                <a:solidFill>
                  <a:srgbClr val="3D566E"/>
                </a:solidFill>
              </a:rPr>
              <a:t>Année de </a:t>
            </a:r>
            <a:r>
              <a:rPr lang="fr-FR" sz="1600" b="1" dirty="0" smtClean="0">
                <a:solidFill>
                  <a:srgbClr val="3D566E"/>
                </a:solidFill>
              </a:rPr>
              <a:t>première </a:t>
            </a:r>
            <a:r>
              <a:rPr lang="fr-FR" sz="1600" dirty="0" smtClean="0">
                <a:solidFill>
                  <a:srgbClr val="3D566E"/>
                </a:solidFill>
              </a:rPr>
              <a:t>: bulletins scolaires, notes </a:t>
            </a:r>
            <a:r>
              <a:rPr lang="fr-FR" sz="1600" dirty="0">
                <a:solidFill>
                  <a:srgbClr val="3D566E"/>
                </a:solidFill>
              </a:rPr>
              <a:t>des évaluations communes </a:t>
            </a:r>
            <a:r>
              <a:rPr lang="fr-FR" sz="1600" dirty="0" smtClean="0">
                <a:solidFill>
                  <a:srgbClr val="3D566E"/>
                </a:solidFill>
              </a:rPr>
              <a:t>et des </a:t>
            </a:r>
            <a:r>
              <a:rPr lang="fr-FR" sz="1600" dirty="0">
                <a:solidFill>
                  <a:srgbClr val="3D566E"/>
                </a:solidFill>
              </a:rPr>
              <a:t>épreuves anticipées de </a:t>
            </a:r>
            <a:r>
              <a:rPr lang="fr-FR" sz="1600" dirty="0" smtClean="0">
                <a:solidFill>
                  <a:srgbClr val="3D566E"/>
                </a:solidFill>
              </a:rPr>
              <a:t>français</a:t>
            </a:r>
            <a:endParaRPr lang="fr-FR" sz="1600" dirty="0">
              <a:solidFill>
                <a:srgbClr val="3D566E"/>
              </a:solidFill>
            </a:endParaRPr>
          </a:p>
          <a:p>
            <a:pPr lvl="1"/>
            <a:r>
              <a:rPr lang="fr-FR" sz="1600" b="1" dirty="0">
                <a:solidFill>
                  <a:srgbClr val="3D566E"/>
                </a:solidFill>
              </a:rPr>
              <a:t>Année de </a:t>
            </a:r>
            <a:r>
              <a:rPr lang="fr-FR" sz="1600" b="1" dirty="0" smtClean="0">
                <a:solidFill>
                  <a:srgbClr val="3D566E"/>
                </a:solidFill>
              </a:rPr>
              <a:t>terminale </a:t>
            </a:r>
            <a:r>
              <a:rPr lang="fr-FR" sz="1600" dirty="0" smtClean="0">
                <a:solidFill>
                  <a:srgbClr val="3D566E"/>
                </a:solidFill>
              </a:rPr>
              <a:t>: bulletins </a:t>
            </a:r>
            <a:r>
              <a:rPr lang="fr-FR" sz="1600" dirty="0">
                <a:solidFill>
                  <a:srgbClr val="3D566E"/>
                </a:solidFill>
              </a:rPr>
              <a:t>scolaires des 1er et 2e </a:t>
            </a:r>
            <a:r>
              <a:rPr lang="fr-FR" sz="1600" dirty="0" smtClean="0">
                <a:solidFill>
                  <a:srgbClr val="3D566E"/>
                </a:solidFill>
              </a:rPr>
              <a:t>trimestres, notes </a:t>
            </a:r>
            <a:r>
              <a:rPr lang="fr-FR" sz="1600" dirty="0">
                <a:solidFill>
                  <a:srgbClr val="3D566E"/>
                </a:solidFill>
              </a:rPr>
              <a:t>des épreuves finales des deux enseignements de spécialité suivis en classe de terminale </a:t>
            </a:r>
          </a:p>
          <a:p>
            <a:pPr lvl="0" defTabSz="457200"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100000"/>
              <a:defRPr/>
            </a:pP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6A7E527-2B74-4939-A608-D1C0574CE027}" type="datetime1">
              <a:rPr lang="fr-FR" cap="all" smtClean="0"/>
              <a:t>19/11/2020</a:t>
            </a:fld>
            <a:endParaRPr lang="fr-FR" cap="all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492358" y="4321428"/>
            <a:ext cx="3867955" cy="338554"/>
          </a:xfrm>
          <a:prstGeom prst="rect">
            <a:avLst/>
          </a:prstGeom>
          <a:solidFill>
            <a:srgbClr val="0C5076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fr-FR" sz="1600" b="1" dirty="0" smtClean="0">
                <a:solidFill>
                  <a:schemeClr val="bg1"/>
                </a:solidFill>
              </a:rPr>
              <a:t>= un </a:t>
            </a:r>
            <a:r>
              <a:rPr lang="fr-FR" sz="1600" b="1" dirty="0">
                <a:solidFill>
                  <a:schemeClr val="bg1"/>
                </a:solidFill>
              </a:rPr>
              <a:t>baccalauréat mieux valorisé </a:t>
            </a:r>
          </a:p>
        </p:txBody>
      </p:sp>
    </p:spTree>
    <p:extLst>
      <p:ext uri="{BB962C8B-B14F-4D97-AF65-F5344CB8AC3E}">
        <p14:creationId xmlns:p14="http://schemas.microsoft.com/office/powerpoint/2010/main" val="4290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>
            <a:extLst>
              <a:ext uri="{FF2B5EF4-FFF2-40B4-BE49-F238E27FC236}">
                <a16:creationId xmlns:a16="http://schemas.microsoft.com/office/drawing/2014/main" id="{73608411-CEF7-FF4A-AAEA-BB7C02F9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C4E0799-31EF-448D-A371-2AF41DED449A}" type="datetime1">
              <a:rPr lang="fr-FR" cap="all" smtClean="0"/>
              <a:t>19/11/2020</a:t>
            </a:fld>
            <a:endParaRPr lang="fr-FR" cap="all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3600" dirty="0" smtClean="0"/>
              <a:t>Parcoursup 2021 en 3 étapes</a:t>
            </a:r>
          </a:p>
          <a:p>
            <a:endParaRPr lang="fr-FR" sz="3600" dirty="0" smtClean="0"/>
          </a:p>
          <a:p>
            <a:r>
              <a:rPr lang="fr-FR" sz="2400" dirty="0">
                <a:solidFill>
                  <a:srgbClr val="F28E65"/>
                </a:solidFill>
              </a:rPr>
              <a:t>Tout ce qu’il faut savoir pour préparer et réussir </a:t>
            </a:r>
            <a:r>
              <a:rPr lang="fr-FR" sz="2400" dirty="0" smtClean="0">
                <a:solidFill>
                  <a:srgbClr val="F28E65"/>
                </a:solidFill>
              </a:rPr>
              <a:t>son </a:t>
            </a:r>
            <a:r>
              <a:rPr lang="fr-FR" sz="2400" dirty="0">
                <a:solidFill>
                  <a:srgbClr val="F28E65"/>
                </a:solidFill>
              </a:rPr>
              <a:t>entrée dans l’enseignement supérieur </a:t>
            </a:r>
          </a:p>
        </p:txBody>
      </p:sp>
    </p:spTree>
    <p:extLst>
      <p:ext uri="{BB962C8B-B14F-4D97-AF65-F5344CB8AC3E}">
        <p14:creationId xmlns:p14="http://schemas.microsoft.com/office/powerpoint/2010/main" val="418151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 smtClean="0"/>
              <a:t>PARCOURSUP AU SERVICE DE L’EGALITE DES CHANCES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4"/>
          </p:nvPr>
        </p:nvSpPr>
        <p:spPr>
          <a:xfrm>
            <a:off x="251520" y="1707654"/>
            <a:ext cx="8424000" cy="3075846"/>
          </a:xfrm>
        </p:spPr>
        <p:txBody>
          <a:bodyPr/>
          <a:lstStyle/>
          <a:p>
            <a:r>
              <a:rPr lang="fr-FR" sz="2000" dirty="0" smtClean="0">
                <a:solidFill>
                  <a:srgbClr val="EC130E"/>
                </a:solidFill>
              </a:rPr>
              <a:t>&gt; </a:t>
            </a:r>
            <a:r>
              <a:rPr lang="fr-FR" sz="2000" dirty="0" smtClean="0"/>
              <a:t>Des </a:t>
            </a:r>
            <a:r>
              <a:rPr lang="fr-FR" sz="2000" b="1" dirty="0">
                <a:solidFill>
                  <a:srgbClr val="F28E65"/>
                </a:solidFill>
              </a:rPr>
              <a:t>places sont priorisées pour les </a:t>
            </a:r>
            <a:r>
              <a:rPr lang="fr-FR" sz="2000" b="1" dirty="0" smtClean="0">
                <a:solidFill>
                  <a:srgbClr val="F28E65"/>
                </a:solidFill>
              </a:rPr>
              <a:t>lycéens boursiers </a:t>
            </a:r>
            <a:r>
              <a:rPr lang="fr-FR" sz="2000" dirty="0" smtClean="0"/>
              <a:t>dans </a:t>
            </a:r>
            <a:r>
              <a:rPr lang="fr-FR" sz="2000" dirty="0"/>
              <a:t>chaque formation, </a:t>
            </a:r>
            <a:r>
              <a:rPr lang="fr-FR" sz="2000" dirty="0" smtClean="0"/>
              <a:t>y compris les plus sélectives </a:t>
            </a:r>
            <a:endParaRPr lang="fr-FR" sz="2000" dirty="0"/>
          </a:p>
          <a:p>
            <a:r>
              <a:rPr lang="fr-FR" sz="2000" dirty="0" smtClean="0">
                <a:solidFill>
                  <a:srgbClr val="EC130E"/>
                </a:solidFill>
              </a:rPr>
              <a:t>&gt; </a:t>
            </a:r>
            <a:r>
              <a:rPr lang="fr-FR" sz="2000" dirty="0" smtClean="0"/>
              <a:t>Une </a:t>
            </a:r>
            <a:r>
              <a:rPr lang="fr-FR" sz="2000" b="1" dirty="0" smtClean="0">
                <a:solidFill>
                  <a:srgbClr val="F28E65"/>
                </a:solidFill>
              </a:rPr>
              <a:t>aide financière pour les lycéens boursiers </a:t>
            </a:r>
            <a:r>
              <a:rPr lang="fr-FR" sz="2000" dirty="0"/>
              <a:t>qui s’inscrivent dans une formation en dehors de leur académie  </a:t>
            </a:r>
          </a:p>
          <a:p>
            <a:endParaRPr lang="fr-FR" dirty="0" smtClean="0"/>
          </a:p>
          <a:p>
            <a:r>
              <a:rPr lang="fr-FR" sz="2000" dirty="0" smtClean="0">
                <a:solidFill>
                  <a:srgbClr val="EC130E"/>
                </a:solidFill>
              </a:rPr>
              <a:t>&gt; </a:t>
            </a:r>
            <a:r>
              <a:rPr lang="fr-FR" sz="2000" dirty="0" smtClean="0"/>
              <a:t>Un </a:t>
            </a:r>
            <a:r>
              <a:rPr lang="fr-FR" sz="2000" dirty="0"/>
              <a:t>nombre de </a:t>
            </a:r>
            <a:r>
              <a:rPr lang="fr-FR" sz="2000" b="1" dirty="0">
                <a:solidFill>
                  <a:srgbClr val="F28E65"/>
                </a:solidFill>
              </a:rPr>
              <a:t>places en BTS est priorisé pour les bacheliers professionnels</a:t>
            </a:r>
            <a:endParaRPr lang="fr-FR" sz="1200" dirty="0"/>
          </a:p>
          <a:p>
            <a:pPr marL="0" lvl="2" indent="0">
              <a:buClr>
                <a:srgbClr val="FF0000"/>
              </a:buClr>
              <a:buNone/>
            </a:pPr>
            <a:r>
              <a:rPr lang="fr-FR" sz="2000" dirty="0" smtClean="0">
                <a:solidFill>
                  <a:srgbClr val="EC130E"/>
                </a:solidFill>
              </a:rPr>
              <a:t>&gt; </a:t>
            </a:r>
            <a:r>
              <a:rPr lang="fr-FR" sz="2000" dirty="0" smtClean="0">
                <a:solidFill>
                  <a:srgbClr val="0C5076"/>
                </a:solidFill>
              </a:rPr>
              <a:t>Un </a:t>
            </a:r>
            <a:r>
              <a:rPr lang="fr-FR" sz="2000" dirty="0">
                <a:solidFill>
                  <a:srgbClr val="0C5076"/>
                </a:solidFill>
              </a:rPr>
              <a:t>nombre de </a:t>
            </a:r>
            <a:r>
              <a:rPr lang="fr-FR" sz="2000" b="1" dirty="0">
                <a:solidFill>
                  <a:srgbClr val="F28E65"/>
                </a:solidFill>
              </a:rPr>
              <a:t>places en </a:t>
            </a:r>
            <a:r>
              <a:rPr lang="fr-FR" sz="2000" b="1" dirty="0" smtClean="0">
                <a:solidFill>
                  <a:srgbClr val="F28E65"/>
                </a:solidFill>
              </a:rPr>
              <a:t>BUT </a:t>
            </a:r>
            <a:r>
              <a:rPr lang="fr-FR" sz="2000" b="1" dirty="0">
                <a:solidFill>
                  <a:srgbClr val="F28E65"/>
                </a:solidFill>
              </a:rPr>
              <a:t>est priorisé pour les bacheliers technologiques</a:t>
            </a:r>
          </a:p>
          <a:p>
            <a:pPr marL="180975" lvl="2">
              <a:buClr>
                <a:srgbClr val="FF0000"/>
              </a:buClr>
            </a:pPr>
            <a:endParaRPr lang="fr-FR" sz="2000" i="1" dirty="0"/>
          </a:p>
          <a:p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C89490C-8D9B-4C70-9975-5ED33F5D88A0}" type="datetime1">
              <a:rPr lang="fr-FR" cap="all" smtClean="0"/>
              <a:t>19/11/2020</a:t>
            </a:fld>
            <a:endParaRPr lang="fr-FR" cap="all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114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4"/>
          </p:nvPr>
        </p:nvSpPr>
        <p:spPr>
          <a:xfrm>
            <a:off x="360000" y="1203598"/>
            <a:ext cx="8424000" cy="2574000"/>
          </a:xfrm>
        </p:spPr>
        <p:txBody>
          <a:bodyPr/>
          <a:lstStyle/>
          <a:p>
            <a:pPr algn="ctr"/>
            <a:endParaRPr lang="fr-FR" sz="1800" dirty="0" smtClean="0"/>
          </a:p>
          <a:p>
            <a:pPr algn="ctr"/>
            <a:endParaRPr lang="fr-FR" sz="1800" dirty="0"/>
          </a:p>
          <a:p>
            <a:pPr algn="ctr"/>
            <a:r>
              <a:rPr lang="fr-FR" sz="1800" dirty="0" smtClean="0"/>
              <a:t>ICI VISUEL ETAPE 3 </a:t>
            </a:r>
            <a:endParaRPr lang="fr-FR" sz="180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DBAC4F6-4E84-4679-BE94-C9B9379D1234}" type="datetime1">
              <a:rPr lang="fr-FR" cap="all" smtClean="0"/>
              <a:t>19/11/2020</a:t>
            </a:fld>
            <a:endParaRPr lang="fr-FR" cap="all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21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1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 smtClean="0"/>
              <a:t>LA PHASE D’ADMISSION PRINCIPALE DU 27 MAI AU </a:t>
            </a:r>
            <a:br>
              <a:rPr lang="fr-FR" sz="2400" dirty="0" smtClean="0"/>
            </a:br>
            <a:r>
              <a:rPr lang="fr-FR" sz="2400" dirty="0" smtClean="0"/>
              <a:t>16 JUILLET </a:t>
            </a:r>
            <a:br>
              <a:rPr lang="fr-FR" sz="2400" dirty="0" smtClean="0"/>
            </a:br>
            <a:r>
              <a:rPr lang="fr-FR" sz="2400" dirty="0" smtClean="0"/>
              <a:t/>
            </a:r>
            <a:br>
              <a:rPr lang="fr-FR" sz="2400" dirty="0" smtClean="0"/>
            </a:b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4"/>
          </p:nvPr>
        </p:nvSpPr>
        <p:spPr>
          <a:xfrm>
            <a:off x="342336" y="1672772"/>
            <a:ext cx="8424000" cy="3363878"/>
          </a:xfrm>
        </p:spPr>
        <p:txBody>
          <a:bodyPr/>
          <a:lstStyle/>
          <a:p>
            <a:pPr marL="177800" lvl="0" indent="-177800" defTabSz="457200">
              <a:spcAft>
                <a:spcPts val="0"/>
              </a:spcAft>
              <a:buClr>
                <a:srgbClr val="FF0000"/>
              </a:buClr>
              <a:buSzPct val="100000"/>
              <a:buFont typeface="Lucida Grande"/>
              <a:buChar char="&gt;"/>
            </a:pPr>
            <a:r>
              <a:rPr lang="fr-FR" sz="1800" dirty="0">
                <a:solidFill>
                  <a:srgbClr val="3D566E"/>
                </a:solidFill>
              </a:rPr>
              <a:t>Les candidats consultent </a:t>
            </a:r>
            <a:r>
              <a:rPr lang="fr-FR" sz="1800" b="1" dirty="0" smtClean="0">
                <a:solidFill>
                  <a:srgbClr val="F28E65"/>
                </a:solidFill>
              </a:rPr>
              <a:t>les réponses des formations le 27 mai </a:t>
            </a:r>
          </a:p>
          <a:p>
            <a:pPr lvl="0" defTabSz="457200">
              <a:spcAft>
                <a:spcPts val="0"/>
              </a:spcAft>
              <a:buClr>
                <a:srgbClr val="FF0000"/>
              </a:buClr>
              <a:buSzPct val="100000"/>
            </a:pPr>
            <a:endParaRPr lang="fr-FR" sz="1800" b="1" dirty="0" smtClean="0">
              <a:solidFill>
                <a:srgbClr val="F28E65"/>
              </a:solidFill>
            </a:endParaRPr>
          </a:p>
          <a:p>
            <a:pPr marL="177800" lvl="0" indent="-177800" defTabSz="457200">
              <a:spcAft>
                <a:spcPts val="0"/>
              </a:spcAft>
              <a:buClr>
                <a:srgbClr val="FF0000"/>
              </a:buClr>
              <a:buSzPct val="100000"/>
              <a:buFont typeface="Lucida Grande"/>
              <a:buChar char="&gt;"/>
            </a:pPr>
            <a:r>
              <a:rPr lang="fr-FR" sz="1800" b="1" dirty="0" smtClean="0">
                <a:solidFill>
                  <a:srgbClr val="F28E65"/>
                </a:solidFill>
              </a:rPr>
              <a:t>Ils reçoivent </a:t>
            </a:r>
            <a:r>
              <a:rPr lang="fr-FR" sz="1800" b="1" dirty="0">
                <a:solidFill>
                  <a:srgbClr val="F28E65"/>
                </a:solidFill>
              </a:rPr>
              <a:t>les propositions d’admission au fur et à </a:t>
            </a:r>
            <a:r>
              <a:rPr lang="fr-FR" sz="1800" b="1" dirty="0" smtClean="0">
                <a:solidFill>
                  <a:srgbClr val="F28E65"/>
                </a:solidFill>
              </a:rPr>
              <a:t>mesure et en continu</a:t>
            </a:r>
            <a:r>
              <a:rPr lang="fr-FR" sz="1800" b="1" dirty="0" smtClean="0">
                <a:solidFill>
                  <a:srgbClr val="3D566E"/>
                </a:solidFill>
              </a:rPr>
              <a:t> </a:t>
            </a:r>
            <a:r>
              <a:rPr lang="fr-FR" sz="1800" b="1" dirty="0">
                <a:solidFill>
                  <a:srgbClr val="3D566E"/>
                </a:solidFill>
              </a:rPr>
              <a:t>: </a:t>
            </a:r>
            <a:r>
              <a:rPr lang="fr-FR" sz="1800" dirty="0">
                <a:solidFill>
                  <a:srgbClr val="3D566E"/>
                </a:solidFill>
              </a:rPr>
              <a:t>chaque fois qu’un candidat </a:t>
            </a:r>
            <a:r>
              <a:rPr lang="fr-FR" sz="1800" dirty="0" smtClean="0">
                <a:solidFill>
                  <a:srgbClr val="3D566E"/>
                </a:solidFill>
              </a:rPr>
              <a:t>fait son </a:t>
            </a:r>
            <a:r>
              <a:rPr lang="fr-FR" sz="1800" dirty="0">
                <a:solidFill>
                  <a:srgbClr val="3D566E"/>
                </a:solidFill>
              </a:rPr>
              <a:t>choix, il </a:t>
            </a:r>
            <a:r>
              <a:rPr lang="fr-FR" sz="1800" dirty="0" smtClean="0">
                <a:solidFill>
                  <a:srgbClr val="3D566E"/>
                </a:solidFill>
              </a:rPr>
              <a:t>libère </a:t>
            </a:r>
            <a:r>
              <a:rPr lang="fr-FR" sz="1800" dirty="0">
                <a:solidFill>
                  <a:srgbClr val="3D566E"/>
                </a:solidFill>
              </a:rPr>
              <a:t>des places qui sont immédiatement proposées à d’autres candidats. </a:t>
            </a:r>
            <a:endParaRPr lang="fr-FR" sz="1800" dirty="0" smtClean="0">
              <a:solidFill>
                <a:srgbClr val="3D566E"/>
              </a:solidFill>
            </a:endParaRPr>
          </a:p>
          <a:p>
            <a:pPr lvl="0" defTabSz="457200">
              <a:spcAft>
                <a:spcPts val="0"/>
              </a:spcAft>
              <a:buClr>
                <a:srgbClr val="FF0000"/>
              </a:buClr>
              <a:buSzPct val="100000"/>
            </a:pPr>
            <a:endParaRPr lang="fr-FR" sz="1800" dirty="0" smtClean="0">
              <a:solidFill>
                <a:srgbClr val="3D566E"/>
              </a:solidFill>
            </a:endParaRPr>
          </a:p>
          <a:p>
            <a:pPr marL="177800" lvl="0" indent="-177800" defTabSz="457200">
              <a:spcAft>
                <a:spcPts val="0"/>
              </a:spcAft>
              <a:buClr>
                <a:srgbClr val="FF0000"/>
              </a:buClr>
              <a:buSzPct val="100000"/>
              <a:buFont typeface="Lucida Grande"/>
              <a:buChar char="&gt;"/>
            </a:pPr>
            <a:r>
              <a:rPr lang="fr-FR" sz="1800" dirty="0" smtClean="0">
                <a:solidFill>
                  <a:srgbClr val="3D566E"/>
                </a:solidFill>
              </a:rPr>
              <a:t>Ils doivent obligatoirement répondre à chaque proposition d’admission reçue </a:t>
            </a:r>
            <a:r>
              <a:rPr lang="fr-FR" sz="1800" b="1" dirty="0">
                <a:solidFill>
                  <a:srgbClr val="F28E65"/>
                </a:solidFill>
              </a:rPr>
              <a:t>avant la date limite indiquée dans leur dossier. </a:t>
            </a:r>
          </a:p>
          <a:p>
            <a:pPr lvl="0" defTabSz="457200">
              <a:spcAft>
                <a:spcPts val="0"/>
              </a:spcAft>
              <a:buClr>
                <a:srgbClr val="FF0000"/>
              </a:buClr>
              <a:buSzPct val="100000"/>
            </a:pPr>
            <a:endParaRPr lang="fr-FR" sz="1800" b="1" dirty="0" smtClean="0">
              <a:solidFill>
                <a:srgbClr val="F28E65"/>
              </a:solidFill>
            </a:endParaRPr>
          </a:p>
          <a:p>
            <a:pPr marL="177800" lvl="0" indent="-177800" defTabSz="457200">
              <a:spcAft>
                <a:spcPts val="0"/>
              </a:spcAft>
              <a:buClr>
                <a:srgbClr val="FF0000"/>
              </a:buClr>
              <a:buSzPct val="100000"/>
              <a:buFont typeface="Lucida Grande"/>
              <a:buChar char="&gt;"/>
            </a:pPr>
            <a:r>
              <a:rPr lang="fr-FR" sz="1800" b="1" dirty="0" smtClean="0">
                <a:solidFill>
                  <a:srgbClr val="F28E65"/>
                </a:solidFill>
              </a:rPr>
              <a:t>Pour </a:t>
            </a:r>
            <a:r>
              <a:rPr lang="fr-FR" sz="1800" b="1" dirty="0">
                <a:solidFill>
                  <a:srgbClr val="F28E65"/>
                </a:solidFill>
              </a:rPr>
              <a:t>aider les candidats en liste d’attente à faire leur choix</a:t>
            </a:r>
            <a:r>
              <a:rPr lang="fr-FR" sz="1800" dirty="0">
                <a:solidFill>
                  <a:srgbClr val="3D566E"/>
                </a:solidFill>
              </a:rPr>
              <a:t>, des indicateurs seront disponibles pour chacun de leur </a:t>
            </a:r>
            <a:r>
              <a:rPr lang="fr-FR" sz="1800" dirty="0" smtClean="0">
                <a:solidFill>
                  <a:srgbClr val="3D566E"/>
                </a:solidFill>
              </a:rPr>
              <a:t>vœu</a:t>
            </a:r>
            <a:endParaRPr lang="fr-FR" sz="1800" dirty="0">
              <a:solidFill>
                <a:srgbClr val="3D566E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6C40C0D-8474-4FED-8256-9708D2E73068}" type="datetime1">
              <a:rPr lang="fr-FR" cap="all" smtClean="0"/>
              <a:t>19/11/2020</a:t>
            </a:fld>
            <a:endParaRPr lang="fr-FR" cap="all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13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999" y="870740"/>
            <a:ext cx="8424000" cy="447614"/>
          </a:xfrm>
        </p:spPr>
        <p:txBody>
          <a:bodyPr/>
          <a:lstStyle/>
          <a:p>
            <a:r>
              <a:rPr lang="fr-FR" sz="2400" dirty="0" smtClean="0"/>
              <a:t>UN ACCOMPAGNEMENT DE MAI A SEPTEMBRE 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4"/>
          </p:nvPr>
        </p:nvSpPr>
        <p:spPr>
          <a:xfrm>
            <a:off x="351862" y="1347614"/>
            <a:ext cx="8424000" cy="3435886"/>
          </a:xfrm>
        </p:spPr>
        <p:txBody>
          <a:bodyPr/>
          <a:lstStyle/>
          <a:p>
            <a:pPr lvl="0"/>
            <a:r>
              <a:rPr lang="fr-FR" sz="1600" b="1" dirty="0" smtClean="0">
                <a:solidFill>
                  <a:srgbClr val="EC130E"/>
                </a:solidFill>
              </a:rPr>
              <a:t>&gt;</a:t>
            </a:r>
            <a:r>
              <a:rPr lang="fr-FR" sz="1600" b="1" dirty="0" smtClean="0"/>
              <a:t> Dès </a:t>
            </a:r>
            <a:r>
              <a:rPr lang="fr-FR" sz="1600" b="1" dirty="0"/>
              <a:t>le </a:t>
            </a:r>
            <a:r>
              <a:rPr lang="fr-FR" sz="1600" b="1" dirty="0" smtClean="0"/>
              <a:t>27 mai </a:t>
            </a:r>
            <a:r>
              <a:rPr lang="fr-FR" sz="1600" dirty="0" smtClean="0"/>
              <a:t>: </a:t>
            </a:r>
            <a:r>
              <a:rPr lang="fr-FR" sz="1600" dirty="0"/>
              <a:t>les lycéens qui n'ont fait que des demandes en formations sélectives (BTS, </a:t>
            </a:r>
            <a:r>
              <a:rPr lang="fr-FR" sz="1600" dirty="0" smtClean="0"/>
              <a:t>BUT</a:t>
            </a:r>
            <a:r>
              <a:rPr lang="fr-FR" sz="1600" dirty="0"/>
              <a:t>, école, </a:t>
            </a:r>
            <a:r>
              <a:rPr lang="fr-FR" sz="1600" dirty="0" smtClean="0"/>
              <a:t>classe prépa, </a:t>
            </a:r>
            <a:r>
              <a:rPr lang="fr-FR" sz="1600" dirty="0"/>
              <a:t>IFSI…) et qui n’ont reçu que des réponses négatives peuvent </a:t>
            </a:r>
            <a:r>
              <a:rPr lang="fr-FR" sz="1600" b="1" dirty="0">
                <a:solidFill>
                  <a:srgbClr val="F28E65"/>
                </a:solidFill>
              </a:rPr>
              <a:t>demander</a:t>
            </a:r>
            <a:r>
              <a:rPr lang="fr-FR" sz="1600" dirty="0"/>
              <a:t> </a:t>
            </a:r>
            <a:r>
              <a:rPr lang="fr-FR" sz="1600" b="1" dirty="0">
                <a:solidFill>
                  <a:srgbClr val="F28E65"/>
                </a:solidFill>
              </a:rPr>
              <a:t>un accompagnement individuel ou collectif au lycée ou dans un CIO</a:t>
            </a:r>
            <a:r>
              <a:rPr lang="fr-FR" sz="1600" dirty="0">
                <a:solidFill>
                  <a:srgbClr val="F28E65"/>
                </a:solidFill>
              </a:rPr>
              <a:t> </a:t>
            </a:r>
            <a:r>
              <a:rPr lang="fr-FR" sz="1600" b="1" dirty="0">
                <a:solidFill>
                  <a:srgbClr val="F28E65"/>
                </a:solidFill>
              </a:rPr>
              <a:t>pour définir un nouveau projet d’orientation pour préparer la phase complémentaire</a:t>
            </a:r>
          </a:p>
          <a:p>
            <a:pPr lvl="0"/>
            <a:endParaRPr lang="fr-FR" sz="1600" dirty="0"/>
          </a:p>
          <a:p>
            <a:pPr lvl="0"/>
            <a:r>
              <a:rPr lang="fr-FR" sz="1600" b="1" dirty="0" smtClean="0">
                <a:solidFill>
                  <a:srgbClr val="EC130E"/>
                </a:solidFill>
              </a:rPr>
              <a:t>&gt;</a:t>
            </a:r>
            <a:r>
              <a:rPr lang="fr-FR" sz="1600" b="1" dirty="0" smtClean="0"/>
              <a:t> Du 16 </a:t>
            </a:r>
            <a:r>
              <a:rPr lang="fr-FR" sz="1600" b="1" dirty="0"/>
              <a:t>juin au </a:t>
            </a:r>
            <a:r>
              <a:rPr lang="fr-FR" sz="1600" b="1" dirty="0" smtClean="0"/>
              <a:t>16 </a:t>
            </a:r>
            <a:r>
              <a:rPr lang="fr-FR" sz="1600" b="1" dirty="0"/>
              <a:t>septembre </a:t>
            </a:r>
            <a:r>
              <a:rPr lang="fr-FR" sz="1600" dirty="0" smtClean="0"/>
              <a:t>: </a:t>
            </a:r>
            <a:r>
              <a:rPr lang="fr-FR" sz="1600" dirty="0"/>
              <a:t>pendant la </a:t>
            </a:r>
            <a:r>
              <a:rPr lang="fr-FR" sz="1600" b="1" dirty="0">
                <a:solidFill>
                  <a:srgbClr val="F28E65"/>
                </a:solidFill>
              </a:rPr>
              <a:t>phase complémentaire</a:t>
            </a:r>
            <a:r>
              <a:rPr lang="fr-FR" sz="1600" dirty="0"/>
              <a:t>, les lycéens peuvent </a:t>
            </a:r>
            <a:r>
              <a:rPr lang="fr-FR" sz="1600" b="1" dirty="0">
                <a:solidFill>
                  <a:srgbClr val="F28E65"/>
                </a:solidFill>
              </a:rPr>
              <a:t>formuler jusqu’à 10 </a:t>
            </a:r>
            <a:r>
              <a:rPr lang="fr-FR" sz="1600" b="1" u="sng" dirty="0">
                <a:solidFill>
                  <a:srgbClr val="F28E65"/>
                </a:solidFill>
              </a:rPr>
              <a:t>nouveaux vœux </a:t>
            </a:r>
            <a:r>
              <a:rPr lang="fr-FR" sz="1600" b="1" dirty="0">
                <a:solidFill>
                  <a:srgbClr val="F28E65"/>
                </a:solidFill>
              </a:rPr>
              <a:t>dans des formations disposant de places </a:t>
            </a:r>
            <a:r>
              <a:rPr lang="fr-FR" sz="1600" b="1" dirty="0" smtClean="0">
                <a:solidFill>
                  <a:srgbClr val="F28E65"/>
                </a:solidFill>
              </a:rPr>
              <a:t>disponibles</a:t>
            </a:r>
          </a:p>
          <a:p>
            <a:pPr lvl="0"/>
            <a:endParaRPr lang="fr-FR" sz="1600" dirty="0"/>
          </a:p>
          <a:p>
            <a:pPr lvl="0"/>
            <a:r>
              <a:rPr lang="fr-FR" sz="1600" b="1" dirty="0" smtClean="0">
                <a:solidFill>
                  <a:srgbClr val="EC130E"/>
                </a:solidFill>
              </a:rPr>
              <a:t>&gt; </a:t>
            </a:r>
            <a:r>
              <a:rPr lang="fr-FR" sz="1600" b="1" dirty="0" smtClean="0"/>
              <a:t>A partir du 2 juillet </a:t>
            </a:r>
            <a:r>
              <a:rPr lang="fr-FR" sz="1600" dirty="0" smtClean="0"/>
              <a:t>: </a:t>
            </a:r>
            <a:r>
              <a:rPr lang="fr-FR" sz="1600" dirty="0"/>
              <a:t>les candidats peuvent solliciter depuis leur dossier </a:t>
            </a:r>
            <a:r>
              <a:rPr lang="fr-FR" sz="1600" b="1" dirty="0">
                <a:solidFill>
                  <a:srgbClr val="F28E65"/>
                </a:solidFill>
              </a:rPr>
              <a:t>l’accompagnement de la Commission d’Accès à l’Enseignement Supérieur</a:t>
            </a:r>
            <a:r>
              <a:rPr lang="fr-FR" sz="1600" dirty="0">
                <a:solidFill>
                  <a:srgbClr val="F28E65"/>
                </a:solidFill>
              </a:rPr>
              <a:t> </a:t>
            </a:r>
            <a:r>
              <a:rPr lang="fr-FR" sz="1600" dirty="0"/>
              <a:t>(CAES) de leur académie : elle étudie </a:t>
            </a:r>
            <a:r>
              <a:rPr lang="fr-FR" sz="1600" dirty="0" smtClean="0"/>
              <a:t>leur dossier et les aident à </a:t>
            </a:r>
            <a:r>
              <a:rPr lang="fr-FR" sz="1600" dirty="0"/>
              <a:t>trouver une formation au plus près de leur projet en fonction des places disponibles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5DB7FD4-20FC-4ABB-A266-6915DE894B7A}" type="datetime1">
              <a:rPr lang="fr-FR" cap="all" smtClean="0"/>
              <a:t>19/11/2020</a:t>
            </a:fld>
            <a:endParaRPr lang="fr-FR" cap="all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285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 smtClean="0"/>
              <a:t>DES SERVICES ET DES CONSEILLERS TOUT AU LONG DE LA PROCEDURE 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4"/>
          </p:nvPr>
        </p:nvSpPr>
        <p:spPr>
          <a:xfrm>
            <a:off x="342336" y="1707654"/>
            <a:ext cx="8424000" cy="3075846"/>
          </a:xfrm>
        </p:spPr>
        <p:txBody>
          <a:bodyPr/>
          <a:lstStyle/>
          <a:p>
            <a:pPr marL="177800" lvl="0" indent="-177800" defTabSz="457200"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Lucida Grande"/>
              <a:buChar char="&gt;"/>
            </a:pPr>
            <a:r>
              <a:rPr lang="fr-FR" sz="1800" b="1" dirty="0">
                <a:solidFill>
                  <a:srgbClr val="F28E65"/>
                </a:solidFill>
              </a:rPr>
              <a:t> Le numéro vert</a:t>
            </a:r>
            <a:r>
              <a:rPr lang="fr-FR" sz="1800" dirty="0">
                <a:solidFill>
                  <a:srgbClr val="3D566E"/>
                </a:solidFill>
              </a:rPr>
              <a:t> : </a:t>
            </a:r>
            <a:r>
              <a:rPr lang="fr-FR" sz="1800" b="1" dirty="0">
                <a:solidFill>
                  <a:srgbClr val="3D566E"/>
                </a:solidFill>
              </a:rPr>
              <a:t>0 800 400 </a:t>
            </a:r>
            <a:r>
              <a:rPr lang="fr-FR" sz="1800" b="1" dirty="0" smtClean="0">
                <a:solidFill>
                  <a:srgbClr val="3D566E"/>
                </a:solidFill>
              </a:rPr>
              <a:t>070 </a:t>
            </a:r>
            <a:r>
              <a:rPr lang="fr-FR" sz="1800" dirty="0" smtClean="0">
                <a:solidFill>
                  <a:srgbClr val="3D566E"/>
                </a:solidFill>
              </a:rPr>
              <a:t>(Numéros </a:t>
            </a:r>
            <a:r>
              <a:rPr lang="fr-FR" sz="1800" dirty="0">
                <a:solidFill>
                  <a:srgbClr val="3D566E"/>
                </a:solidFill>
              </a:rPr>
              <a:t>spécifiques pour l’Outre-mer sur Parcoursup.fr</a:t>
            </a:r>
            <a:r>
              <a:rPr lang="fr-FR" sz="1800" dirty="0" smtClean="0">
                <a:solidFill>
                  <a:srgbClr val="3D566E"/>
                </a:solidFill>
              </a:rPr>
              <a:t>)</a:t>
            </a:r>
          </a:p>
          <a:p>
            <a:pPr marL="177800" lvl="0" indent="-177800" defTabSz="457200"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Lucida Grande"/>
              <a:buChar char="&gt;"/>
            </a:pPr>
            <a:endParaRPr lang="fr-FR" sz="1800" dirty="0">
              <a:solidFill>
                <a:srgbClr val="3D566E"/>
              </a:solidFill>
            </a:endParaRPr>
          </a:p>
          <a:p>
            <a:pPr marL="177800" lvl="0" indent="-177800" defTabSz="457200"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Lucida Grande"/>
              <a:buChar char="&gt;"/>
            </a:pPr>
            <a:r>
              <a:rPr lang="fr-FR" sz="1800" dirty="0">
                <a:solidFill>
                  <a:srgbClr val="3D566E"/>
                </a:solidFill>
              </a:rPr>
              <a:t> </a:t>
            </a:r>
            <a:r>
              <a:rPr lang="fr-FR" sz="1800" b="1" dirty="0">
                <a:solidFill>
                  <a:srgbClr val="F28E65"/>
                </a:solidFill>
              </a:rPr>
              <a:t>La messagerie contact </a:t>
            </a:r>
            <a:r>
              <a:rPr lang="fr-FR" sz="1800" dirty="0">
                <a:solidFill>
                  <a:srgbClr val="3D566E"/>
                </a:solidFill>
              </a:rPr>
              <a:t>depuis le dossier candidat</a:t>
            </a:r>
          </a:p>
          <a:p>
            <a:pPr lvl="0" defTabSz="457200"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100000"/>
            </a:pPr>
            <a:endParaRPr lang="fr-FR" sz="1800" dirty="0">
              <a:solidFill>
                <a:srgbClr val="3D566E"/>
              </a:solidFill>
            </a:endParaRPr>
          </a:p>
          <a:p>
            <a:pPr marL="177800" lvl="0" indent="-177800" defTabSz="457200"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Lucida Grande"/>
              <a:buChar char="&gt;"/>
            </a:pPr>
            <a:r>
              <a:rPr lang="fr-FR" sz="1800" b="1" dirty="0">
                <a:solidFill>
                  <a:srgbClr val="F28E65"/>
                </a:solidFill>
              </a:rPr>
              <a:t> Les réseaux sociaux pour rester informé : </a:t>
            </a:r>
          </a:p>
          <a:p>
            <a:pPr lvl="0" defTabSz="457200"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100000"/>
            </a:pPr>
            <a:r>
              <a:rPr lang="fr-FR" sz="1800" b="1" dirty="0">
                <a:solidFill>
                  <a:srgbClr val="F28E65"/>
                </a:solidFill>
              </a:rPr>
              <a:t>		</a:t>
            </a:r>
            <a:r>
              <a:rPr lang="fr-FR" sz="1800" b="1" dirty="0" smtClean="0">
                <a:solidFill>
                  <a:srgbClr val="3D566E"/>
                </a:solidFill>
              </a:rPr>
              <a:t>@</a:t>
            </a:r>
            <a:r>
              <a:rPr lang="fr-FR" sz="1800" b="1" dirty="0">
                <a:solidFill>
                  <a:srgbClr val="3D566E"/>
                </a:solidFill>
              </a:rPr>
              <a:t>Parcoursup_info </a:t>
            </a:r>
          </a:p>
          <a:p>
            <a:pPr lvl="0" defTabSz="457200"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100000"/>
            </a:pPr>
            <a:r>
              <a:rPr lang="fr-FR" sz="1800" b="1" dirty="0">
                <a:solidFill>
                  <a:srgbClr val="3D566E"/>
                </a:solidFill>
              </a:rPr>
              <a:t>		@</a:t>
            </a:r>
            <a:r>
              <a:rPr lang="fr-FR" sz="1800" b="1" dirty="0" err="1">
                <a:solidFill>
                  <a:srgbClr val="3D566E"/>
                </a:solidFill>
              </a:rPr>
              <a:t>Parcoursupinfo</a:t>
            </a:r>
            <a:endParaRPr lang="fr-FR" sz="1800" b="1" dirty="0">
              <a:solidFill>
                <a:srgbClr val="3D566E"/>
              </a:solidFill>
            </a:endParaRPr>
          </a:p>
          <a:p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2B045C5-5FD0-48C2-A602-537AE315250F}" type="datetime1">
              <a:rPr lang="fr-FR" cap="all" smtClean="0"/>
              <a:t>19/11/2020</a:t>
            </a:fld>
            <a:endParaRPr lang="fr-FR" cap="all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7" name="Ellipse 6"/>
          <p:cNvSpPr/>
          <p:nvPr/>
        </p:nvSpPr>
        <p:spPr>
          <a:xfrm rot="606903">
            <a:off x="6645423" y="2299908"/>
            <a:ext cx="1901825" cy="874713"/>
          </a:xfrm>
          <a:prstGeom prst="ellipse">
            <a:avLst/>
          </a:prstGeom>
          <a:solidFill>
            <a:srgbClr val="3D566E"/>
          </a:solidFill>
          <a:ln w="952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partir du 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janvier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78" y="3651902"/>
            <a:ext cx="381946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16" y="3939902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85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 smtClean="0"/>
              <a:t>5 CONSEILS POUR BIEN SE PREPARER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4"/>
          </p:nvPr>
        </p:nvSpPr>
        <p:spPr>
          <a:xfrm>
            <a:off x="323528" y="1440120"/>
            <a:ext cx="8784002" cy="3435886"/>
          </a:xfrm>
        </p:spPr>
        <p:txBody>
          <a:bodyPr/>
          <a:lstStyle/>
          <a:p>
            <a:pPr marL="177800" lvl="0" indent="-177800" defTabSz="457200"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Lucida Grande"/>
              <a:buChar char="&gt;"/>
            </a:pPr>
            <a:r>
              <a:rPr lang="fr-FR" sz="1600" b="1" dirty="0" smtClean="0">
                <a:solidFill>
                  <a:srgbClr val="3D566E"/>
                </a:solidFill>
              </a:rPr>
              <a:t>Ne pas attendre la dernière minute pour s’informer et préparer </a:t>
            </a:r>
            <a:r>
              <a:rPr lang="fr-FR" sz="1600" b="1" dirty="0">
                <a:solidFill>
                  <a:srgbClr val="3D566E"/>
                </a:solidFill>
              </a:rPr>
              <a:t>son projet d’orientation</a:t>
            </a:r>
          </a:p>
          <a:p>
            <a:pPr lvl="0" defTabSz="457200"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100000"/>
            </a:pPr>
            <a:endParaRPr lang="fr-FR" sz="1200" dirty="0">
              <a:solidFill>
                <a:srgbClr val="3D566E"/>
              </a:solidFill>
            </a:endParaRPr>
          </a:p>
          <a:p>
            <a:pPr marL="177800" lvl="0" indent="-177800" defTabSz="457200"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Lucida Grande"/>
              <a:buChar char="&gt;"/>
            </a:pPr>
            <a:r>
              <a:rPr lang="fr-FR" sz="1600" b="1" dirty="0">
                <a:solidFill>
                  <a:srgbClr val="3D566E"/>
                </a:solidFill>
              </a:rPr>
              <a:t>Echanger au sein de son lycée et </a:t>
            </a:r>
            <a:r>
              <a:rPr lang="fr-FR" sz="1600" b="1" dirty="0" smtClean="0">
                <a:solidFill>
                  <a:srgbClr val="3D566E"/>
                </a:solidFill>
              </a:rPr>
              <a:t>profiter des opportunités de rencontres : salons, journées portes ouvertes,…</a:t>
            </a:r>
            <a:endParaRPr lang="fr-FR" sz="1600" b="1" dirty="0">
              <a:solidFill>
                <a:srgbClr val="3D566E"/>
              </a:solidFill>
            </a:endParaRPr>
          </a:p>
          <a:p>
            <a:pPr lvl="0" defTabSz="457200"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100000"/>
            </a:pPr>
            <a:endParaRPr lang="fr-FR" sz="1200" dirty="0">
              <a:solidFill>
                <a:srgbClr val="3D566E"/>
              </a:solidFill>
            </a:endParaRPr>
          </a:p>
          <a:p>
            <a:pPr marL="177800" lvl="0" indent="-177800" defTabSz="457200"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Lucida Grande"/>
              <a:buChar char="&gt;"/>
            </a:pPr>
            <a:r>
              <a:rPr lang="fr-FR" sz="1600" b="1" dirty="0">
                <a:solidFill>
                  <a:srgbClr val="3D566E"/>
                </a:solidFill>
              </a:rPr>
              <a:t>Préparer les éléments pour </a:t>
            </a:r>
            <a:r>
              <a:rPr lang="fr-FR" sz="1600" b="1" dirty="0" smtClean="0">
                <a:solidFill>
                  <a:srgbClr val="3D566E"/>
                </a:solidFill>
              </a:rPr>
              <a:t>s’inscrire et renseigner les coordonnées des représentants légaux pour un meilleur suivi</a:t>
            </a:r>
            <a:endParaRPr lang="fr-FR" sz="1600" b="1" dirty="0">
              <a:solidFill>
                <a:srgbClr val="3D566E"/>
              </a:solidFill>
            </a:endParaRPr>
          </a:p>
          <a:p>
            <a:pPr lvl="0" defTabSz="457200"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100000"/>
            </a:pPr>
            <a:endParaRPr lang="fr-FR" sz="1200" dirty="0">
              <a:solidFill>
                <a:srgbClr val="3D566E"/>
              </a:solidFill>
            </a:endParaRPr>
          </a:p>
          <a:p>
            <a:pPr marL="177800" lvl="0" indent="-177800" defTabSz="457200"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Lucida Grande"/>
              <a:buChar char="&gt;"/>
            </a:pPr>
            <a:r>
              <a:rPr lang="fr-FR" sz="1600" b="1" dirty="0">
                <a:solidFill>
                  <a:srgbClr val="3D566E"/>
                </a:solidFill>
              </a:rPr>
              <a:t>Aborder la phase d’admission sereinement</a:t>
            </a:r>
          </a:p>
          <a:p>
            <a:pPr lvl="0" defTabSz="457200"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100000"/>
            </a:pPr>
            <a:endParaRPr lang="fr-FR" sz="1200" dirty="0">
              <a:solidFill>
                <a:srgbClr val="3D566E"/>
              </a:solidFill>
            </a:endParaRPr>
          </a:p>
          <a:p>
            <a:pPr marL="177800" lvl="0" indent="-177800" defTabSz="457200"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Lucida Grande"/>
              <a:buChar char="&gt;"/>
            </a:pPr>
            <a:r>
              <a:rPr lang="fr-FR" sz="1600" b="1" dirty="0">
                <a:solidFill>
                  <a:srgbClr val="3D566E"/>
                </a:solidFill>
              </a:rPr>
              <a:t>S’abonner aux comptes sociaux </a:t>
            </a:r>
            <a:r>
              <a:rPr lang="fr-FR" sz="1600" b="1" dirty="0" err="1" smtClean="0">
                <a:solidFill>
                  <a:srgbClr val="3D566E"/>
                </a:solidFill>
              </a:rPr>
              <a:t>Parcoursup</a:t>
            </a:r>
            <a:r>
              <a:rPr lang="fr-FR" sz="1600" b="1" dirty="0">
                <a:solidFill>
                  <a:srgbClr val="3D566E"/>
                </a:solidFill>
              </a:rPr>
              <a:t> </a:t>
            </a:r>
            <a:r>
              <a:rPr lang="fr-FR" sz="1600" b="1" dirty="0" smtClean="0">
                <a:solidFill>
                  <a:srgbClr val="3D566E"/>
                </a:solidFill>
              </a:rPr>
              <a:t>:</a:t>
            </a:r>
            <a:r>
              <a:rPr lang="fr-FR" sz="1600" dirty="0" smtClean="0">
                <a:solidFill>
                  <a:srgbClr val="3D566E"/>
                </a:solidFill>
              </a:rPr>
              <a:t>      @</a:t>
            </a:r>
            <a:r>
              <a:rPr lang="fr-FR" sz="1600" dirty="0" err="1" smtClean="0">
                <a:solidFill>
                  <a:srgbClr val="3D566E"/>
                </a:solidFill>
              </a:rPr>
              <a:t>parcoursupinfo</a:t>
            </a:r>
            <a:r>
              <a:rPr lang="fr-FR" sz="1600" dirty="0" smtClean="0">
                <a:solidFill>
                  <a:srgbClr val="3D566E"/>
                </a:solidFill>
              </a:rPr>
              <a:t> et      @</a:t>
            </a:r>
            <a:r>
              <a:rPr lang="fr-FR" sz="1600" dirty="0" err="1" smtClean="0">
                <a:solidFill>
                  <a:srgbClr val="3D566E"/>
                </a:solidFill>
              </a:rPr>
              <a:t>parcoursup_info</a:t>
            </a:r>
            <a:r>
              <a:rPr lang="fr-FR" sz="1600" dirty="0" smtClean="0">
                <a:solidFill>
                  <a:srgbClr val="3D566E"/>
                </a:solidFill>
              </a:rPr>
              <a:t> </a:t>
            </a:r>
            <a:endParaRPr lang="fr-FR" sz="1600" dirty="0">
              <a:solidFill>
                <a:srgbClr val="3D566E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2115DC2-2A10-40F3-A644-7230AB8F86F0}" type="datetime1">
              <a:rPr lang="fr-FR" cap="all" smtClean="0"/>
              <a:t>19/11/2020</a:t>
            </a:fld>
            <a:endParaRPr lang="fr-FR" cap="all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25</a:t>
            </a:fld>
            <a:endParaRPr lang="fr-FR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875" y="4011910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1" y="4023138"/>
            <a:ext cx="28646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552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359999" y="843638"/>
            <a:ext cx="8424000" cy="720000"/>
          </a:xfrm>
        </p:spPr>
        <p:txBody>
          <a:bodyPr/>
          <a:lstStyle/>
          <a:p>
            <a:r>
              <a:rPr lang="fr-FR" sz="2400" dirty="0" smtClean="0"/>
              <a:t>LES PRINCIPES CLES DE PARCOURSUP</a:t>
            </a:r>
            <a:endParaRPr lang="fr-FR" sz="24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808BA5E-E79E-4B0D-86CC-9026F24F4748}" type="datetime1">
              <a:rPr lang="fr-FR" cap="all" smtClean="0"/>
              <a:t>19/11/2020</a:t>
            </a:fld>
            <a:endParaRPr lang="fr-FR" cap="all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 flipH="1">
            <a:off x="359999" y="1419622"/>
            <a:ext cx="80284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457200">
              <a:spcBef>
                <a:spcPts val="600"/>
              </a:spcBef>
              <a:spcAft>
                <a:spcPts val="600"/>
              </a:spcAft>
              <a:buClr>
                <a:srgbClr val="ED7454"/>
              </a:buClr>
              <a:buSzPct val="100000"/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F28E65"/>
                </a:solidFill>
              </a:rPr>
              <a:t>Un accompagnement de l’élève à chaque étape de la procédure, </a:t>
            </a:r>
            <a:r>
              <a:rPr lang="fr-FR" dirty="0">
                <a:solidFill>
                  <a:srgbClr val="3D566E"/>
                </a:solidFill>
              </a:rPr>
              <a:t>de l’élaboration de son projet d’orientation au choix de sa formation </a:t>
            </a:r>
            <a:endParaRPr lang="fr-FR" dirty="0" smtClean="0">
              <a:solidFill>
                <a:srgbClr val="3D566E"/>
              </a:solidFill>
            </a:endParaRPr>
          </a:p>
          <a:p>
            <a:pPr marL="285750" lvl="0" indent="-285750" defTabSz="457200">
              <a:spcBef>
                <a:spcPts val="600"/>
              </a:spcBef>
              <a:spcAft>
                <a:spcPts val="600"/>
              </a:spcAft>
              <a:buClr>
                <a:srgbClr val="ED7454"/>
              </a:buClr>
              <a:buSzPct val="100000"/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rgbClr val="F28E65"/>
                </a:solidFill>
              </a:rPr>
              <a:t>Des </a:t>
            </a:r>
            <a:r>
              <a:rPr lang="fr-FR" b="1" dirty="0">
                <a:solidFill>
                  <a:srgbClr val="F28E65"/>
                </a:solidFill>
              </a:rPr>
              <a:t>informations clés, </a:t>
            </a:r>
            <a:r>
              <a:rPr lang="fr-FR" dirty="0">
                <a:solidFill>
                  <a:srgbClr val="3D566E"/>
                </a:solidFill>
              </a:rPr>
              <a:t>pour mieux connaitre les formations, leurs attendus, les critères généraux d’examen des dossiers, les débouchés professionnels et faire les bons choix pour </a:t>
            </a:r>
            <a:r>
              <a:rPr lang="fr-FR" dirty="0" smtClean="0">
                <a:solidFill>
                  <a:srgbClr val="3D566E"/>
                </a:solidFill>
              </a:rPr>
              <a:t>réussir</a:t>
            </a:r>
          </a:p>
          <a:p>
            <a:pPr marL="285750" lvl="0" indent="-285750" defTabSz="457200">
              <a:spcBef>
                <a:spcPts val="600"/>
              </a:spcBef>
              <a:spcAft>
                <a:spcPts val="600"/>
              </a:spcAft>
              <a:buClr>
                <a:srgbClr val="ED7454"/>
              </a:buClr>
              <a:buSzPct val="100000"/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rgbClr val="F28E65"/>
                </a:solidFill>
              </a:rPr>
              <a:t>La </a:t>
            </a:r>
            <a:r>
              <a:rPr lang="fr-FR" b="1" dirty="0">
                <a:solidFill>
                  <a:srgbClr val="F28E65"/>
                </a:solidFill>
              </a:rPr>
              <a:t>prise en compte du profil </a:t>
            </a:r>
            <a:r>
              <a:rPr lang="fr-FR" dirty="0">
                <a:solidFill>
                  <a:srgbClr val="3D566E"/>
                </a:solidFill>
              </a:rPr>
              <a:t>de chaque lycéen et le </a:t>
            </a:r>
            <a:r>
              <a:rPr lang="fr-FR" b="1" dirty="0">
                <a:solidFill>
                  <a:srgbClr val="F28E65"/>
                </a:solidFill>
              </a:rPr>
              <a:t>dernier mot donné au candidat</a:t>
            </a:r>
            <a:r>
              <a:rPr lang="fr-FR" dirty="0">
                <a:solidFill>
                  <a:srgbClr val="3D566E"/>
                </a:solidFill>
              </a:rPr>
              <a:t> pour choisir sa formation </a:t>
            </a:r>
            <a:endParaRPr lang="fr-FR" dirty="0" smtClean="0">
              <a:solidFill>
                <a:srgbClr val="3D566E"/>
              </a:solidFill>
            </a:endParaRPr>
          </a:p>
          <a:p>
            <a:pPr marL="285750" lvl="0" indent="-285750" defTabSz="457200">
              <a:spcBef>
                <a:spcPts val="600"/>
              </a:spcBef>
              <a:spcAft>
                <a:spcPts val="600"/>
              </a:spcAft>
              <a:buClr>
                <a:srgbClr val="ED7454"/>
              </a:buClr>
              <a:buSzPct val="100000"/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F28E65"/>
                </a:solidFill>
              </a:rPr>
              <a:t>De</a:t>
            </a:r>
            <a:r>
              <a:rPr lang="fr-FR" b="1" dirty="0" smtClean="0">
                <a:solidFill>
                  <a:srgbClr val="F28E65"/>
                </a:solidFill>
              </a:rPr>
              <a:t>s </a:t>
            </a:r>
            <a:r>
              <a:rPr lang="fr-FR" b="1" dirty="0">
                <a:solidFill>
                  <a:srgbClr val="F28E65"/>
                </a:solidFill>
              </a:rPr>
              <a:t>parcours de réussite personnalisés (Oui-Si) à l’université</a:t>
            </a:r>
            <a:r>
              <a:rPr lang="fr-FR" dirty="0">
                <a:solidFill>
                  <a:srgbClr val="3D566E"/>
                </a:solidFill>
              </a:rPr>
              <a:t>, pour accompagner la réussite dans l’enseignement supérieur</a:t>
            </a:r>
          </a:p>
        </p:txBody>
      </p:sp>
    </p:spTree>
    <p:extLst>
      <p:ext uri="{BB962C8B-B14F-4D97-AF65-F5344CB8AC3E}">
        <p14:creationId xmlns:p14="http://schemas.microsoft.com/office/powerpoint/2010/main" val="30826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B624170-3524-43D5-855A-19AF0147D08F}" type="datetime1">
              <a:rPr lang="fr-FR" cap="all" smtClean="0"/>
              <a:t>19/11/2020</a:t>
            </a:fld>
            <a:endParaRPr lang="fr-FR" cap="all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5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7117B9E-6EF3-4F1E-99B1-AA569FC5C3F2}" type="datetime1">
              <a:rPr lang="fr-FR" cap="all" smtClean="0"/>
              <a:t>19/11/2020</a:t>
            </a:fld>
            <a:endParaRPr lang="fr-FR" cap="all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93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/>
              <a:t>PREPARER SON PROJET D’ORIENTATION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FD6E63-BDCC-4957-B479-7710D371F483}" type="datetime1">
              <a:rPr lang="fr-FR" cap="all" smtClean="0"/>
              <a:t>19/11/2020</a:t>
            </a:fld>
            <a:endParaRPr lang="fr-FR" cap="all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563638"/>
            <a:ext cx="4022454" cy="195010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545" y="1635646"/>
            <a:ext cx="4104454" cy="1821771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251520" y="3890793"/>
            <a:ext cx="4022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28E65"/>
                </a:solidFill>
              </a:rPr>
              <a:t>Terminales2020-2021.fr </a:t>
            </a:r>
            <a:r>
              <a:rPr lang="fr-FR" dirty="0" smtClean="0">
                <a:solidFill>
                  <a:srgbClr val="0C5076"/>
                </a:solidFill>
              </a:rPr>
              <a:t>: infos sur les filières, les formations, les métiers… </a:t>
            </a:r>
            <a:endParaRPr lang="fr-FR" dirty="0">
              <a:solidFill>
                <a:srgbClr val="0C5076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 flipH="1">
            <a:off x="4688376" y="3890793"/>
            <a:ext cx="4086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28E65"/>
                </a:solidFill>
              </a:rPr>
              <a:t>Parcoursup.fr </a:t>
            </a:r>
            <a:r>
              <a:rPr lang="fr-FR" dirty="0" smtClean="0">
                <a:solidFill>
                  <a:srgbClr val="0C5076"/>
                </a:solidFill>
              </a:rPr>
              <a:t>: plus de 17 000 fiches de formations détaillées</a:t>
            </a:r>
            <a:endParaRPr lang="fr-FR" dirty="0">
              <a:solidFill>
                <a:srgbClr val="0C50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86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 smtClean="0"/>
              <a:t>LES FORMATIONS ACCESSIBLES SUR PARCOURSUP 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4"/>
          </p:nvPr>
        </p:nvSpPr>
        <p:spPr>
          <a:xfrm>
            <a:off x="308930" y="1347614"/>
            <a:ext cx="8583550" cy="3600400"/>
          </a:xfrm>
        </p:spPr>
        <p:txBody>
          <a:bodyPr/>
          <a:lstStyle/>
          <a:p>
            <a:r>
              <a:rPr lang="fr-FR" sz="1600" b="1" dirty="0">
                <a:solidFill>
                  <a:srgbClr val="F28E65"/>
                </a:solidFill>
              </a:rPr>
              <a:t>Plus de 17 000 formations disponibles, y compris des formations en </a:t>
            </a:r>
            <a:r>
              <a:rPr lang="fr-FR" sz="1600" b="1" dirty="0" smtClean="0">
                <a:solidFill>
                  <a:srgbClr val="F28E65"/>
                </a:solidFill>
              </a:rPr>
              <a:t>apprentissage via le moteur de recherche de formation </a:t>
            </a:r>
            <a:r>
              <a:rPr lang="fr-FR" sz="1600" b="1" dirty="0">
                <a:solidFill>
                  <a:srgbClr val="F28E65"/>
                </a:solidFill>
              </a:rPr>
              <a:t>: </a:t>
            </a:r>
            <a:endParaRPr lang="fr-FR" sz="1600" b="1" dirty="0" smtClean="0">
              <a:solidFill>
                <a:srgbClr val="F28E65"/>
              </a:solidFill>
            </a:endParaRPr>
          </a:p>
          <a:p>
            <a:endParaRPr lang="fr-FR" sz="1400" b="1" dirty="0" smtClean="0">
              <a:solidFill>
                <a:srgbClr val="F28E65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600" b="1" dirty="0" smtClean="0">
                <a:solidFill>
                  <a:srgbClr val="F28E65"/>
                </a:solidFill>
              </a:rPr>
              <a:t>Des </a:t>
            </a:r>
            <a:r>
              <a:rPr lang="fr-FR" sz="1600" b="1" dirty="0">
                <a:solidFill>
                  <a:srgbClr val="F28E65"/>
                </a:solidFill>
              </a:rPr>
              <a:t>formations non sélectives </a:t>
            </a:r>
            <a:r>
              <a:rPr lang="fr-FR" sz="1600" dirty="0" smtClean="0"/>
              <a:t>: </a:t>
            </a:r>
            <a:r>
              <a:rPr lang="fr-FR" sz="1600" dirty="0"/>
              <a:t>licences (y compris les LAS – licence avec option santé), les parcours d’accès aux études de santé (PASS</a:t>
            </a:r>
            <a:r>
              <a:rPr lang="fr-FR" sz="1600" dirty="0" smtClean="0"/>
              <a:t>)</a:t>
            </a:r>
          </a:p>
          <a:p>
            <a:pPr>
              <a:spcAft>
                <a:spcPts val="0"/>
              </a:spcAft>
            </a:pPr>
            <a:endParaRPr lang="fr-FR" sz="1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rgbClr val="F28E65"/>
                </a:solidFill>
              </a:rPr>
              <a:t>Des formations sélectives </a:t>
            </a:r>
            <a:r>
              <a:rPr lang="fr-FR" sz="1600" b="1" dirty="0" smtClean="0"/>
              <a:t>: </a:t>
            </a:r>
            <a:r>
              <a:rPr lang="fr-FR" sz="1600" dirty="0" smtClean="0"/>
              <a:t>classes prépa, BTS, BUT (</a:t>
            </a:r>
            <a:r>
              <a:rPr lang="fr-FR" sz="1600" dirty="0" err="1" smtClean="0"/>
              <a:t>bachelor</a:t>
            </a:r>
            <a:r>
              <a:rPr lang="fr-FR" sz="1600" dirty="0" smtClean="0"/>
              <a:t> universitaire de technologie), formations en soins infirmier (en IFSI) et autres formations paramédicales, formations en travail social (en EFTS), écoles d’ingénieur, de commerce et de management, Sciences Po/ Instituts d’Etudes Politiques, formations en apprentissage, écoles vétérinaires, formations aux métiers de la culture…</a:t>
            </a:r>
          </a:p>
          <a:p>
            <a:endParaRPr lang="fr-FR" sz="1100" dirty="0" smtClean="0"/>
          </a:p>
          <a:p>
            <a:endParaRPr lang="fr-FR" sz="1050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E9E1B2D-AF3E-4378-92ED-82CE0A3E377E}" type="datetime1">
              <a:rPr lang="fr-FR" cap="all" smtClean="0"/>
              <a:t>19/11/2020</a:t>
            </a:fld>
            <a:endParaRPr lang="fr-FR" cap="all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802892" y="4242564"/>
            <a:ext cx="7543072" cy="459593"/>
          </a:xfrm>
          <a:prstGeom prst="rect">
            <a:avLst/>
          </a:prstGeom>
          <a:noFill/>
          <a:ln>
            <a:solidFill>
              <a:srgbClr val="0C50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/>
            <a:r>
              <a:rPr lang="fr-FR" sz="1400" dirty="0">
                <a:solidFill>
                  <a:srgbClr val="3D566E"/>
                </a:solidFill>
              </a:rPr>
              <a:t>Quelques rares formations </a:t>
            </a:r>
            <a:r>
              <a:rPr lang="fr-FR" sz="1400" dirty="0" smtClean="0">
                <a:solidFill>
                  <a:srgbClr val="3D566E"/>
                </a:solidFill>
              </a:rPr>
              <a:t>privées </a:t>
            </a:r>
            <a:r>
              <a:rPr lang="fr-FR" sz="1400" dirty="0">
                <a:solidFill>
                  <a:srgbClr val="3D566E"/>
                </a:solidFill>
              </a:rPr>
              <a:t>ne sont pas présentes sur Parcoursup </a:t>
            </a:r>
          </a:p>
          <a:p>
            <a:pPr marL="0" lvl="2"/>
            <a:r>
              <a:rPr lang="fr-FR" sz="1400" dirty="0">
                <a:solidFill>
                  <a:srgbClr val="FF0000"/>
                </a:solidFill>
              </a:rPr>
              <a:t>&gt;</a:t>
            </a:r>
            <a:r>
              <a:rPr lang="fr-FR" sz="1400" dirty="0">
                <a:solidFill>
                  <a:srgbClr val="3D566E"/>
                </a:solidFill>
              </a:rPr>
              <a:t> Contacter directement ces </a:t>
            </a:r>
            <a:r>
              <a:rPr lang="fr-FR" sz="1400" dirty="0" smtClean="0">
                <a:solidFill>
                  <a:srgbClr val="3D566E"/>
                </a:solidFill>
              </a:rPr>
              <a:t>établissements pour connaitre les modalités de candidature</a:t>
            </a:r>
            <a:endParaRPr lang="fr-FR" sz="1400" dirty="0">
              <a:solidFill>
                <a:srgbClr val="3D56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755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 smtClean="0"/>
              <a:t>LES NOUVELLES FORMATIONS SUR PARCOURSUP 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4"/>
          </p:nvPr>
        </p:nvSpPr>
        <p:spPr>
          <a:xfrm>
            <a:off x="344983" y="1640865"/>
            <a:ext cx="8424000" cy="2574000"/>
          </a:xfrm>
        </p:spPr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rgbClr val="F28E65"/>
                </a:solidFill>
              </a:rPr>
              <a:t>Les </a:t>
            </a:r>
            <a:r>
              <a:rPr lang="fr-FR" sz="1600" b="1" dirty="0" smtClean="0">
                <a:solidFill>
                  <a:srgbClr val="F28E65"/>
                </a:solidFill>
              </a:rPr>
              <a:t>quatre </a:t>
            </a:r>
            <a:r>
              <a:rPr lang="fr-FR" sz="1600" b="1" dirty="0">
                <a:solidFill>
                  <a:srgbClr val="F28E65"/>
                </a:solidFill>
              </a:rPr>
              <a:t>Écoles nationales vétérinaires françaises </a:t>
            </a:r>
            <a:r>
              <a:rPr lang="fr-FR" sz="1600" dirty="0"/>
              <a:t>(ENV)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rgbClr val="F28E65"/>
                </a:solidFill>
              </a:rPr>
              <a:t>Les BUT </a:t>
            </a:r>
            <a:r>
              <a:rPr lang="fr-FR" sz="1600" dirty="0"/>
              <a:t>qui remplacent les DUT </a:t>
            </a:r>
            <a:r>
              <a:rPr lang="fr-FR" sz="1600" dirty="0" smtClean="0"/>
              <a:t>(24 spécialités inchangées)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rgbClr val="F28E65"/>
                </a:solidFill>
              </a:rPr>
              <a:t>Les classes préparatoires </a:t>
            </a:r>
            <a:r>
              <a:rPr lang="fr-FR" sz="1600" dirty="0"/>
              <a:t>: Mathématiques, physique, ingénierie, informatique (MP2I)  et Economique et commerciale voie générale (ECG)</a:t>
            </a:r>
          </a:p>
          <a:p>
            <a:pPr lvl="0"/>
            <a:endParaRPr lang="fr-FR" sz="1600" dirty="0" smtClean="0"/>
          </a:p>
          <a:p>
            <a:pPr lvl="0"/>
            <a:r>
              <a:rPr lang="fr-FR" sz="1800" dirty="0" smtClean="0"/>
              <a:t>Retrouvez </a:t>
            </a:r>
            <a:r>
              <a:rPr lang="fr-FR" sz="1800" dirty="0"/>
              <a:t>toutes les infos sur </a:t>
            </a:r>
            <a:r>
              <a:rPr lang="fr-FR" sz="1800" dirty="0" smtClean="0"/>
              <a:t>ces formations sur </a:t>
            </a:r>
            <a:r>
              <a:rPr lang="fr-FR" sz="1800" b="1" dirty="0"/>
              <a:t>Terminales2020-2021.fr </a:t>
            </a:r>
            <a:endParaRPr lang="fr-FR" sz="3600" b="1" dirty="0"/>
          </a:p>
          <a:p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2B124A-79C4-4F46-9AAA-9A517D580563}" type="datetime1">
              <a:rPr lang="fr-FR" cap="all" smtClean="0"/>
              <a:t>19/11/2020</a:t>
            </a:fld>
            <a:endParaRPr lang="fr-FR" cap="all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974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999" y="900000"/>
            <a:ext cx="8424000" cy="951670"/>
          </a:xfrm>
        </p:spPr>
        <p:txBody>
          <a:bodyPr/>
          <a:lstStyle/>
          <a:p>
            <a:r>
              <a:rPr lang="fr-FR" sz="2400" dirty="0" smtClean="0"/>
              <a:t>L’ACCOMPAGNEMENT DES CANDIDATS EN SITUATION DE HANDICAP OU ATTEINTS D’UN TROUBLE DE SANTE INVALIDANT </a:t>
            </a:r>
            <a:endParaRPr lang="fr-FR" sz="240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3443CCB-DDAF-4D96-85E4-ADA686CFFF6B}" type="datetime1">
              <a:rPr lang="fr-FR" cap="all" smtClean="0"/>
              <a:t>19/11/2020</a:t>
            </a:fld>
            <a:endParaRPr lang="fr-FR" cap="all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359999" y="1654805"/>
            <a:ext cx="8424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1600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rgbClr val="F28E65"/>
                </a:solidFill>
              </a:rPr>
              <a:t>Les coordonnées d’un référent handicap sur chaque fiche de formation. </a:t>
            </a:r>
          </a:p>
          <a:p>
            <a:pPr algn="just"/>
            <a:endParaRPr lang="fr-FR" sz="1600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rgbClr val="F28E65"/>
                </a:solidFill>
              </a:rPr>
              <a:t>Le </a:t>
            </a:r>
            <a:r>
              <a:rPr lang="fr-FR" sz="1600" b="1" dirty="0" smtClean="0">
                <a:solidFill>
                  <a:srgbClr val="F28E65"/>
                </a:solidFill>
              </a:rPr>
              <a:t>candidat </a:t>
            </a:r>
            <a:r>
              <a:rPr lang="fr-FR" sz="1600" b="1" dirty="0">
                <a:solidFill>
                  <a:srgbClr val="F28E65"/>
                </a:solidFill>
              </a:rPr>
              <a:t>peut renseigner une fiche de liaison </a:t>
            </a:r>
            <a:r>
              <a:rPr lang="fr-FR" sz="1600" b="1" dirty="0" smtClean="0">
                <a:solidFill>
                  <a:srgbClr val="F28E65"/>
                </a:solidFill>
              </a:rPr>
              <a:t>dans son dossier Parcoursup </a:t>
            </a:r>
            <a:r>
              <a:rPr lang="fr-FR" sz="1600" dirty="0" smtClean="0">
                <a:solidFill>
                  <a:srgbClr val="0C5076"/>
                </a:solidFill>
              </a:rPr>
              <a:t>pour </a:t>
            </a:r>
            <a:r>
              <a:rPr lang="fr-FR" sz="1600" dirty="0">
                <a:solidFill>
                  <a:srgbClr val="0C5076"/>
                </a:solidFill>
              </a:rPr>
              <a:t>préciser ses besoins. </a:t>
            </a:r>
            <a:r>
              <a:rPr lang="fr-FR" sz="1600" dirty="0" smtClean="0">
                <a:solidFill>
                  <a:srgbClr val="0C5076"/>
                </a:solidFill>
              </a:rPr>
              <a:t>Cette </a:t>
            </a:r>
            <a:r>
              <a:rPr lang="fr-FR" sz="1600" dirty="0">
                <a:solidFill>
                  <a:srgbClr val="0C5076"/>
                </a:solidFill>
              </a:rPr>
              <a:t>fiche est </a:t>
            </a:r>
            <a:r>
              <a:rPr lang="fr-FR" sz="1600" b="1" dirty="0" smtClean="0">
                <a:solidFill>
                  <a:srgbClr val="F28E65"/>
                </a:solidFill>
              </a:rPr>
              <a:t>facultative</a:t>
            </a:r>
            <a:r>
              <a:rPr lang="fr-FR" sz="1600" dirty="0" smtClean="0">
                <a:solidFill>
                  <a:srgbClr val="0C5076"/>
                </a:solidFill>
              </a:rPr>
              <a:t> et n’est </a:t>
            </a:r>
            <a:r>
              <a:rPr lang="fr-FR" sz="1600" b="1" dirty="0" smtClean="0">
                <a:solidFill>
                  <a:srgbClr val="F28E65"/>
                </a:solidFill>
              </a:rPr>
              <a:t>pas </a:t>
            </a:r>
            <a:r>
              <a:rPr lang="fr-FR" sz="1600" b="1" dirty="0">
                <a:solidFill>
                  <a:srgbClr val="F28E65"/>
                </a:solidFill>
              </a:rPr>
              <a:t>transmise aux </a:t>
            </a:r>
            <a:r>
              <a:rPr lang="fr-FR" sz="1600" b="1" dirty="0" smtClean="0">
                <a:solidFill>
                  <a:srgbClr val="F28E65"/>
                </a:solidFill>
              </a:rPr>
              <a:t>formations </a:t>
            </a:r>
            <a:r>
              <a:rPr lang="fr-FR" sz="1600" dirty="0" smtClean="0">
                <a:solidFill>
                  <a:srgbClr val="0C5076"/>
                </a:solidFill>
              </a:rPr>
              <a:t>pour l’examen </a:t>
            </a:r>
            <a:r>
              <a:rPr lang="fr-FR" sz="1600" dirty="0">
                <a:solidFill>
                  <a:srgbClr val="0C5076"/>
                </a:solidFill>
              </a:rPr>
              <a:t>des </a:t>
            </a:r>
            <a:r>
              <a:rPr lang="fr-FR" sz="1600" dirty="0" smtClean="0">
                <a:solidFill>
                  <a:srgbClr val="0C5076"/>
                </a:solidFill>
              </a:rPr>
              <a:t>vœux </a:t>
            </a:r>
            <a:r>
              <a:rPr lang="fr-FR" sz="1600" dirty="0" smtClean="0">
                <a:solidFill>
                  <a:srgbClr val="0C5076"/>
                </a:solidFill>
                <a:sym typeface="Wingdings" panose="05000000000000000000" pitchFamily="2" charset="2"/>
              </a:rPr>
              <a:t> </a:t>
            </a:r>
            <a:r>
              <a:rPr lang="fr-FR" sz="1600" b="1" dirty="0" smtClean="0">
                <a:solidFill>
                  <a:srgbClr val="0C5076"/>
                </a:solidFill>
              </a:rPr>
              <a:t>Il </a:t>
            </a:r>
            <a:r>
              <a:rPr lang="fr-FR" sz="1600" b="1" dirty="0">
                <a:solidFill>
                  <a:srgbClr val="0C5076"/>
                </a:solidFill>
              </a:rPr>
              <a:t>pourra la transmettre à la formation qu’il </a:t>
            </a:r>
            <a:r>
              <a:rPr lang="fr-FR" sz="1600" b="1" dirty="0" smtClean="0">
                <a:solidFill>
                  <a:srgbClr val="0C5076"/>
                </a:solidFill>
              </a:rPr>
              <a:t>aura </a:t>
            </a:r>
            <a:r>
              <a:rPr lang="fr-FR" sz="1600" b="1" dirty="0">
                <a:solidFill>
                  <a:srgbClr val="0C5076"/>
                </a:solidFill>
              </a:rPr>
              <a:t>choisie pour préparer </a:t>
            </a:r>
            <a:r>
              <a:rPr lang="fr-FR" sz="1600" b="1" dirty="0" smtClean="0">
                <a:solidFill>
                  <a:srgbClr val="0C5076"/>
                </a:solidFill>
              </a:rPr>
              <a:t>sa </a:t>
            </a:r>
            <a:r>
              <a:rPr lang="fr-FR" sz="1600" b="1" dirty="0">
                <a:solidFill>
                  <a:srgbClr val="0C5076"/>
                </a:solidFill>
              </a:rPr>
              <a:t>rentrée</a:t>
            </a:r>
            <a:r>
              <a:rPr lang="fr-FR" sz="1600" dirty="0">
                <a:solidFill>
                  <a:srgbClr val="0C5076"/>
                </a:solidFill>
              </a:rPr>
              <a:t>. </a:t>
            </a:r>
          </a:p>
          <a:p>
            <a:endParaRPr lang="fr-F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rgbClr val="F28E65"/>
                </a:solidFill>
              </a:rPr>
              <a:t>A partir du 27 </a:t>
            </a:r>
            <a:r>
              <a:rPr lang="fr-FR" sz="1600" b="1" dirty="0" smtClean="0">
                <a:solidFill>
                  <a:srgbClr val="F28E65"/>
                </a:solidFill>
              </a:rPr>
              <a:t>mai 2021, </a:t>
            </a:r>
            <a:r>
              <a:rPr lang="fr-FR" sz="1600" b="1" dirty="0">
                <a:solidFill>
                  <a:srgbClr val="F28E65"/>
                </a:solidFill>
              </a:rPr>
              <a:t>le candidat peut demander au recteur le réexamen de son </a:t>
            </a:r>
            <a:r>
              <a:rPr lang="fr-FR" sz="1600" b="1" dirty="0" smtClean="0">
                <a:solidFill>
                  <a:srgbClr val="F28E65"/>
                </a:solidFill>
              </a:rPr>
              <a:t>dossier </a:t>
            </a:r>
            <a:r>
              <a:rPr lang="fr-FR" sz="1600" dirty="0">
                <a:solidFill>
                  <a:srgbClr val="0C5076"/>
                </a:solidFill>
              </a:rPr>
              <a:t>(via la rubrique contact dans </a:t>
            </a:r>
            <a:r>
              <a:rPr lang="fr-FR" sz="1600" dirty="0" err="1">
                <a:solidFill>
                  <a:srgbClr val="0C5076"/>
                </a:solidFill>
              </a:rPr>
              <a:t>Parcoursup</a:t>
            </a:r>
            <a:r>
              <a:rPr lang="fr-FR" sz="1600" dirty="0">
                <a:solidFill>
                  <a:srgbClr val="0C5076"/>
                </a:solidFill>
              </a:rPr>
              <a:t>) s’il ne trouve pas de formation adaptée à ses besoins spécifiques et que sa situation justifie une inscription dans un établissement situé dans une zone géographique </a:t>
            </a:r>
            <a:r>
              <a:rPr lang="fr-FR" sz="1600" dirty="0" smtClean="0">
                <a:solidFill>
                  <a:srgbClr val="0C5076"/>
                </a:solidFill>
              </a:rPr>
              <a:t>déterminée. </a:t>
            </a:r>
            <a:endParaRPr lang="fr-FR" sz="1600" dirty="0">
              <a:solidFill>
                <a:srgbClr val="0C5076"/>
              </a:solidFill>
            </a:endParaRP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8145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PÉRATEURS">
  <a:themeElements>
    <a:clrScheme name="GOUVERNEMENT PPT">
      <a:dk1>
        <a:srgbClr val="000000"/>
      </a:dk1>
      <a:lt1>
        <a:srgbClr val="FFFFFF"/>
      </a:lt1>
      <a:dk2>
        <a:srgbClr val="000091"/>
      </a:dk2>
      <a:lt2>
        <a:srgbClr val="E1000F"/>
      </a:lt2>
      <a:accent1>
        <a:srgbClr val="005841"/>
      </a:accent1>
      <a:accent2>
        <a:srgbClr val="21215A"/>
      </a:accent2>
      <a:accent3>
        <a:srgbClr val="FFD500"/>
      </a:accent3>
      <a:accent4>
        <a:srgbClr val="EA5433"/>
      </a:accent4>
      <a:accent5>
        <a:srgbClr val="8C2237"/>
      </a:accent5>
      <a:accent6>
        <a:srgbClr val="49311F"/>
      </a:accent6>
      <a:hlink>
        <a:srgbClr val="000000"/>
      </a:hlink>
      <a:folHlink>
        <a:srgbClr val="000000"/>
      </a:folHlink>
    </a:clrScheme>
    <a:fontScheme name="Personnalisé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8FCDB1F8-448A-9B4E-9E75-912673BA5B96}" vid="{365F31D6-8738-E34B-8C61-30CB0CD3BB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OUVERNEMENT PPT">
    <a:dk1>
      <a:srgbClr val="000000"/>
    </a:dk1>
    <a:lt1>
      <a:srgbClr val="FFFFFF"/>
    </a:lt1>
    <a:dk2>
      <a:srgbClr val="000091"/>
    </a:dk2>
    <a:lt2>
      <a:srgbClr val="E1000F"/>
    </a:lt2>
    <a:accent1>
      <a:srgbClr val="005841"/>
    </a:accent1>
    <a:accent2>
      <a:srgbClr val="21215A"/>
    </a:accent2>
    <a:accent3>
      <a:srgbClr val="FFD500"/>
    </a:accent3>
    <a:accent4>
      <a:srgbClr val="EA5433"/>
    </a:accent4>
    <a:accent5>
      <a:srgbClr val="8C2237"/>
    </a:accent5>
    <a:accent6>
      <a:srgbClr val="49311F"/>
    </a:accent6>
    <a:hlink>
      <a:srgbClr val="000000"/>
    </a:hlink>
    <a:folHlink>
      <a:srgbClr val="00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1245</TotalTime>
  <Words>1597</Words>
  <Application>Microsoft Office PowerPoint</Application>
  <PresentationFormat>Affichage à l'écran (16:9)</PresentationFormat>
  <Paragraphs>186</Paragraphs>
  <Slides>25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Arial</vt:lpstr>
      <vt:lpstr>Calibri</vt:lpstr>
      <vt:lpstr>Lucida Grande</vt:lpstr>
      <vt:lpstr>Times New Roman</vt:lpstr>
      <vt:lpstr>Wingdings</vt:lpstr>
      <vt:lpstr>OPÉRATEURS</vt:lpstr>
      <vt:lpstr>w</vt:lpstr>
      <vt:lpstr>Présentation PowerPoint</vt:lpstr>
      <vt:lpstr>LES PRINCIPES CLES DE PARCOURSUP</vt:lpstr>
      <vt:lpstr>Présentation PowerPoint</vt:lpstr>
      <vt:lpstr>Présentation PowerPoint</vt:lpstr>
      <vt:lpstr>PREPARER SON PROJET D’ORIENTATION</vt:lpstr>
      <vt:lpstr>LES FORMATIONS ACCESSIBLES SUR PARCOURSUP </vt:lpstr>
      <vt:lpstr>LES NOUVELLES FORMATIONS SUR PARCOURSUP </vt:lpstr>
      <vt:lpstr>L’ACCOMPAGNEMENT DES CANDIDATS EN SITUATION DE HANDICAP OU ATTEINTS D’UN TROUBLE DE SANTE INVALIDANT </vt:lpstr>
      <vt:lpstr>Présentation PowerPoint</vt:lpstr>
      <vt:lpstr>S’INSCRIRE SUR PARCOURSUP </vt:lpstr>
      <vt:lpstr>FORMULER DES VŒUX MOTIVES  </vt:lpstr>
      <vt:lpstr>LES VŒUX MULTIPLES </vt:lpstr>
      <vt:lpstr>LES VŒUX MULTIPLES </vt:lpstr>
      <vt:lpstr>LES VŒUX MULTIPLES</vt:lpstr>
      <vt:lpstr>Présentation PowerPoint</vt:lpstr>
      <vt:lpstr>FINALISER SON DOSSIER ET CONFIRMER SES VOEUX</vt:lpstr>
      <vt:lpstr>AVRIL - MAI : EXAMEN DES CANDIDATURES PAR LES FORMATIONS</vt:lpstr>
      <vt:lpstr>LES ELEMENTS DU DOSSIER TRANSMIS A CHAQUE FORMATION</vt:lpstr>
      <vt:lpstr>PARCOURSUP AU SERVICE DE L’EGALITE DES CHANCES     </vt:lpstr>
      <vt:lpstr>Présentation PowerPoint</vt:lpstr>
      <vt:lpstr>LA PHASE D’ADMISSION PRINCIPALE DU 27 MAI AU  16 JUILLET   </vt:lpstr>
      <vt:lpstr>UN ACCOMPAGNEMENT DE MAI A SEPTEMBRE </vt:lpstr>
      <vt:lpstr>DES SERVICES ET DES CONSEILLERS TOUT AU LONG DE LA PROCEDURE </vt:lpstr>
      <vt:lpstr>5 CONSEILS POUR BIEN SE PREPARER</vt:lpstr>
    </vt:vector>
  </TitlesOfParts>
  <Manager>Client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</dc:title>
  <dc:subject>Client</dc:subject>
  <dc:creator>Microsoft Office User</dc:creator>
  <cp:lastModifiedBy>HOUDA SAID</cp:lastModifiedBy>
  <cp:revision>72</cp:revision>
  <dcterms:created xsi:type="dcterms:W3CDTF">2020-10-27T08:44:50Z</dcterms:created>
  <dcterms:modified xsi:type="dcterms:W3CDTF">2020-11-19T20:06:23Z</dcterms:modified>
</cp:coreProperties>
</file>