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Azeret Mono Medium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zeretMonoMedium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zeretMonoMedium-italic.fntdata"/><Relationship Id="rId23" Type="http://schemas.openxmlformats.org/officeDocument/2006/relationships/slide" Target="slides/slide18.xml"/><Relationship Id="rId45" Type="http://schemas.openxmlformats.org/officeDocument/2006/relationships/font" Target="fonts/Azeret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AzeretMonoMedium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bc6f2a9b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4bc6f2a9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6f2a9b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6f2a9b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c6f2a9b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bc6f2a9b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bc6f2a9b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bc6f2a9b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4bc6f2a9b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4bc6f2a9b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bc6f2a9b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4bc6f2a9b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4c9ff81b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4c9ff81b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c9ff81b2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c9ff81b2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4c9ff81b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4c9ff81b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c9ff81b2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c9ff81b2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38d9c9fd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38d9c9fd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e38d9c9fd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e38d9c9fd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38d9c9f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38d9c9f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38d9c9fd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38d9c9fd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e38d9c9fd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e38d9c9fd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38d9c9fd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38d9c9fd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38d9c9fd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38d9c9fd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38d9c9fd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38d9c9fd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e38d9c9fd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e38d9c9fd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e38d9c9fd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e38d9c9fd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38d9c9fd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38d9c9fd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38d9c9f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38d9c9f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38d9c9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38d9c9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e38d9c9f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e38d9c9f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e38d9c9f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e38d9c9f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e38d9c9fd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e38d9c9f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38d9c9fd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38d9c9f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e38d9c9fd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e38d9c9fd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38d9c9fd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38d9c9f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e38d9c9fd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e38d9c9fd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e38d9c9fd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e38d9c9fd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38d9c9fd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38d9c9fd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38d9c9fd1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38d9c9fd1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38d9c9fd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38d9c9fd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d9c9fd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38d9c9fd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bc6f2a9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bc6f2a9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bc6f2a9b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4bc6f2a9b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4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5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5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7.png"/><Relationship Id="rId4" Type="http://schemas.openxmlformats.org/officeDocument/2006/relationships/image" Target="../media/image5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5.png"/><Relationship Id="rId4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4.png"/><Relationship Id="rId4" Type="http://schemas.openxmlformats.org/officeDocument/2006/relationships/image" Target="../media/image5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en.wikipedia.org/wiki/Variable_neighborhood_search" TargetMode="External"/><Relationship Id="rId4" Type="http://schemas.openxmlformats.org/officeDocument/2006/relationships/hyperlink" Target="https://www.youtube.com/watch?v=3GAfjE_ChRI&amp;ab_channel=GopalPrasadMalak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Hybrid Genetic Algorithm for the MTVRP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David Calle González 2023-1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(kinit MtVRP3)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2274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44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(Generations MtVRP1)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26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58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(Generations MtVRP2)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26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58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(Generations MtVRP3)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260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58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(Children MtVRP1)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8750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381" y="1170125"/>
            <a:ext cx="348791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(Children MtVRP2)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3947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53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(Children MtVRP3)</a:t>
            </a:r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39478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53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(mutation rate MtVRP1)</a:t>
            </a: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72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509" y="1170125"/>
            <a:ext cx="34647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(mutation rate MtVRP2)</a:t>
            </a:r>
            <a:endParaRPr/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72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59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(mutation rate MtVRP3)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86723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59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(RVNS iterations MtVRP1)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3662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422" y="1170125"/>
            <a:ext cx="344627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(RVNS iterations MtVRP3)</a:t>
            </a:r>
            <a:endParaRPr/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3662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022" y="1170125"/>
            <a:ext cx="34832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(RVNS iterations MtVRP5)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36622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022" y="1170125"/>
            <a:ext cx="348328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función objetivo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777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24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función objetivo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3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función objetivo</a:t>
            </a:r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3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función objetivo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3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función objetivo</a:t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3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función objetivo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30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respecto a la cota inferior</a:t>
            </a:r>
            <a:endParaRPr/>
          </a:p>
        </p:txBody>
      </p:sp>
      <p:pic>
        <p:nvPicPr>
          <p:cNvPr id="255" name="Google Shape;2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100" y="1048712"/>
            <a:ext cx="34777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Normalización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762069" y="1220325"/>
            <a:ext cx="3350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[0, 1, 0, 2, 3, 4, 5, 6, 0, 7, 8, 0]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146331" y="2616545"/>
            <a:ext cx="22356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[1, 2, 3, 4, 5, 6, 7, 8]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62069" y="3896302"/>
            <a:ext cx="33507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[0, 1, 2, 3, 0, 4, 5, 6, 7, 0, 8, 0]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449673" y="1744723"/>
            <a:ext cx="19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Generalize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536313" y="3074343"/>
            <a:ext cx="285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Rebuild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4921092" y="1502699"/>
            <a:ext cx="1191300" cy="114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7" idx="1"/>
            <a:endCxn id="68" idx="0"/>
          </p:cNvCxnSpPr>
          <p:nvPr/>
        </p:nvCxnSpPr>
        <p:spPr>
          <a:xfrm flipH="1">
            <a:off x="3437531" y="2912345"/>
            <a:ext cx="1708800" cy="98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1638"/>
            <a:ext cx="8839202" cy="144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tiempos de cómputo</a:t>
            </a:r>
            <a:endParaRPr/>
          </a:p>
        </p:txBody>
      </p:sp>
      <p:pic>
        <p:nvPicPr>
          <p:cNvPr id="267" name="Google Shape;2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02468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168" y="1170125"/>
            <a:ext cx="34401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tiempos de cómputo</a:t>
            </a:r>
            <a:endParaRPr/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4013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159" y="1170125"/>
            <a:ext cx="34401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tiempos de cómputo</a:t>
            </a:r>
            <a:endParaRPr/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777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499" y="1170125"/>
            <a:ext cx="34777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tiempos de cómputo</a:t>
            </a:r>
            <a:endParaRPr/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777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1024" y="1170125"/>
            <a:ext cx="351128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tiempos de cómputo</a:t>
            </a:r>
            <a:endParaRPr/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777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499" y="1170125"/>
            <a:ext cx="347779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comparación de tiempos de cómputo</a:t>
            </a:r>
            <a:endParaRPr/>
          </a:p>
        </p:txBody>
      </p:sp>
      <p:pic>
        <p:nvPicPr>
          <p:cNvPr id="302" name="Google Shape;30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477799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174" y="1170125"/>
            <a:ext cx="344013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  <p:sp>
        <p:nvSpPr>
          <p:cNvPr id="309" name="Google Shape;30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transformación de soluciones a un formato adecuado para el uso de algoritmos genéticos y las operaciones entre estas pueden ser </a:t>
            </a:r>
            <a:r>
              <a:rPr lang="es"/>
              <a:t>complicadas</a:t>
            </a:r>
            <a:r>
              <a:rPr lang="es"/>
              <a:t>, especialmente al momento de asegurar la validez de una solución.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Los algoritmos genéticos son una buena fuente de soluciones para futuras optimizaciones tales como </a:t>
            </a:r>
            <a:r>
              <a:rPr lang="es"/>
              <a:t>búsqueda</a:t>
            </a:r>
            <a:r>
              <a:rPr lang="es"/>
              <a:t> local.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diversificación de soluciones para métodos como el RVNS es bastante efectiva.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Al hacer uso de algoritmos híbridos secuenciales, el control de tiempo se puede complicar o directamente perder, lo cual puede conllevar a tiempos de cómputo muy altos o soluciones de menor calidad debido a la falta de tiempo.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315" name="Google Shape;31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https://en.wikipedia.org/wiki/Variable_neighborhood_search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https://www.youtube.com/watch?v=3GAfjE_ChRI&amp;ab_channel=GopalPrasadMalakar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Cruce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764059" y="1300525"/>
            <a:ext cx="2483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[1, 2, 3, 4, 5, 6, 7, 8]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764059" y="1892125"/>
            <a:ext cx="25539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[8, 3, 5, 6, 4, 1, 2, 7]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26034" y="1300525"/>
            <a:ext cx="24834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[1, 2, </a:t>
            </a:r>
            <a:r>
              <a:rPr lang="es" u="sng">
                <a:highlight>
                  <a:schemeClr val="lt1"/>
                </a:highlight>
              </a:rPr>
              <a:t>3, 4, 5</a:t>
            </a:r>
            <a:r>
              <a:rPr lang="es"/>
              <a:t>, 6, 7, 8]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826034" y="1892125"/>
            <a:ext cx="2553900" cy="5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[8, 6, 1, 2, 7] </a:t>
            </a:r>
            <a:r>
              <a:rPr lang="es"/>
              <a:t>[3, 4, 5]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330300" y="2904575"/>
            <a:ext cx="2483400" cy="23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[8, 6, 1, 2, 7, 3, 4, 5]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[8, 6, 1, 2, 7, 5, 4, 3]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[8, 6, 1, 3, 5, 4, 2, 7]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6"/>
          <p:cNvCxnSpPr/>
          <p:nvPr/>
        </p:nvCxnSpPr>
        <p:spPr>
          <a:xfrm flipH="1" rot="10800000">
            <a:off x="3958475" y="1825375"/>
            <a:ext cx="9027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81" idx="2"/>
          </p:cNvCxnSpPr>
          <p:nvPr/>
        </p:nvCxnSpPr>
        <p:spPr>
          <a:xfrm flipH="1">
            <a:off x="5430984" y="2483725"/>
            <a:ext cx="6720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 (Génetico)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geneticAlgorithm(N, G, C, mutationRate):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population =  N graspSolutions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bestSolution = None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children = []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for G Generations: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for C children: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A = randomNode(population)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B = randomNode(population)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child = Cross(A, B)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if random &lt; mutationRate: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child = mutate(child)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population.push(child)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	for solution in population: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		if bestSolution == None or objectiveFunction(solution) &lt; objectiveFunction(bestSolution):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			bestSolution = solution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		else: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			if random &lt; (objectiveFunction(solution) / objectiveFunction(bestSolution) - 1):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				population.remove(solution)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return bestSolution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 (PRVNS)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PRVNS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(solution, 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algorithms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):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bestSolution = 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solution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comparativeSolution = 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solution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for i Iterations: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newSolution = RVNS(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comparativeSolution, algorithms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) 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if objectiveFunction(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newSolution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) &lt; o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bjectiveFunction(bestSolution):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	bestSolution = newSolution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comparativeSolution = Perturb(newSolution)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 (HybridAlgorithm)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hybridAlgorithm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():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geneticSolution = geneticAlgorithm()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RSolution = PRVNS(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geneticSolution, simpleNeighbourhoods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finalSolution = VND(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RSolution, allNeighbourhoods</a:t>
            </a:r>
            <a:r>
              <a:rPr lang="es" sz="900">
                <a:latin typeface="Azeret Mono Medium"/>
                <a:ea typeface="Azeret Mono Medium"/>
                <a:cs typeface="Azeret Mono Medium"/>
                <a:sym typeface="Azeret Mono Medium"/>
              </a:rPr>
              <a:t>)</a:t>
            </a:r>
            <a:endParaRPr sz="900">
              <a:latin typeface="Azeret Mono Medium"/>
              <a:ea typeface="Azeret Mono Medium"/>
              <a:cs typeface="Azeret Mono Medium"/>
              <a:sym typeface="Azeret Mono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(kinit MtVRP1)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2274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519" y="1170125"/>
            <a:ext cx="346478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de parámetros </a:t>
            </a:r>
            <a:r>
              <a:rPr lang="es"/>
              <a:t>(kinit MtVRP2)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922744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0644" y="1170125"/>
            <a:ext cx="344165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