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entury Gothic" panose="020B0502020202020204" pitchFamily="34" charset="0"/>
      <p:regular r:id="rId8"/>
      <p:bold r:id="rId9"/>
      <p:italic r:id="rId10"/>
      <p:boldItalic r:id="rId11"/>
    </p:embeddedFont>
    <p:embeddedFont>
      <p:font typeface="Quattrocento Sans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4" roundtripDataSignature="AMtx7mhaes+BqMLojR/1A47nJHxlKlRa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84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2" descr="C2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2"/>
          <p:cNvSpPr txBox="1"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dt" idx="10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ftr" idx="11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sldNum" idx="12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y descripción">
  <p:cSld name="Título y descripció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32" descr="C2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2"/>
          <p:cNvSpPr txBox="1"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body" idx="1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ftr" idx="11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2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ita con descripción">
  <p:cSld name="Cita con descripció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33" descr="C2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3"/>
          <p:cNvSpPr txBox="1"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3"/>
          <p:cNvSpPr txBox="1">
            <a:spLocks noGrp="1"/>
          </p:cNvSpPr>
          <p:nvPr>
            <p:ph type="body" idx="1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33"/>
          <p:cNvSpPr txBox="1">
            <a:spLocks noGrp="1"/>
          </p:cNvSpPr>
          <p:nvPr>
            <p:ph type="body" idx="2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33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3"/>
          <p:cNvSpPr txBox="1">
            <a:spLocks noGrp="1"/>
          </p:cNvSpPr>
          <p:nvPr>
            <p:ph type="ftr" idx="11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3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93" name="Google Shape;93;p33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entury Gothic"/>
              <a:buNone/>
            </a:pPr>
            <a:r>
              <a:rPr lang="es-MX" sz="8000" b="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4" name="Google Shape;94;p33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entury Gothic"/>
              <a:buNone/>
            </a:pPr>
            <a:r>
              <a:rPr lang="es-MX" sz="8000" b="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arjeta de nombre">
  <p:cSld name="Tarjeta de nombr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34" descr="C2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4"/>
          <p:cNvSpPr txBox="1"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4"/>
          <p:cNvSpPr txBox="1">
            <a:spLocks noGrp="1"/>
          </p:cNvSpPr>
          <p:nvPr>
            <p:ph type="body" idx="1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34"/>
          <p:cNvSpPr txBox="1">
            <a:spLocks noGrp="1"/>
          </p:cNvSpPr>
          <p:nvPr>
            <p:ph type="dt" idx="10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4"/>
          <p:cNvSpPr txBox="1">
            <a:spLocks noGrp="1"/>
          </p:cNvSpPr>
          <p:nvPr>
            <p:ph type="ftr" idx="11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4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mna 3">
  <p:cSld name="Columna 3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5"/>
          <p:cNvSpPr txBox="1"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5"/>
          <p:cNvSpPr txBox="1"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35"/>
          <p:cNvSpPr txBox="1">
            <a:spLocks noGrp="1"/>
          </p:cNvSpPr>
          <p:nvPr>
            <p:ph type="body" idx="2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35"/>
          <p:cNvSpPr txBox="1">
            <a:spLocks noGrp="1"/>
          </p:cNvSpPr>
          <p:nvPr>
            <p:ph type="body" idx="3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35"/>
          <p:cNvSpPr txBox="1">
            <a:spLocks noGrp="1"/>
          </p:cNvSpPr>
          <p:nvPr>
            <p:ph type="body" idx="4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35"/>
          <p:cNvSpPr txBox="1">
            <a:spLocks noGrp="1"/>
          </p:cNvSpPr>
          <p:nvPr>
            <p:ph type="body" idx="5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35"/>
          <p:cNvSpPr txBox="1">
            <a:spLocks noGrp="1"/>
          </p:cNvSpPr>
          <p:nvPr>
            <p:ph type="body" idx="6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35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5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5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mna de imagen 3">
  <p:cSld name="Columna de imagen 3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6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6"/>
          <p:cNvSpPr txBox="1"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36"/>
          <p:cNvSpPr>
            <a:spLocks noGrp="1"/>
          </p:cNvSpPr>
          <p:nvPr>
            <p:ph type="pic" idx="2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17" name="Google Shape;117;p36"/>
          <p:cNvSpPr txBox="1">
            <a:spLocks noGrp="1"/>
          </p:cNvSpPr>
          <p:nvPr>
            <p:ph type="body" idx="3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8" name="Google Shape;118;p36"/>
          <p:cNvSpPr txBox="1">
            <a:spLocks noGrp="1"/>
          </p:cNvSpPr>
          <p:nvPr>
            <p:ph type="body" idx="4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36"/>
          <p:cNvSpPr>
            <a:spLocks noGrp="1"/>
          </p:cNvSpPr>
          <p:nvPr>
            <p:ph type="pic" idx="5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20" name="Google Shape;120;p36"/>
          <p:cNvSpPr txBox="1">
            <a:spLocks noGrp="1"/>
          </p:cNvSpPr>
          <p:nvPr>
            <p:ph type="body" idx="6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1" name="Google Shape;121;p36"/>
          <p:cNvSpPr txBox="1">
            <a:spLocks noGrp="1"/>
          </p:cNvSpPr>
          <p:nvPr>
            <p:ph type="body" idx="7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36"/>
          <p:cNvSpPr>
            <a:spLocks noGrp="1"/>
          </p:cNvSpPr>
          <p:nvPr>
            <p:ph type="pic" idx="8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23" name="Google Shape;123;p36"/>
          <p:cNvSpPr txBox="1">
            <a:spLocks noGrp="1"/>
          </p:cNvSpPr>
          <p:nvPr>
            <p:ph type="body" idx="9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4" name="Google Shape;124;p36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6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6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7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7"/>
          <p:cNvSpPr txBox="1">
            <a:spLocks noGrp="1"/>
          </p:cNvSpPr>
          <p:nvPr>
            <p:ph type="body" idx="1"/>
          </p:nvPr>
        </p:nvSpPr>
        <p:spPr>
          <a:xfrm rot="5400000">
            <a:off x="4083938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37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7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7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38" descr="C2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8"/>
          <p:cNvSpPr txBox="1">
            <a:spLocks noGrp="1"/>
          </p:cNvSpPr>
          <p:nvPr>
            <p:ph type="title"/>
          </p:nvPr>
        </p:nvSpPr>
        <p:spPr>
          <a:xfrm rot="5400000">
            <a:off x="8525934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8"/>
          <p:cNvSpPr txBox="1">
            <a:spLocks noGrp="1"/>
          </p:cNvSpPr>
          <p:nvPr>
            <p:ph type="body" idx="1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38"/>
          <p:cNvSpPr txBox="1">
            <a:spLocks noGrp="1"/>
          </p:cNvSpPr>
          <p:nvPr>
            <p:ph type="dt" idx="10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8"/>
          <p:cNvSpPr txBox="1">
            <a:spLocks noGrp="1"/>
          </p:cNvSpPr>
          <p:nvPr>
            <p:ph type="ftr" idx="11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8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24" descr="C2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4"/>
          <p:cNvSpPr txBox="1"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ftr" idx="11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body" idx="1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2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2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3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body" idx="4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9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9"/>
          <p:cNvSpPr txBox="1">
            <a:spLocks noGrp="1"/>
          </p:cNvSpPr>
          <p:nvPr>
            <p:ph type="body" idx="1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body" idx="2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0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0"/>
          <p:cNvSpPr>
            <a:spLocks noGrp="1"/>
          </p:cNvSpPr>
          <p:nvPr>
            <p:ph type="pic" idx="2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30"/>
          <p:cNvSpPr txBox="1">
            <a:spLocks noGrp="1"/>
          </p:cNvSpPr>
          <p:nvPr>
            <p:ph type="body" idx="1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30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panorámica con descripción">
  <p:cSld name="Imagen panorámica con descripció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1"/>
          <p:cNvSpPr txBox="1"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>
            <a:spLocks noGrp="1"/>
          </p:cNvSpPr>
          <p:nvPr>
            <p:ph type="pic" idx="2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31"/>
          <p:cNvSpPr txBox="1">
            <a:spLocks noGrp="1"/>
          </p:cNvSpPr>
          <p:nvPr>
            <p:ph type="body" idx="1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1" descr="C2-HD-TOP.png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1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21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21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</a:pPr>
            <a:r>
              <a:rPr lang="es-MX"/>
              <a:t>PROGRAMACIÓN LINEAL</a:t>
            </a:r>
            <a:endParaRPr/>
          </a:p>
        </p:txBody>
      </p:sp>
      <p:sp>
        <p:nvSpPr>
          <p:cNvPr id="145" name="Google Shape;145;p1"/>
          <p:cNvSpPr txBox="1"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MX"/>
              <a:t>Supuestos y estructura básicos de los modelos de PL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s-MX"/>
              <a:t>GENERALIDADES</a:t>
            </a:r>
            <a:endParaRPr/>
          </a:p>
        </p:txBody>
      </p:sp>
      <p:sp>
        <p:nvSpPr>
          <p:cNvPr id="151" name="Google Shape;151;p2"/>
          <p:cNvSpPr txBox="1">
            <a:spLocks noGrp="1"/>
          </p:cNvSpPr>
          <p:nvPr>
            <p:ph type="body" idx="1"/>
          </p:nvPr>
        </p:nvSpPr>
        <p:spPr>
          <a:xfrm>
            <a:off x="685800" y="2194561"/>
            <a:ext cx="10820400" cy="111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-MX"/>
              <a:t>Maximización, cuando lo que se persigue es el máximo de utilidad o ingreso.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-MX"/>
              <a:t>Minimización, cuando se persigue un mínimo de costos o egresos de una empresa.</a:t>
            </a:r>
            <a:endParaRPr/>
          </a:p>
        </p:txBody>
      </p:sp>
      <p:sp>
        <p:nvSpPr>
          <p:cNvPr id="152" name="Google Shape;152;p2"/>
          <p:cNvSpPr txBox="1"/>
          <p:nvPr/>
        </p:nvSpPr>
        <p:spPr>
          <a:xfrm>
            <a:off x="850232" y="3441834"/>
            <a:ext cx="10820400" cy="2942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s-MX"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s-MX"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Una fábrica de muebles produce sillas, mesas y escritorios para los cuales ha establecido que rinden una contribución a las utilidades de $5.000, $8.000 y $6.000 por unidad respectivamente.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s-MX"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la producción de dichos artículos la compañía cuenta con una disponibilidad semanal de 100 metros de madera, 150 metros de tubo y 120 horas de mano de obra (horas-hombre).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s-MX"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Además, mediante un estudio se ha determinado que para producir una silla se requieren 5 metros de madera, 3 metros de tubo y 4 horas de mano de obra; para producir una mesa se necesitan 3 metros de madera, 6 metros de tubo y 3 horas hombre de trabajo; mientras que para producir un escritorio se requieren 7 metros de madera, 4 metros de tubo y 3 horas de mano de obra.</a:t>
            </a:r>
            <a:endParaRPr sz="2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s-MX"/>
              <a:t>EJEMPLO</a:t>
            </a:r>
            <a:endParaRPr/>
          </a:p>
        </p:txBody>
      </p:sp>
      <p:pic>
        <p:nvPicPr>
          <p:cNvPr id="158" name="Google Shape;158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27891" y="1674763"/>
            <a:ext cx="10574917" cy="4418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s-MX"/>
              <a:t>EJEMPLO</a:t>
            </a:r>
            <a:endParaRPr/>
          </a:p>
        </p:txBody>
      </p:sp>
      <p:sp>
        <p:nvSpPr>
          <p:cNvPr id="164" name="Google Shape;164;p4"/>
          <p:cNvSpPr txBox="1">
            <a:spLocks noGrp="1"/>
          </p:cNvSpPr>
          <p:nvPr>
            <p:ph type="body" idx="1"/>
          </p:nvPr>
        </p:nvSpPr>
        <p:spPr>
          <a:xfrm>
            <a:off x="685800" y="1829601"/>
            <a:ext cx="10820400" cy="340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s-MX"/>
              <a:t>Variables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 b="0" i="0" u="none" strike="noStrike"/>
              <a:t>X1 = cantidad de sillas a producir por semana.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 b="0" i="0" u="none" strike="noStrike"/>
              <a:t>X2 = cantidad de mesas a producir por semana.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 b="0" i="0" u="none" strike="noStrike"/>
              <a:t>X3 = cantidad de escritorios a producir por semana.</a:t>
            </a:r>
            <a:endParaRPr sz="1800" b="0" i="0" u="none" strike="noStrike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s-MX"/>
              <a:t>Función objetivo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-MX"/>
              <a:t>Maximizar la utilidad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 b="0" i="0" u="none" strike="noStrike"/>
              <a:t>5000X1 + 8000X2 + 6000X3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s-MX"/>
              <a:t>Restricciones</a:t>
            </a:r>
            <a:endParaRPr/>
          </a:p>
        </p:txBody>
      </p:sp>
      <p:pic>
        <p:nvPicPr>
          <p:cNvPr id="165" name="Google Shape;16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5045931"/>
            <a:ext cx="6849908" cy="124902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4"/>
          <p:cNvSpPr txBox="1"/>
          <p:nvPr/>
        </p:nvSpPr>
        <p:spPr>
          <a:xfrm>
            <a:off x="7074567" y="3877270"/>
            <a:ext cx="470434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negatividad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X1, X2, X3 &gt; 0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Max Z = 5000X1 + 8000X2 + 6000X3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s-MX"/>
              <a:t>MODELO GENERAL</a:t>
            </a:r>
            <a:endParaRPr/>
          </a:p>
        </p:txBody>
      </p:sp>
      <p:pic>
        <p:nvPicPr>
          <p:cNvPr id="172" name="Google Shape;172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44379" y="1772442"/>
            <a:ext cx="6756521" cy="3389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4877195"/>
            <a:ext cx="5668166" cy="1600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253</Words>
  <Application>Microsoft Office PowerPoint</Application>
  <PresentationFormat>Panorámica</PresentationFormat>
  <Paragraphs>23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Century Gothic</vt:lpstr>
      <vt:lpstr>Quattrocento Sans</vt:lpstr>
      <vt:lpstr>Arial</vt:lpstr>
      <vt:lpstr>Estela de condensación</vt:lpstr>
      <vt:lpstr>PROGRAMACIÓN LINEAL</vt:lpstr>
      <vt:lpstr>GENERALIDADES</vt:lpstr>
      <vt:lpstr>EJEMPLO</vt:lpstr>
      <vt:lpstr>EJEMPLO</vt:lpstr>
      <vt:lpstr>MODELO GENERAL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LINEAL</dc:title>
  <dc:creator>Henry Armando Percy Guzman</dc:creator>
  <cp:lastModifiedBy>Oswaldo  Rojas</cp:lastModifiedBy>
  <cp:revision>6</cp:revision>
  <dcterms:created xsi:type="dcterms:W3CDTF">2022-02-07T20:37:58Z</dcterms:created>
  <dcterms:modified xsi:type="dcterms:W3CDTF">2025-04-02T17:16:06Z</dcterms:modified>
</cp:coreProperties>
</file>