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335" r:id="rId7"/>
    <p:sldId id="1781" r:id="rId8"/>
    <p:sldId id="1782" r:id="rId9"/>
    <p:sldId id="1783" r:id="rId10"/>
    <p:sldId id="1784" r:id="rId11"/>
    <p:sldId id="1785" r:id="rId12"/>
    <p:sldId id="1719" r:id="rId13"/>
    <p:sldId id="1744" r:id="rId14"/>
    <p:sldId id="1743" r:id="rId15"/>
    <p:sldId id="1748" r:id="rId16"/>
    <p:sldId id="1746" r:id="rId17"/>
    <p:sldId id="1750" r:id="rId18"/>
    <p:sldId id="1751" r:id="rId19"/>
    <p:sldId id="1752" r:id="rId20"/>
    <p:sldId id="1754" r:id="rId21"/>
    <p:sldId id="1755" r:id="rId22"/>
    <p:sldId id="1756" r:id="rId23"/>
    <p:sldId id="1757" r:id="rId24"/>
    <p:sldId id="1758" r:id="rId25"/>
    <p:sldId id="1759" r:id="rId26"/>
    <p:sldId id="1760" r:id="rId27"/>
    <p:sldId id="1775" r:id="rId28"/>
    <p:sldId id="1789" r:id="rId29"/>
    <p:sldId id="1777" r:id="rId30"/>
    <p:sldId id="1790" r:id="rId31"/>
    <p:sldId id="1778" r:id="rId32"/>
    <p:sldId id="1791" r:id="rId33"/>
    <p:sldId id="337" r:id="rId34"/>
    <p:sldId id="338" r:id="rId35"/>
    <p:sldId id="261" r:id="rId36"/>
    <p:sldId id="262" r:id="rId37"/>
    <p:sldId id="263" r:id="rId38"/>
    <p:sldId id="264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Quattrocento Sans" panose="020B0604020202020204" charset="0"/>
      <p:regular r:id="rId50"/>
      <p:bold r:id="rId51"/>
      <p:italic r:id="rId52"/>
      <p:boldItalic r:id="rId53"/>
    </p:embeddedFont>
    <p:embeddedFont>
      <p:font typeface="Times" panose="02020603050405020304" pitchFamily="18" charset="0"/>
      <p:regular r:id="rId54"/>
      <p:bold r:id="rId55"/>
      <p:italic r:id="rId56"/>
      <p:boldItalic r:id="rId57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5" roundtripDataSignature="AMtx7mhaes+BqMLojR/1A47nJHxlK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115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121E2-1C3B-41A4-96C3-955D9F05C479}" type="doc">
      <dgm:prSet loTypeId="urn:microsoft.com/office/officeart/2005/8/layout/h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7CEDE9B4-6AF3-4B59-8820-FDA2D212C797}">
      <dgm:prSet phldrT="[Text]"/>
      <dgm:spPr/>
      <dgm:t>
        <a:bodyPr/>
        <a:lstStyle/>
        <a:p>
          <a:r>
            <a:rPr lang="es-CO" noProof="0" dirty="0"/>
            <a:t>Parámetros</a:t>
          </a:r>
        </a:p>
      </dgm:t>
    </dgm:pt>
    <dgm:pt modelId="{EEA1C8D6-2900-40F2-B28C-D1622F124F19}" type="parTrans" cxnId="{963BDB7A-1829-41DD-BB66-90A1396F8B55}">
      <dgm:prSet/>
      <dgm:spPr/>
      <dgm:t>
        <a:bodyPr/>
        <a:lstStyle/>
        <a:p>
          <a:endParaRPr lang="es-CO"/>
        </a:p>
      </dgm:t>
    </dgm:pt>
    <dgm:pt modelId="{6A2AD8B8-71C7-468B-98DE-207BB493E2F7}" type="sibTrans" cxnId="{963BDB7A-1829-41DD-BB66-90A1396F8B55}">
      <dgm:prSet/>
      <dgm:spPr/>
      <dgm:t>
        <a:bodyPr/>
        <a:lstStyle/>
        <a:p>
          <a:endParaRPr lang="es-CO"/>
        </a:p>
      </dgm:t>
    </dgm:pt>
    <dgm:pt modelId="{CDCFBF60-1D7A-44E4-98FF-1830EDB40FEF}">
      <dgm:prSet phldrT="[Text]"/>
      <dgm:spPr/>
      <dgm:t>
        <a:bodyPr/>
        <a:lstStyle/>
        <a:p>
          <a:r>
            <a:rPr lang="es-CO" noProof="0" dirty="0"/>
            <a:t>Modelo</a:t>
          </a:r>
        </a:p>
      </dgm:t>
    </dgm:pt>
    <dgm:pt modelId="{9B3E79D1-5F58-490D-AC4D-F3D04E7BDF1D}" type="parTrans" cxnId="{17C17E7B-5506-44FF-89BB-67A1581100C9}">
      <dgm:prSet/>
      <dgm:spPr/>
      <dgm:t>
        <a:bodyPr/>
        <a:lstStyle/>
        <a:p>
          <a:endParaRPr lang="es-CO"/>
        </a:p>
      </dgm:t>
    </dgm:pt>
    <dgm:pt modelId="{66B04DE5-7B56-4B95-9899-E62BA454E49E}" type="sibTrans" cxnId="{17C17E7B-5506-44FF-89BB-67A1581100C9}">
      <dgm:prSet/>
      <dgm:spPr/>
      <dgm:t>
        <a:bodyPr/>
        <a:lstStyle/>
        <a:p>
          <a:endParaRPr lang="es-CO"/>
        </a:p>
      </dgm:t>
    </dgm:pt>
    <dgm:pt modelId="{1882F59B-DB6A-4B06-801D-150157D0E2F5}">
      <dgm:prSet phldrT="[Text]"/>
      <dgm:spPr/>
      <dgm:t>
        <a:bodyPr/>
        <a:lstStyle/>
        <a:p>
          <a:r>
            <a:rPr lang="es-CO" noProof="0" dirty="0"/>
            <a:t>Solución</a:t>
          </a:r>
        </a:p>
      </dgm:t>
    </dgm:pt>
    <dgm:pt modelId="{0E08E2D7-D1E3-4CAF-B103-F20E6AB4A624}" type="parTrans" cxnId="{37393A5A-1D27-4917-A787-F09D6533F6DA}">
      <dgm:prSet/>
      <dgm:spPr/>
      <dgm:t>
        <a:bodyPr/>
        <a:lstStyle/>
        <a:p>
          <a:endParaRPr lang="es-CO"/>
        </a:p>
      </dgm:t>
    </dgm:pt>
    <dgm:pt modelId="{48467FA9-E939-452F-BF34-CB93ED5F2E8C}" type="sibTrans" cxnId="{37393A5A-1D27-4917-A787-F09D6533F6DA}">
      <dgm:prSet/>
      <dgm:spPr/>
      <dgm:t>
        <a:bodyPr/>
        <a:lstStyle/>
        <a:p>
          <a:endParaRPr lang="es-CO"/>
        </a:p>
      </dgm:t>
    </dgm:pt>
    <dgm:pt modelId="{FBEBB004-070E-4D96-88A7-39B6479EC2D6}">
      <dgm:prSet/>
      <dgm:spPr/>
      <dgm:t>
        <a:bodyPr/>
        <a:lstStyle/>
        <a:p>
          <a:r>
            <a:rPr lang="es-MX" dirty="0"/>
            <a:t>Información conocida del problema</a:t>
          </a:r>
          <a:endParaRPr lang="es-ES" dirty="0"/>
        </a:p>
      </dgm:t>
    </dgm:pt>
    <dgm:pt modelId="{1FE0680A-02E3-4261-BE07-43DCB115E1AA}" type="parTrans" cxnId="{B48B2FD3-43CA-4136-88F0-E6F2E1EE0455}">
      <dgm:prSet/>
      <dgm:spPr/>
      <dgm:t>
        <a:bodyPr/>
        <a:lstStyle/>
        <a:p>
          <a:endParaRPr lang="es-ES"/>
        </a:p>
      </dgm:t>
    </dgm:pt>
    <dgm:pt modelId="{C1E8B80F-9893-4DE5-931B-400C9411B3F5}" type="sibTrans" cxnId="{B48B2FD3-43CA-4136-88F0-E6F2E1EE0455}">
      <dgm:prSet/>
      <dgm:spPr/>
      <dgm:t>
        <a:bodyPr/>
        <a:lstStyle/>
        <a:p>
          <a:endParaRPr lang="es-ES"/>
        </a:p>
      </dgm:t>
    </dgm:pt>
    <dgm:pt modelId="{D7DE52F1-E487-4E0C-A2B7-6D0FE6352553}">
      <dgm:prSet/>
      <dgm:spPr/>
      <dgm:t>
        <a:bodyPr/>
        <a:lstStyle/>
        <a:p>
          <a:r>
            <a:rPr lang="es-MX" dirty="0"/>
            <a:t>Variables de decisión</a:t>
          </a:r>
          <a:endParaRPr lang="es-ES" dirty="0"/>
        </a:p>
      </dgm:t>
    </dgm:pt>
    <dgm:pt modelId="{DDFE799B-0238-4AF8-8A41-BF3A20A2434D}" type="parTrans" cxnId="{28459A5F-50F8-4566-90DB-BD8D7A7EECD3}">
      <dgm:prSet/>
      <dgm:spPr/>
      <dgm:t>
        <a:bodyPr/>
        <a:lstStyle/>
        <a:p>
          <a:endParaRPr lang="es-CO"/>
        </a:p>
      </dgm:t>
    </dgm:pt>
    <dgm:pt modelId="{1184D81E-2BF9-4DA6-9AEE-1E0F5CD28BE0}" type="sibTrans" cxnId="{28459A5F-50F8-4566-90DB-BD8D7A7EECD3}">
      <dgm:prSet/>
      <dgm:spPr/>
      <dgm:t>
        <a:bodyPr/>
        <a:lstStyle/>
        <a:p>
          <a:endParaRPr lang="es-CO"/>
        </a:p>
      </dgm:t>
    </dgm:pt>
    <dgm:pt modelId="{75BBBD54-E39A-48CD-B994-EEEDD13573DD}">
      <dgm:prSet/>
      <dgm:spPr/>
      <dgm:t>
        <a:bodyPr/>
        <a:lstStyle/>
        <a:p>
          <a:r>
            <a:rPr lang="es-MX" dirty="0"/>
            <a:t>Restricciones</a:t>
          </a:r>
          <a:endParaRPr lang="es-ES" dirty="0"/>
        </a:p>
      </dgm:t>
    </dgm:pt>
    <dgm:pt modelId="{B577AE2C-6ADC-42AE-BAE7-8C21BC47A56C}" type="parTrans" cxnId="{82F81E43-E3B1-4F6F-88A9-FF63E4ABBC86}">
      <dgm:prSet/>
      <dgm:spPr/>
      <dgm:t>
        <a:bodyPr/>
        <a:lstStyle/>
        <a:p>
          <a:endParaRPr lang="es-CO"/>
        </a:p>
      </dgm:t>
    </dgm:pt>
    <dgm:pt modelId="{17D22571-9188-40FF-A2F1-ACB0525E3FA7}" type="sibTrans" cxnId="{82F81E43-E3B1-4F6F-88A9-FF63E4ABBC86}">
      <dgm:prSet/>
      <dgm:spPr/>
      <dgm:t>
        <a:bodyPr/>
        <a:lstStyle/>
        <a:p>
          <a:endParaRPr lang="es-CO"/>
        </a:p>
      </dgm:t>
    </dgm:pt>
    <dgm:pt modelId="{08D46CE1-58E8-484A-B7D8-1A6F8A6EC2C6}">
      <dgm:prSet/>
      <dgm:spPr/>
      <dgm:t>
        <a:bodyPr/>
        <a:lstStyle/>
        <a:p>
          <a:r>
            <a:rPr lang="es-MX" dirty="0"/>
            <a:t>Función objetivo</a:t>
          </a:r>
          <a:endParaRPr lang="es-ES" dirty="0"/>
        </a:p>
      </dgm:t>
    </dgm:pt>
    <dgm:pt modelId="{9BABBA14-D61C-470E-9157-3BCA64503C18}" type="parTrans" cxnId="{E9AA8C47-1F9E-46E8-8CAD-0CBE79132E4E}">
      <dgm:prSet/>
      <dgm:spPr/>
      <dgm:t>
        <a:bodyPr/>
        <a:lstStyle/>
        <a:p>
          <a:endParaRPr lang="es-CO"/>
        </a:p>
      </dgm:t>
    </dgm:pt>
    <dgm:pt modelId="{25AF52CE-10F5-4395-919A-209B6D856FFC}" type="sibTrans" cxnId="{E9AA8C47-1F9E-46E8-8CAD-0CBE79132E4E}">
      <dgm:prSet/>
      <dgm:spPr/>
      <dgm:t>
        <a:bodyPr/>
        <a:lstStyle/>
        <a:p>
          <a:endParaRPr lang="es-CO"/>
        </a:p>
      </dgm:t>
    </dgm:pt>
    <dgm:pt modelId="{EEE83AB5-477C-4291-AC01-895DBCEFFAE2}">
      <dgm:prSet/>
      <dgm:spPr/>
      <dgm:t>
        <a:bodyPr/>
        <a:lstStyle/>
        <a:p>
          <a:r>
            <a:rPr lang="es-MX" dirty="0"/>
            <a:t>Conclusiones de los resultados obtenidos con el modelo</a:t>
          </a:r>
          <a:endParaRPr lang="es-ES" dirty="0"/>
        </a:p>
      </dgm:t>
    </dgm:pt>
    <dgm:pt modelId="{20F9D399-69F8-4D9D-977A-032F0ECD215B}" type="parTrans" cxnId="{B5F80688-2933-49B2-B81A-65B049B7067D}">
      <dgm:prSet/>
      <dgm:spPr/>
      <dgm:t>
        <a:bodyPr/>
        <a:lstStyle/>
        <a:p>
          <a:endParaRPr lang="es-CO"/>
        </a:p>
      </dgm:t>
    </dgm:pt>
    <dgm:pt modelId="{8569DECA-36B8-45A9-9C29-A8B841603787}" type="sibTrans" cxnId="{B5F80688-2933-49B2-B81A-65B049B7067D}">
      <dgm:prSet/>
      <dgm:spPr/>
      <dgm:t>
        <a:bodyPr/>
        <a:lstStyle/>
        <a:p>
          <a:endParaRPr lang="es-CO"/>
        </a:p>
      </dgm:t>
    </dgm:pt>
    <dgm:pt modelId="{288C0FD0-AEE4-48FC-A3CA-69A9F1DED376}" type="pres">
      <dgm:prSet presAssocID="{367121E2-1C3B-41A4-96C3-955D9F05C479}" presName="Name0" presStyleCnt="0">
        <dgm:presLayoutVars>
          <dgm:dir/>
          <dgm:animLvl val="lvl"/>
          <dgm:resizeHandles val="exact"/>
        </dgm:presLayoutVars>
      </dgm:prSet>
      <dgm:spPr/>
    </dgm:pt>
    <dgm:pt modelId="{9C70A147-8FC5-4589-9908-799D922951D8}" type="pres">
      <dgm:prSet presAssocID="{367121E2-1C3B-41A4-96C3-955D9F05C479}" presName="tSp" presStyleCnt="0"/>
      <dgm:spPr/>
    </dgm:pt>
    <dgm:pt modelId="{76CCAF20-A10D-463C-B77C-93F8C93359BF}" type="pres">
      <dgm:prSet presAssocID="{367121E2-1C3B-41A4-96C3-955D9F05C479}" presName="bSp" presStyleCnt="0"/>
      <dgm:spPr/>
    </dgm:pt>
    <dgm:pt modelId="{4E81C19C-C13D-431F-B4A7-B82A9DDE1BE0}" type="pres">
      <dgm:prSet presAssocID="{367121E2-1C3B-41A4-96C3-955D9F05C479}" presName="process" presStyleCnt="0"/>
      <dgm:spPr/>
    </dgm:pt>
    <dgm:pt modelId="{D28494CD-AD5C-45FA-94DB-48B2C1EE9693}" type="pres">
      <dgm:prSet presAssocID="{7CEDE9B4-6AF3-4B59-8820-FDA2D212C797}" presName="composite1" presStyleCnt="0"/>
      <dgm:spPr/>
    </dgm:pt>
    <dgm:pt modelId="{9C7104BF-2DF6-46E3-942E-ED2F6CB353A2}" type="pres">
      <dgm:prSet presAssocID="{7CEDE9B4-6AF3-4B59-8820-FDA2D212C797}" presName="dummyNode1" presStyleLbl="node1" presStyleIdx="0" presStyleCnt="3"/>
      <dgm:spPr/>
    </dgm:pt>
    <dgm:pt modelId="{6FB7921B-820B-49A2-924F-C51E00042700}" type="pres">
      <dgm:prSet presAssocID="{7CEDE9B4-6AF3-4B59-8820-FDA2D212C797}" presName="childNode1" presStyleLbl="bgAcc1" presStyleIdx="0" presStyleCnt="3">
        <dgm:presLayoutVars>
          <dgm:bulletEnabled val="1"/>
        </dgm:presLayoutVars>
      </dgm:prSet>
      <dgm:spPr/>
    </dgm:pt>
    <dgm:pt modelId="{718B2A60-0DC8-424F-96A4-95F8FE0FC458}" type="pres">
      <dgm:prSet presAssocID="{7CEDE9B4-6AF3-4B59-8820-FDA2D212C797}" presName="childNode1tx" presStyleLbl="bgAcc1" presStyleIdx="0" presStyleCnt="3">
        <dgm:presLayoutVars>
          <dgm:bulletEnabled val="1"/>
        </dgm:presLayoutVars>
      </dgm:prSet>
      <dgm:spPr/>
    </dgm:pt>
    <dgm:pt modelId="{6321E735-BEA7-4113-9567-FDEE5F5ADEC8}" type="pres">
      <dgm:prSet presAssocID="{7CEDE9B4-6AF3-4B59-8820-FDA2D212C79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CB38A9B-ADEB-46DB-B4A6-2A4E2F05540A}" type="pres">
      <dgm:prSet presAssocID="{7CEDE9B4-6AF3-4B59-8820-FDA2D212C797}" presName="connSite1" presStyleCnt="0"/>
      <dgm:spPr/>
    </dgm:pt>
    <dgm:pt modelId="{441BFA5B-BD2B-48E1-9944-4E35D25D53B2}" type="pres">
      <dgm:prSet presAssocID="{6A2AD8B8-71C7-468B-98DE-207BB493E2F7}" presName="Name9" presStyleLbl="sibTrans2D1" presStyleIdx="0" presStyleCnt="2"/>
      <dgm:spPr/>
    </dgm:pt>
    <dgm:pt modelId="{0FDC72A2-5EF3-45A8-88C8-2464158C734D}" type="pres">
      <dgm:prSet presAssocID="{CDCFBF60-1D7A-44E4-98FF-1830EDB40FEF}" presName="composite2" presStyleCnt="0"/>
      <dgm:spPr/>
    </dgm:pt>
    <dgm:pt modelId="{F92166CA-E88C-4B78-A72C-F969F3836E96}" type="pres">
      <dgm:prSet presAssocID="{CDCFBF60-1D7A-44E4-98FF-1830EDB40FEF}" presName="dummyNode2" presStyleLbl="node1" presStyleIdx="0" presStyleCnt="3"/>
      <dgm:spPr/>
    </dgm:pt>
    <dgm:pt modelId="{D1DB6AB8-E1A9-4F55-B7D4-57B80F669101}" type="pres">
      <dgm:prSet presAssocID="{CDCFBF60-1D7A-44E4-98FF-1830EDB40FEF}" presName="childNode2" presStyleLbl="bgAcc1" presStyleIdx="1" presStyleCnt="3">
        <dgm:presLayoutVars>
          <dgm:bulletEnabled val="1"/>
        </dgm:presLayoutVars>
      </dgm:prSet>
      <dgm:spPr/>
    </dgm:pt>
    <dgm:pt modelId="{7BADB3FE-52CB-4A51-8E2B-ED52C9A95EE6}" type="pres">
      <dgm:prSet presAssocID="{CDCFBF60-1D7A-44E4-98FF-1830EDB40FEF}" presName="childNode2tx" presStyleLbl="bgAcc1" presStyleIdx="1" presStyleCnt="3">
        <dgm:presLayoutVars>
          <dgm:bulletEnabled val="1"/>
        </dgm:presLayoutVars>
      </dgm:prSet>
      <dgm:spPr/>
    </dgm:pt>
    <dgm:pt modelId="{02420546-F272-4307-A702-0780775237AD}" type="pres">
      <dgm:prSet presAssocID="{CDCFBF60-1D7A-44E4-98FF-1830EDB40FE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1107F68-384D-44E5-A6BA-F938B20EDEE1}" type="pres">
      <dgm:prSet presAssocID="{CDCFBF60-1D7A-44E4-98FF-1830EDB40FEF}" presName="connSite2" presStyleCnt="0"/>
      <dgm:spPr/>
    </dgm:pt>
    <dgm:pt modelId="{89818A51-7341-4125-AD10-A48543C6BB0C}" type="pres">
      <dgm:prSet presAssocID="{66B04DE5-7B56-4B95-9899-E62BA454E49E}" presName="Name18" presStyleLbl="sibTrans2D1" presStyleIdx="1" presStyleCnt="2"/>
      <dgm:spPr/>
    </dgm:pt>
    <dgm:pt modelId="{2BA9EAF1-29E5-4829-B234-0F73F85F5C1C}" type="pres">
      <dgm:prSet presAssocID="{1882F59B-DB6A-4B06-801D-150157D0E2F5}" presName="composite1" presStyleCnt="0"/>
      <dgm:spPr/>
    </dgm:pt>
    <dgm:pt modelId="{13AB9FC7-6B58-486D-8926-C0ED7D82081C}" type="pres">
      <dgm:prSet presAssocID="{1882F59B-DB6A-4B06-801D-150157D0E2F5}" presName="dummyNode1" presStyleLbl="node1" presStyleIdx="1" presStyleCnt="3"/>
      <dgm:spPr/>
    </dgm:pt>
    <dgm:pt modelId="{B0D72A39-040E-44CB-A677-99AF963D0DF0}" type="pres">
      <dgm:prSet presAssocID="{1882F59B-DB6A-4B06-801D-150157D0E2F5}" presName="childNode1" presStyleLbl="bgAcc1" presStyleIdx="2" presStyleCnt="3">
        <dgm:presLayoutVars>
          <dgm:bulletEnabled val="1"/>
        </dgm:presLayoutVars>
      </dgm:prSet>
      <dgm:spPr/>
    </dgm:pt>
    <dgm:pt modelId="{44BB52E4-9CA1-4B2B-86A2-85829E294180}" type="pres">
      <dgm:prSet presAssocID="{1882F59B-DB6A-4B06-801D-150157D0E2F5}" presName="childNode1tx" presStyleLbl="bgAcc1" presStyleIdx="2" presStyleCnt="3">
        <dgm:presLayoutVars>
          <dgm:bulletEnabled val="1"/>
        </dgm:presLayoutVars>
      </dgm:prSet>
      <dgm:spPr/>
    </dgm:pt>
    <dgm:pt modelId="{4AD21EBF-6697-4D30-AF52-D5F6925B72F3}" type="pres">
      <dgm:prSet presAssocID="{1882F59B-DB6A-4B06-801D-150157D0E2F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0DA37D1-A0F8-4BE8-986C-F1F22839E4A3}" type="pres">
      <dgm:prSet presAssocID="{1882F59B-DB6A-4B06-801D-150157D0E2F5}" presName="connSite1" presStyleCnt="0"/>
      <dgm:spPr/>
    </dgm:pt>
  </dgm:ptLst>
  <dgm:cxnLst>
    <dgm:cxn modelId="{D3158302-52A2-4CB0-9653-B2923ADEB810}" type="presOf" srcId="{08D46CE1-58E8-484A-B7D8-1A6F8A6EC2C6}" destId="{D1DB6AB8-E1A9-4F55-B7D4-57B80F669101}" srcOrd="0" destOrd="2" presId="urn:microsoft.com/office/officeart/2005/8/layout/hProcess4"/>
    <dgm:cxn modelId="{5C93AE19-A672-4CA0-9179-1EB61631A515}" type="presOf" srcId="{FBEBB004-070E-4D96-88A7-39B6479EC2D6}" destId="{718B2A60-0DC8-424F-96A4-95F8FE0FC458}" srcOrd="1" destOrd="0" presId="urn:microsoft.com/office/officeart/2005/8/layout/hProcess4"/>
    <dgm:cxn modelId="{D723C022-A784-4295-BDA3-E22423F13F83}" type="presOf" srcId="{75BBBD54-E39A-48CD-B994-EEEDD13573DD}" destId="{7BADB3FE-52CB-4A51-8E2B-ED52C9A95EE6}" srcOrd="1" destOrd="1" presId="urn:microsoft.com/office/officeart/2005/8/layout/hProcess4"/>
    <dgm:cxn modelId="{28459A5F-50F8-4566-90DB-BD8D7A7EECD3}" srcId="{CDCFBF60-1D7A-44E4-98FF-1830EDB40FEF}" destId="{D7DE52F1-E487-4E0C-A2B7-6D0FE6352553}" srcOrd="0" destOrd="0" parTransId="{DDFE799B-0238-4AF8-8A41-BF3A20A2434D}" sibTransId="{1184D81E-2BF9-4DA6-9AEE-1E0F5CD28BE0}"/>
    <dgm:cxn modelId="{B0D44560-1EC6-495A-BCF3-50553356FA84}" type="presOf" srcId="{EEE83AB5-477C-4291-AC01-895DBCEFFAE2}" destId="{44BB52E4-9CA1-4B2B-86A2-85829E294180}" srcOrd="1" destOrd="0" presId="urn:microsoft.com/office/officeart/2005/8/layout/hProcess4"/>
    <dgm:cxn modelId="{CB18EB42-AF64-4407-8439-225178D4A606}" type="presOf" srcId="{EEE83AB5-477C-4291-AC01-895DBCEFFAE2}" destId="{B0D72A39-040E-44CB-A677-99AF963D0DF0}" srcOrd="0" destOrd="0" presId="urn:microsoft.com/office/officeart/2005/8/layout/hProcess4"/>
    <dgm:cxn modelId="{82F81E43-E3B1-4F6F-88A9-FF63E4ABBC86}" srcId="{CDCFBF60-1D7A-44E4-98FF-1830EDB40FEF}" destId="{75BBBD54-E39A-48CD-B994-EEEDD13573DD}" srcOrd="1" destOrd="0" parTransId="{B577AE2C-6ADC-42AE-BAE7-8C21BC47A56C}" sibTransId="{17D22571-9188-40FF-A2F1-ACB0525E3FA7}"/>
    <dgm:cxn modelId="{E9AA8C47-1F9E-46E8-8CAD-0CBE79132E4E}" srcId="{CDCFBF60-1D7A-44E4-98FF-1830EDB40FEF}" destId="{08D46CE1-58E8-484A-B7D8-1A6F8A6EC2C6}" srcOrd="2" destOrd="0" parTransId="{9BABBA14-D61C-470E-9157-3BCA64503C18}" sibTransId="{25AF52CE-10F5-4395-919A-209B6D856FFC}"/>
    <dgm:cxn modelId="{D4205968-35CE-4B01-BBD2-31B9EAAB3055}" type="presOf" srcId="{66B04DE5-7B56-4B95-9899-E62BA454E49E}" destId="{89818A51-7341-4125-AD10-A48543C6BB0C}" srcOrd="0" destOrd="0" presId="urn:microsoft.com/office/officeart/2005/8/layout/hProcess4"/>
    <dgm:cxn modelId="{8FC6DA76-A394-4AF3-A88A-3FB99662B8C7}" type="presOf" srcId="{6A2AD8B8-71C7-468B-98DE-207BB493E2F7}" destId="{441BFA5B-BD2B-48E1-9944-4E35D25D53B2}" srcOrd="0" destOrd="0" presId="urn:microsoft.com/office/officeart/2005/8/layout/hProcess4"/>
    <dgm:cxn modelId="{37393A5A-1D27-4917-A787-F09D6533F6DA}" srcId="{367121E2-1C3B-41A4-96C3-955D9F05C479}" destId="{1882F59B-DB6A-4B06-801D-150157D0E2F5}" srcOrd="2" destOrd="0" parTransId="{0E08E2D7-D1E3-4CAF-B103-F20E6AB4A624}" sibTransId="{48467FA9-E939-452F-BF34-CB93ED5F2E8C}"/>
    <dgm:cxn modelId="{963BDB7A-1829-41DD-BB66-90A1396F8B55}" srcId="{367121E2-1C3B-41A4-96C3-955D9F05C479}" destId="{7CEDE9B4-6AF3-4B59-8820-FDA2D212C797}" srcOrd="0" destOrd="0" parTransId="{EEA1C8D6-2900-40F2-B28C-D1622F124F19}" sibTransId="{6A2AD8B8-71C7-468B-98DE-207BB493E2F7}"/>
    <dgm:cxn modelId="{17C17E7B-5506-44FF-89BB-67A1581100C9}" srcId="{367121E2-1C3B-41A4-96C3-955D9F05C479}" destId="{CDCFBF60-1D7A-44E4-98FF-1830EDB40FEF}" srcOrd="1" destOrd="0" parTransId="{9B3E79D1-5F58-490D-AC4D-F3D04E7BDF1D}" sibTransId="{66B04DE5-7B56-4B95-9899-E62BA454E49E}"/>
    <dgm:cxn modelId="{B5F80688-2933-49B2-B81A-65B049B7067D}" srcId="{1882F59B-DB6A-4B06-801D-150157D0E2F5}" destId="{EEE83AB5-477C-4291-AC01-895DBCEFFAE2}" srcOrd="0" destOrd="0" parTransId="{20F9D399-69F8-4D9D-977A-032F0ECD215B}" sibTransId="{8569DECA-36B8-45A9-9C29-A8B841603787}"/>
    <dgm:cxn modelId="{DD6D4696-6E74-4FB3-8491-CA79816A192A}" type="presOf" srcId="{367121E2-1C3B-41A4-96C3-955D9F05C479}" destId="{288C0FD0-AEE4-48FC-A3CA-69A9F1DED376}" srcOrd="0" destOrd="0" presId="urn:microsoft.com/office/officeart/2005/8/layout/hProcess4"/>
    <dgm:cxn modelId="{4C22FEA3-0D49-41AC-9334-6EB33F8F13BD}" type="presOf" srcId="{08D46CE1-58E8-484A-B7D8-1A6F8A6EC2C6}" destId="{7BADB3FE-52CB-4A51-8E2B-ED52C9A95EE6}" srcOrd="1" destOrd="2" presId="urn:microsoft.com/office/officeart/2005/8/layout/hProcess4"/>
    <dgm:cxn modelId="{B58597A4-31F0-4B67-9B7A-1AF410B9939F}" type="presOf" srcId="{7CEDE9B4-6AF3-4B59-8820-FDA2D212C797}" destId="{6321E735-BEA7-4113-9567-FDEE5F5ADEC8}" srcOrd="0" destOrd="0" presId="urn:microsoft.com/office/officeart/2005/8/layout/hProcess4"/>
    <dgm:cxn modelId="{36D79FAD-B95D-4166-B24F-0A5B5CB088F9}" type="presOf" srcId="{1882F59B-DB6A-4B06-801D-150157D0E2F5}" destId="{4AD21EBF-6697-4D30-AF52-D5F6925B72F3}" srcOrd="0" destOrd="0" presId="urn:microsoft.com/office/officeart/2005/8/layout/hProcess4"/>
    <dgm:cxn modelId="{044FA7B2-02CB-448B-988F-75A010917035}" type="presOf" srcId="{CDCFBF60-1D7A-44E4-98FF-1830EDB40FEF}" destId="{02420546-F272-4307-A702-0780775237AD}" srcOrd="0" destOrd="0" presId="urn:microsoft.com/office/officeart/2005/8/layout/hProcess4"/>
    <dgm:cxn modelId="{1D4B91BB-6006-4B7A-9D2D-A9412BC27AE7}" type="presOf" srcId="{D7DE52F1-E487-4E0C-A2B7-6D0FE6352553}" destId="{D1DB6AB8-E1A9-4F55-B7D4-57B80F669101}" srcOrd="0" destOrd="0" presId="urn:microsoft.com/office/officeart/2005/8/layout/hProcess4"/>
    <dgm:cxn modelId="{893DC6CB-780D-48E1-8E23-5229DAA83A81}" type="presOf" srcId="{75BBBD54-E39A-48CD-B994-EEEDD13573DD}" destId="{D1DB6AB8-E1A9-4F55-B7D4-57B80F669101}" srcOrd="0" destOrd="1" presId="urn:microsoft.com/office/officeart/2005/8/layout/hProcess4"/>
    <dgm:cxn modelId="{B48B2FD3-43CA-4136-88F0-E6F2E1EE0455}" srcId="{7CEDE9B4-6AF3-4B59-8820-FDA2D212C797}" destId="{FBEBB004-070E-4D96-88A7-39B6479EC2D6}" srcOrd="0" destOrd="0" parTransId="{1FE0680A-02E3-4261-BE07-43DCB115E1AA}" sibTransId="{C1E8B80F-9893-4DE5-931B-400C9411B3F5}"/>
    <dgm:cxn modelId="{DCD86BD6-D83F-4FC2-A230-C106C6D69E79}" type="presOf" srcId="{FBEBB004-070E-4D96-88A7-39B6479EC2D6}" destId="{6FB7921B-820B-49A2-924F-C51E00042700}" srcOrd="0" destOrd="0" presId="urn:microsoft.com/office/officeart/2005/8/layout/hProcess4"/>
    <dgm:cxn modelId="{9E0FF0FF-491B-44AB-ABDD-8037775CCBB4}" type="presOf" srcId="{D7DE52F1-E487-4E0C-A2B7-6D0FE6352553}" destId="{7BADB3FE-52CB-4A51-8E2B-ED52C9A95EE6}" srcOrd="1" destOrd="0" presId="urn:microsoft.com/office/officeart/2005/8/layout/hProcess4"/>
    <dgm:cxn modelId="{AC88D987-637C-45C5-BB55-073087D1CA5F}" type="presParOf" srcId="{288C0FD0-AEE4-48FC-A3CA-69A9F1DED376}" destId="{9C70A147-8FC5-4589-9908-799D922951D8}" srcOrd="0" destOrd="0" presId="urn:microsoft.com/office/officeart/2005/8/layout/hProcess4"/>
    <dgm:cxn modelId="{73BB6762-3CBE-410D-9CA5-A4862E9BBC49}" type="presParOf" srcId="{288C0FD0-AEE4-48FC-A3CA-69A9F1DED376}" destId="{76CCAF20-A10D-463C-B77C-93F8C93359BF}" srcOrd="1" destOrd="0" presId="urn:microsoft.com/office/officeart/2005/8/layout/hProcess4"/>
    <dgm:cxn modelId="{3EED4E67-13F7-43F4-AA66-96C3D2A225DE}" type="presParOf" srcId="{288C0FD0-AEE4-48FC-A3CA-69A9F1DED376}" destId="{4E81C19C-C13D-431F-B4A7-B82A9DDE1BE0}" srcOrd="2" destOrd="0" presId="urn:microsoft.com/office/officeart/2005/8/layout/hProcess4"/>
    <dgm:cxn modelId="{EC83ADF3-F6E4-4682-9BA3-88EAD5748779}" type="presParOf" srcId="{4E81C19C-C13D-431F-B4A7-B82A9DDE1BE0}" destId="{D28494CD-AD5C-45FA-94DB-48B2C1EE9693}" srcOrd="0" destOrd="0" presId="urn:microsoft.com/office/officeart/2005/8/layout/hProcess4"/>
    <dgm:cxn modelId="{F01FD3B6-3221-4E0C-A65E-FDE1E822D4B5}" type="presParOf" srcId="{D28494CD-AD5C-45FA-94DB-48B2C1EE9693}" destId="{9C7104BF-2DF6-46E3-942E-ED2F6CB353A2}" srcOrd="0" destOrd="0" presId="urn:microsoft.com/office/officeart/2005/8/layout/hProcess4"/>
    <dgm:cxn modelId="{70CEC51A-F710-43FE-8384-48A2487B31BC}" type="presParOf" srcId="{D28494CD-AD5C-45FA-94DB-48B2C1EE9693}" destId="{6FB7921B-820B-49A2-924F-C51E00042700}" srcOrd="1" destOrd="0" presId="urn:microsoft.com/office/officeart/2005/8/layout/hProcess4"/>
    <dgm:cxn modelId="{8DDCEAC2-C3ED-4890-8B88-0ABD47B74164}" type="presParOf" srcId="{D28494CD-AD5C-45FA-94DB-48B2C1EE9693}" destId="{718B2A60-0DC8-424F-96A4-95F8FE0FC458}" srcOrd="2" destOrd="0" presId="urn:microsoft.com/office/officeart/2005/8/layout/hProcess4"/>
    <dgm:cxn modelId="{DFA2B505-987A-4A7F-9AFC-57931BBB99C7}" type="presParOf" srcId="{D28494CD-AD5C-45FA-94DB-48B2C1EE9693}" destId="{6321E735-BEA7-4113-9567-FDEE5F5ADEC8}" srcOrd="3" destOrd="0" presId="urn:microsoft.com/office/officeart/2005/8/layout/hProcess4"/>
    <dgm:cxn modelId="{596B9479-D6CD-4296-AE7C-93F39E6D01E0}" type="presParOf" srcId="{D28494CD-AD5C-45FA-94DB-48B2C1EE9693}" destId="{DCB38A9B-ADEB-46DB-B4A6-2A4E2F05540A}" srcOrd="4" destOrd="0" presId="urn:microsoft.com/office/officeart/2005/8/layout/hProcess4"/>
    <dgm:cxn modelId="{9A8A73B2-CE28-40FC-BB21-0C47AFA7748A}" type="presParOf" srcId="{4E81C19C-C13D-431F-B4A7-B82A9DDE1BE0}" destId="{441BFA5B-BD2B-48E1-9944-4E35D25D53B2}" srcOrd="1" destOrd="0" presId="urn:microsoft.com/office/officeart/2005/8/layout/hProcess4"/>
    <dgm:cxn modelId="{1D4DF907-FCF9-4C09-9A01-F928A114068D}" type="presParOf" srcId="{4E81C19C-C13D-431F-B4A7-B82A9DDE1BE0}" destId="{0FDC72A2-5EF3-45A8-88C8-2464158C734D}" srcOrd="2" destOrd="0" presId="urn:microsoft.com/office/officeart/2005/8/layout/hProcess4"/>
    <dgm:cxn modelId="{248BA2FC-CFBC-4EAD-A93E-483413EEC3E8}" type="presParOf" srcId="{0FDC72A2-5EF3-45A8-88C8-2464158C734D}" destId="{F92166CA-E88C-4B78-A72C-F969F3836E96}" srcOrd="0" destOrd="0" presId="urn:microsoft.com/office/officeart/2005/8/layout/hProcess4"/>
    <dgm:cxn modelId="{2218F965-546F-4DD8-B914-0C9F5C70D536}" type="presParOf" srcId="{0FDC72A2-5EF3-45A8-88C8-2464158C734D}" destId="{D1DB6AB8-E1A9-4F55-B7D4-57B80F669101}" srcOrd="1" destOrd="0" presId="urn:microsoft.com/office/officeart/2005/8/layout/hProcess4"/>
    <dgm:cxn modelId="{60CC1CB3-FF90-4F7E-AC7D-E5F7FC709DF9}" type="presParOf" srcId="{0FDC72A2-5EF3-45A8-88C8-2464158C734D}" destId="{7BADB3FE-52CB-4A51-8E2B-ED52C9A95EE6}" srcOrd="2" destOrd="0" presId="urn:microsoft.com/office/officeart/2005/8/layout/hProcess4"/>
    <dgm:cxn modelId="{754509FB-6904-438D-ABA1-7286EAB9D4F6}" type="presParOf" srcId="{0FDC72A2-5EF3-45A8-88C8-2464158C734D}" destId="{02420546-F272-4307-A702-0780775237AD}" srcOrd="3" destOrd="0" presId="urn:microsoft.com/office/officeart/2005/8/layout/hProcess4"/>
    <dgm:cxn modelId="{A3302645-37F5-4672-85C7-3563867AF0B9}" type="presParOf" srcId="{0FDC72A2-5EF3-45A8-88C8-2464158C734D}" destId="{61107F68-384D-44E5-A6BA-F938B20EDEE1}" srcOrd="4" destOrd="0" presId="urn:microsoft.com/office/officeart/2005/8/layout/hProcess4"/>
    <dgm:cxn modelId="{2B205FD6-EC1D-4738-8C95-7AD947565574}" type="presParOf" srcId="{4E81C19C-C13D-431F-B4A7-B82A9DDE1BE0}" destId="{89818A51-7341-4125-AD10-A48543C6BB0C}" srcOrd="3" destOrd="0" presId="urn:microsoft.com/office/officeart/2005/8/layout/hProcess4"/>
    <dgm:cxn modelId="{6D02E4E3-5BA2-4420-825E-95D542927190}" type="presParOf" srcId="{4E81C19C-C13D-431F-B4A7-B82A9DDE1BE0}" destId="{2BA9EAF1-29E5-4829-B234-0F73F85F5C1C}" srcOrd="4" destOrd="0" presId="urn:microsoft.com/office/officeart/2005/8/layout/hProcess4"/>
    <dgm:cxn modelId="{C6FFC805-743F-43FE-B2C8-C98556E61E40}" type="presParOf" srcId="{2BA9EAF1-29E5-4829-B234-0F73F85F5C1C}" destId="{13AB9FC7-6B58-486D-8926-C0ED7D82081C}" srcOrd="0" destOrd="0" presId="urn:microsoft.com/office/officeart/2005/8/layout/hProcess4"/>
    <dgm:cxn modelId="{7368EE5F-710F-4808-ACBE-F66751056826}" type="presParOf" srcId="{2BA9EAF1-29E5-4829-B234-0F73F85F5C1C}" destId="{B0D72A39-040E-44CB-A677-99AF963D0DF0}" srcOrd="1" destOrd="0" presId="urn:microsoft.com/office/officeart/2005/8/layout/hProcess4"/>
    <dgm:cxn modelId="{B564CC0E-9707-4E23-A943-C92A3C5419E2}" type="presParOf" srcId="{2BA9EAF1-29E5-4829-B234-0F73F85F5C1C}" destId="{44BB52E4-9CA1-4B2B-86A2-85829E294180}" srcOrd="2" destOrd="0" presId="urn:microsoft.com/office/officeart/2005/8/layout/hProcess4"/>
    <dgm:cxn modelId="{3B9C6748-587E-4D04-BE9F-44FBA81437AD}" type="presParOf" srcId="{2BA9EAF1-29E5-4829-B234-0F73F85F5C1C}" destId="{4AD21EBF-6697-4D30-AF52-D5F6925B72F3}" srcOrd="3" destOrd="0" presId="urn:microsoft.com/office/officeart/2005/8/layout/hProcess4"/>
    <dgm:cxn modelId="{A045856E-3EDD-4F49-BEDE-951CF10C9FF9}" type="presParOf" srcId="{2BA9EAF1-29E5-4829-B234-0F73F85F5C1C}" destId="{40DA37D1-A0F8-4BE8-986C-F1F22839E4A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6882E-54F0-4FA9-BE70-4A6AD0DA2567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AFC901E5-5677-48E4-AAD3-E0347EECEBC7}">
      <dgm:prSet phldrT="[Texto]"/>
      <dgm:spPr/>
      <dgm:t>
        <a:bodyPr/>
        <a:lstStyle/>
        <a:p>
          <a:r>
            <a:rPr lang="es-MX" dirty="0"/>
            <a:t>Conjuntos</a:t>
          </a:r>
          <a:endParaRPr lang="es-ES" dirty="0"/>
        </a:p>
      </dgm:t>
    </dgm:pt>
    <dgm:pt modelId="{3BEC4700-F79F-425C-A5D9-436B0B4B4392}" type="parTrans" cxnId="{39D48D74-1217-4085-8674-59CA5CF8EFAA}">
      <dgm:prSet/>
      <dgm:spPr/>
      <dgm:t>
        <a:bodyPr/>
        <a:lstStyle/>
        <a:p>
          <a:endParaRPr lang="es-ES"/>
        </a:p>
      </dgm:t>
    </dgm:pt>
    <dgm:pt modelId="{0F23620A-0D31-4CE9-A035-7E959AF9B479}" type="sibTrans" cxnId="{39D48D74-1217-4085-8674-59CA5CF8EFAA}">
      <dgm:prSet/>
      <dgm:spPr/>
      <dgm:t>
        <a:bodyPr/>
        <a:lstStyle/>
        <a:p>
          <a:endParaRPr lang="es-ES"/>
        </a:p>
      </dgm:t>
    </dgm:pt>
    <dgm:pt modelId="{0721FF1B-E6F0-4BFF-B189-7B220E2BA450}">
      <dgm:prSet phldrT="[Texto]"/>
      <dgm:spPr/>
      <dgm:t>
        <a:bodyPr/>
        <a:lstStyle/>
        <a:p>
          <a:r>
            <a:rPr lang="es-MX" dirty="0"/>
            <a:t>Variables de decisión</a:t>
          </a:r>
          <a:endParaRPr lang="es-ES" dirty="0"/>
        </a:p>
      </dgm:t>
    </dgm:pt>
    <dgm:pt modelId="{BD2112C5-3C2B-4F69-8C12-48E94107AB3B}" type="parTrans" cxnId="{0EE76E70-187F-4F70-8E3B-223C73268993}">
      <dgm:prSet/>
      <dgm:spPr/>
      <dgm:t>
        <a:bodyPr/>
        <a:lstStyle/>
        <a:p>
          <a:endParaRPr lang="es-ES"/>
        </a:p>
      </dgm:t>
    </dgm:pt>
    <dgm:pt modelId="{42F57DEE-0545-434E-82AE-F8C66DBBEE46}" type="sibTrans" cxnId="{0EE76E70-187F-4F70-8E3B-223C73268993}">
      <dgm:prSet/>
      <dgm:spPr/>
      <dgm:t>
        <a:bodyPr/>
        <a:lstStyle/>
        <a:p>
          <a:endParaRPr lang="es-ES"/>
        </a:p>
      </dgm:t>
    </dgm:pt>
    <dgm:pt modelId="{AC6F0066-5443-46E2-A06D-6A7CB1476CB8}">
      <dgm:prSet phldrT="[Texto]"/>
      <dgm:spPr/>
      <dgm:t>
        <a:bodyPr/>
        <a:lstStyle/>
        <a:p>
          <a:r>
            <a:rPr lang="es-MX"/>
            <a:t>Función objetivo</a:t>
          </a:r>
          <a:endParaRPr lang="es-ES" dirty="0"/>
        </a:p>
      </dgm:t>
    </dgm:pt>
    <dgm:pt modelId="{55123848-25EB-4136-AE0F-3A65F18875BA}" type="parTrans" cxnId="{6E99B05F-FB3F-4EC2-8993-9DA78676888B}">
      <dgm:prSet/>
      <dgm:spPr/>
      <dgm:t>
        <a:bodyPr/>
        <a:lstStyle/>
        <a:p>
          <a:endParaRPr lang="es-ES"/>
        </a:p>
      </dgm:t>
    </dgm:pt>
    <dgm:pt modelId="{63480AF1-AFCB-469C-B791-046ED64CC5B2}" type="sibTrans" cxnId="{6E99B05F-FB3F-4EC2-8993-9DA78676888B}">
      <dgm:prSet/>
      <dgm:spPr/>
      <dgm:t>
        <a:bodyPr/>
        <a:lstStyle/>
        <a:p>
          <a:endParaRPr lang="es-ES"/>
        </a:p>
      </dgm:t>
    </dgm:pt>
    <dgm:pt modelId="{61676511-034E-4CB3-895D-D7CB4695BACD}">
      <dgm:prSet phldrT="[Texto]"/>
      <dgm:spPr/>
      <dgm:t>
        <a:bodyPr/>
        <a:lstStyle/>
        <a:p>
          <a:r>
            <a:rPr lang="es-MX" dirty="0"/>
            <a:t>Restricciones</a:t>
          </a:r>
          <a:endParaRPr lang="es-ES" dirty="0"/>
        </a:p>
      </dgm:t>
    </dgm:pt>
    <dgm:pt modelId="{10F0D27A-EC24-48B3-9A70-13BF5CDE2BDB}" type="parTrans" cxnId="{41673541-AB97-47B5-99B2-9C58429A8CC4}">
      <dgm:prSet/>
      <dgm:spPr/>
      <dgm:t>
        <a:bodyPr/>
        <a:lstStyle/>
        <a:p>
          <a:endParaRPr lang="es-ES"/>
        </a:p>
      </dgm:t>
    </dgm:pt>
    <dgm:pt modelId="{F42D45E2-3B11-4F0E-AD44-9043BA38D24D}" type="sibTrans" cxnId="{41673541-AB97-47B5-99B2-9C58429A8CC4}">
      <dgm:prSet/>
      <dgm:spPr/>
      <dgm:t>
        <a:bodyPr/>
        <a:lstStyle/>
        <a:p>
          <a:endParaRPr lang="es-ES"/>
        </a:p>
      </dgm:t>
    </dgm:pt>
    <dgm:pt modelId="{89633FF3-FDF2-4A8A-A264-25A91B1D04F1}">
      <dgm:prSet/>
      <dgm:spPr/>
      <dgm:t>
        <a:bodyPr/>
        <a:lstStyle/>
        <a:p>
          <a:r>
            <a:rPr lang="es-MX" dirty="0"/>
            <a:t>Parámetros</a:t>
          </a:r>
          <a:endParaRPr lang="es-ES" dirty="0"/>
        </a:p>
      </dgm:t>
    </dgm:pt>
    <dgm:pt modelId="{583029AA-5331-4DD5-A137-40B06E83AE55}" type="parTrans" cxnId="{04DCB822-418D-4AB8-B698-493EF296170A}">
      <dgm:prSet/>
      <dgm:spPr/>
      <dgm:t>
        <a:bodyPr/>
        <a:lstStyle/>
        <a:p>
          <a:endParaRPr lang="es-CO"/>
        </a:p>
      </dgm:t>
    </dgm:pt>
    <dgm:pt modelId="{FD2EA5A3-E301-4623-A51A-ACD0A3759B81}" type="sibTrans" cxnId="{04DCB822-418D-4AB8-B698-493EF296170A}">
      <dgm:prSet/>
      <dgm:spPr/>
      <dgm:t>
        <a:bodyPr/>
        <a:lstStyle/>
        <a:p>
          <a:endParaRPr lang="es-CO"/>
        </a:p>
      </dgm:t>
    </dgm:pt>
    <dgm:pt modelId="{EA38C433-3473-4B7B-9525-3449FC0FCBC1}" type="pres">
      <dgm:prSet presAssocID="{B0F6882E-54F0-4FA9-BE70-4A6AD0DA2567}" presName="Name0" presStyleCnt="0">
        <dgm:presLayoutVars>
          <dgm:chMax val="7"/>
          <dgm:chPref val="7"/>
          <dgm:dir/>
        </dgm:presLayoutVars>
      </dgm:prSet>
      <dgm:spPr/>
    </dgm:pt>
    <dgm:pt modelId="{F8B16B2F-D270-426F-B54C-1FB1FBE7698E}" type="pres">
      <dgm:prSet presAssocID="{B0F6882E-54F0-4FA9-BE70-4A6AD0DA2567}" presName="Name1" presStyleCnt="0"/>
      <dgm:spPr/>
    </dgm:pt>
    <dgm:pt modelId="{CCF1FB14-1B55-4E3E-8F93-38B4ED6CDAD7}" type="pres">
      <dgm:prSet presAssocID="{B0F6882E-54F0-4FA9-BE70-4A6AD0DA2567}" presName="cycle" presStyleCnt="0"/>
      <dgm:spPr/>
    </dgm:pt>
    <dgm:pt modelId="{C1558D09-EF95-468D-B9B1-AE05D4A880FC}" type="pres">
      <dgm:prSet presAssocID="{B0F6882E-54F0-4FA9-BE70-4A6AD0DA2567}" presName="srcNode" presStyleLbl="node1" presStyleIdx="0" presStyleCnt="5"/>
      <dgm:spPr/>
    </dgm:pt>
    <dgm:pt modelId="{A2E8283D-CACE-4F4E-AFE0-821D99985AEF}" type="pres">
      <dgm:prSet presAssocID="{B0F6882E-54F0-4FA9-BE70-4A6AD0DA2567}" presName="conn" presStyleLbl="parChTrans1D2" presStyleIdx="0" presStyleCnt="1"/>
      <dgm:spPr/>
    </dgm:pt>
    <dgm:pt modelId="{397CB81E-FE16-43B8-808E-1B6F778A25DE}" type="pres">
      <dgm:prSet presAssocID="{B0F6882E-54F0-4FA9-BE70-4A6AD0DA2567}" presName="extraNode" presStyleLbl="node1" presStyleIdx="0" presStyleCnt="5"/>
      <dgm:spPr/>
    </dgm:pt>
    <dgm:pt modelId="{7E496BEC-79C4-40D0-9BBD-FBB3BBAF7463}" type="pres">
      <dgm:prSet presAssocID="{B0F6882E-54F0-4FA9-BE70-4A6AD0DA2567}" presName="dstNode" presStyleLbl="node1" presStyleIdx="0" presStyleCnt="5"/>
      <dgm:spPr/>
    </dgm:pt>
    <dgm:pt modelId="{4E3C6229-0E1F-4109-B7A2-F61BB50F827F}" type="pres">
      <dgm:prSet presAssocID="{AFC901E5-5677-48E4-AAD3-E0347EECEBC7}" presName="text_1" presStyleLbl="node1" presStyleIdx="0" presStyleCnt="5">
        <dgm:presLayoutVars>
          <dgm:bulletEnabled val="1"/>
        </dgm:presLayoutVars>
      </dgm:prSet>
      <dgm:spPr/>
    </dgm:pt>
    <dgm:pt modelId="{51A1FFF0-6C09-4A37-B44E-3C01A6CA3AAD}" type="pres">
      <dgm:prSet presAssocID="{AFC901E5-5677-48E4-AAD3-E0347EECEBC7}" presName="accent_1" presStyleCnt="0"/>
      <dgm:spPr/>
    </dgm:pt>
    <dgm:pt modelId="{1612295C-CC49-4644-9C2B-CC57BAB5E28F}" type="pres">
      <dgm:prSet presAssocID="{AFC901E5-5677-48E4-AAD3-E0347EECEBC7}" presName="accentRepeatNode" presStyleLbl="solidFgAcc1" presStyleIdx="0" presStyleCnt="5"/>
      <dgm:spPr/>
    </dgm:pt>
    <dgm:pt modelId="{7E44A40D-EFB6-413B-B54A-80DDC7DCA4CE}" type="pres">
      <dgm:prSet presAssocID="{89633FF3-FDF2-4A8A-A264-25A91B1D04F1}" presName="text_2" presStyleLbl="node1" presStyleIdx="1" presStyleCnt="5">
        <dgm:presLayoutVars>
          <dgm:bulletEnabled val="1"/>
        </dgm:presLayoutVars>
      </dgm:prSet>
      <dgm:spPr/>
    </dgm:pt>
    <dgm:pt modelId="{3688D6CE-AFE4-465B-BCF5-F246E3950E0B}" type="pres">
      <dgm:prSet presAssocID="{89633FF3-FDF2-4A8A-A264-25A91B1D04F1}" presName="accent_2" presStyleCnt="0"/>
      <dgm:spPr/>
    </dgm:pt>
    <dgm:pt modelId="{A241C9F4-A9B8-450C-8D74-FBFBB38C0D2B}" type="pres">
      <dgm:prSet presAssocID="{89633FF3-FDF2-4A8A-A264-25A91B1D04F1}" presName="accentRepeatNode" presStyleLbl="solidFgAcc1" presStyleIdx="1" presStyleCnt="5"/>
      <dgm:spPr/>
    </dgm:pt>
    <dgm:pt modelId="{5511ECDD-B9CF-4F97-9B85-F3B7A5E9F060}" type="pres">
      <dgm:prSet presAssocID="{0721FF1B-E6F0-4BFF-B189-7B220E2BA450}" presName="text_3" presStyleLbl="node1" presStyleIdx="2" presStyleCnt="5">
        <dgm:presLayoutVars>
          <dgm:bulletEnabled val="1"/>
        </dgm:presLayoutVars>
      </dgm:prSet>
      <dgm:spPr/>
    </dgm:pt>
    <dgm:pt modelId="{67D0A174-D395-4EF9-83CC-5AD4C69FBB7A}" type="pres">
      <dgm:prSet presAssocID="{0721FF1B-E6F0-4BFF-B189-7B220E2BA450}" presName="accent_3" presStyleCnt="0"/>
      <dgm:spPr/>
    </dgm:pt>
    <dgm:pt modelId="{8FADF2BF-0C27-4884-9606-18ED0CB1B5A4}" type="pres">
      <dgm:prSet presAssocID="{0721FF1B-E6F0-4BFF-B189-7B220E2BA450}" presName="accentRepeatNode" presStyleLbl="solidFgAcc1" presStyleIdx="2" presStyleCnt="5"/>
      <dgm:spPr/>
    </dgm:pt>
    <dgm:pt modelId="{54EF3032-F4B2-4EFA-A790-B4195D3FDA84}" type="pres">
      <dgm:prSet presAssocID="{AC6F0066-5443-46E2-A06D-6A7CB1476CB8}" presName="text_4" presStyleLbl="node1" presStyleIdx="3" presStyleCnt="5">
        <dgm:presLayoutVars>
          <dgm:bulletEnabled val="1"/>
        </dgm:presLayoutVars>
      </dgm:prSet>
      <dgm:spPr/>
    </dgm:pt>
    <dgm:pt modelId="{0709BE63-05FE-4E44-AA8F-6B3A9811E158}" type="pres">
      <dgm:prSet presAssocID="{AC6F0066-5443-46E2-A06D-6A7CB1476CB8}" presName="accent_4" presStyleCnt="0"/>
      <dgm:spPr/>
    </dgm:pt>
    <dgm:pt modelId="{35DB7DCD-EBE3-43D8-BC61-6EA6674346FF}" type="pres">
      <dgm:prSet presAssocID="{AC6F0066-5443-46E2-A06D-6A7CB1476CB8}" presName="accentRepeatNode" presStyleLbl="solidFgAcc1" presStyleIdx="3" presStyleCnt="5"/>
      <dgm:spPr/>
    </dgm:pt>
    <dgm:pt modelId="{17C7C08C-C4B3-4594-B7D3-078668842637}" type="pres">
      <dgm:prSet presAssocID="{61676511-034E-4CB3-895D-D7CB4695BACD}" presName="text_5" presStyleLbl="node1" presStyleIdx="4" presStyleCnt="5">
        <dgm:presLayoutVars>
          <dgm:bulletEnabled val="1"/>
        </dgm:presLayoutVars>
      </dgm:prSet>
      <dgm:spPr/>
    </dgm:pt>
    <dgm:pt modelId="{FA3614B4-A000-479C-9218-176F86531C58}" type="pres">
      <dgm:prSet presAssocID="{61676511-034E-4CB3-895D-D7CB4695BACD}" presName="accent_5" presStyleCnt="0"/>
      <dgm:spPr/>
    </dgm:pt>
    <dgm:pt modelId="{B13CA804-A216-438C-9CDA-5AEB9996B067}" type="pres">
      <dgm:prSet presAssocID="{61676511-034E-4CB3-895D-D7CB4695BACD}" presName="accentRepeatNode" presStyleLbl="solidFgAcc1" presStyleIdx="4" presStyleCnt="5"/>
      <dgm:spPr/>
    </dgm:pt>
  </dgm:ptLst>
  <dgm:cxnLst>
    <dgm:cxn modelId="{B1122B16-0A86-4ED4-8525-AF90E2D28148}" type="presOf" srcId="{B0F6882E-54F0-4FA9-BE70-4A6AD0DA2567}" destId="{EA38C433-3473-4B7B-9525-3449FC0FCBC1}" srcOrd="0" destOrd="0" presId="urn:microsoft.com/office/officeart/2008/layout/VerticalCurvedList"/>
    <dgm:cxn modelId="{04DCB822-418D-4AB8-B698-493EF296170A}" srcId="{B0F6882E-54F0-4FA9-BE70-4A6AD0DA2567}" destId="{89633FF3-FDF2-4A8A-A264-25A91B1D04F1}" srcOrd="1" destOrd="0" parTransId="{583029AA-5331-4DD5-A137-40B06E83AE55}" sibTransId="{FD2EA5A3-E301-4623-A51A-ACD0A3759B81}"/>
    <dgm:cxn modelId="{4AC16B33-7BAB-4DF1-9C87-73184E803E20}" type="presOf" srcId="{AFC901E5-5677-48E4-AAD3-E0347EECEBC7}" destId="{4E3C6229-0E1F-4109-B7A2-F61BB50F827F}" srcOrd="0" destOrd="0" presId="urn:microsoft.com/office/officeart/2008/layout/VerticalCurvedList"/>
    <dgm:cxn modelId="{5C749438-4D85-4885-95D2-E50BCB2A4A5A}" type="presOf" srcId="{61676511-034E-4CB3-895D-D7CB4695BACD}" destId="{17C7C08C-C4B3-4594-B7D3-078668842637}" srcOrd="0" destOrd="0" presId="urn:microsoft.com/office/officeart/2008/layout/VerticalCurvedList"/>
    <dgm:cxn modelId="{6E99B05F-FB3F-4EC2-8993-9DA78676888B}" srcId="{B0F6882E-54F0-4FA9-BE70-4A6AD0DA2567}" destId="{AC6F0066-5443-46E2-A06D-6A7CB1476CB8}" srcOrd="3" destOrd="0" parTransId="{55123848-25EB-4136-AE0F-3A65F18875BA}" sibTransId="{63480AF1-AFCB-469C-B791-046ED64CC5B2}"/>
    <dgm:cxn modelId="{41673541-AB97-47B5-99B2-9C58429A8CC4}" srcId="{B0F6882E-54F0-4FA9-BE70-4A6AD0DA2567}" destId="{61676511-034E-4CB3-895D-D7CB4695BACD}" srcOrd="4" destOrd="0" parTransId="{10F0D27A-EC24-48B3-9A70-13BF5CDE2BDB}" sibTransId="{F42D45E2-3B11-4F0E-AD44-9043BA38D24D}"/>
    <dgm:cxn modelId="{59017367-46E5-4323-AB4B-C551C1D9E252}" type="presOf" srcId="{0721FF1B-E6F0-4BFF-B189-7B220E2BA450}" destId="{5511ECDD-B9CF-4F97-9B85-F3B7A5E9F060}" srcOrd="0" destOrd="0" presId="urn:microsoft.com/office/officeart/2008/layout/VerticalCurvedList"/>
    <dgm:cxn modelId="{0EE76E70-187F-4F70-8E3B-223C73268993}" srcId="{B0F6882E-54F0-4FA9-BE70-4A6AD0DA2567}" destId="{0721FF1B-E6F0-4BFF-B189-7B220E2BA450}" srcOrd="2" destOrd="0" parTransId="{BD2112C5-3C2B-4F69-8C12-48E94107AB3B}" sibTransId="{42F57DEE-0545-434E-82AE-F8C66DBBEE46}"/>
    <dgm:cxn modelId="{39D48D74-1217-4085-8674-59CA5CF8EFAA}" srcId="{B0F6882E-54F0-4FA9-BE70-4A6AD0DA2567}" destId="{AFC901E5-5677-48E4-AAD3-E0347EECEBC7}" srcOrd="0" destOrd="0" parTransId="{3BEC4700-F79F-425C-A5D9-436B0B4B4392}" sibTransId="{0F23620A-0D31-4CE9-A035-7E959AF9B479}"/>
    <dgm:cxn modelId="{D9C8CE8B-440E-45C9-ADDE-13F1450E96FC}" type="presOf" srcId="{0F23620A-0D31-4CE9-A035-7E959AF9B479}" destId="{A2E8283D-CACE-4F4E-AFE0-821D99985AEF}" srcOrd="0" destOrd="0" presId="urn:microsoft.com/office/officeart/2008/layout/VerticalCurvedList"/>
    <dgm:cxn modelId="{B5CA0E8D-C970-4A48-9184-B86BBB0A1907}" type="presOf" srcId="{AC6F0066-5443-46E2-A06D-6A7CB1476CB8}" destId="{54EF3032-F4B2-4EFA-A790-B4195D3FDA84}" srcOrd="0" destOrd="0" presId="urn:microsoft.com/office/officeart/2008/layout/VerticalCurvedList"/>
    <dgm:cxn modelId="{8EE23593-3A42-4A6C-8BF6-35CC465A7D4C}" type="presOf" srcId="{89633FF3-FDF2-4A8A-A264-25A91B1D04F1}" destId="{7E44A40D-EFB6-413B-B54A-80DDC7DCA4CE}" srcOrd="0" destOrd="0" presId="urn:microsoft.com/office/officeart/2008/layout/VerticalCurvedList"/>
    <dgm:cxn modelId="{13F3825C-B126-4224-AF5A-5E01EA8840EA}" type="presParOf" srcId="{EA38C433-3473-4B7B-9525-3449FC0FCBC1}" destId="{F8B16B2F-D270-426F-B54C-1FB1FBE7698E}" srcOrd="0" destOrd="0" presId="urn:microsoft.com/office/officeart/2008/layout/VerticalCurvedList"/>
    <dgm:cxn modelId="{5F53BBE8-20CA-4DB0-B087-1E4A7F016B68}" type="presParOf" srcId="{F8B16B2F-D270-426F-B54C-1FB1FBE7698E}" destId="{CCF1FB14-1B55-4E3E-8F93-38B4ED6CDAD7}" srcOrd="0" destOrd="0" presId="urn:microsoft.com/office/officeart/2008/layout/VerticalCurvedList"/>
    <dgm:cxn modelId="{C2A53E19-1109-4AE0-AB29-B6809FDEB054}" type="presParOf" srcId="{CCF1FB14-1B55-4E3E-8F93-38B4ED6CDAD7}" destId="{C1558D09-EF95-468D-B9B1-AE05D4A880FC}" srcOrd="0" destOrd="0" presId="urn:microsoft.com/office/officeart/2008/layout/VerticalCurvedList"/>
    <dgm:cxn modelId="{44B6027E-8562-4C40-B9B3-E5A96D1A2133}" type="presParOf" srcId="{CCF1FB14-1B55-4E3E-8F93-38B4ED6CDAD7}" destId="{A2E8283D-CACE-4F4E-AFE0-821D99985AEF}" srcOrd="1" destOrd="0" presId="urn:microsoft.com/office/officeart/2008/layout/VerticalCurvedList"/>
    <dgm:cxn modelId="{6F0CCE30-6306-4317-BE05-8F73EFE74709}" type="presParOf" srcId="{CCF1FB14-1B55-4E3E-8F93-38B4ED6CDAD7}" destId="{397CB81E-FE16-43B8-808E-1B6F778A25DE}" srcOrd="2" destOrd="0" presId="urn:microsoft.com/office/officeart/2008/layout/VerticalCurvedList"/>
    <dgm:cxn modelId="{4E96EB9A-3DB5-4512-AB6B-7AB1DEB6FD51}" type="presParOf" srcId="{CCF1FB14-1B55-4E3E-8F93-38B4ED6CDAD7}" destId="{7E496BEC-79C4-40D0-9BBD-FBB3BBAF7463}" srcOrd="3" destOrd="0" presId="urn:microsoft.com/office/officeart/2008/layout/VerticalCurvedList"/>
    <dgm:cxn modelId="{6AA67ADD-9260-41C6-83F0-8ADC2B38700D}" type="presParOf" srcId="{F8B16B2F-D270-426F-B54C-1FB1FBE7698E}" destId="{4E3C6229-0E1F-4109-B7A2-F61BB50F827F}" srcOrd="1" destOrd="0" presId="urn:microsoft.com/office/officeart/2008/layout/VerticalCurvedList"/>
    <dgm:cxn modelId="{A92E99E7-D530-4B08-B0CA-00225A97A9E5}" type="presParOf" srcId="{F8B16B2F-D270-426F-B54C-1FB1FBE7698E}" destId="{51A1FFF0-6C09-4A37-B44E-3C01A6CA3AAD}" srcOrd="2" destOrd="0" presId="urn:microsoft.com/office/officeart/2008/layout/VerticalCurvedList"/>
    <dgm:cxn modelId="{6819340C-C173-45C6-87ED-02BCF11473BA}" type="presParOf" srcId="{51A1FFF0-6C09-4A37-B44E-3C01A6CA3AAD}" destId="{1612295C-CC49-4644-9C2B-CC57BAB5E28F}" srcOrd="0" destOrd="0" presId="urn:microsoft.com/office/officeart/2008/layout/VerticalCurvedList"/>
    <dgm:cxn modelId="{56D4E9DB-4A93-4738-9C89-8E61A9132153}" type="presParOf" srcId="{F8B16B2F-D270-426F-B54C-1FB1FBE7698E}" destId="{7E44A40D-EFB6-413B-B54A-80DDC7DCA4CE}" srcOrd="3" destOrd="0" presId="urn:microsoft.com/office/officeart/2008/layout/VerticalCurvedList"/>
    <dgm:cxn modelId="{7A092058-A8B7-429C-96E5-DBD8576779C5}" type="presParOf" srcId="{F8B16B2F-D270-426F-B54C-1FB1FBE7698E}" destId="{3688D6CE-AFE4-465B-BCF5-F246E3950E0B}" srcOrd="4" destOrd="0" presId="urn:microsoft.com/office/officeart/2008/layout/VerticalCurvedList"/>
    <dgm:cxn modelId="{D6AA6142-962A-46F2-9A80-948187E8209D}" type="presParOf" srcId="{3688D6CE-AFE4-465B-BCF5-F246E3950E0B}" destId="{A241C9F4-A9B8-450C-8D74-FBFBB38C0D2B}" srcOrd="0" destOrd="0" presId="urn:microsoft.com/office/officeart/2008/layout/VerticalCurvedList"/>
    <dgm:cxn modelId="{963D50D5-B90C-4036-A15A-83E48BC2D829}" type="presParOf" srcId="{F8B16B2F-D270-426F-B54C-1FB1FBE7698E}" destId="{5511ECDD-B9CF-4F97-9B85-F3B7A5E9F060}" srcOrd="5" destOrd="0" presId="urn:microsoft.com/office/officeart/2008/layout/VerticalCurvedList"/>
    <dgm:cxn modelId="{8D750CAA-E078-48D4-91C7-FD896F557531}" type="presParOf" srcId="{F8B16B2F-D270-426F-B54C-1FB1FBE7698E}" destId="{67D0A174-D395-4EF9-83CC-5AD4C69FBB7A}" srcOrd="6" destOrd="0" presId="urn:microsoft.com/office/officeart/2008/layout/VerticalCurvedList"/>
    <dgm:cxn modelId="{33BBC66F-C7DB-44D5-B1AC-3FED249F725F}" type="presParOf" srcId="{67D0A174-D395-4EF9-83CC-5AD4C69FBB7A}" destId="{8FADF2BF-0C27-4884-9606-18ED0CB1B5A4}" srcOrd="0" destOrd="0" presId="urn:microsoft.com/office/officeart/2008/layout/VerticalCurvedList"/>
    <dgm:cxn modelId="{CDAAA303-B5A5-467E-B67F-4F2B6A46B082}" type="presParOf" srcId="{F8B16B2F-D270-426F-B54C-1FB1FBE7698E}" destId="{54EF3032-F4B2-4EFA-A790-B4195D3FDA84}" srcOrd="7" destOrd="0" presId="urn:microsoft.com/office/officeart/2008/layout/VerticalCurvedList"/>
    <dgm:cxn modelId="{C50F3654-A3A4-4E81-B72F-6E6263EAF76B}" type="presParOf" srcId="{F8B16B2F-D270-426F-B54C-1FB1FBE7698E}" destId="{0709BE63-05FE-4E44-AA8F-6B3A9811E158}" srcOrd="8" destOrd="0" presId="urn:microsoft.com/office/officeart/2008/layout/VerticalCurvedList"/>
    <dgm:cxn modelId="{B4F7A088-3996-49FF-AEE7-B707B0ED9140}" type="presParOf" srcId="{0709BE63-05FE-4E44-AA8F-6B3A9811E158}" destId="{35DB7DCD-EBE3-43D8-BC61-6EA6674346FF}" srcOrd="0" destOrd="0" presId="urn:microsoft.com/office/officeart/2008/layout/VerticalCurvedList"/>
    <dgm:cxn modelId="{440F2773-93D1-4FAF-8EEF-E88726C998C6}" type="presParOf" srcId="{F8B16B2F-D270-426F-B54C-1FB1FBE7698E}" destId="{17C7C08C-C4B3-4594-B7D3-078668842637}" srcOrd="9" destOrd="0" presId="urn:microsoft.com/office/officeart/2008/layout/VerticalCurvedList"/>
    <dgm:cxn modelId="{042C21A9-67F4-4F53-A586-23985212CFA5}" type="presParOf" srcId="{F8B16B2F-D270-426F-B54C-1FB1FBE7698E}" destId="{FA3614B4-A000-479C-9218-176F86531C58}" srcOrd="10" destOrd="0" presId="urn:microsoft.com/office/officeart/2008/layout/VerticalCurvedList"/>
    <dgm:cxn modelId="{83453A47-DC67-4260-A01C-6214108302A7}" type="presParOf" srcId="{FA3614B4-A000-479C-9218-176F86531C58}" destId="{B13CA804-A216-438C-9CDA-5AEB9996B0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921B-820B-49A2-924F-C51E00042700}">
      <dsp:nvSpPr>
        <dsp:cNvPr id="0" name=""/>
        <dsp:cNvSpPr/>
      </dsp:nvSpPr>
      <dsp:spPr>
        <a:xfrm>
          <a:off x="2480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Información conocida del problema</a:t>
          </a:r>
          <a:endParaRPr lang="es-ES" sz="2200" kern="1200" dirty="0"/>
        </a:p>
      </dsp:txBody>
      <dsp:txXfrm>
        <a:off x="47093" y="1869307"/>
        <a:ext cx="2261200" cy="1433967"/>
      </dsp:txXfrm>
    </dsp:sp>
    <dsp:sp modelId="{441BFA5B-BD2B-48E1-9944-4E35D25D53B2}">
      <dsp:nvSpPr>
        <dsp:cNvPr id="0" name=""/>
        <dsp:cNvSpPr/>
      </dsp:nvSpPr>
      <dsp:spPr>
        <a:xfrm>
          <a:off x="1350788" y="2384925"/>
          <a:ext cx="2446550" cy="2446550"/>
        </a:xfrm>
        <a:prstGeom prst="leftCircularArrow">
          <a:avLst>
            <a:gd name="adj1" fmla="val 2564"/>
            <a:gd name="adj2" fmla="val 311161"/>
            <a:gd name="adj3" fmla="val 2086672"/>
            <a:gd name="adj4" fmla="val 9024489"/>
            <a:gd name="adj5" fmla="val 299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1E735-BEA7-4113-9567-FDEE5F5ADEC8}">
      <dsp:nvSpPr>
        <dsp:cNvPr id="0" name=""/>
        <dsp:cNvSpPr/>
      </dsp:nvSpPr>
      <dsp:spPr>
        <a:xfrm>
          <a:off x="524797" y="334788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Parámetros</a:t>
          </a:r>
        </a:p>
      </dsp:txBody>
      <dsp:txXfrm>
        <a:off x="549131" y="3372222"/>
        <a:ext cx="2040600" cy="782165"/>
      </dsp:txXfrm>
    </dsp:sp>
    <dsp:sp modelId="{D1DB6AB8-E1A9-4F55-B7D4-57B80F669101}">
      <dsp:nvSpPr>
        <dsp:cNvPr id="0" name=""/>
        <dsp:cNvSpPr/>
      </dsp:nvSpPr>
      <dsp:spPr>
        <a:xfrm>
          <a:off x="2912740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Variables de decisión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Restricciones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Función objetivo</a:t>
          </a:r>
          <a:endParaRPr lang="es-ES" sz="2200" kern="1200" dirty="0"/>
        </a:p>
      </dsp:txBody>
      <dsp:txXfrm>
        <a:off x="2957353" y="2284724"/>
        <a:ext cx="2261200" cy="1433967"/>
      </dsp:txXfrm>
    </dsp:sp>
    <dsp:sp modelId="{89818A51-7341-4125-AD10-A48543C6BB0C}">
      <dsp:nvSpPr>
        <dsp:cNvPr id="0" name=""/>
        <dsp:cNvSpPr/>
      </dsp:nvSpPr>
      <dsp:spPr>
        <a:xfrm>
          <a:off x="4241461" y="680512"/>
          <a:ext cx="2746882" cy="2746882"/>
        </a:xfrm>
        <a:prstGeom prst="circularArrow">
          <a:avLst>
            <a:gd name="adj1" fmla="val 2283"/>
            <a:gd name="adj2" fmla="val 275349"/>
            <a:gd name="adj3" fmla="val 19549141"/>
            <a:gd name="adj4" fmla="val 12575511"/>
            <a:gd name="adj5" fmla="val 2664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20546-F272-4307-A702-0780775237AD}">
      <dsp:nvSpPr>
        <dsp:cNvPr id="0" name=""/>
        <dsp:cNvSpPr/>
      </dsp:nvSpPr>
      <dsp:spPr>
        <a:xfrm>
          <a:off x="3435057" y="140927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Modelo</a:t>
          </a:r>
        </a:p>
      </dsp:txBody>
      <dsp:txXfrm>
        <a:off x="3459391" y="1433612"/>
        <a:ext cx="2040600" cy="782165"/>
      </dsp:txXfrm>
    </dsp:sp>
    <dsp:sp modelId="{B0D72A39-040E-44CB-A677-99AF963D0DF0}">
      <dsp:nvSpPr>
        <dsp:cNvPr id="0" name=""/>
        <dsp:cNvSpPr/>
      </dsp:nvSpPr>
      <dsp:spPr>
        <a:xfrm>
          <a:off x="5823001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Conclusiones de los resultados obtenidos con el modelo</a:t>
          </a:r>
          <a:endParaRPr lang="es-ES" sz="2200" kern="1200" dirty="0"/>
        </a:p>
      </dsp:txBody>
      <dsp:txXfrm>
        <a:off x="5867614" y="1869307"/>
        <a:ext cx="2261200" cy="1433967"/>
      </dsp:txXfrm>
    </dsp:sp>
    <dsp:sp modelId="{4AD21EBF-6697-4D30-AF52-D5F6925B72F3}">
      <dsp:nvSpPr>
        <dsp:cNvPr id="0" name=""/>
        <dsp:cNvSpPr/>
      </dsp:nvSpPr>
      <dsp:spPr>
        <a:xfrm>
          <a:off x="6345318" y="334788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Solución</a:t>
          </a:r>
        </a:p>
      </dsp:txBody>
      <dsp:txXfrm>
        <a:off x="6369652" y="3372222"/>
        <a:ext cx="2040600" cy="78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8283D-CACE-4F4E-AFE0-821D99985AEF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6229-0E1F-4109-B7A2-F61BB50F827F}">
      <dsp:nvSpPr>
        <dsp:cNvPr id="0" name=""/>
        <dsp:cNvSpPr/>
      </dsp:nvSpPr>
      <dsp:spPr>
        <a:xfrm>
          <a:off x="468124" y="310435"/>
          <a:ext cx="6663202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Conjuntos</a:t>
          </a:r>
          <a:endParaRPr lang="es-ES" sz="3200" kern="1200" dirty="0"/>
        </a:p>
      </dsp:txBody>
      <dsp:txXfrm>
        <a:off x="468124" y="310435"/>
        <a:ext cx="6663202" cy="621267"/>
      </dsp:txXfrm>
    </dsp:sp>
    <dsp:sp modelId="{1612295C-CC49-4644-9C2B-CC57BAB5E28F}">
      <dsp:nvSpPr>
        <dsp:cNvPr id="0" name=""/>
        <dsp:cNvSpPr/>
      </dsp:nvSpPr>
      <dsp:spPr>
        <a:xfrm>
          <a:off x="79831" y="232776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44A40D-EFB6-413B-B54A-80DDC7DCA4CE}">
      <dsp:nvSpPr>
        <dsp:cNvPr id="0" name=""/>
        <dsp:cNvSpPr/>
      </dsp:nvSpPr>
      <dsp:spPr>
        <a:xfrm>
          <a:off x="913306" y="1242038"/>
          <a:ext cx="6218020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Parámetros</a:t>
          </a:r>
          <a:endParaRPr lang="es-ES" sz="3200" kern="1200" dirty="0"/>
        </a:p>
      </dsp:txBody>
      <dsp:txXfrm>
        <a:off x="913306" y="1242038"/>
        <a:ext cx="6218020" cy="621267"/>
      </dsp:txXfrm>
    </dsp:sp>
    <dsp:sp modelId="{A241C9F4-A9B8-450C-8D74-FBFBB38C0D2B}">
      <dsp:nvSpPr>
        <dsp:cNvPr id="0" name=""/>
        <dsp:cNvSpPr/>
      </dsp:nvSpPr>
      <dsp:spPr>
        <a:xfrm>
          <a:off x="525014" y="1164380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11ECDD-B9CF-4F97-9B85-F3B7A5E9F060}">
      <dsp:nvSpPr>
        <dsp:cNvPr id="0" name=""/>
        <dsp:cNvSpPr/>
      </dsp:nvSpPr>
      <dsp:spPr>
        <a:xfrm>
          <a:off x="1049941" y="2173642"/>
          <a:ext cx="6081385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Variables de decisión</a:t>
          </a:r>
          <a:endParaRPr lang="es-ES" sz="3200" kern="1200" dirty="0"/>
        </a:p>
      </dsp:txBody>
      <dsp:txXfrm>
        <a:off x="1049941" y="2173642"/>
        <a:ext cx="6081385" cy="621267"/>
      </dsp:txXfrm>
    </dsp:sp>
    <dsp:sp modelId="{8FADF2BF-0C27-4884-9606-18ED0CB1B5A4}">
      <dsp:nvSpPr>
        <dsp:cNvPr id="0" name=""/>
        <dsp:cNvSpPr/>
      </dsp:nvSpPr>
      <dsp:spPr>
        <a:xfrm>
          <a:off x="661649" y="2095983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4EF3032-F4B2-4EFA-A790-B4195D3FDA84}">
      <dsp:nvSpPr>
        <dsp:cNvPr id="0" name=""/>
        <dsp:cNvSpPr/>
      </dsp:nvSpPr>
      <dsp:spPr>
        <a:xfrm>
          <a:off x="913306" y="3105245"/>
          <a:ext cx="6218020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Función objetivo</a:t>
          </a:r>
          <a:endParaRPr lang="es-ES" sz="3200" kern="1200" dirty="0"/>
        </a:p>
      </dsp:txBody>
      <dsp:txXfrm>
        <a:off x="913306" y="3105245"/>
        <a:ext cx="6218020" cy="621267"/>
      </dsp:txXfrm>
    </dsp:sp>
    <dsp:sp modelId="{35DB7DCD-EBE3-43D8-BC61-6EA6674346FF}">
      <dsp:nvSpPr>
        <dsp:cNvPr id="0" name=""/>
        <dsp:cNvSpPr/>
      </dsp:nvSpPr>
      <dsp:spPr>
        <a:xfrm>
          <a:off x="525014" y="3027587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7C7C08C-C4B3-4594-B7D3-078668842637}">
      <dsp:nvSpPr>
        <dsp:cNvPr id="0" name=""/>
        <dsp:cNvSpPr/>
      </dsp:nvSpPr>
      <dsp:spPr>
        <a:xfrm>
          <a:off x="468124" y="4036849"/>
          <a:ext cx="6663202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Restricciones</a:t>
          </a:r>
          <a:endParaRPr lang="es-ES" sz="3200" kern="1200" dirty="0"/>
        </a:p>
      </dsp:txBody>
      <dsp:txXfrm>
        <a:off x="468124" y="4036849"/>
        <a:ext cx="6663202" cy="621267"/>
      </dsp:txXfrm>
    </dsp:sp>
    <dsp:sp modelId="{B13CA804-A216-438C-9CDA-5AEB9996B067}">
      <dsp:nvSpPr>
        <dsp:cNvPr id="0" name=""/>
        <dsp:cNvSpPr/>
      </dsp:nvSpPr>
      <dsp:spPr>
        <a:xfrm>
          <a:off x="79831" y="3959190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6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5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56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72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469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72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6735-7405-0CE5-373E-E44EE660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2D27A-48B7-82F1-C1DA-BC9FE2CB6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E2E9A5-9227-F365-9555-4F02808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9A489-AC21-71E2-2A83-150FFD20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9757A-E646-7ACA-8FA1-9332A93D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0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3189-DC54-9FEF-FBA3-8368352A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DE0E6-1C11-3180-7AFC-1BD6264B0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6904A-5AF1-EF73-EBD0-81235CFD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2433A-435C-C05E-B064-2E9B3A15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7DD53-F49A-54B7-5D54-DB2AD0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C311E8-ECEA-A54C-FF75-CD97FBC8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9236B4-9E77-369A-DC3F-B34EDA51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9FA2-B93C-5FFB-F9A1-16792C10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FBDE2-3FF4-2771-CAC1-50BC1359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085DE-A747-A05D-0605-3E3BB338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AD8AD-8C9C-37B7-B1B8-DB2BAEF3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285F2-C74C-E68A-FC4D-9F577C5D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091FD-36CE-D478-0983-2A2C7336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2AA7C-C0AC-8096-D25E-4A67A19A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12D95-B0C4-BAA3-7471-D42D7DC0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71B7-6C9E-E96E-D583-04AB38A6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6D486-2A42-4B06-1CD4-3670386C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70E37-A43B-BC49-ACFF-9A30B110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B515F-26DC-9AB0-FA92-B3296204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9D6F3-CC10-273A-9E10-626C197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A82DF-44EE-C76F-9EA8-A78BAD9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E03D9-872D-8F7A-9448-1CC6B36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A0616A-B432-51AE-B474-E4C224D2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0C5C98-F53B-F1D3-63D5-69F2005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E17445-0BF8-8C2B-28B4-7D6E3B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10270-0CB7-06A0-C8C1-A1C3B858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15DF-7F02-9F5A-C1DB-D1FFE0EB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905A5-374C-1789-EEFC-3B1B473D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6CF10-53E9-5BA3-12B7-CACF6783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96CAD5-913A-69F8-9604-CDCEC646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9EB1A2-62AF-CEBD-F40B-CFE65AA9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58977F-FA86-D9DE-FF85-C1533D1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014445-A0E5-3C03-71B2-3A152340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649176-52F7-EC32-2779-DA65053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5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589A3-5C24-5DA4-D8FF-C1476082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7E4AB4-3814-4629-04CE-C5EACD01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C856E2-D587-1BF4-5BCA-A20C380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7BCFE-ACFC-1B4B-0266-9CD7FFFF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109AE8-13DD-EF9E-B5CC-EECC3BB1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E4B87F-302A-4A1B-D618-A8B446E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09D421-C667-6541-E8E6-E2C1738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9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F67-7424-3F6E-1506-C87FB9A9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E8971-CEF8-2D4A-6270-7C7E7723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30D61-F720-5052-7A75-6B77AEA0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3FB39-9E42-F214-1E69-364CBF0D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50B4A-7167-FF65-7960-8166398C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F21749-8FB2-CCED-B87D-3FA61075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12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652A0-076D-73F7-F51A-1BDFCA1D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0091F-E8D5-EE07-131E-73854F32F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41E41-E050-20B0-7838-9E977948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F4EC1-31B6-CAC6-468C-356C3279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2A56E-6E24-5CB2-DB79-E7D33601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D5E71-2F92-7169-A76B-4F1A400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335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856390-461F-E2F3-F974-DA75276A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83A86-A217-8C02-68E5-A1A16E26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5B292-4E2B-2C39-F542-3DE1FB3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4A89C-A653-6620-80E0-6BB696E3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E007D-10EC-8EFB-6E60-2DCB45AA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s-MX"/>
              <a:t>PROGRAMACIÓN LINEAL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/>
              <a:t>Supuestos y estructura básicos de los modelos de PL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2641600" y="279401"/>
            <a:ext cx="8940800" cy="128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400" dirty="0"/>
              <a:t>La </a:t>
            </a:r>
            <a:r>
              <a:rPr lang="es-CO" sz="5333" dirty="0">
                <a:highlight>
                  <a:srgbClr val="FFFF00"/>
                </a:highlight>
              </a:rPr>
              <a:t>restricción</a:t>
            </a:r>
            <a:r>
              <a:rPr lang="es-CO" sz="5333" dirty="0"/>
              <a:t> </a:t>
            </a:r>
            <a:r>
              <a:rPr lang="es-CO" sz="2400" dirty="0"/>
              <a:t>en estas opciones es que pueda salir de A el lunes y regresar el miércoles de la misma semana.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2" y="2006600"/>
            <a:ext cx="8940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Un </a:t>
            </a:r>
            <a:r>
              <a:rPr lang="es-CO" sz="4800" dirty="0">
                <a:highlight>
                  <a:srgbClr val="FFFF00"/>
                </a:highlight>
              </a:rPr>
              <a:t>criterio objetivo </a:t>
            </a:r>
            <a:r>
              <a:rPr lang="es-CO" sz="2400" dirty="0"/>
              <a:t>obvio para evaluar la alternativa propuesta es el </a:t>
            </a:r>
            <a:r>
              <a:rPr lang="es-CO" sz="2400" dirty="0">
                <a:highlight>
                  <a:srgbClr val="00FFFF"/>
                </a:highlight>
              </a:rPr>
              <a:t>precio</a:t>
            </a:r>
            <a:r>
              <a:rPr lang="es-CO" sz="2400" dirty="0"/>
              <a:t> de los boletos. </a:t>
            </a:r>
            <a:r>
              <a:rPr lang="es-CO" sz="2400" dirty="0">
                <a:highlight>
                  <a:srgbClr val="00FFFF"/>
                </a:highlight>
              </a:rPr>
              <a:t>La alternativa que dé el costo mínimo será la mejor</a:t>
            </a:r>
            <a:r>
              <a:rPr lang="es-CO" sz="2400" dirty="0"/>
              <a:t>. Específicamente, tenemos:</a:t>
            </a:r>
          </a:p>
          <a:p>
            <a:pPr algn="just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76B051-B252-4105-0213-E5172C274FA1}"/>
              </a:ext>
            </a:extLst>
          </p:cNvPr>
          <p:cNvSpPr txBox="1"/>
          <p:nvPr/>
        </p:nvSpPr>
        <p:spPr>
          <a:xfrm>
            <a:off x="1422401" y="3733801"/>
            <a:ext cx="8940799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400" dirty="0"/>
              <a:t>Costo de la alternativa 1 = 5 X 400   =   $2000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00E099-CA8A-9D07-6DFA-E9718C9C4C33}"/>
              </a:ext>
            </a:extLst>
          </p:cNvPr>
          <p:cNvSpPr txBox="1"/>
          <p:nvPr/>
        </p:nvSpPr>
        <p:spPr>
          <a:xfrm>
            <a:off x="1422401" y="4358958"/>
            <a:ext cx="894079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400" dirty="0"/>
              <a:t>Costo de la alternativa 2 =.75 X 400 + 4 X (.8 X 400) + .75 X 400 = $1880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D443D0-1495-F2B1-2D59-C495E7451846}"/>
              </a:ext>
            </a:extLst>
          </p:cNvPr>
          <p:cNvSpPr txBox="1"/>
          <p:nvPr/>
        </p:nvSpPr>
        <p:spPr>
          <a:xfrm>
            <a:off x="1422401" y="5070158"/>
            <a:ext cx="89407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400" dirty="0"/>
              <a:t>Costo de la alternativa 3 = 5 X (.8 X 400) = $1600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EAD064-EF86-AFA5-773B-8B0529892455}"/>
              </a:ext>
            </a:extLst>
          </p:cNvPr>
          <p:cNvSpPr txBox="1"/>
          <p:nvPr/>
        </p:nvSpPr>
        <p:spPr>
          <a:xfrm>
            <a:off x="1030818" y="5988399"/>
            <a:ext cx="89407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dirty="0"/>
              <a:t>APARECIERON TRES COMPONENTES DE UN MODLEO I.O. </a:t>
            </a:r>
          </a:p>
        </p:txBody>
      </p:sp>
    </p:spTree>
    <p:extLst>
      <p:ext uri="{BB962C8B-B14F-4D97-AF65-F5344CB8AC3E}">
        <p14:creationId xmlns:p14="http://schemas.microsoft.com/office/powerpoint/2010/main" val="7600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2" grpId="0"/>
      <p:bldP spid="3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482601"/>
            <a:ext cx="8940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highlight>
                  <a:srgbClr val="FFFF00"/>
                </a:highlight>
              </a:rPr>
              <a:t>ANALISIS </a:t>
            </a:r>
            <a:endParaRPr lang="es-CO" sz="2400" b="1" dirty="0">
              <a:highlight>
                <a:srgbClr val="FF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7124F2-E5E1-DEA2-FFBB-219470CA5CAA}"/>
              </a:ext>
            </a:extLst>
          </p:cNvPr>
          <p:cNvSpPr txBox="1"/>
          <p:nvPr/>
        </p:nvSpPr>
        <p:spPr>
          <a:xfrm>
            <a:off x="2133600" y="1701801"/>
            <a:ext cx="9347200" cy="913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2667" dirty="0">
                <a:latin typeface="Times" pitchFamily="2" charset="0"/>
              </a:rPr>
              <a:t>Una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solución</a:t>
            </a:r>
            <a:r>
              <a:rPr lang="es-CO" sz="2667" dirty="0">
                <a:latin typeface="Times" pitchFamily="2" charset="0"/>
              </a:rPr>
              <a:t> del modelo es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factible</a:t>
            </a:r>
            <a:r>
              <a:rPr lang="es-CO" sz="2667" dirty="0">
                <a:latin typeface="Times" pitchFamily="2" charset="0"/>
              </a:rPr>
              <a:t> si satisface</a:t>
            </a:r>
            <a:r>
              <a:rPr lang="es-CO" sz="2667" dirty="0">
                <a:highlight>
                  <a:srgbClr val="00FF00"/>
                </a:highlight>
                <a:latin typeface="Times" pitchFamily="2" charset="0"/>
              </a:rPr>
              <a:t> todas las restricciones</a:t>
            </a:r>
            <a:r>
              <a:rPr lang="es-CO" sz="2667" dirty="0">
                <a:latin typeface="Times" pitchFamily="2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F1AA58-1D58-7EE4-9B1D-C0F41751547F}"/>
              </a:ext>
            </a:extLst>
          </p:cNvPr>
          <p:cNvSpPr txBox="1"/>
          <p:nvPr/>
        </p:nvSpPr>
        <p:spPr>
          <a:xfrm>
            <a:off x="2133600" y="2819401"/>
            <a:ext cx="934720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3733" dirty="0">
                <a:highlight>
                  <a:srgbClr val="FFFF00"/>
                </a:highlight>
                <a:latin typeface="Times" pitchFamily="2" charset="0"/>
              </a:rPr>
              <a:t>es óptima</a:t>
            </a:r>
            <a:r>
              <a:rPr lang="es-CO" sz="2667" dirty="0">
                <a:latin typeface="Times" pitchFamily="2" charset="0"/>
              </a:rPr>
              <a:t> si, además de ser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factible</a:t>
            </a:r>
            <a:r>
              <a:rPr lang="es-CO" sz="2667" dirty="0">
                <a:latin typeface="Times" pitchFamily="2" charset="0"/>
              </a:rPr>
              <a:t>, produce el </a:t>
            </a:r>
            <a:r>
              <a:rPr lang="es-CO" sz="2667" dirty="0">
                <a:highlight>
                  <a:srgbClr val="00FF00"/>
                </a:highlight>
                <a:latin typeface="Times" pitchFamily="2" charset="0"/>
              </a:rPr>
              <a:t>mejor valor (máximo o mínimo) de la función objetivo.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5AE63F-20B8-80BC-16C7-1C43D4BD1495}"/>
              </a:ext>
            </a:extLst>
          </p:cNvPr>
          <p:cNvSpPr txBox="1"/>
          <p:nvPr/>
        </p:nvSpPr>
        <p:spPr>
          <a:xfrm>
            <a:off x="2133600" y="4241800"/>
            <a:ext cx="9347200" cy="13236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2667" dirty="0">
                <a:latin typeface="Times" pitchFamily="2" charset="0"/>
              </a:rPr>
              <a:t>ANÁLISIS: En el ejemplo de los boletos, el problema considera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tres alternativas factibles</a:t>
            </a:r>
            <a:r>
              <a:rPr lang="es-CO" sz="2667" dirty="0">
                <a:latin typeface="Times" pitchFamily="2" charset="0"/>
              </a:rPr>
              <a:t>, y la tercera es la que produce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40290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" grpId="0"/>
      <p:bldP spid="2" grpId="1"/>
      <p:bldP spid="10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227600-8B27-46AB-ABF5-44CF0567315A}"/>
              </a:ext>
            </a:extLst>
          </p:cNvPr>
          <p:cNvSpPr/>
          <p:nvPr/>
        </p:nvSpPr>
        <p:spPr>
          <a:xfrm>
            <a:off x="5892800" y="2469000"/>
            <a:ext cx="6096000" cy="19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333" dirty="0">
              <a:solidFill>
                <a:schemeClr val="tx1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CDACF2-CF09-4EA3-9CB6-CC1EC60DA89A}"/>
              </a:ext>
            </a:extLst>
          </p:cNvPr>
          <p:cNvSpPr txBox="1"/>
          <p:nvPr/>
        </p:nvSpPr>
        <p:spPr>
          <a:xfrm>
            <a:off x="6139800" y="3112934"/>
            <a:ext cx="560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733" dirty="0">
                <a:latin typeface="Ancizar Sans Black" panose="020B0A02040300000003" pitchFamily="34" charset="0"/>
              </a:rPr>
              <a:t>Etapas de un estudio de IO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F5B513-D69C-4023-80F7-6CFDBEC2CCCB}"/>
              </a:ext>
            </a:extLst>
          </p:cNvPr>
          <p:cNvGrpSpPr/>
          <p:nvPr/>
        </p:nvGrpSpPr>
        <p:grpSpPr>
          <a:xfrm>
            <a:off x="3972800" y="2469001"/>
            <a:ext cx="1920000" cy="1920000"/>
            <a:chOff x="304800" y="1664996"/>
            <a:chExt cx="1440000" cy="144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9451842-5853-4ABF-A94C-3C02D581B7CC}"/>
                </a:ext>
              </a:extLst>
            </p:cNvPr>
            <p:cNvSpPr/>
            <p:nvPr/>
          </p:nvSpPr>
          <p:spPr bwMode="auto">
            <a:xfrm>
              <a:off x="484800" y="1844995"/>
              <a:ext cx="1080000" cy="108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C1B5FF1-5E82-40DC-AFB7-409A803E7B12}"/>
                </a:ext>
              </a:extLst>
            </p:cNvPr>
            <p:cNvSpPr/>
            <p:nvPr/>
          </p:nvSpPr>
          <p:spPr bwMode="auto">
            <a:xfrm>
              <a:off x="304800" y="1664996"/>
              <a:ext cx="1440000" cy="1440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47D95B2-5A06-42DD-BF81-E4C39875AAC7}"/>
                </a:ext>
              </a:extLst>
            </p:cNvPr>
            <p:cNvSpPr txBox="1"/>
            <p:nvPr/>
          </p:nvSpPr>
          <p:spPr>
            <a:xfrm>
              <a:off x="601800" y="2055613"/>
              <a:ext cx="846001" cy="684755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sz="5333" dirty="0">
                  <a:latin typeface="Ancizar Sans Black" panose="020B0A02040300000003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6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504DA722-DEA1-4ABF-AD52-882C70D378FC}"/>
              </a:ext>
            </a:extLst>
          </p:cNvPr>
          <p:cNvGrpSpPr/>
          <p:nvPr/>
        </p:nvGrpSpPr>
        <p:grpSpPr>
          <a:xfrm>
            <a:off x="1625600" y="1092200"/>
            <a:ext cx="9347200" cy="4165600"/>
            <a:chOff x="1229288" y="895348"/>
            <a:chExt cx="7010400" cy="31242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4330228-37B1-46F6-BB37-65BEB4D923BE}"/>
                </a:ext>
              </a:extLst>
            </p:cNvPr>
            <p:cNvSpPr/>
            <p:nvPr/>
          </p:nvSpPr>
          <p:spPr bwMode="auto">
            <a:xfrm>
              <a:off x="1467412" y="1123949"/>
              <a:ext cx="6494927" cy="26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140AD73-F5D3-40F6-A0BC-D49DF10CC34B}"/>
                </a:ext>
              </a:extLst>
            </p:cNvPr>
            <p:cNvSpPr/>
            <p:nvPr/>
          </p:nvSpPr>
          <p:spPr bwMode="auto">
            <a:xfrm>
              <a:off x="1229288" y="895348"/>
              <a:ext cx="7010400" cy="3124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BC120C1-F8B1-4A82-A819-78DA80B13A5A}"/>
              </a:ext>
            </a:extLst>
          </p:cNvPr>
          <p:cNvSpPr txBox="1"/>
          <p:nvPr/>
        </p:nvSpPr>
        <p:spPr>
          <a:xfrm>
            <a:off x="2222501" y="1778521"/>
            <a:ext cx="8128000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dirty="0">
                <a:latin typeface="Ancizar Sans Black" panose="020B0A02040300000003" pitchFamily="34" charset="0"/>
              </a:rPr>
              <a:t>La IO aplica el enfoque científico en la toma de decisiones en busca del mejor diseño y operación de un sistema, que requiere la asignación de recursos escasos</a:t>
            </a:r>
          </a:p>
        </p:txBody>
      </p:sp>
    </p:spTree>
    <p:extLst>
      <p:ext uri="{BB962C8B-B14F-4D97-AF65-F5344CB8AC3E}">
        <p14:creationId xmlns:p14="http://schemas.microsoft.com/office/powerpoint/2010/main" val="347808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>
            <a:extLst>
              <a:ext uri="{FF2B5EF4-FFF2-40B4-BE49-F238E27FC236}">
                <a16:creationId xmlns:a16="http://schemas.microsoft.com/office/drawing/2014/main" id="{E2473AB6-2CF0-4C65-B455-30F759C642CA}"/>
              </a:ext>
            </a:extLst>
          </p:cNvPr>
          <p:cNvSpPr/>
          <p:nvPr/>
        </p:nvSpPr>
        <p:spPr bwMode="auto">
          <a:xfrm>
            <a:off x="6124282" y="2202232"/>
            <a:ext cx="6080629" cy="4655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6E1E98-65D8-41BC-A90E-3B50AB16EAD8}"/>
              </a:ext>
            </a:extLst>
          </p:cNvPr>
          <p:cNvSpPr txBox="1"/>
          <p:nvPr/>
        </p:nvSpPr>
        <p:spPr>
          <a:xfrm>
            <a:off x="406399" y="505829"/>
            <a:ext cx="10363200" cy="140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2.1 </a:t>
            </a:r>
            <a:r>
              <a:rPr lang="es-ES" sz="4267" dirty="0">
                <a:latin typeface="Ancizar Sans Black" panose="020B0A02040300000003" pitchFamily="34" charset="0"/>
              </a:rPr>
              <a:t>Definición del problema y recolección de datos</a:t>
            </a:r>
            <a:endParaRPr lang="es-MX" sz="4267" dirty="0">
              <a:latin typeface="Ancizar Sans Black" panose="020B0A02040300000003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F3F3A184-3F79-432B-9E5F-8A21415AFE6D}"/>
              </a:ext>
            </a:extLst>
          </p:cNvPr>
          <p:cNvSpPr/>
          <p:nvPr/>
        </p:nvSpPr>
        <p:spPr>
          <a:xfrm>
            <a:off x="907638" y="2818391"/>
            <a:ext cx="195117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restricciones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0072DE-8CEB-41D8-B571-909F51CE1EB1}"/>
              </a:ext>
            </a:extLst>
          </p:cNvPr>
          <p:cNvSpPr/>
          <p:nvPr/>
        </p:nvSpPr>
        <p:spPr>
          <a:xfrm>
            <a:off x="914400" y="3281139"/>
            <a:ext cx="5190419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interrelaciones del área en estudio con otras áreas de la organización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E8C99310-39AD-469E-8A69-C0700AD5C4DC}"/>
              </a:ext>
            </a:extLst>
          </p:cNvPr>
          <p:cNvSpPr/>
          <p:nvPr/>
        </p:nvSpPr>
        <p:spPr>
          <a:xfrm>
            <a:off x="907638" y="4034172"/>
            <a:ext cx="517278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diferentes cursos de acción posibles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id="{8D96F2D6-6874-4B8D-8024-A7A04444BFC9}"/>
              </a:ext>
            </a:extLst>
          </p:cNvPr>
          <p:cNvSpPr/>
          <p:nvPr/>
        </p:nvSpPr>
        <p:spPr>
          <a:xfrm>
            <a:off x="975853" y="4530116"/>
            <a:ext cx="517278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límites de tiempo para tomar una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66" name="Freeform 167">
            <a:extLst>
              <a:ext uri="{FF2B5EF4-FFF2-40B4-BE49-F238E27FC236}">
                <a16:creationId xmlns:a16="http://schemas.microsoft.com/office/drawing/2014/main" id="{67D69502-21B3-4B23-8FAC-611D38CCEDDD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287828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1CADE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7" name="Freeform 167">
            <a:extLst>
              <a:ext uri="{FF2B5EF4-FFF2-40B4-BE49-F238E27FC236}">
                <a16:creationId xmlns:a16="http://schemas.microsoft.com/office/drawing/2014/main" id="{56976216-D154-424D-8C3F-A382E1C658AD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3486048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8" name="Freeform 167">
            <a:extLst>
              <a:ext uri="{FF2B5EF4-FFF2-40B4-BE49-F238E27FC236}">
                <a16:creationId xmlns:a16="http://schemas.microsoft.com/office/drawing/2014/main" id="{2A592443-2F13-4AAD-8802-E9142BC406B3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4092693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42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0" name="Freeform 167">
            <a:extLst>
              <a:ext uri="{FF2B5EF4-FFF2-40B4-BE49-F238E27FC236}">
                <a16:creationId xmlns:a16="http://schemas.microsoft.com/office/drawing/2014/main" id="{E6E479C3-50D9-4A27-8639-8877838EA1F2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4581964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487B7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603E3725-05A0-48EF-BD4C-861AAD581951}"/>
              </a:ext>
            </a:extLst>
          </p:cNvPr>
          <p:cNvSpPr/>
          <p:nvPr/>
        </p:nvSpPr>
        <p:spPr>
          <a:xfrm>
            <a:off x="203200" y="2160278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En esta etapa se determinan:</a:t>
            </a:r>
          </a:p>
        </p:txBody>
      </p:sp>
      <p:sp>
        <p:nvSpPr>
          <p:cNvPr id="73" name="Rectangle 38">
            <a:extLst>
              <a:ext uri="{FF2B5EF4-FFF2-40B4-BE49-F238E27FC236}">
                <a16:creationId xmlns:a16="http://schemas.microsoft.com/office/drawing/2014/main" id="{3FE0D9A6-DFEA-464F-B808-895FB54FBC80}"/>
              </a:ext>
            </a:extLst>
          </p:cNvPr>
          <p:cNvSpPr/>
          <p:nvPr/>
        </p:nvSpPr>
        <p:spPr>
          <a:xfrm>
            <a:off x="8267689" y="4007693"/>
            <a:ext cx="1931211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Responsabilidad de la empresa</a:t>
            </a:r>
            <a:endParaRPr lang="es-CO" sz="18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119" name="Freeform 48">
            <a:extLst>
              <a:ext uri="{FF2B5EF4-FFF2-40B4-BE49-F238E27FC236}">
                <a16:creationId xmlns:a16="http://schemas.microsoft.com/office/drawing/2014/main" id="{EFEBA28B-BA67-4C25-A381-4C92E483391E}"/>
              </a:ext>
            </a:extLst>
          </p:cNvPr>
          <p:cNvSpPr>
            <a:spLocks/>
          </p:cNvSpPr>
          <p:nvPr/>
        </p:nvSpPr>
        <p:spPr bwMode="auto">
          <a:xfrm>
            <a:off x="6809003" y="2701195"/>
            <a:ext cx="1440000" cy="446168"/>
          </a:xfrm>
          <a:custGeom>
            <a:avLst/>
            <a:gdLst/>
            <a:ahLst/>
            <a:cxnLst>
              <a:cxn ang="0">
                <a:pos x="421" y="58"/>
              </a:cxn>
              <a:cxn ang="0">
                <a:pos x="410" y="69"/>
              </a:cxn>
              <a:cxn ang="0">
                <a:pos x="11" y="69"/>
              </a:cxn>
              <a:cxn ang="0">
                <a:pos x="0" y="58"/>
              </a:cxn>
              <a:cxn ang="0">
                <a:pos x="0" y="12"/>
              </a:cxn>
              <a:cxn ang="0">
                <a:pos x="11" y="0"/>
              </a:cxn>
              <a:cxn ang="0">
                <a:pos x="410" y="0"/>
              </a:cxn>
              <a:cxn ang="0">
                <a:pos x="421" y="12"/>
              </a:cxn>
              <a:cxn ang="0">
                <a:pos x="421" y="58"/>
              </a:cxn>
            </a:cxnLst>
            <a:rect l="0" t="0" r="r" b="b"/>
            <a:pathLst>
              <a:path w="421" h="69">
                <a:moveTo>
                  <a:pt x="421" y="58"/>
                </a:moveTo>
                <a:cubicBezTo>
                  <a:pt x="421" y="64"/>
                  <a:pt x="416" y="69"/>
                  <a:pt x="410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5" y="69"/>
                  <a:pt x="0" y="64"/>
                  <a:pt x="0" y="5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6" y="0"/>
                  <a:pt x="421" y="5"/>
                  <a:pt x="421" y="12"/>
                </a:cubicBezTo>
                <a:lnTo>
                  <a:pt x="421" y="5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Dueños</a:t>
            </a:r>
          </a:p>
        </p:txBody>
      </p:sp>
      <p:sp>
        <p:nvSpPr>
          <p:cNvPr id="120" name="Freeform 49">
            <a:extLst>
              <a:ext uri="{FF2B5EF4-FFF2-40B4-BE49-F238E27FC236}">
                <a16:creationId xmlns:a16="http://schemas.microsoft.com/office/drawing/2014/main" id="{93E88B1A-1C60-4074-9BBF-0BD4CEB1B730}"/>
              </a:ext>
            </a:extLst>
          </p:cNvPr>
          <p:cNvSpPr>
            <a:spLocks/>
          </p:cNvSpPr>
          <p:nvPr/>
        </p:nvSpPr>
        <p:spPr bwMode="auto">
          <a:xfrm>
            <a:off x="10139041" y="2686959"/>
            <a:ext cx="1440000" cy="438603"/>
          </a:xfrm>
          <a:custGeom>
            <a:avLst/>
            <a:gdLst/>
            <a:ahLst/>
            <a:cxnLst>
              <a:cxn ang="0">
                <a:pos x="421" y="57"/>
              </a:cxn>
              <a:cxn ang="0">
                <a:pos x="410" y="68"/>
              </a:cxn>
              <a:cxn ang="0">
                <a:pos x="12" y="68"/>
              </a:cxn>
              <a:cxn ang="0">
                <a:pos x="0" y="57"/>
              </a:cxn>
              <a:cxn ang="0">
                <a:pos x="0" y="11"/>
              </a:cxn>
              <a:cxn ang="0">
                <a:pos x="12" y="0"/>
              </a:cxn>
              <a:cxn ang="0">
                <a:pos x="410" y="0"/>
              </a:cxn>
              <a:cxn ang="0">
                <a:pos x="421" y="11"/>
              </a:cxn>
              <a:cxn ang="0">
                <a:pos x="421" y="57"/>
              </a:cxn>
            </a:cxnLst>
            <a:rect l="0" t="0" r="r" b="b"/>
            <a:pathLst>
              <a:path w="421" h="68">
                <a:moveTo>
                  <a:pt x="421" y="57"/>
                </a:moveTo>
                <a:cubicBezTo>
                  <a:pt x="421" y="63"/>
                  <a:pt x="416" y="68"/>
                  <a:pt x="410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6" y="0"/>
                  <a:pt x="421" y="5"/>
                  <a:pt x="421" y="11"/>
                </a:cubicBezTo>
                <a:lnTo>
                  <a:pt x="421" y="5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Empleados</a:t>
            </a:r>
          </a:p>
        </p:txBody>
      </p:sp>
      <p:sp>
        <p:nvSpPr>
          <p:cNvPr id="121" name="Freeform 50">
            <a:extLst>
              <a:ext uri="{FF2B5EF4-FFF2-40B4-BE49-F238E27FC236}">
                <a16:creationId xmlns:a16="http://schemas.microsoft.com/office/drawing/2014/main" id="{3E9D1CB7-B126-46A6-92B9-63E231142682}"/>
              </a:ext>
            </a:extLst>
          </p:cNvPr>
          <p:cNvSpPr>
            <a:spLocks/>
          </p:cNvSpPr>
          <p:nvPr/>
        </p:nvSpPr>
        <p:spPr bwMode="auto">
          <a:xfrm>
            <a:off x="10663673" y="4749552"/>
            <a:ext cx="1440000" cy="446168"/>
          </a:xfrm>
          <a:custGeom>
            <a:avLst/>
            <a:gdLst/>
            <a:ahLst/>
            <a:cxnLst>
              <a:cxn ang="0">
                <a:pos x="421" y="52"/>
              </a:cxn>
              <a:cxn ang="0">
                <a:pos x="404" y="69"/>
              </a:cxn>
              <a:cxn ang="0">
                <a:pos x="17" y="69"/>
              </a:cxn>
              <a:cxn ang="0">
                <a:pos x="0" y="52"/>
              </a:cxn>
              <a:cxn ang="0">
                <a:pos x="0" y="17"/>
              </a:cxn>
              <a:cxn ang="0">
                <a:pos x="17" y="0"/>
              </a:cxn>
              <a:cxn ang="0">
                <a:pos x="404" y="0"/>
              </a:cxn>
              <a:cxn ang="0">
                <a:pos x="421" y="17"/>
              </a:cxn>
              <a:cxn ang="0">
                <a:pos x="421" y="52"/>
              </a:cxn>
            </a:cxnLst>
            <a:rect l="0" t="0" r="r" b="b"/>
            <a:pathLst>
              <a:path w="421" h="69">
                <a:moveTo>
                  <a:pt x="421" y="52"/>
                </a:moveTo>
                <a:cubicBezTo>
                  <a:pt x="421" y="61"/>
                  <a:pt x="413" y="69"/>
                  <a:pt x="404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8" y="69"/>
                  <a:pt x="0" y="61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13" y="0"/>
                  <a:pt x="421" y="8"/>
                  <a:pt x="421" y="17"/>
                </a:cubicBezTo>
                <a:lnTo>
                  <a:pt x="421" y="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Clientes</a:t>
            </a:r>
          </a:p>
        </p:txBody>
      </p:sp>
      <p:sp>
        <p:nvSpPr>
          <p:cNvPr id="122" name="Freeform 51">
            <a:extLst>
              <a:ext uri="{FF2B5EF4-FFF2-40B4-BE49-F238E27FC236}">
                <a16:creationId xmlns:a16="http://schemas.microsoft.com/office/drawing/2014/main" id="{BC47934A-58CD-4101-87F2-900F86886E19}"/>
              </a:ext>
            </a:extLst>
          </p:cNvPr>
          <p:cNvSpPr>
            <a:spLocks/>
          </p:cNvSpPr>
          <p:nvPr/>
        </p:nvSpPr>
        <p:spPr bwMode="auto">
          <a:xfrm>
            <a:off x="8519112" y="5946535"/>
            <a:ext cx="1440000" cy="446168"/>
          </a:xfrm>
          <a:custGeom>
            <a:avLst/>
            <a:gdLst/>
            <a:ahLst/>
            <a:cxnLst>
              <a:cxn ang="0">
                <a:pos x="420" y="52"/>
              </a:cxn>
              <a:cxn ang="0">
                <a:pos x="403" y="69"/>
              </a:cxn>
              <a:cxn ang="0">
                <a:pos x="17" y="69"/>
              </a:cxn>
              <a:cxn ang="0">
                <a:pos x="0" y="52"/>
              </a:cxn>
              <a:cxn ang="0">
                <a:pos x="0" y="18"/>
              </a:cxn>
              <a:cxn ang="0">
                <a:pos x="17" y="0"/>
              </a:cxn>
              <a:cxn ang="0">
                <a:pos x="403" y="0"/>
              </a:cxn>
              <a:cxn ang="0">
                <a:pos x="420" y="18"/>
              </a:cxn>
              <a:cxn ang="0">
                <a:pos x="420" y="52"/>
              </a:cxn>
            </a:cxnLst>
            <a:rect l="0" t="0" r="r" b="b"/>
            <a:pathLst>
              <a:path w="420" h="69">
                <a:moveTo>
                  <a:pt x="420" y="52"/>
                </a:moveTo>
                <a:cubicBezTo>
                  <a:pt x="420" y="61"/>
                  <a:pt x="413" y="69"/>
                  <a:pt x="403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7" y="69"/>
                  <a:pt x="0" y="61"/>
                  <a:pt x="0" y="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13" y="0"/>
                  <a:pt x="420" y="8"/>
                  <a:pt x="420" y="18"/>
                </a:cubicBezTo>
                <a:lnTo>
                  <a:pt x="420" y="5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Proveedores</a:t>
            </a:r>
          </a:p>
        </p:txBody>
      </p:sp>
      <p:sp>
        <p:nvSpPr>
          <p:cNvPr id="123" name="Freeform 52">
            <a:extLst>
              <a:ext uri="{FF2B5EF4-FFF2-40B4-BE49-F238E27FC236}">
                <a16:creationId xmlns:a16="http://schemas.microsoft.com/office/drawing/2014/main" id="{73AAB8EA-FD88-475A-9FC7-6B0F10AEA07B}"/>
              </a:ext>
            </a:extLst>
          </p:cNvPr>
          <p:cNvSpPr>
            <a:spLocks/>
          </p:cNvSpPr>
          <p:nvPr/>
        </p:nvSpPr>
        <p:spPr bwMode="auto">
          <a:xfrm>
            <a:off x="6310564" y="4761176"/>
            <a:ext cx="1440000" cy="438603"/>
          </a:xfrm>
          <a:custGeom>
            <a:avLst/>
            <a:gdLst/>
            <a:ahLst/>
            <a:cxnLst>
              <a:cxn ang="0">
                <a:pos x="421" y="51"/>
              </a:cxn>
              <a:cxn ang="0">
                <a:pos x="404" y="68"/>
              </a:cxn>
              <a:cxn ang="0">
                <a:pos x="17" y="68"/>
              </a:cxn>
              <a:cxn ang="0">
                <a:pos x="0" y="51"/>
              </a:cxn>
              <a:cxn ang="0">
                <a:pos x="0" y="17"/>
              </a:cxn>
              <a:cxn ang="0">
                <a:pos x="17" y="0"/>
              </a:cxn>
              <a:cxn ang="0">
                <a:pos x="404" y="0"/>
              </a:cxn>
              <a:cxn ang="0">
                <a:pos x="421" y="17"/>
              </a:cxn>
              <a:cxn ang="0">
                <a:pos x="421" y="51"/>
              </a:cxn>
            </a:cxnLst>
            <a:rect l="0" t="0" r="r" b="b"/>
            <a:pathLst>
              <a:path w="421" h="68">
                <a:moveTo>
                  <a:pt x="421" y="51"/>
                </a:moveTo>
                <a:cubicBezTo>
                  <a:pt x="421" y="61"/>
                  <a:pt x="413" y="68"/>
                  <a:pt x="404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8" y="68"/>
                  <a:pt x="0" y="61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13" y="0"/>
                  <a:pt x="421" y="7"/>
                  <a:pt x="421" y="17"/>
                </a:cubicBezTo>
                <a:lnTo>
                  <a:pt x="421" y="5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Gobierno</a:t>
            </a:r>
          </a:p>
        </p:txBody>
      </p:sp>
      <p:sp>
        <p:nvSpPr>
          <p:cNvPr id="190" name="Freeform 41">
            <a:extLst>
              <a:ext uri="{FF2B5EF4-FFF2-40B4-BE49-F238E27FC236}">
                <a16:creationId xmlns:a16="http://schemas.microsoft.com/office/drawing/2014/main" id="{A7936EE4-0944-4AAC-8D80-71A0D2084405}"/>
              </a:ext>
            </a:extLst>
          </p:cNvPr>
          <p:cNvSpPr>
            <a:spLocks/>
          </p:cNvSpPr>
          <p:nvPr/>
        </p:nvSpPr>
        <p:spPr bwMode="auto">
          <a:xfrm rot="19566962">
            <a:off x="8063126" y="3468867"/>
            <a:ext cx="1172261" cy="331293"/>
          </a:xfrm>
          <a:custGeom>
            <a:avLst/>
            <a:gdLst/>
            <a:ahLst/>
            <a:cxnLst>
              <a:cxn ang="0">
                <a:pos x="251" y="63"/>
              </a:cxn>
              <a:cxn ang="0">
                <a:pos x="134" y="36"/>
              </a:cxn>
              <a:cxn ang="0">
                <a:pos x="74" y="48"/>
              </a:cxn>
              <a:cxn ang="0">
                <a:pos x="20" y="76"/>
              </a:cxn>
              <a:cxn ang="0">
                <a:pos x="0" y="47"/>
              </a:cxn>
              <a:cxn ang="0">
                <a:pos x="63" y="15"/>
              </a:cxn>
              <a:cxn ang="0">
                <a:pos x="132" y="1"/>
              </a:cxn>
              <a:cxn ang="0">
                <a:pos x="202" y="7"/>
              </a:cxn>
              <a:cxn ang="0">
                <a:pos x="268" y="32"/>
              </a:cxn>
              <a:cxn ang="0">
                <a:pos x="251" y="63"/>
              </a:cxn>
            </a:cxnLst>
            <a:rect l="0" t="0" r="r" b="b"/>
            <a:pathLst>
              <a:path w="268" h="76">
                <a:moveTo>
                  <a:pt x="251" y="63"/>
                </a:moveTo>
                <a:cubicBezTo>
                  <a:pt x="215" y="43"/>
                  <a:pt x="175" y="34"/>
                  <a:pt x="134" y="36"/>
                </a:cubicBezTo>
                <a:cubicBezTo>
                  <a:pt x="113" y="37"/>
                  <a:pt x="93" y="41"/>
                  <a:pt x="74" y="48"/>
                </a:cubicBezTo>
                <a:cubicBezTo>
                  <a:pt x="55" y="55"/>
                  <a:pt x="37" y="64"/>
                  <a:pt x="20" y="76"/>
                </a:cubicBezTo>
                <a:cubicBezTo>
                  <a:pt x="0" y="47"/>
                  <a:pt x="0" y="47"/>
                  <a:pt x="0" y="47"/>
                </a:cubicBezTo>
                <a:cubicBezTo>
                  <a:pt x="19" y="34"/>
                  <a:pt x="40" y="23"/>
                  <a:pt x="63" y="15"/>
                </a:cubicBezTo>
                <a:cubicBezTo>
                  <a:pt x="85" y="7"/>
                  <a:pt x="108" y="2"/>
                  <a:pt x="132" y="1"/>
                </a:cubicBezTo>
                <a:cubicBezTo>
                  <a:pt x="155" y="0"/>
                  <a:pt x="179" y="2"/>
                  <a:pt x="202" y="7"/>
                </a:cubicBezTo>
                <a:cubicBezTo>
                  <a:pt x="225" y="12"/>
                  <a:pt x="247" y="20"/>
                  <a:pt x="268" y="32"/>
                </a:cubicBezTo>
                <a:lnTo>
                  <a:pt x="251" y="6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191" name="Group 46">
            <a:extLst>
              <a:ext uri="{FF2B5EF4-FFF2-40B4-BE49-F238E27FC236}">
                <a16:creationId xmlns:a16="http://schemas.microsoft.com/office/drawing/2014/main" id="{F0495334-D98B-4A3D-AC3A-B99B503AD29C}"/>
              </a:ext>
            </a:extLst>
          </p:cNvPr>
          <p:cNvGrpSpPr/>
          <p:nvPr/>
        </p:nvGrpSpPr>
        <p:grpSpPr>
          <a:xfrm rot="19566962">
            <a:off x="7785198" y="3152405"/>
            <a:ext cx="1427100" cy="570844"/>
            <a:chOff x="4025369" y="1918770"/>
            <a:chExt cx="1070325" cy="428133"/>
          </a:xfrm>
          <a:solidFill>
            <a:schemeClr val="accent1"/>
          </a:solidFill>
        </p:grpSpPr>
        <p:sp>
          <p:nvSpPr>
            <p:cNvPr id="192" name="Freeform 35">
              <a:extLst>
                <a:ext uri="{FF2B5EF4-FFF2-40B4-BE49-F238E27FC236}">
                  <a16:creationId xmlns:a16="http://schemas.microsoft.com/office/drawing/2014/main" id="{B6BAC99F-0CAF-4AA9-92B0-891BBE99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369" y="2014336"/>
              <a:ext cx="1070325" cy="332567"/>
            </a:xfrm>
            <a:custGeom>
              <a:avLst/>
              <a:gdLst/>
              <a:ahLst/>
              <a:cxnLst>
                <a:cxn ang="0">
                  <a:pos x="300" y="87"/>
                </a:cxn>
                <a:cxn ang="0">
                  <a:pos x="234" y="62"/>
                </a:cxn>
                <a:cxn ang="0">
                  <a:pos x="164" y="56"/>
                </a:cxn>
                <a:cxn ang="0">
                  <a:pos x="95" y="70"/>
                </a:cxn>
                <a:cxn ang="0">
                  <a:pos x="32" y="102"/>
                </a:cxn>
                <a:cxn ang="0">
                  <a:pos x="0" y="58"/>
                </a:cxn>
                <a:cxn ang="0">
                  <a:pos x="76" y="18"/>
                </a:cxn>
                <a:cxn ang="0">
                  <a:pos x="161" y="1"/>
                </a:cxn>
                <a:cxn ang="0">
                  <a:pos x="246" y="8"/>
                </a:cxn>
                <a:cxn ang="0">
                  <a:pos x="326" y="39"/>
                </a:cxn>
                <a:cxn ang="0">
                  <a:pos x="300" y="87"/>
                </a:cxn>
              </a:cxnLst>
              <a:rect l="0" t="0" r="r" b="b"/>
              <a:pathLst>
                <a:path w="326" h="102">
                  <a:moveTo>
                    <a:pt x="300" y="87"/>
                  </a:moveTo>
                  <a:cubicBezTo>
                    <a:pt x="279" y="75"/>
                    <a:pt x="257" y="67"/>
                    <a:pt x="234" y="62"/>
                  </a:cubicBezTo>
                  <a:cubicBezTo>
                    <a:pt x="211" y="57"/>
                    <a:pt x="187" y="55"/>
                    <a:pt x="164" y="56"/>
                  </a:cubicBezTo>
                  <a:cubicBezTo>
                    <a:pt x="140" y="57"/>
                    <a:pt x="117" y="62"/>
                    <a:pt x="95" y="70"/>
                  </a:cubicBezTo>
                  <a:cubicBezTo>
                    <a:pt x="72" y="78"/>
                    <a:pt x="51" y="89"/>
                    <a:pt x="32" y="1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41"/>
                    <a:pt x="49" y="28"/>
                    <a:pt x="76" y="18"/>
                  </a:cubicBezTo>
                  <a:cubicBezTo>
                    <a:pt x="103" y="8"/>
                    <a:pt x="132" y="3"/>
                    <a:pt x="161" y="1"/>
                  </a:cubicBezTo>
                  <a:cubicBezTo>
                    <a:pt x="189" y="0"/>
                    <a:pt x="218" y="2"/>
                    <a:pt x="246" y="8"/>
                  </a:cubicBezTo>
                  <a:cubicBezTo>
                    <a:pt x="274" y="14"/>
                    <a:pt x="301" y="25"/>
                    <a:pt x="326" y="39"/>
                  </a:cubicBezTo>
                  <a:lnTo>
                    <a:pt x="300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BBC1182C-BAD6-4D82-BFB3-21B42A06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547" y="1918770"/>
              <a:ext cx="118502" cy="198775"/>
            </a:xfrm>
            <a:custGeom>
              <a:avLst/>
              <a:gdLst/>
              <a:ahLst/>
              <a:cxnLst>
                <a:cxn ang="0">
                  <a:pos x="19" y="61"/>
                </a:cxn>
                <a:cxn ang="0">
                  <a:pos x="0" y="32"/>
                </a:cxn>
                <a:cxn ang="0">
                  <a:pos x="16" y="0"/>
                </a:cxn>
                <a:cxn ang="0">
                  <a:pos x="36" y="30"/>
                </a:cxn>
                <a:cxn ang="0">
                  <a:pos x="19" y="61"/>
                </a:cxn>
              </a:cxnLst>
              <a:rect l="0" t="0" r="r" b="b"/>
              <a:pathLst>
                <a:path w="36" h="61">
                  <a:moveTo>
                    <a:pt x="19" y="61"/>
                  </a:moveTo>
                  <a:cubicBezTo>
                    <a:pt x="13" y="51"/>
                    <a:pt x="7" y="41"/>
                    <a:pt x="0" y="32"/>
                  </a:cubicBezTo>
                  <a:cubicBezTo>
                    <a:pt x="4" y="21"/>
                    <a:pt x="10" y="10"/>
                    <a:pt x="16" y="0"/>
                  </a:cubicBezTo>
                  <a:cubicBezTo>
                    <a:pt x="23" y="9"/>
                    <a:pt x="30" y="19"/>
                    <a:pt x="36" y="30"/>
                  </a:cubicBezTo>
                  <a:cubicBezTo>
                    <a:pt x="30" y="40"/>
                    <a:pt x="24" y="50"/>
                    <a:pt x="19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195" name="Freeform 40">
            <a:extLst>
              <a:ext uri="{FF2B5EF4-FFF2-40B4-BE49-F238E27FC236}">
                <a16:creationId xmlns:a16="http://schemas.microsoft.com/office/drawing/2014/main" id="{6BC2B69B-C72C-4D37-8FDC-D085E270515B}"/>
              </a:ext>
            </a:extLst>
          </p:cNvPr>
          <p:cNvSpPr>
            <a:spLocks/>
          </p:cNvSpPr>
          <p:nvPr/>
        </p:nvSpPr>
        <p:spPr bwMode="auto">
          <a:xfrm rot="20268138">
            <a:off x="9438895" y="3146209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196" name="Group 47">
            <a:extLst>
              <a:ext uri="{FF2B5EF4-FFF2-40B4-BE49-F238E27FC236}">
                <a16:creationId xmlns:a16="http://schemas.microsoft.com/office/drawing/2014/main" id="{DEA777FD-C8CD-4968-8337-CE5E76956AB4}"/>
              </a:ext>
            </a:extLst>
          </p:cNvPr>
          <p:cNvGrpSpPr/>
          <p:nvPr/>
        </p:nvGrpSpPr>
        <p:grpSpPr>
          <a:xfrm rot="20268138">
            <a:off x="9463201" y="2880380"/>
            <a:ext cx="810391" cy="1177360"/>
            <a:chOff x="5011598" y="2140479"/>
            <a:chExt cx="607793" cy="883020"/>
          </a:xfrm>
          <a:solidFill>
            <a:schemeClr val="accent2"/>
          </a:solidFill>
        </p:grpSpPr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DBEE9440-9E05-4BC2-AC02-AB3E2E6D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D4DD2C92-6F2A-4A69-B619-9C1B99A5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00" name="Freeform 40">
            <a:extLst>
              <a:ext uri="{FF2B5EF4-FFF2-40B4-BE49-F238E27FC236}">
                <a16:creationId xmlns:a16="http://schemas.microsoft.com/office/drawing/2014/main" id="{62231C78-1E10-455A-9D2B-EB3AFD85249E}"/>
              </a:ext>
            </a:extLst>
          </p:cNvPr>
          <p:cNvSpPr>
            <a:spLocks/>
          </p:cNvSpPr>
          <p:nvPr/>
        </p:nvSpPr>
        <p:spPr bwMode="auto">
          <a:xfrm rot="2941104">
            <a:off x="9771352" y="4153873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01" name="Group 47">
            <a:extLst>
              <a:ext uri="{FF2B5EF4-FFF2-40B4-BE49-F238E27FC236}">
                <a16:creationId xmlns:a16="http://schemas.microsoft.com/office/drawing/2014/main" id="{E6B6B7A6-BEA9-422B-AC15-7B0BACD62F1A}"/>
              </a:ext>
            </a:extLst>
          </p:cNvPr>
          <p:cNvGrpSpPr/>
          <p:nvPr/>
        </p:nvGrpSpPr>
        <p:grpSpPr>
          <a:xfrm rot="2941104">
            <a:off x="9874227" y="4095924"/>
            <a:ext cx="810391" cy="1177360"/>
            <a:chOff x="5011598" y="2140479"/>
            <a:chExt cx="607793" cy="883020"/>
          </a:xfrm>
          <a:solidFill>
            <a:srgbClr val="27CED7"/>
          </a:solidFill>
        </p:grpSpPr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E6B69DCA-A121-418C-B182-82F3008E1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03" name="Freeform 47">
              <a:extLst>
                <a:ext uri="{FF2B5EF4-FFF2-40B4-BE49-F238E27FC236}">
                  <a16:creationId xmlns:a16="http://schemas.microsoft.com/office/drawing/2014/main" id="{CD8BF178-4190-4F8C-A5A2-F39E0418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05" name="Freeform 40">
            <a:extLst>
              <a:ext uri="{FF2B5EF4-FFF2-40B4-BE49-F238E27FC236}">
                <a16:creationId xmlns:a16="http://schemas.microsoft.com/office/drawing/2014/main" id="{94EC88B3-2818-40A2-AEF5-FC6E6D594A9D}"/>
              </a:ext>
            </a:extLst>
          </p:cNvPr>
          <p:cNvSpPr>
            <a:spLocks/>
          </p:cNvSpPr>
          <p:nvPr/>
        </p:nvSpPr>
        <p:spPr bwMode="auto">
          <a:xfrm rot="7272089">
            <a:off x="8898730" y="4823443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06" name="Group 47">
            <a:extLst>
              <a:ext uri="{FF2B5EF4-FFF2-40B4-BE49-F238E27FC236}">
                <a16:creationId xmlns:a16="http://schemas.microsoft.com/office/drawing/2014/main" id="{E4049AEB-CFF4-457F-81A8-9AB3C20167B5}"/>
              </a:ext>
            </a:extLst>
          </p:cNvPr>
          <p:cNvGrpSpPr/>
          <p:nvPr/>
        </p:nvGrpSpPr>
        <p:grpSpPr>
          <a:xfrm rot="7272089">
            <a:off x="8826881" y="4907007"/>
            <a:ext cx="810391" cy="1177360"/>
            <a:chOff x="5011598" y="2140479"/>
            <a:chExt cx="607793" cy="883020"/>
          </a:xfrm>
          <a:solidFill>
            <a:schemeClr val="accent2"/>
          </a:solidFill>
        </p:grpSpPr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3B7E48E1-E44A-46FA-B9D4-93B560D6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solidFill>
              <a:srgbClr val="42BA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08" name="Freeform 47">
              <a:extLst>
                <a:ext uri="{FF2B5EF4-FFF2-40B4-BE49-F238E27FC236}">
                  <a16:creationId xmlns:a16="http://schemas.microsoft.com/office/drawing/2014/main" id="{086EE1F1-A68F-477B-B2A7-72745D57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solidFill>
              <a:srgbClr val="42BA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10" name="Freeform 40">
            <a:extLst>
              <a:ext uri="{FF2B5EF4-FFF2-40B4-BE49-F238E27FC236}">
                <a16:creationId xmlns:a16="http://schemas.microsoft.com/office/drawing/2014/main" id="{9DE07862-4D19-458E-84AD-1FCAF8799E14}"/>
              </a:ext>
            </a:extLst>
          </p:cNvPr>
          <p:cNvSpPr>
            <a:spLocks/>
          </p:cNvSpPr>
          <p:nvPr/>
        </p:nvSpPr>
        <p:spPr bwMode="auto">
          <a:xfrm rot="11460209">
            <a:off x="8029816" y="4204621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11" name="Group 47">
            <a:extLst>
              <a:ext uri="{FF2B5EF4-FFF2-40B4-BE49-F238E27FC236}">
                <a16:creationId xmlns:a16="http://schemas.microsoft.com/office/drawing/2014/main" id="{F4B8FD14-884C-40C9-9DC0-1964C7ADF07A}"/>
              </a:ext>
            </a:extLst>
          </p:cNvPr>
          <p:cNvGrpSpPr/>
          <p:nvPr/>
        </p:nvGrpSpPr>
        <p:grpSpPr>
          <a:xfrm rot="11460209">
            <a:off x="7772742" y="4172496"/>
            <a:ext cx="810391" cy="1177360"/>
            <a:chOff x="5011598" y="2140479"/>
            <a:chExt cx="607793" cy="883020"/>
          </a:xfrm>
          <a:solidFill>
            <a:srgbClr val="3E8853"/>
          </a:solidFill>
        </p:grpSpPr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2DAC43F7-A17B-4FD8-B9BC-0FEA170D8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13" name="Freeform 47">
              <a:extLst>
                <a:ext uri="{FF2B5EF4-FFF2-40B4-BE49-F238E27FC236}">
                  <a16:creationId xmlns:a16="http://schemas.microsoft.com/office/drawing/2014/main" id="{DA7781B7-AA13-491D-8B49-2539AE881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30" name="Rectangle 38">
            <a:extLst>
              <a:ext uri="{FF2B5EF4-FFF2-40B4-BE49-F238E27FC236}">
                <a16:creationId xmlns:a16="http://schemas.microsoft.com/office/drawing/2014/main" id="{DD5AC1EA-79D1-4F1F-81A5-61C89F2348BA}"/>
              </a:ext>
            </a:extLst>
          </p:cNvPr>
          <p:cNvSpPr/>
          <p:nvPr/>
        </p:nvSpPr>
        <p:spPr>
          <a:xfrm>
            <a:off x="988689" y="5226779"/>
            <a:ext cx="518836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b="1" dirty="0">
                <a:solidFill>
                  <a:schemeClr val="tx2"/>
                </a:solidFill>
                <a:latin typeface="Ancizar Sans" panose="020B0602040300000003" pitchFamily="34" charset="0"/>
              </a:rPr>
              <a:t>Los objetivos apropiados para el bienestar de toda la organización. </a:t>
            </a:r>
            <a:endParaRPr lang="es-CO" sz="2133" b="1" dirty="0">
              <a:solidFill>
                <a:schemeClr val="tx2"/>
              </a:solidFill>
              <a:latin typeface="Ancizar Sans" panose="020B0602040300000003" pitchFamily="34" charset="0"/>
            </a:endParaRPr>
          </a:p>
        </p:txBody>
      </p:sp>
      <p:sp>
        <p:nvSpPr>
          <p:cNvPr id="231" name="Freeform 167">
            <a:extLst>
              <a:ext uri="{FF2B5EF4-FFF2-40B4-BE49-F238E27FC236}">
                <a16:creationId xmlns:a16="http://schemas.microsoft.com/office/drawing/2014/main" id="{327A95EB-6A85-4F01-AB51-EE47A33E76F1}"/>
              </a:ext>
            </a:extLst>
          </p:cNvPr>
          <p:cNvSpPr>
            <a:spLocks noEditPoints="1"/>
          </p:cNvSpPr>
          <p:nvPr/>
        </p:nvSpPr>
        <p:spPr bwMode="auto">
          <a:xfrm>
            <a:off x="463712" y="5241622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0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42" grpId="0"/>
      <p:bldP spid="56" grpId="0"/>
      <p:bldP spid="62" grpId="0"/>
      <p:bldP spid="66" grpId="0" animBg="1"/>
      <p:bldP spid="67" grpId="0" animBg="1"/>
      <p:bldP spid="68" grpId="0" animBg="1"/>
      <p:bldP spid="70" grpId="0" animBg="1"/>
      <p:bldP spid="72" grpId="0"/>
      <p:bldP spid="230" grpId="0"/>
      <p:bldP spid="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pic>
        <p:nvPicPr>
          <p:cNvPr id="1026" name="Picture 2" descr="10 Ecuaciones Matemáticas que Cambiaron la Historia">
            <a:extLst>
              <a:ext uri="{FF2B5EF4-FFF2-40B4-BE49-F238E27FC236}">
                <a16:creationId xmlns:a16="http://schemas.microsoft.com/office/drawing/2014/main" id="{379C37B8-3C8D-47E5-9369-4D94FC9CB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6" r="24857"/>
          <a:stretch/>
        </p:blipFill>
        <p:spPr bwMode="auto">
          <a:xfrm>
            <a:off x="6178933" y="2101562"/>
            <a:ext cx="2520563" cy="13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yes de Newton no hay más que una | Cuentos Cuánticos">
            <a:extLst>
              <a:ext uri="{FF2B5EF4-FFF2-40B4-BE49-F238E27FC236}">
                <a16:creationId xmlns:a16="http://schemas.microsoft.com/office/drawing/2014/main" id="{54A6D5D1-AFB8-476E-B940-0421D70B6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1" b="22059"/>
          <a:stretch/>
        </p:blipFill>
        <p:spPr bwMode="auto">
          <a:xfrm>
            <a:off x="6604000" y="4404318"/>
            <a:ext cx="1873629" cy="8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OTEMOS CON LA FISICA : EL MOVIMIENTO EN EL ESPACIO">
            <a:extLst>
              <a:ext uri="{FF2B5EF4-FFF2-40B4-BE49-F238E27FC236}">
                <a16:creationId xmlns:a16="http://schemas.microsoft.com/office/drawing/2014/main" id="{F3A0F0FF-D6A8-409A-A030-5F91A85A5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7"/>
          <a:stretch/>
        </p:blipFill>
        <p:spPr bwMode="auto">
          <a:xfrm>
            <a:off x="9448800" y="3078121"/>
            <a:ext cx="2066656" cy="15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C48658C-0015-483D-8C89-03EA1BFE1C48}"/>
              </a:ext>
            </a:extLst>
          </p:cNvPr>
          <p:cNvSpPr/>
          <p:nvPr/>
        </p:nvSpPr>
        <p:spPr bwMode="auto">
          <a:xfrm>
            <a:off x="0" y="1416962"/>
            <a:ext cx="5280000" cy="5446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32CFAC96-885E-48B3-BD73-8A347909ACE6}"/>
              </a:ext>
            </a:extLst>
          </p:cNvPr>
          <p:cNvSpPr/>
          <p:nvPr/>
        </p:nvSpPr>
        <p:spPr>
          <a:xfrm>
            <a:off x="101600" y="3052722"/>
            <a:ext cx="5080000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modelos matemáticos son representaciones idealizadas de la realidad, expresados 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términos de símbolos y expresiones matemáticas. 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>
            <a:extLst>
              <a:ext uri="{FF2B5EF4-FFF2-40B4-BE49-F238E27FC236}">
                <a16:creationId xmlns:a16="http://schemas.microsoft.com/office/drawing/2014/main" id="{E2473AB6-2CF0-4C65-B455-30F759C642CA}"/>
              </a:ext>
            </a:extLst>
          </p:cNvPr>
          <p:cNvSpPr/>
          <p:nvPr/>
        </p:nvSpPr>
        <p:spPr bwMode="auto">
          <a:xfrm>
            <a:off x="0" y="1397000"/>
            <a:ext cx="5280000" cy="5446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603E3725-05A0-48EF-BD4C-861AAD581951}"/>
              </a:ext>
            </a:extLst>
          </p:cNvPr>
          <p:cNvSpPr/>
          <p:nvPr/>
        </p:nvSpPr>
        <p:spPr>
          <a:xfrm>
            <a:off x="101600" y="3052722"/>
            <a:ext cx="5080000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modelos matemáticos son representaciones idealizadas de la realidad, expresados 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términos de símbolos y expresiones matemáticas. 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</a:t>
            </a:r>
            <a:r>
              <a:rPr lang="es-ES" sz="4267" dirty="0">
                <a:solidFill>
                  <a:srgbClr val="FF0000"/>
                </a:solidFill>
                <a:latin typeface="Ancizar Sans Black" panose="020B0A02040300000003" pitchFamily="34" charset="0"/>
              </a:rPr>
              <a:t>modelo</a:t>
            </a:r>
            <a:r>
              <a:rPr lang="es-ES" sz="4267" dirty="0">
                <a:latin typeface="Ancizar Sans Black" panose="020B0A02040300000003" pitchFamily="34" charset="0"/>
              </a:rPr>
              <a:t> matemático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D3330688-680D-4C36-AACC-F01F4BCD1DDD}"/>
              </a:ext>
            </a:extLst>
          </p:cNvPr>
          <p:cNvSpPr/>
          <p:nvPr/>
        </p:nvSpPr>
        <p:spPr bwMode="auto">
          <a:xfrm>
            <a:off x="6929360" y="1454770"/>
            <a:ext cx="5280000" cy="5446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A588BB0-259D-401B-A431-6C1654958CEE}"/>
              </a:ext>
            </a:extLst>
          </p:cNvPr>
          <p:cNvSpPr/>
          <p:nvPr/>
        </p:nvSpPr>
        <p:spPr>
          <a:xfrm>
            <a:off x="7010400" y="2817908"/>
            <a:ext cx="5080000" cy="29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El modelo matemático de un problema industrial está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conformado por el sistema de ecuaciones e inecuaciones y expresiones matemáticas relacionadas que describen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esencia del problema.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8" name="Es igual a 57">
            <a:extLst>
              <a:ext uri="{FF2B5EF4-FFF2-40B4-BE49-F238E27FC236}">
                <a16:creationId xmlns:a16="http://schemas.microsoft.com/office/drawing/2014/main" id="{27A19DAF-7571-4064-B9AD-9FA9AED87C3B}"/>
              </a:ext>
            </a:extLst>
          </p:cNvPr>
          <p:cNvSpPr/>
          <p:nvPr/>
        </p:nvSpPr>
        <p:spPr bwMode="auto">
          <a:xfrm>
            <a:off x="5698280" y="3815435"/>
            <a:ext cx="812800" cy="609600"/>
          </a:xfrm>
          <a:prstGeom prst="mathEqual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blipFill>
                <a:blip r:embed="rId2"/>
                <a:stretch>
                  <a:fillRect l="-1805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blipFill>
                <a:blip r:embed="rId3"/>
                <a:stretch>
                  <a:fillRect l="-1370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8045342" y="418201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7857626" y="4597681"/>
                <a:ext cx="33697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+ ..+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4597681"/>
                <a:ext cx="3369727" cy="369332"/>
              </a:xfrm>
              <a:prstGeom prst="rect">
                <a:avLst/>
              </a:prstGeom>
              <a:blipFill>
                <a:blip r:embed="rId4"/>
                <a:stretch>
                  <a:fillRect l="-181" r="-1085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4928195" y="157435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5028260" y="317580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5218066" y="459567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17641C94-EEDE-4D8C-A0B8-055B9B8CB796}"/>
              </a:ext>
            </a:extLst>
          </p:cNvPr>
          <p:cNvSpPr/>
          <p:nvPr/>
        </p:nvSpPr>
        <p:spPr>
          <a:xfrm>
            <a:off x="406400" y="1845373"/>
            <a:ext cx="3850401" cy="465305"/>
          </a:xfrm>
          <a:prstGeom prst="roundRect">
            <a:avLst/>
          </a:prstGeom>
          <a:solidFill>
            <a:srgbClr val="62A39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toma de decisiones</a:t>
            </a:r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E71D6539-AD5A-493C-BAAF-B765C1B386CD}"/>
              </a:ext>
            </a:extLst>
          </p:cNvPr>
          <p:cNvSpPr/>
          <p:nvPr/>
        </p:nvSpPr>
        <p:spPr>
          <a:xfrm>
            <a:off x="457781" y="3004109"/>
            <a:ext cx="3783409" cy="828454"/>
          </a:xfrm>
          <a:prstGeom prst="roundRect">
            <a:avLst/>
          </a:prstGeom>
          <a:solidFill>
            <a:srgbClr val="42BA97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medida de desempeño adecuada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D613C8AB-2B42-4EF7-BF6A-D486916A07E5}"/>
              </a:ext>
            </a:extLst>
          </p:cNvPr>
          <p:cNvSpPr/>
          <p:nvPr/>
        </p:nvSpPr>
        <p:spPr>
          <a:xfrm>
            <a:off x="457780" y="4162845"/>
            <a:ext cx="3783411" cy="1191603"/>
          </a:xfrm>
          <a:prstGeom prst="roundRect">
            <a:avLst/>
          </a:prstGeom>
          <a:solidFill>
            <a:srgbClr val="27CED7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limitaciones que se puedan imponer sobre los valores de las variables de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76E2746-26DB-4D5E-9734-20186778B88E}"/>
              </a:ext>
            </a:extLst>
          </p:cNvPr>
          <p:cNvCxnSpPr>
            <a:cxnSpLocks/>
          </p:cNvCxnSpPr>
          <p:nvPr/>
        </p:nvCxnSpPr>
        <p:spPr>
          <a:xfrm>
            <a:off x="4368800" y="2078025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3447E77-9A14-4E49-9FD9-5D34A8B37E43}"/>
              </a:ext>
            </a:extLst>
          </p:cNvPr>
          <p:cNvCxnSpPr>
            <a:cxnSpLocks/>
          </p:cNvCxnSpPr>
          <p:nvPr/>
        </p:nvCxnSpPr>
        <p:spPr>
          <a:xfrm>
            <a:off x="4368800" y="3408425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34D2F9-4342-46AF-9921-4BF28D997C31}"/>
              </a:ext>
            </a:extLst>
          </p:cNvPr>
          <p:cNvCxnSpPr>
            <a:cxnSpLocks/>
          </p:cNvCxnSpPr>
          <p:nvPr/>
        </p:nvCxnSpPr>
        <p:spPr>
          <a:xfrm>
            <a:off x="4368800" y="4822824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7349625" y="203735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7349625" y="336775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7349625" y="478215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7857626" y="96700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967001"/>
                <a:ext cx="1688839" cy="369332"/>
              </a:xfrm>
              <a:prstGeom prst="rect">
                <a:avLst/>
              </a:prstGeom>
              <a:blipFill>
                <a:blip r:embed="rId3"/>
                <a:stretch>
                  <a:fillRect l="-1805" b="-1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7857626" y="237149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2371491"/>
                <a:ext cx="3557981" cy="369332"/>
              </a:xfrm>
              <a:prstGeom prst="rect">
                <a:avLst/>
              </a:prstGeom>
              <a:blipFill>
                <a:blip r:embed="rId4"/>
                <a:stretch>
                  <a:fillRect l="-1370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8045342" y="333980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7753754" y="3755471"/>
                <a:ext cx="37270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..+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54" y="3755471"/>
                <a:ext cx="372704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4928195" y="73214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5028260" y="233359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5218066" y="375346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0B1BE954-2CD9-4BC5-8A25-E029FE55A2A5}"/>
              </a:ext>
            </a:extLst>
          </p:cNvPr>
          <p:cNvSpPr/>
          <p:nvPr/>
        </p:nvSpPr>
        <p:spPr>
          <a:xfrm>
            <a:off x="5307177" y="5173338"/>
            <a:ext cx="1450712" cy="465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Parámetros</a:t>
            </a: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17641C94-EEDE-4D8C-A0B8-055B9B8CB796}"/>
              </a:ext>
            </a:extLst>
          </p:cNvPr>
          <p:cNvSpPr/>
          <p:nvPr/>
        </p:nvSpPr>
        <p:spPr>
          <a:xfrm>
            <a:off x="406400" y="1003163"/>
            <a:ext cx="3850401" cy="465305"/>
          </a:xfrm>
          <a:prstGeom prst="roundRect">
            <a:avLst/>
          </a:prstGeom>
          <a:solidFill>
            <a:srgbClr val="62A39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toma de decisiones</a:t>
            </a:r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E71D6539-AD5A-493C-BAAF-B765C1B386CD}"/>
              </a:ext>
            </a:extLst>
          </p:cNvPr>
          <p:cNvSpPr/>
          <p:nvPr/>
        </p:nvSpPr>
        <p:spPr>
          <a:xfrm>
            <a:off x="457781" y="2161899"/>
            <a:ext cx="3783409" cy="828454"/>
          </a:xfrm>
          <a:prstGeom prst="roundRect">
            <a:avLst/>
          </a:prstGeom>
          <a:solidFill>
            <a:srgbClr val="42BA97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medida de desempeño adecuada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D613C8AB-2B42-4EF7-BF6A-D486916A07E5}"/>
              </a:ext>
            </a:extLst>
          </p:cNvPr>
          <p:cNvSpPr/>
          <p:nvPr/>
        </p:nvSpPr>
        <p:spPr>
          <a:xfrm>
            <a:off x="457780" y="3320635"/>
            <a:ext cx="3783411" cy="1191603"/>
          </a:xfrm>
          <a:prstGeom prst="roundRect">
            <a:avLst/>
          </a:prstGeom>
          <a:solidFill>
            <a:srgbClr val="27CED7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limitaciones que se puedan imponer sobre los valores de las variables de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76E2746-26DB-4D5E-9734-20186778B88E}"/>
              </a:ext>
            </a:extLst>
          </p:cNvPr>
          <p:cNvCxnSpPr>
            <a:cxnSpLocks/>
          </p:cNvCxnSpPr>
          <p:nvPr/>
        </p:nvCxnSpPr>
        <p:spPr>
          <a:xfrm>
            <a:off x="4368800" y="1235815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3447E77-9A14-4E49-9FD9-5D34A8B37E43}"/>
              </a:ext>
            </a:extLst>
          </p:cNvPr>
          <p:cNvCxnSpPr>
            <a:cxnSpLocks/>
          </p:cNvCxnSpPr>
          <p:nvPr/>
        </p:nvCxnSpPr>
        <p:spPr>
          <a:xfrm>
            <a:off x="4368800" y="2566215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34D2F9-4342-46AF-9921-4BF28D997C31}"/>
              </a:ext>
            </a:extLst>
          </p:cNvPr>
          <p:cNvCxnSpPr>
            <a:cxnSpLocks/>
          </p:cNvCxnSpPr>
          <p:nvPr/>
        </p:nvCxnSpPr>
        <p:spPr>
          <a:xfrm>
            <a:off x="4368800" y="3980614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7349625" y="119514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7349625" y="252554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7349625" y="393994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670148-AC9A-473C-8234-B97C41763102}"/>
              </a:ext>
            </a:extLst>
          </p:cNvPr>
          <p:cNvSpPr/>
          <p:nvPr/>
        </p:nvSpPr>
        <p:spPr bwMode="auto">
          <a:xfrm>
            <a:off x="8462044" y="232321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C96E188-2193-418A-AC7F-8B937D5CC1D0}"/>
              </a:ext>
            </a:extLst>
          </p:cNvPr>
          <p:cNvSpPr/>
          <p:nvPr/>
        </p:nvSpPr>
        <p:spPr bwMode="auto">
          <a:xfrm>
            <a:off x="9396616" y="230644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BBCECF5-905C-4AC1-96D5-28E4604B14EB}"/>
              </a:ext>
            </a:extLst>
          </p:cNvPr>
          <p:cNvSpPr/>
          <p:nvPr/>
        </p:nvSpPr>
        <p:spPr bwMode="auto">
          <a:xfrm>
            <a:off x="10782552" y="2338967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59227-4D91-4941-952D-D5DD4F07E991}"/>
              </a:ext>
            </a:extLst>
          </p:cNvPr>
          <p:cNvSpPr/>
          <p:nvPr/>
        </p:nvSpPr>
        <p:spPr bwMode="auto">
          <a:xfrm>
            <a:off x="9895281" y="367927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A409AFF-206A-44E6-A1E5-CE43112DBC92}"/>
              </a:ext>
            </a:extLst>
          </p:cNvPr>
          <p:cNvSpPr/>
          <p:nvPr/>
        </p:nvSpPr>
        <p:spPr bwMode="auto">
          <a:xfrm>
            <a:off x="8802400" y="371180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20B40A8-EA20-4757-9245-D3622B8B75D2}"/>
              </a:ext>
            </a:extLst>
          </p:cNvPr>
          <p:cNvCxnSpPr>
            <a:cxnSpLocks/>
          </p:cNvCxnSpPr>
          <p:nvPr/>
        </p:nvCxnSpPr>
        <p:spPr>
          <a:xfrm>
            <a:off x="7363626" y="5431590"/>
            <a:ext cx="40659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A60E8B-36FF-4A38-8A7E-33C2B216CD8E}"/>
              </a:ext>
            </a:extLst>
          </p:cNvPr>
          <p:cNvCxnSpPr>
            <a:cxnSpLocks/>
          </p:cNvCxnSpPr>
          <p:nvPr/>
        </p:nvCxnSpPr>
        <p:spPr>
          <a:xfrm>
            <a:off x="11415607" y="3054249"/>
            <a:ext cx="0" cy="2377341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A7B6BC3-2761-4259-B4B5-058B36A1BC7A}"/>
              </a:ext>
            </a:extLst>
          </p:cNvPr>
          <p:cNvCxnSpPr>
            <a:cxnSpLocks/>
          </p:cNvCxnSpPr>
          <p:nvPr/>
        </p:nvCxnSpPr>
        <p:spPr>
          <a:xfrm flipH="1">
            <a:off x="8569359" y="3054249"/>
            <a:ext cx="28462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0CCE41-CB5B-444C-A6BC-5D5A24819EAC}"/>
              </a:ext>
            </a:extLst>
          </p:cNvPr>
          <p:cNvCxnSpPr>
            <a:cxnSpLocks/>
          </p:cNvCxnSpPr>
          <p:nvPr/>
        </p:nvCxnSpPr>
        <p:spPr>
          <a:xfrm flipH="1">
            <a:off x="7923659" y="4516413"/>
            <a:ext cx="34919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B47012-BA53-49AE-B83F-B257285C1DC0}"/>
              </a:ext>
            </a:extLst>
          </p:cNvPr>
          <p:cNvCxnSpPr>
            <a:cxnSpLocks/>
          </p:cNvCxnSpPr>
          <p:nvPr/>
        </p:nvCxnSpPr>
        <p:spPr>
          <a:xfrm flipH="1">
            <a:off x="8586776" y="2805873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E930836-598E-47A2-A30A-FFB861E92E14}"/>
              </a:ext>
            </a:extLst>
          </p:cNvPr>
          <p:cNvCxnSpPr>
            <a:cxnSpLocks/>
          </p:cNvCxnSpPr>
          <p:nvPr/>
        </p:nvCxnSpPr>
        <p:spPr>
          <a:xfrm flipH="1">
            <a:off x="9515475" y="278640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D8AC06-243A-4B02-8D0C-B13ED9463DC9}"/>
              </a:ext>
            </a:extLst>
          </p:cNvPr>
          <p:cNvCxnSpPr>
            <a:cxnSpLocks/>
          </p:cNvCxnSpPr>
          <p:nvPr/>
        </p:nvCxnSpPr>
        <p:spPr>
          <a:xfrm flipH="1">
            <a:off x="10902552" y="280685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9025A69-0F71-4E4F-A62C-ADA464BC6522}"/>
              </a:ext>
            </a:extLst>
          </p:cNvPr>
          <p:cNvCxnSpPr>
            <a:cxnSpLocks/>
          </p:cNvCxnSpPr>
          <p:nvPr/>
        </p:nvCxnSpPr>
        <p:spPr>
          <a:xfrm flipH="1">
            <a:off x="8939659" y="424435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B7CFB90-0CEF-4982-8211-CE413335FC83}"/>
              </a:ext>
            </a:extLst>
          </p:cNvPr>
          <p:cNvCxnSpPr>
            <a:cxnSpLocks/>
          </p:cNvCxnSpPr>
          <p:nvPr/>
        </p:nvCxnSpPr>
        <p:spPr>
          <a:xfrm flipH="1">
            <a:off x="10015282" y="422297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99995E-3872-4D63-97CD-65FD2E134099}"/>
              </a:ext>
            </a:extLst>
          </p:cNvPr>
          <p:cNvSpPr txBox="1"/>
          <p:nvPr/>
        </p:nvSpPr>
        <p:spPr>
          <a:xfrm>
            <a:off x="457780" y="4973990"/>
            <a:ext cx="3783411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La determinación de un valor por parámetro es una tarea difícil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A34208B-E749-4371-A8CE-B6767455907B}"/>
              </a:ext>
            </a:extLst>
          </p:cNvPr>
          <p:cNvCxnSpPr>
            <a:cxnSpLocks/>
          </p:cNvCxnSpPr>
          <p:nvPr/>
        </p:nvCxnSpPr>
        <p:spPr>
          <a:xfrm>
            <a:off x="4368800" y="5392151"/>
            <a:ext cx="406400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97A2448-20C5-9640-923F-2125BE73A9B9}"/>
              </a:ext>
            </a:extLst>
          </p:cNvPr>
          <p:cNvCxnSpPr>
            <a:cxnSpLocks/>
          </p:cNvCxnSpPr>
          <p:nvPr/>
        </p:nvCxnSpPr>
        <p:spPr>
          <a:xfrm flipH="1">
            <a:off x="8026400" y="416721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23">
            <a:extLst>
              <a:ext uri="{FF2B5EF4-FFF2-40B4-BE49-F238E27FC236}">
                <a16:creationId xmlns:a16="http://schemas.microsoft.com/office/drawing/2014/main" id="{41830B75-C880-EA47-8DA5-6EB8520C0E1C}"/>
              </a:ext>
            </a:extLst>
          </p:cNvPr>
          <p:cNvSpPr/>
          <p:nvPr/>
        </p:nvSpPr>
        <p:spPr bwMode="auto">
          <a:xfrm>
            <a:off x="7888000" y="3778011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4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440401" y="180921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01" y="1809211"/>
                <a:ext cx="1688839" cy="369332"/>
              </a:xfrm>
              <a:prstGeom prst="rect">
                <a:avLst/>
              </a:prstGeom>
              <a:blipFill>
                <a:blip r:embed="rId3"/>
                <a:stretch>
                  <a:fillRect l="-1444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3440400" y="321370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00" y="3213701"/>
                <a:ext cx="3557981" cy="369332"/>
              </a:xfrm>
              <a:prstGeom prst="rect">
                <a:avLst/>
              </a:prstGeom>
              <a:blipFill>
                <a:blip r:embed="rId4"/>
                <a:stretch>
                  <a:fillRect l="-1199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3628117" y="418201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3251201" y="4597681"/>
                <a:ext cx="3762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...+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1" y="4597681"/>
                <a:ext cx="376212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510969" y="157435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611034" y="317580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800841" y="459567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0B1BE954-2CD9-4BC5-8A25-E029FE55A2A5}"/>
              </a:ext>
            </a:extLst>
          </p:cNvPr>
          <p:cNvSpPr/>
          <p:nvPr/>
        </p:nvSpPr>
        <p:spPr>
          <a:xfrm>
            <a:off x="889952" y="6015548"/>
            <a:ext cx="1450712" cy="465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Parámetros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2932400" y="203735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2932400" y="336775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2932400" y="478215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670148-AC9A-473C-8234-B97C41763102}"/>
              </a:ext>
            </a:extLst>
          </p:cNvPr>
          <p:cNvSpPr/>
          <p:nvPr/>
        </p:nvSpPr>
        <p:spPr bwMode="auto">
          <a:xfrm>
            <a:off x="4044819" y="316542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C96E188-2193-418A-AC7F-8B937D5CC1D0}"/>
              </a:ext>
            </a:extLst>
          </p:cNvPr>
          <p:cNvSpPr/>
          <p:nvPr/>
        </p:nvSpPr>
        <p:spPr bwMode="auto">
          <a:xfrm>
            <a:off x="4979391" y="314865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BBCECF5-905C-4AC1-96D5-28E4604B14EB}"/>
              </a:ext>
            </a:extLst>
          </p:cNvPr>
          <p:cNvSpPr/>
          <p:nvPr/>
        </p:nvSpPr>
        <p:spPr bwMode="auto">
          <a:xfrm>
            <a:off x="6365327" y="3181177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59227-4D91-4941-952D-D5DD4F07E991}"/>
              </a:ext>
            </a:extLst>
          </p:cNvPr>
          <p:cNvSpPr/>
          <p:nvPr/>
        </p:nvSpPr>
        <p:spPr bwMode="auto">
          <a:xfrm>
            <a:off x="5478056" y="452148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A409AFF-206A-44E6-A1E5-CE43112DBC92}"/>
              </a:ext>
            </a:extLst>
          </p:cNvPr>
          <p:cNvSpPr/>
          <p:nvPr/>
        </p:nvSpPr>
        <p:spPr bwMode="auto">
          <a:xfrm>
            <a:off x="4152133" y="455401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20B40A8-EA20-4757-9245-D3622B8B75D2}"/>
              </a:ext>
            </a:extLst>
          </p:cNvPr>
          <p:cNvCxnSpPr>
            <a:cxnSpLocks/>
          </p:cNvCxnSpPr>
          <p:nvPr/>
        </p:nvCxnSpPr>
        <p:spPr>
          <a:xfrm>
            <a:off x="2946400" y="6273800"/>
            <a:ext cx="40659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A60E8B-36FF-4A38-8A7E-33C2B216CD8E}"/>
              </a:ext>
            </a:extLst>
          </p:cNvPr>
          <p:cNvCxnSpPr>
            <a:cxnSpLocks/>
          </p:cNvCxnSpPr>
          <p:nvPr/>
        </p:nvCxnSpPr>
        <p:spPr>
          <a:xfrm>
            <a:off x="6998381" y="3896459"/>
            <a:ext cx="0" cy="2377341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A7B6BC3-2761-4259-B4B5-058B36A1BC7A}"/>
              </a:ext>
            </a:extLst>
          </p:cNvPr>
          <p:cNvCxnSpPr>
            <a:cxnSpLocks/>
          </p:cNvCxnSpPr>
          <p:nvPr/>
        </p:nvCxnSpPr>
        <p:spPr>
          <a:xfrm flipH="1">
            <a:off x="4152133" y="3896459"/>
            <a:ext cx="28462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0CCE41-CB5B-444C-A6BC-5D5A24819EAC}"/>
              </a:ext>
            </a:extLst>
          </p:cNvPr>
          <p:cNvCxnSpPr>
            <a:cxnSpLocks/>
          </p:cNvCxnSpPr>
          <p:nvPr/>
        </p:nvCxnSpPr>
        <p:spPr>
          <a:xfrm flipH="1">
            <a:off x="3338800" y="5358623"/>
            <a:ext cx="36595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B47012-BA53-49AE-B83F-B257285C1DC0}"/>
              </a:ext>
            </a:extLst>
          </p:cNvPr>
          <p:cNvCxnSpPr>
            <a:cxnSpLocks/>
          </p:cNvCxnSpPr>
          <p:nvPr/>
        </p:nvCxnSpPr>
        <p:spPr>
          <a:xfrm flipH="1">
            <a:off x="4169551" y="3648083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E930836-598E-47A2-A30A-FFB861E92E14}"/>
              </a:ext>
            </a:extLst>
          </p:cNvPr>
          <p:cNvCxnSpPr>
            <a:cxnSpLocks/>
          </p:cNvCxnSpPr>
          <p:nvPr/>
        </p:nvCxnSpPr>
        <p:spPr>
          <a:xfrm flipH="1">
            <a:off x="5098250" y="362861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D8AC06-243A-4B02-8D0C-B13ED9463DC9}"/>
              </a:ext>
            </a:extLst>
          </p:cNvPr>
          <p:cNvCxnSpPr>
            <a:cxnSpLocks/>
          </p:cNvCxnSpPr>
          <p:nvPr/>
        </p:nvCxnSpPr>
        <p:spPr>
          <a:xfrm flipH="1">
            <a:off x="6485327" y="364906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9025A69-0F71-4E4F-A62C-ADA464BC6522}"/>
              </a:ext>
            </a:extLst>
          </p:cNvPr>
          <p:cNvCxnSpPr>
            <a:cxnSpLocks/>
          </p:cNvCxnSpPr>
          <p:nvPr/>
        </p:nvCxnSpPr>
        <p:spPr>
          <a:xfrm flipH="1">
            <a:off x="3352800" y="508656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B7CFB90-0CEF-4982-8211-CE413335FC83}"/>
              </a:ext>
            </a:extLst>
          </p:cNvPr>
          <p:cNvCxnSpPr>
            <a:cxnSpLocks/>
          </p:cNvCxnSpPr>
          <p:nvPr/>
        </p:nvCxnSpPr>
        <p:spPr>
          <a:xfrm flipH="1">
            <a:off x="5598056" y="506518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EB88E0B-91AD-441D-ACAE-EAA96047ADD9}"/>
              </a:ext>
            </a:extLst>
          </p:cNvPr>
          <p:cNvSpPr txBox="1"/>
          <p:nvPr/>
        </p:nvSpPr>
        <p:spPr>
          <a:xfrm>
            <a:off x="7179899" y="2752980"/>
            <a:ext cx="5039443" cy="214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El problema es elegir los valores de las variables de decisión de manera que se </a:t>
            </a:r>
            <a:r>
              <a:rPr lang="es-ES" sz="2667" b="1" dirty="0">
                <a:solidFill>
                  <a:srgbClr val="FF0000"/>
                </a:solidFill>
                <a:latin typeface="Ancizar Sans Extrabold" panose="020B0902040300000003" pitchFamily="34" charset="0"/>
              </a:rPr>
              <a:t>maximice</a:t>
            </a:r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/ </a:t>
            </a:r>
            <a:r>
              <a:rPr lang="es-ES" sz="2667" b="1" dirty="0">
                <a:solidFill>
                  <a:srgbClr val="FF0000"/>
                </a:solidFill>
                <a:latin typeface="Ancizar Sans Extrabold" panose="020B0902040300000003" pitchFamily="34" charset="0"/>
              </a:rPr>
              <a:t>minimice </a:t>
            </a:r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la función objetivo, sujeta a las restricciones dadas.</a:t>
            </a:r>
          </a:p>
        </p:txBody>
      </p:sp>
      <p:sp>
        <p:nvSpPr>
          <p:cNvPr id="35" name="Rectángulo: esquinas redondeadas 22">
            <a:extLst>
              <a:ext uri="{FF2B5EF4-FFF2-40B4-BE49-F238E27FC236}">
                <a16:creationId xmlns:a16="http://schemas.microsoft.com/office/drawing/2014/main" id="{DB215DB4-FDF2-494A-80D3-C9A11F15D05D}"/>
              </a:ext>
            </a:extLst>
          </p:cNvPr>
          <p:cNvSpPr/>
          <p:nvPr/>
        </p:nvSpPr>
        <p:spPr bwMode="auto">
          <a:xfrm>
            <a:off x="3251200" y="4546600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C1AEAFD-84F4-CD43-BB54-6F98AC467266}"/>
              </a:ext>
            </a:extLst>
          </p:cNvPr>
          <p:cNvCxnSpPr>
            <a:cxnSpLocks/>
          </p:cNvCxnSpPr>
          <p:nvPr/>
        </p:nvCxnSpPr>
        <p:spPr>
          <a:xfrm flipH="1">
            <a:off x="4267200" y="5054600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7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GENERALIDADES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idx="1"/>
          </p:nvPr>
        </p:nvSpPr>
        <p:spPr>
          <a:xfrm>
            <a:off x="685800" y="1690688"/>
            <a:ext cx="10820400" cy="11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Maximización, cuando lo que se persigue es el máximo de utilidad o ingreso.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Minimización, cuando se persigue un mínimo de costos o egresos de una empresa.</a:t>
            </a:r>
            <a:endParaRPr dirty="0"/>
          </a:p>
        </p:txBody>
      </p:sp>
      <p:sp>
        <p:nvSpPr>
          <p:cNvPr id="152" name="Google Shape;152;p2"/>
          <p:cNvSpPr txBox="1"/>
          <p:nvPr/>
        </p:nvSpPr>
        <p:spPr>
          <a:xfrm>
            <a:off x="838200" y="3016251"/>
            <a:ext cx="10820400" cy="294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fábrica de muebles produce sillas, mesas y escritorios para los cuales ha establecido que rinden una contribución a las utilidades de $5.000, $8.000 y $6.000 por unidad respectivamente.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la producción de dichos artículos la compañía cuenta con una disponibilidad semanal de 100 metros de madera, 150 metros de tubo y 120 horas de mano de obra (horas-hombre).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Además, mediante un estudio se ha determinado que para producir una silla se requieren 5 metros de madera, 3 metros de tubo y 4 horas de mano de obra; para producir una mesa se necesitan 3 metros de madera, 6 metros de tubo y 3 horas hombre de trabajo; mientras que para producir un escritorio se requieren 7 metros de madera, 4 metros de tubo y 3 horas de mano de obra.</a:t>
            </a: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5A7C0E-288B-482F-8EC4-108A9EC12932}"/>
              </a:ext>
            </a:extLst>
          </p:cNvPr>
          <p:cNvSpPr txBox="1"/>
          <p:nvPr/>
        </p:nvSpPr>
        <p:spPr>
          <a:xfrm>
            <a:off x="1320800" y="4343401"/>
            <a:ext cx="2032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733" dirty="0">
                <a:solidFill>
                  <a:schemeClr val="accent4"/>
                </a:solidFill>
                <a:latin typeface="Ancizar Sans Black" panose="020B0A02040300000003" pitchFamily="34" charset="0"/>
              </a:rPr>
              <a:t>Ventajas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114B0CB3-6659-44DF-A7F1-D31D3624D4A7}"/>
              </a:ext>
            </a:extLst>
          </p:cNvPr>
          <p:cNvSpPr/>
          <p:nvPr/>
        </p:nvSpPr>
        <p:spPr>
          <a:xfrm>
            <a:off x="3962401" y="1905001"/>
            <a:ext cx="7366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Describe un problema en forma mucho más concisa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Hace más comprensible toda la estructura del problema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Ayuda a revelar las relaciones importantes de causa-efecto.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Indica con mayor claridad qué datos adicionales son importantes para el análisis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Facilita el manejo total del problema y, al mismo tiempo, el estudio de sus interrelaciones.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Forma un puente para el empleo de técnicas matemáticas y computadoras de alto poder para analizar el problema. </a:t>
            </a:r>
          </a:p>
        </p:txBody>
      </p:sp>
      <p:pic>
        <p:nvPicPr>
          <p:cNvPr id="3" name="Gráfico 2" descr="Señal de pulgar hacia arriba  con relleno sólido">
            <a:extLst>
              <a:ext uri="{FF2B5EF4-FFF2-40B4-BE49-F238E27FC236}">
                <a16:creationId xmlns:a16="http://schemas.microsoft.com/office/drawing/2014/main" id="{2AC77D59-7B25-446D-BD17-17B0B1E3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0" y="2408675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114B0CB3-6659-44DF-A7F1-D31D3624D4A7}"/>
              </a:ext>
            </a:extLst>
          </p:cNvPr>
          <p:cNvSpPr/>
          <p:nvPr/>
        </p:nvSpPr>
        <p:spPr>
          <a:xfrm>
            <a:off x="934660" y="3221635"/>
            <a:ext cx="3648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Debido a que un modelo es una simplificación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2A5FA-2BD5-4C6C-93B4-4DE1C085FA26}"/>
              </a:ext>
            </a:extLst>
          </p:cNvPr>
          <p:cNvSpPr txBox="1"/>
          <p:nvPr/>
        </p:nvSpPr>
        <p:spPr>
          <a:xfrm>
            <a:off x="6502400" y="3022600"/>
            <a:ext cx="3648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Debe tenerse cuidado de que el modelo sea siempre una representación válida del problema. </a:t>
            </a:r>
            <a:endParaRPr lang="es-ES" sz="24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F3BAA3C-A62E-4C7D-BD3A-636BB9AC07CA}"/>
              </a:ext>
            </a:extLst>
          </p:cNvPr>
          <p:cNvSpPr/>
          <p:nvPr/>
        </p:nvSpPr>
        <p:spPr bwMode="auto">
          <a:xfrm>
            <a:off x="5137338" y="3474030"/>
            <a:ext cx="797685" cy="697581"/>
          </a:xfrm>
          <a:prstGeom prst="rightArrow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BAF9B5A0-835D-4C9A-AA07-70D5D9D98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038600"/>
            <a:ext cx="2037120" cy="2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2.3 Obtención de soluciones a partir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1930400" y="1935738"/>
            <a:ext cx="833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Consiste en desarrollar un procedimiento, por lo general en computadora, para obtener una solución a partir de este modelo</a:t>
            </a: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D045351C-8E99-4E8E-A8C1-A50D69759AFF}"/>
              </a:ext>
            </a:extLst>
          </p:cNvPr>
          <p:cNvSpPr/>
          <p:nvPr/>
        </p:nvSpPr>
        <p:spPr>
          <a:xfrm>
            <a:off x="1901897" y="4102495"/>
            <a:ext cx="3648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Busca una solución optima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354C95-FD04-444B-BC61-28B4CE2CDD32}"/>
              </a:ext>
            </a:extLst>
          </p:cNvPr>
          <p:cNvSpPr txBox="1"/>
          <p:nvPr/>
        </p:nvSpPr>
        <p:spPr>
          <a:xfrm>
            <a:off x="6642103" y="3534128"/>
            <a:ext cx="3648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Buscar una solución que sea “lo suficientemente buena” para el problema que se enfrenta</a:t>
            </a:r>
          </a:p>
        </p:txBody>
      </p:sp>
      <p:sp>
        <p:nvSpPr>
          <p:cNvPr id="3" name="Distinto de 2">
            <a:extLst>
              <a:ext uri="{FF2B5EF4-FFF2-40B4-BE49-F238E27FC236}">
                <a16:creationId xmlns:a16="http://schemas.microsoft.com/office/drawing/2014/main" id="{29A6FA1B-2318-4024-9E63-397AF9337871}"/>
              </a:ext>
            </a:extLst>
          </p:cNvPr>
          <p:cNvSpPr/>
          <p:nvPr/>
        </p:nvSpPr>
        <p:spPr bwMode="auto">
          <a:xfrm>
            <a:off x="5740400" y="4168678"/>
            <a:ext cx="711200" cy="455373"/>
          </a:xfrm>
          <a:prstGeom prst="mathNotEqual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D63578-617C-4D54-803B-9611C7F223E5}"/>
              </a:ext>
            </a:extLst>
          </p:cNvPr>
          <p:cNvSpPr txBox="1"/>
          <p:nvPr/>
        </p:nvSpPr>
        <p:spPr>
          <a:xfrm>
            <a:off x="1901897" y="3047886"/>
            <a:ext cx="36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accent4"/>
                </a:solidFill>
                <a:latin typeface="Ancizar Sans" panose="020B0602040300000003" pitchFamily="34" charset="0"/>
              </a:rPr>
              <a:t>Optimizar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B02F28-FEC8-402A-BF01-D30615423E8E}"/>
              </a:ext>
            </a:extLst>
          </p:cNvPr>
          <p:cNvSpPr txBox="1"/>
          <p:nvPr/>
        </p:nvSpPr>
        <p:spPr>
          <a:xfrm>
            <a:off x="6642101" y="3085986"/>
            <a:ext cx="36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Satisfizar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4CA7EC-C8E5-49F3-B018-C25E32590E3D}"/>
              </a:ext>
            </a:extLst>
          </p:cNvPr>
          <p:cNvSpPr txBox="1"/>
          <p:nvPr/>
        </p:nvSpPr>
        <p:spPr>
          <a:xfrm>
            <a:off x="8912299" y="4785754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Herbert Simon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319BC6-01A3-404C-9FB6-096836690D57}"/>
              </a:ext>
            </a:extLst>
          </p:cNvPr>
          <p:cNvSpPr txBox="1"/>
          <p:nvPr/>
        </p:nvSpPr>
        <p:spPr>
          <a:xfrm>
            <a:off x="1422400" y="5582710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accent4"/>
                </a:solidFill>
                <a:latin typeface="Ancizar Sans" panose="020B0602040300000003" pitchFamily="34" charset="0"/>
              </a:rPr>
              <a:t>“Optimizar es la ciencia de lo absoluto;</a:t>
            </a:r>
            <a:r>
              <a:rPr lang="es-ES" sz="2400" dirty="0">
                <a:solidFill>
                  <a:schemeClr val="accent2"/>
                </a:solidFill>
                <a:latin typeface="Ancizar Sans" panose="020B0602040300000003" pitchFamily="34" charset="0"/>
              </a:rPr>
              <a:t> Satisfizar es el arte de lo factible”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3FC4B3-51F6-4FC7-9ED1-7928E9DD2AB7}"/>
              </a:ext>
            </a:extLst>
          </p:cNvPr>
          <p:cNvSpPr txBox="1"/>
          <p:nvPr/>
        </p:nvSpPr>
        <p:spPr>
          <a:xfrm>
            <a:off x="9042400" y="5993079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Samuel Eilon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3" grpId="0" animBg="1"/>
      <p:bldP spid="14" grpId="0"/>
      <p:bldP spid="15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2.3 Obtención de soluciones a partir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1930400" y="1935738"/>
            <a:ext cx="833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Consiste en desarrollar un procedimiento, por lo general en computadora, para obtener una solución a partir de este modelo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AC8AC4D-DFC7-4D56-B99A-B8B14EBA4ABE}"/>
              </a:ext>
            </a:extLst>
          </p:cNvPr>
          <p:cNvGrpSpPr/>
          <p:nvPr/>
        </p:nvGrpSpPr>
        <p:grpSpPr>
          <a:xfrm>
            <a:off x="1901898" y="3047885"/>
            <a:ext cx="8388205" cy="2055903"/>
            <a:chOff x="1321646" y="2227826"/>
            <a:chExt cx="6291154" cy="1541927"/>
          </a:xfrm>
        </p:grpSpPr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D045351C-8E99-4E8E-A8C1-A50D69759AFF}"/>
                </a:ext>
              </a:extLst>
            </p:cNvPr>
            <p:cNvSpPr/>
            <p:nvPr/>
          </p:nvSpPr>
          <p:spPr>
            <a:xfrm>
              <a:off x="1321646" y="3018783"/>
              <a:ext cx="2736000" cy="346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2">
                      <a:lumMod val="10000"/>
                    </a:schemeClr>
                  </a:solidFill>
                  <a:latin typeface="Ancizar Sans" panose="020B0602040300000003" pitchFamily="34" charset="0"/>
                </a:rPr>
                <a:t>Busca una solución optima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C354C95-FD04-444B-BC61-28B4CE2CDD32}"/>
                </a:ext>
              </a:extLst>
            </p:cNvPr>
            <p:cNvSpPr txBox="1"/>
            <p:nvPr/>
          </p:nvSpPr>
          <p:spPr>
            <a:xfrm>
              <a:off x="4876800" y="2592508"/>
              <a:ext cx="2736000" cy="11772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2400" dirty="0">
                  <a:latin typeface="Ancizar Sans" panose="020B0602040300000003" pitchFamily="34" charset="0"/>
                </a:rPr>
                <a:t>Buscar una solución que sea “lo suficientemente buena” para el problema que se enfrenta</a:t>
              </a:r>
            </a:p>
          </p:txBody>
        </p:sp>
        <p:sp>
          <p:nvSpPr>
            <p:cNvPr id="3" name="Distinto de 2">
              <a:extLst>
                <a:ext uri="{FF2B5EF4-FFF2-40B4-BE49-F238E27FC236}">
                  <a16:creationId xmlns:a16="http://schemas.microsoft.com/office/drawing/2014/main" id="{29A6FA1B-2318-4024-9E63-397AF9337871}"/>
                </a:ext>
              </a:extLst>
            </p:cNvPr>
            <p:cNvSpPr/>
            <p:nvPr/>
          </p:nvSpPr>
          <p:spPr bwMode="auto">
            <a:xfrm>
              <a:off x="4200523" y="3068420"/>
              <a:ext cx="533400" cy="341530"/>
            </a:xfrm>
            <a:prstGeom prst="mathNotEqual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7D63578-617C-4D54-803B-9611C7F223E5}"/>
                </a:ext>
              </a:extLst>
            </p:cNvPr>
            <p:cNvSpPr txBox="1"/>
            <p:nvPr/>
          </p:nvSpPr>
          <p:spPr>
            <a:xfrm>
              <a:off x="1321646" y="2227826"/>
              <a:ext cx="273600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accent4"/>
                  </a:solidFill>
                  <a:latin typeface="Ancizar Sans" panose="020B0602040300000003" pitchFamily="34" charset="0"/>
                </a:rPr>
                <a:t>Optimizar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AB02F28-FEC8-402A-BF01-D30615423E8E}"/>
                </a:ext>
              </a:extLst>
            </p:cNvPr>
            <p:cNvSpPr txBox="1"/>
            <p:nvPr/>
          </p:nvSpPr>
          <p:spPr>
            <a:xfrm>
              <a:off x="4876799" y="2256401"/>
              <a:ext cx="273600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accent2"/>
                  </a:solidFill>
                  <a:latin typeface="Ancizar Sans" panose="020B0602040300000003" pitchFamily="34" charset="0"/>
                </a:rPr>
                <a:t>Satisfizar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4CA7EC-C8E5-49F3-B018-C25E32590E3D}"/>
              </a:ext>
            </a:extLst>
          </p:cNvPr>
          <p:cNvSpPr txBox="1"/>
          <p:nvPr/>
        </p:nvSpPr>
        <p:spPr>
          <a:xfrm>
            <a:off x="9318699" y="4953001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Herbert Simon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96A9C8E-668E-4FC9-8271-FD8F91EC7BA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3451" y="5134568"/>
            <a:ext cx="0" cy="104888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B7E73C5-4304-4AE8-90E2-03903E14B3AE}"/>
              </a:ext>
            </a:extLst>
          </p:cNvPr>
          <p:cNvSpPr txBox="1"/>
          <p:nvPr/>
        </p:nvSpPr>
        <p:spPr>
          <a:xfrm>
            <a:off x="6845301" y="5422021"/>
            <a:ext cx="3416299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A3CE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ncizar Sans" panose="020B0602040300000003" pitchFamily="34" charset="0"/>
              </a:rPr>
              <a:t>Procedimientos heurísticos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F2D283-E750-482B-B0FB-73925C492F83}"/>
              </a:ext>
            </a:extLst>
          </p:cNvPr>
          <p:cNvSpPr txBox="1"/>
          <p:nvPr/>
        </p:nvSpPr>
        <p:spPr>
          <a:xfrm>
            <a:off x="6845301" y="6183448"/>
            <a:ext cx="3416299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A3CE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ncizar Sans" panose="020B0602040300000003" pitchFamily="34" charset="0"/>
              </a:rPr>
              <a:t>Una buena solución subóptima</a:t>
            </a:r>
          </a:p>
        </p:txBody>
      </p:sp>
    </p:spTree>
    <p:extLst>
      <p:ext uri="{BB962C8B-B14F-4D97-AF65-F5344CB8AC3E}">
        <p14:creationId xmlns:p14="http://schemas.microsoft.com/office/powerpoint/2010/main" val="30211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66DD5745-D12F-4E22-BF13-43B7D11D6911}"/>
              </a:ext>
            </a:extLst>
          </p:cNvPr>
          <p:cNvSpPr/>
          <p:nvPr/>
        </p:nvSpPr>
        <p:spPr bwMode="auto">
          <a:xfrm>
            <a:off x="6096000" y="-67485"/>
            <a:ext cx="6096000" cy="6925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8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2.4 Prueba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609600" y="4005048"/>
            <a:ext cx="5080000" cy="10770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Antes de usar el modelo debe probarse de manera exhaustiva para intentar identificar y corregir la mayor cantidad posible de fallas.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CC1EDF-4437-4BED-8FD1-92AA14BD1EE5}"/>
              </a:ext>
            </a:extLst>
          </p:cNvPr>
          <p:cNvSpPr txBox="1"/>
          <p:nvPr/>
        </p:nvSpPr>
        <p:spPr>
          <a:xfrm>
            <a:off x="609600" y="1909101"/>
            <a:ext cx="5080000" cy="10770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Inevitablemente las primeras versiones de un modelo matemático complejo tendrán muchas fallas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E39A4D-3DF7-4DEB-91B7-4492BBFD4D6F}"/>
              </a:ext>
            </a:extLst>
          </p:cNvPr>
          <p:cNvSpPr txBox="1"/>
          <p:nvPr/>
        </p:nvSpPr>
        <p:spPr>
          <a:xfrm>
            <a:off x="1524000" y="6058103"/>
            <a:ext cx="3048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ncizar Sans" panose="020B0602040300000003" pitchFamily="34" charset="0"/>
              </a:rPr>
              <a:t>Validación del modelo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94FC4D-9FFA-4DD7-9846-B70685A22F80}"/>
              </a:ext>
            </a:extLst>
          </p:cNvPr>
          <p:cNvSpPr txBox="1"/>
          <p:nvPr/>
        </p:nvSpPr>
        <p:spPr>
          <a:xfrm>
            <a:off x="6210301" y="1909101"/>
            <a:ext cx="5778500" cy="468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Observar el modelo en forma global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Incluir en la revisión por lo menos a una persona que no haya participado en la elaboración del modelo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Examinar de nuevo la formulación del problema y comparar con el modelo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Revisar que todas las expresiones matemáticas, las dimensiones y las unidades que se emplearon sean congruentes.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Modificar los valores de los parámetros de entrada y/o de las variables de decisión, y comprobar que los resultados del modelo se comportan de una manera plausible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Prueba retrospectiva, cuando es aplicable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1DA14C9-D0EC-4E9D-ACE1-6B3825D80A7A}"/>
              </a:ext>
            </a:extLst>
          </p:cNvPr>
          <p:cNvSpPr/>
          <p:nvPr/>
        </p:nvSpPr>
        <p:spPr bwMode="auto">
          <a:xfrm rot="5400000">
            <a:off x="2731364" y="3186836"/>
            <a:ext cx="633272" cy="711200"/>
          </a:xfrm>
          <a:prstGeom prst="rightArrow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 igual a 23">
            <a:extLst>
              <a:ext uri="{FF2B5EF4-FFF2-40B4-BE49-F238E27FC236}">
                <a16:creationId xmlns:a16="http://schemas.microsoft.com/office/drawing/2014/main" id="{2C7C606C-27A8-4D03-9978-B296E611AADC}"/>
              </a:ext>
            </a:extLst>
          </p:cNvPr>
          <p:cNvSpPr/>
          <p:nvPr/>
        </p:nvSpPr>
        <p:spPr bwMode="auto">
          <a:xfrm>
            <a:off x="2705100" y="5296347"/>
            <a:ext cx="812800" cy="609600"/>
          </a:xfrm>
          <a:prstGeom prst="mathEqual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4B6325C-BF6F-4AF9-B0A6-2085304CF53A}"/>
              </a:ext>
            </a:extLst>
          </p:cNvPr>
          <p:cNvSpPr txBox="1"/>
          <p:nvPr/>
        </p:nvSpPr>
        <p:spPr>
          <a:xfrm>
            <a:off x="6096001" y="1285529"/>
            <a:ext cx="577850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33" b="1" dirty="0">
                <a:latin typeface="Ancizar Sans" panose="020B0602040300000003" pitchFamily="34" charset="0"/>
              </a:rPr>
              <a:t>Algunas recomendaciones para probar el modelo</a:t>
            </a:r>
          </a:p>
        </p:txBody>
      </p:sp>
    </p:spTree>
    <p:extLst>
      <p:ext uri="{BB962C8B-B14F-4D97-AF65-F5344CB8AC3E}">
        <p14:creationId xmlns:p14="http://schemas.microsoft.com/office/powerpoint/2010/main" val="23357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2" grpId="0"/>
      <p:bldP spid="23" grpId="0" animBg="1"/>
      <p:bldP spid="24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2.5 Preparación para aplicar 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762001" y="1522172"/>
            <a:ext cx="10617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ncizar Sans" panose="020B0602040300000003" pitchFamily="34" charset="0"/>
              </a:rPr>
              <a:t>Consiste en instalar un sistema bien documentado, compuesto por el modelo, el procedimiento de solución y los procedimientos operativos para su implantación.</a:t>
            </a:r>
          </a:p>
          <a:p>
            <a:pPr algn="just"/>
            <a:endParaRPr lang="es-ES" sz="2400" dirty="0">
              <a:latin typeface="Ancizar Sans" panose="020B0602040300000003" pitchFamily="34" charset="0"/>
            </a:endParaRPr>
          </a:p>
          <a:p>
            <a:pPr algn="just"/>
            <a:r>
              <a:rPr lang="es-ES" sz="2400" dirty="0">
                <a:latin typeface="Ancizar Sans" panose="020B0602040300000003" pitchFamily="34" charset="0"/>
              </a:rPr>
              <a:t>Este sistema contiene diferentes programas integrados, tales como: 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62376F8-361C-45ED-80F8-88BC532B3485}"/>
              </a:ext>
            </a:extLst>
          </p:cNvPr>
          <p:cNvSpPr>
            <a:spLocks/>
          </p:cNvSpPr>
          <p:nvPr/>
        </p:nvSpPr>
        <p:spPr bwMode="auto">
          <a:xfrm>
            <a:off x="5269628" y="5016017"/>
            <a:ext cx="1650837" cy="1585187"/>
          </a:xfrm>
          <a:custGeom>
            <a:avLst/>
            <a:gdLst/>
            <a:ahLst/>
            <a:cxnLst>
              <a:cxn ang="0">
                <a:pos x="403" y="188"/>
              </a:cxn>
              <a:cxn ang="0">
                <a:pos x="282" y="196"/>
              </a:cxn>
              <a:cxn ang="0">
                <a:pos x="290" y="75"/>
              </a:cxn>
              <a:cxn ang="0">
                <a:pos x="330" y="51"/>
              </a:cxn>
              <a:cxn ang="0">
                <a:pos x="239" y="0"/>
              </a:cxn>
              <a:cxn ang="0">
                <a:pos x="188" y="91"/>
              </a:cxn>
              <a:cxn ang="0">
                <a:pos x="164" y="51"/>
              </a:cxn>
              <a:cxn ang="0">
                <a:pos x="43" y="43"/>
              </a:cxn>
              <a:cxn ang="0">
                <a:pos x="51" y="164"/>
              </a:cxn>
              <a:cxn ang="0">
                <a:pos x="102" y="191"/>
              </a:cxn>
              <a:cxn ang="0">
                <a:pos x="0" y="239"/>
              </a:cxn>
              <a:cxn ang="0">
                <a:pos x="239" y="478"/>
              </a:cxn>
              <a:cxn ang="0">
                <a:pos x="478" y="239"/>
              </a:cxn>
              <a:cxn ang="0">
                <a:pos x="430" y="137"/>
              </a:cxn>
              <a:cxn ang="0">
                <a:pos x="403" y="188"/>
              </a:cxn>
            </a:cxnLst>
            <a:rect l="0" t="0" r="r" b="b"/>
            <a:pathLst>
              <a:path w="478" h="478">
                <a:moveTo>
                  <a:pt x="403" y="188"/>
                </a:moveTo>
                <a:cubicBezTo>
                  <a:pt x="367" y="223"/>
                  <a:pt x="313" y="227"/>
                  <a:pt x="282" y="196"/>
                </a:cubicBezTo>
                <a:cubicBezTo>
                  <a:pt x="251" y="165"/>
                  <a:pt x="255" y="111"/>
                  <a:pt x="290" y="75"/>
                </a:cubicBezTo>
                <a:cubicBezTo>
                  <a:pt x="302" y="64"/>
                  <a:pt x="316" y="55"/>
                  <a:pt x="330" y="51"/>
                </a:cubicBezTo>
                <a:cubicBezTo>
                  <a:pt x="301" y="32"/>
                  <a:pt x="270" y="16"/>
                  <a:pt x="239" y="0"/>
                </a:cubicBezTo>
                <a:cubicBezTo>
                  <a:pt x="223" y="31"/>
                  <a:pt x="207" y="62"/>
                  <a:pt x="188" y="91"/>
                </a:cubicBezTo>
                <a:cubicBezTo>
                  <a:pt x="184" y="77"/>
                  <a:pt x="176" y="63"/>
                  <a:pt x="164" y="51"/>
                </a:cubicBezTo>
                <a:cubicBezTo>
                  <a:pt x="128" y="16"/>
                  <a:pt x="74" y="12"/>
                  <a:pt x="43" y="43"/>
                </a:cubicBezTo>
                <a:cubicBezTo>
                  <a:pt x="12" y="74"/>
                  <a:pt x="16" y="128"/>
                  <a:pt x="51" y="164"/>
                </a:cubicBezTo>
                <a:cubicBezTo>
                  <a:pt x="66" y="178"/>
                  <a:pt x="84" y="188"/>
                  <a:pt x="102" y="191"/>
                </a:cubicBezTo>
                <a:cubicBezTo>
                  <a:pt x="73" y="213"/>
                  <a:pt x="40" y="230"/>
                  <a:pt x="0" y="239"/>
                </a:cubicBezTo>
                <a:cubicBezTo>
                  <a:pt x="239" y="478"/>
                  <a:pt x="239" y="478"/>
                  <a:pt x="239" y="478"/>
                </a:cubicBezTo>
                <a:cubicBezTo>
                  <a:pt x="478" y="239"/>
                  <a:pt x="478" y="239"/>
                  <a:pt x="478" y="239"/>
                </a:cubicBezTo>
                <a:cubicBezTo>
                  <a:pt x="469" y="199"/>
                  <a:pt x="452" y="166"/>
                  <a:pt x="430" y="137"/>
                </a:cubicBezTo>
                <a:cubicBezTo>
                  <a:pt x="427" y="155"/>
                  <a:pt x="417" y="173"/>
                  <a:pt x="403" y="188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0365DC98-AEB9-4DBE-9660-3F52EB819CEA}"/>
              </a:ext>
            </a:extLst>
          </p:cNvPr>
          <p:cNvSpPr>
            <a:spLocks/>
          </p:cNvSpPr>
          <p:nvPr/>
        </p:nvSpPr>
        <p:spPr bwMode="auto">
          <a:xfrm>
            <a:off x="4445162" y="4222508"/>
            <a:ext cx="1650837" cy="1585187"/>
          </a:xfrm>
          <a:custGeom>
            <a:avLst/>
            <a:gdLst/>
            <a:ahLst/>
            <a:cxnLst>
              <a:cxn ang="0">
                <a:pos x="290" y="403"/>
              </a:cxn>
              <a:cxn ang="0">
                <a:pos x="282" y="282"/>
              </a:cxn>
              <a:cxn ang="0">
                <a:pos x="403" y="290"/>
              </a:cxn>
              <a:cxn ang="0">
                <a:pos x="427" y="330"/>
              </a:cxn>
              <a:cxn ang="0">
                <a:pos x="478" y="239"/>
              </a:cxn>
              <a:cxn ang="0">
                <a:pos x="387" y="188"/>
              </a:cxn>
              <a:cxn ang="0">
                <a:pos x="427" y="164"/>
              </a:cxn>
              <a:cxn ang="0">
                <a:pos x="435" y="43"/>
              </a:cxn>
              <a:cxn ang="0">
                <a:pos x="314" y="51"/>
              </a:cxn>
              <a:cxn ang="0">
                <a:pos x="287" y="102"/>
              </a:cxn>
              <a:cxn ang="0">
                <a:pos x="239" y="0"/>
              </a:cxn>
              <a:cxn ang="0">
                <a:pos x="0" y="239"/>
              </a:cxn>
              <a:cxn ang="0">
                <a:pos x="239" y="478"/>
              </a:cxn>
              <a:cxn ang="0">
                <a:pos x="341" y="430"/>
              </a:cxn>
              <a:cxn ang="0">
                <a:pos x="290" y="403"/>
              </a:cxn>
            </a:cxnLst>
            <a:rect l="0" t="0" r="r" b="b"/>
            <a:pathLst>
              <a:path w="478" h="478">
                <a:moveTo>
                  <a:pt x="290" y="403"/>
                </a:moveTo>
                <a:cubicBezTo>
                  <a:pt x="255" y="367"/>
                  <a:pt x="251" y="313"/>
                  <a:pt x="282" y="282"/>
                </a:cubicBezTo>
                <a:cubicBezTo>
                  <a:pt x="313" y="251"/>
                  <a:pt x="367" y="255"/>
                  <a:pt x="403" y="290"/>
                </a:cubicBezTo>
                <a:cubicBezTo>
                  <a:pt x="415" y="302"/>
                  <a:pt x="423" y="316"/>
                  <a:pt x="427" y="330"/>
                </a:cubicBezTo>
                <a:cubicBezTo>
                  <a:pt x="446" y="301"/>
                  <a:pt x="462" y="270"/>
                  <a:pt x="478" y="239"/>
                </a:cubicBezTo>
                <a:cubicBezTo>
                  <a:pt x="447" y="223"/>
                  <a:pt x="416" y="207"/>
                  <a:pt x="387" y="188"/>
                </a:cubicBezTo>
                <a:cubicBezTo>
                  <a:pt x="401" y="184"/>
                  <a:pt x="415" y="175"/>
                  <a:pt x="427" y="164"/>
                </a:cubicBezTo>
                <a:cubicBezTo>
                  <a:pt x="462" y="128"/>
                  <a:pt x="466" y="74"/>
                  <a:pt x="435" y="43"/>
                </a:cubicBezTo>
                <a:cubicBezTo>
                  <a:pt x="404" y="12"/>
                  <a:pt x="350" y="16"/>
                  <a:pt x="314" y="51"/>
                </a:cubicBezTo>
                <a:cubicBezTo>
                  <a:pt x="300" y="66"/>
                  <a:pt x="290" y="84"/>
                  <a:pt x="287" y="102"/>
                </a:cubicBezTo>
                <a:cubicBezTo>
                  <a:pt x="265" y="73"/>
                  <a:pt x="248" y="40"/>
                  <a:pt x="239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239" y="478"/>
                  <a:pt x="239" y="478"/>
                  <a:pt x="239" y="478"/>
                </a:cubicBezTo>
                <a:cubicBezTo>
                  <a:pt x="279" y="469"/>
                  <a:pt x="312" y="452"/>
                  <a:pt x="341" y="430"/>
                </a:cubicBezTo>
                <a:cubicBezTo>
                  <a:pt x="323" y="427"/>
                  <a:pt x="305" y="417"/>
                  <a:pt x="290" y="40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E89A4E89-1098-4C5D-A5AD-ED048F9B12E8}"/>
              </a:ext>
            </a:extLst>
          </p:cNvPr>
          <p:cNvSpPr>
            <a:spLocks/>
          </p:cNvSpPr>
          <p:nvPr/>
        </p:nvSpPr>
        <p:spPr bwMode="auto">
          <a:xfrm>
            <a:off x="6095999" y="4222508"/>
            <a:ext cx="1650837" cy="1585187"/>
          </a:xfrm>
          <a:custGeom>
            <a:avLst/>
            <a:gdLst/>
            <a:ahLst/>
            <a:cxnLst>
              <a:cxn ang="0">
                <a:pos x="188" y="75"/>
              </a:cxn>
              <a:cxn ang="0">
                <a:pos x="196" y="196"/>
              </a:cxn>
              <a:cxn ang="0">
                <a:pos x="75" y="188"/>
              </a:cxn>
              <a:cxn ang="0">
                <a:pos x="51" y="148"/>
              </a:cxn>
              <a:cxn ang="0">
                <a:pos x="0" y="239"/>
              </a:cxn>
              <a:cxn ang="0">
                <a:pos x="91" y="290"/>
              </a:cxn>
              <a:cxn ang="0">
                <a:pos x="51" y="314"/>
              </a:cxn>
              <a:cxn ang="0">
                <a:pos x="43" y="435"/>
              </a:cxn>
              <a:cxn ang="0">
                <a:pos x="164" y="427"/>
              </a:cxn>
              <a:cxn ang="0">
                <a:pos x="191" y="376"/>
              </a:cxn>
              <a:cxn ang="0">
                <a:pos x="239" y="478"/>
              </a:cxn>
              <a:cxn ang="0">
                <a:pos x="478" y="239"/>
              </a:cxn>
              <a:cxn ang="0">
                <a:pos x="239" y="0"/>
              </a:cxn>
              <a:cxn ang="0">
                <a:pos x="137" y="48"/>
              </a:cxn>
              <a:cxn ang="0">
                <a:pos x="188" y="75"/>
              </a:cxn>
            </a:cxnLst>
            <a:rect l="0" t="0" r="r" b="b"/>
            <a:pathLst>
              <a:path w="478" h="478">
                <a:moveTo>
                  <a:pt x="188" y="75"/>
                </a:moveTo>
                <a:cubicBezTo>
                  <a:pt x="223" y="111"/>
                  <a:pt x="227" y="165"/>
                  <a:pt x="196" y="196"/>
                </a:cubicBezTo>
                <a:cubicBezTo>
                  <a:pt x="165" y="227"/>
                  <a:pt x="111" y="223"/>
                  <a:pt x="75" y="188"/>
                </a:cubicBezTo>
                <a:cubicBezTo>
                  <a:pt x="64" y="176"/>
                  <a:pt x="55" y="162"/>
                  <a:pt x="51" y="148"/>
                </a:cubicBezTo>
                <a:cubicBezTo>
                  <a:pt x="32" y="177"/>
                  <a:pt x="16" y="208"/>
                  <a:pt x="0" y="239"/>
                </a:cubicBezTo>
                <a:cubicBezTo>
                  <a:pt x="31" y="255"/>
                  <a:pt x="62" y="271"/>
                  <a:pt x="91" y="290"/>
                </a:cubicBezTo>
                <a:cubicBezTo>
                  <a:pt x="77" y="294"/>
                  <a:pt x="63" y="303"/>
                  <a:pt x="51" y="314"/>
                </a:cubicBezTo>
                <a:cubicBezTo>
                  <a:pt x="16" y="350"/>
                  <a:pt x="12" y="404"/>
                  <a:pt x="43" y="435"/>
                </a:cubicBezTo>
                <a:cubicBezTo>
                  <a:pt x="74" y="466"/>
                  <a:pt x="128" y="462"/>
                  <a:pt x="164" y="427"/>
                </a:cubicBezTo>
                <a:cubicBezTo>
                  <a:pt x="178" y="412"/>
                  <a:pt x="188" y="394"/>
                  <a:pt x="191" y="376"/>
                </a:cubicBezTo>
                <a:cubicBezTo>
                  <a:pt x="213" y="405"/>
                  <a:pt x="230" y="438"/>
                  <a:pt x="239" y="478"/>
                </a:cubicBezTo>
                <a:cubicBezTo>
                  <a:pt x="478" y="239"/>
                  <a:pt x="478" y="239"/>
                  <a:pt x="478" y="239"/>
                </a:cubicBezTo>
                <a:cubicBezTo>
                  <a:pt x="239" y="0"/>
                  <a:pt x="239" y="0"/>
                  <a:pt x="239" y="0"/>
                </a:cubicBezTo>
                <a:cubicBezTo>
                  <a:pt x="199" y="9"/>
                  <a:pt x="166" y="26"/>
                  <a:pt x="137" y="48"/>
                </a:cubicBezTo>
                <a:cubicBezTo>
                  <a:pt x="155" y="51"/>
                  <a:pt x="173" y="61"/>
                  <a:pt x="188" y="75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66A5B79F-BDD9-4DED-9B31-88EB70335B06}"/>
              </a:ext>
            </a:extLst>
          </p:cNvPr>
          <p:cNvSpPr>
            <a:spLocks/>
          </p:cNvSpPr>
          <p:nvPr/>
        </p:nvSpPr>
        <p:spPr bwMode="auto">
          <a:xfrm>
            <a:off x="5269628" y="3429001"/>
            <a:ext cx="1650837" cy="1587017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48" y="341"/>
              </a:cxn>
              <a:cxn ang="0">
                <a:pos x="75" y="290"/>
              </a:cxn>
              <a:cxn ang="0">
                <a:pos x="196" y="282"/>
              </a:cxn>
              <a:cxn ang="0">
                <a:pos x="188" y="403"/>
              </a:cxn>
              <a:cxn ang="0">
                <a:pos x="148" y="427"/>
              </a:cxn>
              <a:cxn ang="0">
                <a:pos x="239" y="478"/>
              </a:cxn>
              <a:cxn ang="0">
                <a:pos x="290" y="387"/>
              </a:cxn>
              <a:cxn ang="0">
                <a:pos x="314" y="427"/>
              </a:cxn>
              <a:cxn ang="0">
                <a:pos x="435" y="435"/>
              </a:cxn>
              <a:cxn ang="0">
                <a:pos x="427" y="314"/>
              </a:cxn>
              <a:cxn ang="0">
                <a:pos x="376" y="287"/>
              </a:cxn>
              <a:cxn ang="0">
                <a:pos x="478" y="239"/>
              </a:cxn>
              <a:cxn ang="0">
                <a:pos x="239" y="0"/>
              </a:cxn>
              <a:cxn ang="0">
                <a:pos x="0" y="239"/>
              </a:cxn>
            </a:cxnLst>
            <a:rect l="0" t="0" r="r" b="b"/>
            <a:pathLst>
              <a:path w="478" h="478">
                <a:moveTo>
                  <a:pt x="0" y="239"/>
                </a:moveTo>
                <a:cubicBezTo>
                  <a:pt x="9" y="279"/>
                  <a:pt x="26" y="312"/>
                  <a:pt x="48" y="341"/>
                </a:cubicBezTo>
                <a:cubicBezTo>
                  <a:pt x="51" y="323"/>
                  <a:pt x="61" y="305"/>
                  <a:pt x="75" y="290"/>
                </a:cubicBezTo>
                <a:cubicBezTo>
                  <a:pt x="111" y="255"/>
                  <a:pt x="165" y="251"/>
                  <a:pt x="196" y="282"/>
                </a:cubicBezTo>
                <a:cubicBezTo>
                  <a:pt x="227" y="313"/>
                  <a:pt x="223" y="367"/>
                  <a:pt x="188" y="403"/>
                </a:cubicBezTo>
                <a:cubicBezTo>
                  <a:pt x="176" y="414"/>
                  <a:pt x="162" y="423"/>
                  <a:pt x="148" y="427"/>
                </a:cubicBezTo>
                <a:cubicBezTo>
                  <a:pt x="177" y="446"/>
                  <a:pt x="208" y="462"/>
                  <a:pt x="239" y="478"/>
                </a:cubicBezTo>
                <a:cubicBezTo>
                  <a:pt x="255" y="447"/>
                  <a:pt x="271" y="416"/>
                  <a:pt x="290" y="387"/>
                </a:cubicBezTo>
                <a:cubicBezTo>
                  <a:pt x="294" y="401"/>
                  <a:pt x="303" y="415"/>
                  <a:pt x="314" y="427"/>
                </a:cubicBezTo>
                <a:cubicBezTo>
                  <a:pt x="350" y="462"/>
                  <a:pt x="404" y="466"/>
                  <a:pt x="435" y="435"/>
                </a:cubicBezTo>
                <a:cubicBezTo>
                  <a:pt x="466" y="404"/>
                  <a:pt x="462" y="350"/>
                  <a:pt x="427" y="314"/>
                </a:cubicBezTo>
                <a:cubicBezTo>
                  <a:pt x="412" y="300"/>
                  <a:pt x="394" y="290"/>
                  <a:pt x="376" y="287"/>
                </a:cubicBezTo>
                <a:cubicBezTo>
                  <a:pt x="405" y="265"/>
                  <a:pt x="438" y="248"/>
                  <a:pt x="478" y="239"/>
                </a:cubicBezTo>
                <a:cubicBezTo>
                  <a:pt x="239" y="0"/>
                  <a:pt x="239" y="0"/>
                  <a:pt x="239" y="0"/>
                </a:cubicBezTo>
                <a:lnTo>
                  <a:pt x="0" y="2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6" name="Group 145">
            <a:extLst>
              <a:ext uri="{FF2B5EF4-FFF2-40B4-BE49-F238E27FC236}">
                <a16:creationId xmlns:a16="http://schemas.microsoft.com/office/drawing/2014/main" id="{97AA8D97-8BDF-4D75-B037-ABD68A208A10}"/>
              </a:ext>
            </a:extLst>
          </p:cNvPr>
          <p:cNvGrpSpPr/>
          <p:nvPr/>
        </p:nvGrpSpPr>
        <p:grpSpPr>
          <a:xfrm>
            <a:off x="5881019" y="3839805"/>
            <a:ext cx="400572" cy="433956"/>
            <a:chOff x="5010151" y="4568825"/>
            <a:chExt cx="185737" cy="209550"/>
          </a:xfrm>
          <a:solidFill>
            <a:schemeClr val="bg1"/>
          </a:solidFill>
        </p:grpSpPr>
        <p:sp>
          <p:nvSpPr>
            <p:cNvPr id="27" name="Oval 45">
              <a:extLst>
                <a:ext uri="{FF2B5EF4-FFF2-40B4-BE49-F238E27FC236}">
                  <a16:creationId xmlns:a16="http://schemas.microsoft.com/office/drawing/2014/main" id="{3AC37BA1-4061-4C86-B0F9-95827FB7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651" y="4654550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AF2269B-0E76-4377-B87A-ABEBE8E6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1" y="4679950"/>
              <a:ext cx="114300" cy="98425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29" y="9"/>
                </a:cxn>
                <a:cxn ang="0">
                  <a:pos x="29" y="8"/>
                </a:cxn>
                <a:cxn ang="0">
                  <a:pos x="32" y="8"/>
                </a:cxn>
                <a:cxn ang="0">
                  <a:pos x="34" y="3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1"/>
                </a:cxn>
                <a:cxn ang="0">
                  <a:pos x="17" y="3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1" y="22"/>
                </a:cxn>
                <a:cxn ang="0">
                  <a:pos x="3" y="22"/>
                </a:cxn>
                <a:cxn ang="0">
                  <a:pos x="0" y="25"/>
                </a:cxn>
                <a:cxn ang="0">
                  <a:pos x="3" y="28"/>
                </a:cxn>
                <a:cxn ang="0">
                  <a:pos x="13" y="28"/>
                </a:cxn>
                <a:cxn ang="0">
                  <a:pos x="15" y="26"/>
                </a:cxn>
                <a:cxn ang="0">
                  <a:pos x="18" y="20"/>
                </a:cxn>
                <a:cxn ang="0">
                  <a:pos x="19" y="21"/>
                </a:cxn>
                <a:cxn ang="0">
                  <a:pos x="20" y="21"/>
                </a:cxn>
                <a:cxn ang="0">
                  <a:pos x="24" y="33"/>
                </a:cxn>
                <a:cxn ang="0">
                  <a:pos x="27" y="34"/>
                </a:cxn>
                <a:cxn ang="0">
                  <a:pos x="28" y="34"/>
                </a:cxn>
                <a:cxn ang="0">
                  <a:pos x="30" y="31"/>
                </a:cxn>
                <a:cxn ang="0">
                  <a:pos x="24" y="17"/>
                </a:cxn>
                <a:cxn ang="0">
                  <a:pos x="26" y="12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40" y="13"/>
                </a:cxn>
                <a:cxn ang="0">
                  <a:pos x="38" y="10"/>
                </a:cxn>
              </a:cxnLst>
              <a:rect l="0" t="0" r="r" b="b"/>
              <a:pathLst>
                <a:path w="40" h="34">
                  <a:moveTo>
                    <a:pt x="38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6" y="2"/>
                    <a:pt x="25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1"/>
                    <a:pt x="17" y="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9" y="34"/>
                    <a:pt x="30" y="32"/>
                    <a:pt x="30" y="3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0" y="14"/>
                    <a:pt x="40" y="13"/>
                  </a:cubicBezTo>
                  <a:cubicBezTo>
                    <a:pt x="40" y="11"/>
                    <a:pt x="39" y="10"/>
                    <a:pt x="3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A0CCD8E5-48A2-48D9-93E5-10B6CC9A8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4689475"/>
              <a:ext cx="11113" cy="142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1B981119-AF3D-4015-99D7-60FFB2FB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6" y="4724400"/>
              <a:ext cx="17463" cy="1746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2" y="5"/>
                </a:cxn>
                <a:cxn ang="0">
                  <a:pos x="5" y="4"/>
                </a:cxn>
                <a:cxn ang="0">
                  <a:pos x="6" y="1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A62E5F88-16E5-4E02-994B-9BBFEF2A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3" y="4678363"/>
              <a:ext cx="17463" cy="793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5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5" y="3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6" y="2"/>
                    <a:pt x="5" y="2"/>
                    <a:pt x="5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BD13695F-836E-46BE-AC82-4ED5B6E2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4672013"/>
              <a:ext cx="11113" cy="7937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18E0BA95-B75F-4C25-B45A-8DA2E0495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4568825"/>
              <a:ext cx="111125" cy="109537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13" y="37"/>
                </a:cxn>
                <a:cxn ang="0">
                  <a:pos x="4" y="12"/>
                </a:cxn>
                <a:cxn ang="0">
                  <a:pos x="21" y="0"/>
                </a:cxn>
                <a:cxn ang="0">
                  <a:pos x="28" y="2"/>
                </a:cxn>
                <a:cxn ang="0">
                  <a:pos x="37" y="12"/>
                </a:cxn>
                <a:cxn ang="0">
                  <a:pos x="37" y="26"/>
                </a:cxn>
                <a:cxn ang="0">
                  <a:pos x="20" y="38"/>
                </a:cxn>
                <a:cxn ang="0">
                  <a:pos x="21" y="4"/>
                </a:cxn>
                <a:cxn ang="0">
                  <a:pos x="8" y="14"/>
                </a:cxn>
                <a:cxn ang="0">
                  <a:pos x="15" y="33"/>
                </a:cxn>
                <a:cxn ang="0">
                  <a:pos x="20" y="34"/>
                </a:cxn>
                <a:cxn ang="0">
                  <a:pos x="33" y="24"/>
                </a:cxn>
                <a:cxn ang="0">
                  <a:pos x="34" y="13"/>
                </a:cxn>
                <a:cxn ang="0">
                  <a:pos x="26" y="5"/>
                </a:cxn>
                <a:cxn ang="0">
                  <a:pos x="21" y="4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18" y="38"/>
                    <a:pt x="15" y="37"/>
                    <a:pt x="13" y="37"/>
                  </a:cubicBezTo>
                  <a:cubicBezTo>
                    <a:pt x="4" y="33"/>
                    <a:pt x="0" y="22"/>
                    <a:pt x="4" y="12"/>
                  </a:cubicBezTo>
                  <a:cubicBezTo>
                    <a:pt x="7" y="5"/>
                    <a:pt x="14" y="0"/>
                    <a:pt x="21" y="0"/>
                  </a:cubicBezTo>
                  <a:cubicBezTo>
                    <a:pt x="24" y="0"/>
                    <a:pt x="26" y="1"/>
                    <a:pt x="28" y="2"/>
                  </a:cubicBezTo>
                  <a:cubicBezTo>
                    <a:pt x="32" y="3"/>
                    <a:pt x="36" y="7"/>
                    <a:pt x="37" y="12"/>
                  </a:cubicBezTo>
                  <a:cubicBezTo>
                    <a:pt x="39" y="16"/>
                    <a:pt x="39" y="21"/>
                    <a:pt x="37" y="26"/>
                  </a:cubicBezTo>
                  <a:cubicBezTo>
                    <a:pt x="34" y="33"/>
                    <a:pt x="27" y="38"/>
                    <a:pt x="20" y="38"/>
                  </a:cubicBezTo>
                  <a:close/>
                  <a:moveTo>
                    <a:pt x="21" y="4"/>
                  </a:moveTo>
                  <a:cubicBezTo>
                    <a:pt x="16" y="4"/>
                    <a:pt x="10" y="8"/>
                    <a:pt x="8" y="14"/>
                  </a:cubicBezTo>
                  <a:cubicBezTo>
                    <a:pt x="4" y="21"/>
                    <a:pt x="8" y="30"/>
                    <a:pt x="15" y="33"/>
                  </a:cubicBezTo>
                  <a:cubicBezTo>
                    <a:pt x="16" y="34"/>
                    <a:pt x="18" y="34"/>
                    <a:pt x="20" y="34"/>
                  </a:cubicBezTo>
                  <a:cubicBezTo>
                    <a:pt x="26" y="34"/>
                    <a:pt x="31" y="30"/>
                    <a:pt x="33" y="24"/>
                  </a:cubicBezTo>
                  <a:cubicBezTo>
                    <a:pt x="35" y="21"/>
                    <a:pt x="35" y="17"/>
                    <a:pt x="34" y="13"/>
                  </a:cubicBezTo>
                  <a:cubicBezTo>
                    <a:pt x="32" y="9"/>
                    <a:pt x="30" y="7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63A29C7A-8E96-4333-AEAE-9DB8F2297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4605338"/>
              <a:ext cx="52388" cy="58737"/>
            </a:xfrm>
            <a:custGeom>
              <a:avLst/>
              <a:gdLst/>
              <a:ahLst/>
              <a:cxnLst>
                <a:cxn ang="0">
                  <a:pos x="13" y="20"/>
                </a:cxn>
                <a:cxn ang="0">
                  <a:pos x="8" y="19"/>
                </a:cxn>
                <a:cxn ang="0">
                  <a:pos x="2" y="11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11"/>
                </a:cxn>
                <a:cxn ang="0">
                  <a:pos x="9" y="16"/>
                </a:cxn>
                <a:cxn ang="0">
                  <a:pos x="16" y="16"/>
                </a:cxn>
                <a:cxn ang="0">
                  <a:pos x="17" y="17"/>
                </a:cxn>
                <a:cxn ang="0">
                  <a:pos x="16" y="19"/>
                </a:cxn>
                <a:cxn ang="0">
                  <a:pos x="13" y="20"/>
                </a:cxn>
              </a:cxnLst>
              <a:rect l="0" t="0" r="r" b="b"/>
              <a:pathLst>
                <a:path w="18" h="20">
                  <a:moveTo>
                    <a:pt x="13" y="20"/>
                  </a:moveTo>
                  <a:cubicBezTo>
                    <a:pt x="11" y="20"/>
                    <a:pt x="10" y="19"/>
                    <a:pt x="8" y="19"/>
                  </a:cubicBezTo>
                  <a:cubicBezTo>
                    <a:pt x="5" y="17"/>
                    <a:pt x="3" y="15"/>
                    <a:pt x="2" y="11"/>
                  </a:cubicBezTo>
                  <a:cubicBezTo>
                    <a:pt x="0" y="8"/>
                    <a:pt x="0" y="5"/>
                    <a:pt x="2" y="1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3" y="5"/>
                    <a:pt x="3" y="8"/>
                    <a:pt x="4" y="11"/>
                  </a:cubicBezTo>
                  <a:cubicBezTo>
                    <a:pt x="5" y="13"/>
                    <a:pt x="7" y="15"/>
                    <a:pt x="9" y="16"/>
                  </a:cubicBezTo>
                  <a:cubicBezTo>
                    <a:pt x="11" y="17"/>
                    <a:pt x="14" y="17"/>
                    <a:pt x="16" y="16"/>
                  </a:cubicBezTo>
                  <a:cubicBezTo>
                    <a:pt x="16" y="16"/>
                    <a:pt x="17" y="17"/>
                    <a:pt x="17" y="17"/>
                  </a:cubicBezTo>
                  <a:cubicBezTo>
                    <a:pt x="18" y="18"/>
                    <a:pt x="17" y="19"/>
                    <a:pt x="16" y="19"/>
                  </a:cubicBezTo>
                  <a:cubicBezTo>
                    <a:pt x="15" y="19"/>
                    <a:pt x="14" y="20"/>
                    <a:pt x="1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27AC9A8E-C914-4C2F-A9F8-288581E59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26" y="4683125"/>
              <a:ext cx="19050" cy="238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6" name="Group 178">
            <a:extLst>
              <a:ext uri="{FF2B5EF4-FFF2-40B4-BE49-F238E27FC236}">
                <a16:creationId xmlns:a16="http://schemas.microsoft.com/office/drawing/2014/main" id="{00C6D6E2-E8DE-4DC7-90E3-96601BE0643D}"/>
              </a:ext>
            </a:extLst>
          </p:cNvPr>
          <p:cNvGrpSpPr/>
          <p:nvPr/>
        </p:nvGrpSpPr>
        <p:grpSpPr>
          <a:xfrm>
            <a:off x="6926294" y="4816265"/>
            <a:ext cx="345775" cy="421948"/>
            <a:chOff x="3949701" y="4570413"/>
            <a:chExt cx="152400" cy="193675"/>
          </a:xfrm>
          <a:solidFill>
            <a:schemeClr val="bg1"/>
          </a:solidFill>
        </p:grpSpPr>
        <p:sp>
          <p:nvSpPr>
            <p:cNvPr id="37" name="Oval 67">
              <a:extLst>
                <a:ext uri="{FF2B5EF4-FFF2-40B4-BE49-F238E27FC236}">
                  <a16:creationId xmlns:a16="http://schemas.microsoft.com/office/drawing/2014/main" id="{FC0BAC43-586A-4858-8829-3E946F06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76" y="4657725"/>
              <a:ext cx="22225" cy="222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27E0EDA0-1B07-435F-9C4F-F1184EC8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776" y="4660900"/>
              <a:ext cx="55563" cy="103187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3" y="22"/>
                </a:cxn>
                <a:cxn ang="0">
                  <a:pos x="15" y="20"/>
                </a:cxn>
                <a:cxn ang="0">
                  <a:pos x="16" y="12"/>
                </a:cxn>
                <a:cxn ang="0">
                  <a:pos x="15" y="9"/>
                </a:cxn>
                <a:cxn ang="0">
                  <a:pos x="8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9" y="9"/>
                </a:cxn>
                <a:cxn ang="0">
                  <a:pos x="4" y="7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7" y="14"/>
                </a:cxn>
                <a:cxn ang="0">
                  <a:pos x="8" y="14"/>
                </a:cxn>
                <a:cxn ang="0">
                  <a:pos x="6" y="23"/>
                </a:cxn>
                <a:cxn ang="0">
                  <a:pos x="4" y="31"/>
                </a:cxn>
                <a:cxn ang="0">
                  <a:pos x="4" y="33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10" y="27"/>
                </a:cxn>
                <a:cxn ang="0">
                  <a:pos x="14" y="34"/>
                </a:cxn>
                <a:cxn ang="0">
                  <a:pos x="17" y="35"/>
                </a:cxn>
                <a:cxn ang="0">
                  <a:pos x="18" y="32"/>
                </a:cxn>
              </a:cxnLst>
              <a:rect l="0" t="0" r="r" b="b"/>
              <a:pathLst>
                <a:path w="19" h="36">
                  <a:moveTo>
                    <a:pt x="18" y="3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1"/>
                    <a:pt x="15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3" y="3"/>
                    <a:pt x="4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7" y="17"/>
                    <a:pt x="7" y="21"/>
                    <a:pt x="6" y="23"/>
                  </a:cubicBezTo>
                  <a:cubicBezTo>
                    <a:pt x="5" y="26"/>
                    <a:pt x="5" y="28"/>
                    <a:pt x="4" y="31"/>
                  </a:cubicBezTo>
                  <a:cubicBezTo>
                    <a:pt x="4" y="31"/>
                    <a:pt x="4" y="32"/>
                    <a:pt x="4" y="33"/>
                  </a:cubicBezTo>
                  <a:cubicBezTo>
                    <a:pt x="3" y="34"/>
                    <a:pt x="4" y="35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8" y="35"/>
                    <a:pt x="8" y="3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6" y="36"/>
                    <a:pt x="17" y="35"/>
                  </a:cubicBezTo>
                  <a:cubicBezTo>
                    <a:pt x="18" y="34"/>
                    <a:pt x="19" y="33"/>
                    <a:pt x="18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Oval 69">
              <a:extLst>
                <a:ext uri="{FF2B5EF4-FFF2-40B4-BE49-F238E27FC236}">
                  <a16:creationId xmlns:a16="http://schemas.microsoft.com/office/drawing/2014/main" id="{DFFD5338-1499-46D6-9201-3775F4A5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1" y="4675188"/>
              <a:ext cx="25400" cy="222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317B3A37-40BF-476D-8D76-8A3383B8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672013"/>
              <a:ext cx="69850" cy="92075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18" y="19"/>
                </a:cxn>
                <a:cxn ang="0">
                  <a:pos x="18" y="15"/>
                </a:cxn>
                <a:cxn ang="0">
                  <a:pos x="23" y="11"/>
                </a:cxn>
                <a:cxn ang="0">
                  <a:pos x="24" y="9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9" y="2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7" y="10"/>
                </a:cxn>
                <a:cxn ang="0">
                  <a:pos x="6" y="5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9" y="16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9" y="27"/>
                </a:cxn>
                <a:cxn ang="0">
                  <a:pos x="2" y="27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12" y="32"/>
                </a:cxn>
                <a:cxn ang="0">
                  <a:pos x="14" y="29"/>
                </a:cxn>
                <a:cxn ang="0">
                  <a:pos x="14" y="24"/>
                </a:cxn>
                <a:cxn ang="0">
                  <a:pos x="19" y="24"/>
                </a:cxn>
                <a:cxn ang="0">
                  <a:pos x="19" y="29"/>
                </a:cxn>
                <a:cxn ang="0">
                  <a:pos x="21" y="32"/>
                </a:cxn>
                <a:cxn ang="0">
                  <a:pos x="23" y="29"/>
                </a:cxn>
                <a:cxn ang="0">
                  <a:pos x="23" y="21"/>
                </a:cxn>
                <a:cxn ang="0">
                  <a:pos x="21" y="19"/>
                </a:cxn>
              </a:cxnLst>
              <a:rect l="0" t="0" r="r" b="b"/>
              <a:pathLst>
                <a:path w="24" h="32"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0"/>
                    <a:pt x="24" y="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20" y="0"/>
                    <a:pt x="19" y="1"/>
                    <a:pt x="19" y="2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4" y="13"/>
                    <a:pt x="5" y="14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4" y="31"/>
                    <a:pt x="14" y="2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1"/>
                    <a:pt x="20" y="32"/>
                    <a:pt x="21" y="32"/>
                  </a:cubicBezTo>
                  <a:cubicBezTo>
                    <a:pt x="22" y="32"/>
                    <a:pt x="23" y="31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D04E0BC7-214B-43B1-9D54-5473B42EA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701" y="4570413"/>
              <a:ext cx="87313" cy="9525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28" y="24"/>
                </a:cxn>
                <a:cxn ang="0">
                  <a:pos x="27" y="19"/>
                </a:cxn>
                <a:cxn ang="0">
                  <a:pos x="28" y="18"/>
                </a:cxn>
                <a:cxn ang="0">
                  <a:pos x="27" y="18"/>
                </a:cxn>
                <a:cxn ang="0">
                  <a:pos x="28" y="13"/>
                </a:cxn>
                <a:cxn ang="0">
                  <a:pos x="29" y="13"/>
                </a:cxn>
                <a:cxn ang="0">
                  <a:pos x="29" y="12"/>
                </a:cxn>
                <a:cxn ang="0">
                  <a:pos x="30" y="11"/>
                </a:cxn>
                <a:cxn ang="0">
                  <a:pos x="29" y="9"/>
                </a:cxn>
                <a:cxn ang="0">
                  <a:pos x="30" y="6"/>
                </a:cxn>
                <a:cxn ang="0">
                  <a:pos x="29" y="5"/>
                </a:cxn>
                <a:cxn ang="0">
                  <a:pos x="28" y="3"/>
                </a:cxn>
                <a:cxn ang="0">
                  <a:pos x="25" y="5"/>
                </a:cxn>
                <a:cxn ang="0">
                  <a:pos x="24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1" y="10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7"/>
                </a:cxn>
                <a:cxn ang="0">
                  <a:pos x="0" y="19"/>
                </a:cxn>
                <a:cxn ang="0">
                  <a:pos x="1" y="23"/>
                </a:cxn>
                <a:cxn ang="0">
                  <a:pos x="4" y="23"/>
                </a:cxn>
                <a:cxn ang="0">
                  <a:pos x="5" y="24"/>
                </a:cxn>
                <a:cxn ang="0">
                  <a:pos x="4" y="27"/>
                </a:cxn>
                <a:cxn ang="0">
                  <a:pos x="5" y="28"/>
                </a:cxn>
                <a:cxn ang="0">
                  <a:pos x="7" y="30"/>
                </a:cxn>
                <a:cxn ang="0">
                  <a:pos x="9" y="29"/>
                </a:cxn>
                <a:cxn ang="0">
                  <a:pos x="11" y="29"/>
                </a:cxn>
                <a:cxn ang="0">
                  <a:pos x="11" y="32"/>
                </a:cxn>
                <a:cxn ang="0">
                  <a:pos x="15" y="33"/>
                </a:cxn>
                <a:cxn ang="0">
                  <a:pos x="16" y="31"/>
                </a:cxn>
                <a:cxn ang="0">
                  <a:pos x="18" y="31"/>
                </a:cxn>
                <a:cxn ang="0">
                  <a:pos x="19" y="33"/>
                </a:cxn>
                <a:cxn ang="0">
                  <a:pos x="23" y="32"/>
                </a:cxn>
                <a:cxn ang="0">
                  <a:pos x="23" y="29"/>
                </a:cxn>
                <a:cxn ang="0">
                  <a:pos x="25" y="29"/>
                </a:cxn>
                <a:cxn ang="0">
                  <a:pos x="27" y="30"/>
                </a:cxn>
                <a:cxn ang="0">
                  <a:pos x="29" y="29"/>
                </a:cxn>
                <a:cxn ang="0">
                  <a:pos x="30" y="27"/>
                </a:cxn>
                <a:cxn ang="0">
                  <a:pos x="30" y="26"/>
                </a:cxn>
                <a:cxn ang="0">
                  <a:pos x="29" y="25"/>
                </a:cxn>
                <a:cxn ang="0">
                  <a:pos x="14" y="19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9"/>
                </a:cxn>
                <a:cxn ang="0">
                  <a:pos x="14" y="19"/>
                </a:cxn>
              </a:cxnLst>
              <a:rect l="0" t="0" r="r" b="b"/>
              <a:pathLst>
                <a:path w="30" h="33">
                  <a:moveTo>
                    <a:pt x="29" y="25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29" y="9"/>
                    <a:pt x="29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7"/>
                    <a:pt x="3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1" y="29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lose/>
                  <a:moveTo>
                    <a:pt x="14" y="19"/>
                  </a:moveTo>
                  <a:cubicBezTo>
                    <a:pt x="13" y="18"/>
                    <a:pt x="13" y="15"/>
                    <a:pt x="14" y="14"/>
                  </a:cubicBezTo>
                  <a:cubicBezTo>
                    <a:pt x="16" y="13"/>
                    <a:pt x="18" y="13"/>
                    <a:pt x="20" y="14"/>
                  </a:cubicBezTo>
                  <a:cubicBezTo>
                    <a:pt x="21" y="15"/>
                    <a:pt x="21" y="18"/>
                    <a:pt x="20" y="19"/>
                  </a:cubicBezTo>
                  <a:cubicBezTo>
                    <a:pt x="18" y="21"/>
                    <a:pt x="16" y="21"/>
                    <a:pt x="1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0B4BBDDF-6120-4487-B759-5A147AB39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838" y="4594225"/>
              <a:ext cx="57150" cy="60325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7" y="14"/>
                </a:cxn>
                <a:cxn ang="0">
                  <a:pos x="19" y="14"/>
                </a:cxn>
                <a:cxn ang="0">
                  <a:pos x="20" y="12"/>
                </a:cxn>
                <a:cxn ang="0">
                  <a:pos x="18" y="11"/>
                </a:cxn>
                <a:cxn ang="0">
                  <a:pos x="18" y="10"/>
                </a:cxn>
                <a:cxn ang="0">
                  <a:pos x="20" y="9"/>
                </a:cxn>
                <a:cxn ang="0">
                  <a:pos x="19" y="7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3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5"/>
                </a:cxn>
                <a:cxn ang="0">
                  <a:pos x="2" y="17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10" y="19"/>
                </a:cxn>
                <a:cxn ang="0">
                  <a:pos x="11" y="21"/>
                </a:cxn>
                <a:cxn ang="0">
                  <a:pos x="14" y="2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8"/>
                </a:cxn>
                <a:cxn ang="0">
                  <a:pos x="17" y="18"/>
                </a:cxn>
                <a:cxn ang="0">
                  <a:pos x="18" y="17"/>
                </a:cxn>
                <a:cxn ang="0">
                  <a:pos x="17" y="15"/>
                </a:cxn>
                <a:cxn ang="0">
                  <a:pos x="8" y="12"/>
                </a:cxn>
                <a:cxn ang="0">
                  <a:pos x="8" y="9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8" y="12"/>
                </a:cxn>
              </a:cxnLst>
              <a:rect l="0" t="0" r="r" b="b"/>
              <a:pathLst>
                <a:path w="20" h="21">
                  <a:moveTo>
                    <a:pt x="17" y="15"/>
                  </a:moveTo>
                  <a:cubicBezTo>
                    <a:pt x="17" y="15"/>
                    <a:pt x="17" y="15"/>
                    <a:pt x="17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6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7" y="15"/>
                  </a:lnTo>
                  <a:close/>
                  <a:moveTo>
                    <a:pt x="8" y="12"/>
                  </a:moveTo>
                  <a:cubicBezTo>
                    <a:pt x="7" y="11"/>
                    <a:pt x="7" y="10"/>
                    <a:pt x="8" y="9"/>
                  </a:cubicBezTo>
                  <a:cubicBezTo>
                    <a:pt x="9" y="8"/>
                    <a:pt x="10" y="8"/>
                    <a:pt x="11" y="9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10" y="13"/>
                    <a:pt x="9" y="13"/>
                    <a:pt x="8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4" name="TextBox 35">
            <a:extLst>
              <a:ext uri="{FF2B5EF4-FFF2-40B4-BE49-F238E27FC236}">
                <a16:creationId xmlns:a16="http://schemas.microsoft.com/office/drawing/2014/main" id="{7291AA8D-6282-418E-BBBF-E62F22443344}"/>
              </a:ext>
            </a:extLst>
          </p:cNvPr>
          <p:cNvSpPr txBox="1"/>
          <p:nvPr/>
        </p:nvSpPr>
        <p:spPr>
          <a:xfrm>
            <a:off x="2413528" y="4618190"/>
            <a:ext cx="203132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1"/>
                </a:solidFill>
              </a:rPr>
              <a:t>Programas de interfaz</a:t>
            </a:r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id="{1E4D348D-9BCC-45A6-AA5F-D0BEEA54F30F}"/>
              </a:ext>
            </a:extLst>
          </p:cNvPr>
          <p:cNvSpPr txBox="1"/>
          <p:nvPr/>
        </p:nvSpPr>
        <p:spPr>
          <a:xfrm>
            <a:off x="2413527" y="3479897"/>
            <a:ext cx="25920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2"/>
                </a:solidFill>
              </a:rPr>
              <a:t>Bases de datos y sistemas de información administrativos</a:t>
            </a:r>
          </a:p>
        </p:txBody>
      </p:sp>
      <p:sp>
        <p:nvSpPr>
          <p:cNvPr id="60" name="TextBox 44">
            <a:extLst>
              <a:ext uri="{FF2B5EF4-FFF2-40B4-BE49-F238E27FC236}">
                <a16:creationId xmlns:a16="http://schemas.microsoft.com/office/drawing/2014/main" id="{6F4110CD-6558-4FE8-9108-9C04B74BD672}"/>
              </a:ext>
            </a:extLst>
          </p:cNvPr>
          <p:cNvSpPr txBox="1"/>
          <p:nvPr/>
        </p:nvSpPr>
        <p:spPr>
          <a:xfrm>
            <a:off x="2418833" y="5779609"/>
            <a:ext cx="25920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4"/>
                </a:solidFill>
              </a:rPr>
              <a:t>Programas para el procedimiento de solución al modelo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C32BBF3-A7F4-408A-8852-76145A699D0A}"/>
              </a:ext>
            </a:extLst>
          </p:cNvPr>
          <p:cNvSpPr txBox="1"/>
          <p:nvPr/>
        </p:nvSpPr>
        <p:spPr>
          <a:xfrm>
            <a:off x="7182020" y="3546431"/>
            <a:ext cx="25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600" b="1" dirty="0">
                <a:solidFill>
                  <a:schemeClr val="accent4"/>
                </a:solidFill>
              </a:rPr>
              <a:t>Generación de informes gerenciales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9A52B9A-E029-409E-AC87-86C135C04B97}"/>
              </a:ext>
            </a:extLst>
          </p:cNvPr>
          <p:cNvSpPr txBox="1"/>
          <p:nvPr/>
        </p:nvSpPr>
        <p:spPr>
          <a:xfrm>
            <a:off x="7230019" y="4467614"/>
            <a:ext cx="25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b="1" dirty="0">
                <a:solidFill>
                  <a:schemeClr val="accent1"/>
                </a:solidFill>
              </a:rPr>
              <a:t>La implementación de los resultados de manera automática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BA7DB61-5809-42E9-BE04-0E04D26C4D46}"/>
              </a:ext>
            </a:extLst>
          </p:cNvPr>
          <p:cNvSpPr txBox="1"/>
          <p:nvPr/>
        </p:nvSpPr>
        <p:spPr>
          <a:xfrm>
            <a:off x="7230019" y="5760007"/>
            <a:ext cx="25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600" b="1" dirty="0">
                <a:solidFill>
                  <a:schemeClr val="accent2"/>
                </a:solidFill>
              </a:rPr>
              <a:t>Sistemas de apoyo para las decisiones</a:t>
            </a:r>
          </a:p>
        </p:txBody>
      </p:sp>
      <p:pic>
        <p:nvPicPr>
          <p:cNvPr id="9" name="Gráfico 8" descr="Base de datos con relleno sólido">
            <a:extLst>
              <a:ext uri="{FF2B5EF4-FFF2-40B4-BE49-F238E27FC236}">
                <a16:creationId xmlns:a16="http://schemas.microsoft.com/office/drawing/2014/main" id="{BCDA0C70-2DFD-48B6-8CAB-3D497872B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828" y="4788208"/>
            <a:ext cx="489179" cy="489179"/>
          </a:xfrm>
          <a:prstGeom prst="rect">
            <a:avLst/>
          </a:prstGeom>
        </p:spPr>
      </p:pic>
      <p:pic>
        <p:nvPicPr>
          <p:cNvPr id="66" name="Gráfico 65" descr="Documento con relleno sólido">
            <a:extLst>
              <a:ext uri="{FF2B5EF4-FFF2-40B4-BE49-F238E27FC236}">
                <a16:creationId xmlns:a16="http://schemas.microsoft.com/office/drawing/2014/main" id="{AF7F92AC-E7F3-4E27-ABAE-8B18384225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7081" y="5743592"/>
            <a:ext cx="527713" cy="5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  <p:bldP spid="54" grpId="0"/>
      <p:bldP spid="57" grpId="0"/>
      <p:bldP spid="60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8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2.6 Implementación</a:t>
            </a:r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5379B44F-0A53-46AD-8124-FA3E13783444}"/>
              </a:ext>
            </a:extLst>
          </p:cNvPr>
          <p:cNvSpPr>
            <a:spLocks/>
          </p:cNvSpPr>
          <p:nvPr/>
        </p:nvSpPr>
        <p:spPr bwMode="auto">
          <a:xfrm>
            <a:off x="8662783" y="3511693"/>
            <a:ext cx="20343" cy="365760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6" y="131"/>
              </a:cxn>
              <a:cxn ang="0">
                <a:pos x="6" y="0"/>
              </a:cxn>
              <a:cxn ang="0">
                <a:pos x="0" y="0"/>
              </a:cxn>
              <a:cxn ang="0">
                <a:pos x="0" y="131"/>
              </a:cxn>
              <a:cxn ang="0">
                <a:pos x="0" y="131"/>
              </a:cxn>
            </a:cxnLst>
            <a:rect l="0" t="0" r="r" b="b"/>
            <a:pathLst>
              <a:path w="6" h="131">
                <a:moveTo>
                  <a:pt x="0" y="131"/>
                </a:moveTo>
                <a:lnTo>
                  <a:pt x="6" y="131"/>
                </a:lnTo>
                <a:lnTo>
                  <a:pt x="6" y="0"/>
                </a:lnTo>
                <a:lnTo>
                  <a:pt x="0" y="0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9BA6DDD7-7F29-4BE0-B915-6FB39C6C93A0}"/>
              </a:ext>
            </a:extLst>
          </p:cNvPr>
          <p:cNvSpPr>
            <a:spLocks/>
          </p:cNvSpPr>
          <p:nvPr/>
        </p:nvSpPr>
        <p:spPr bwMode="auto">
          <a:xfrm>
            <a:off x="6765837" y="4394684"/>
            <a:ext cx="20343" cy="3657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0"/>
              </a:cxn>
              <a:cxn ang="0">
                <a:pos x="4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4" h="80">
                <a:moveTo>
                  <a:pt x="0" y="0"/>
                </a:moveTo>
                <a:cubicBezTo>
                  <a:pt x="1" y="0"/>
                  <a:pt x="3" y="0"/>
                  <a:pt x="4" y="0"/>
                </a:cubicBezTo>
                <a:cubicBezTo>
                  <a:pt x="4" y="27"/>
                  <a:pt x="4" y="53"/>
                  <a:pt x="4" y="80"/>
                </a:cubicBezTo>
                <a:cubicBezTo>
                  <a:pt x="3" y="80"/>
                  <a:pt x="1" y="80"/>
                  <a:pt x="0" y="80"/>
                </a:cubicBezTo>
                <a:cubicBezTo>
                  <a:pt x="0" y="53"/>
                  <a:pt x="0" y="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7" name="Freeform 37">
            <a:extLst>
              <a:ext uri="{FF2B5EF4-FFF2-40B4-BE49-F238E27FC236}">
                <a16:creationId xmlns:a16="http://schemas.microsoft.com/office/drawing/2014/main" id="{05F43ECF-2779-4E7C-934A-CD5DBA86CEB9}"/>
              </a:ext>
            </a:extLst>
          </p:cNvPr>
          <p:cNvSpPr>
            <a:spLocks/>
          </p:cNvSpPr>
          <p:nvPr/>
        </p:nvSpPr>
        <p:spPr bwMode="auto">
          <a:xfrm>
            <a:off x="3151770" y="4394684"/>
            <a:ext cx="20343" cy="3657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2"/>
              </a:cxn>
              <a:cxn ang="0">
                <a:pos x="0" y="13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" h="132">
                <a:moveTo>
                  <a:pt x="0" y="0"/>
                </a:moveTo>
                <a:lnTo>
                  <a:pt x="6" y="0"/>
                </a:lnTo>
                <a:lnTo>
                  <a:pt x="6" y="132"/>
                </a:lnTo>
                <a:lnTo>
                  <a:pt x="0" y="13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9" name="Freeform 39">
            <a:extLst>
              <a:ext uri="{FF2B5EF4-FFF2-40B4-BE49-F238E27FC236}">
                <a16:creationId xmlns:a16="http://schemas.microsoft.com/office/drawing/2014/main" id="{C201AFE1-A5E1-4216-927C-2F6ECA81C250}"/>
              </a:ext>
            </a:extLst>
          </p:cNvPr>
          <p:cNvSpPr>
            <a:spLocks/>
          </p:cNvSpPr>
          <p:nvPr/>
        </p:nvSpPr>
        <p:spPr bwMode="auto">
          <a:xfrm>
            <a:off x="4993298" y="3503227"/>
            <a:ext cx="23733" cy="365760"/>
          </a:xfrm>
          <a:custGeom>
            <a:avLst/>
            <a:gdLst/>
            <a:ahLst/>
            <a:cxnLst>
              <a:cxn ang="0">
                <a:pos x="0" y="79"/>
              </a:cxn>
              <a:cxn ang="0">
                <a:pos x="4" y="79"/>
              </a:cxn>
              <a:cxn ang="0">
                <a:pos x="4" y="0"/>
              </a:cxn>
              <a:cxn ang="0">
                <a:pos x="0" y="0"/>
              </a:cxn>
              <a:cxn ang="0">
                <a:pos x="0" y="79"/>
              </a:cxn>
            </a:cxnLst>
            <a:rect l="0" t="0" r="r" b="b"/>
            <a:pathLst>
              <a:path w="4" h="79">
                <a:moveTo>
                  <a:pt x="0" y="79"/>
                </a:moveTo>
                <a:cubicBezTo>
                  <a:pt x="1" y="79"/>
                  <a:pt x="3" y="79"/>
                  <a:pt x="4" y="79"/>
                </a:cubicBezTo>
                <a:cubicBezTo>
                  <a:pt x="4" y="53"/>
                  <a:pt x="4" y="27"/>
                  <a:pt x="4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"/>
                  <a:pt x="0" y="53"/>
                  <a:pt x="0" y="7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3D7F8204-AADD-4B9C-9EEC-2DCFEC5F4398}"/>
              </a:ext>
            </a:extLst>
          </p:cNvPr>
          <p:cNvSpPr>
            <a:spLocks/>
          </p:cNvSpPr>
          <p:nvPr/>
        </p:nvSpPr>
        <p:spPr bwMode="auto">
          <a:xfrm>
            <a:off x="4000593" y="3364052"/>
            <a:ext cx="1993792" cy="76623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8" y="0"/>
              </a:cxn>
              <a:cxn ang="0">
                <a:pos x="267" y="31"/>
              </a:cxn>
              <a:cxn ang="0">
                <a:pos x="274" y="59"/>
              </a:cxn>
              <a:cxn ang="0">
                <a:pos x="274" y="137"/>
              </a:cxn>
              <a:cxn ang="0">
                <a:pos x="249" y="137"/>
              </a:cxn>
              <a:cxn ang="0">
                <a:pos x="249" y="59"/>
              </a:cxn>
              <a:cxn ang="0">
                <a:pos x="215" y="25"/>
              </a:cxn>
              <a:cxn ang="0">
                <a:pos x="59" y="25"/>
              </a:cxn>
              <a:cxn ang="0">
                <a:pos x="25" y="59"/>
              </a:cxn>
              <a:cxn ang="0">
                <a:pos x="25" y="137"/>
              </a:cxn>
              <a:cxn ang="0">
                <a:pos x="0" y="137"/>
              </a:cxn>
              <a:cxn ang="0">
                <a:pos x="0" y="56"/>
              </a:cxn>
              <a:cxn ang="0">
                <a:pos x="31" y="7"/>
              </a:cxn>
              <a:cxn ang="0">
                <a:pos x="59" y="0"/>
              </a:cxn>
            </a:cxnLst>
            <a:rect l="0" t="0" r="r" b="b"/>
            <a:pathLst>
              <a:path w="274" h="137">
                <a:moveTo>
                  <a:pt x="59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9" y="1"/>
                  <a:pt x="256" y="12"/>
                  <a:pt x="267" y="31"/>
                </a:cubicBezTo>
                <a:cubicBezTo>
                  <a:pt x="272" y="40"/>
                  <a:pt x="274" y="49"/>
                  <a:pt x="274" y="59"/>
                </a:cubicBezTo>
                <a:cubicBezTo>
                  <a:pt x="274" y="137"/>
                  <a:pt x="274" y="137"/>
                  <a:pt x="274" y="137"/>
                </a:cubicBezTo>
                <a:cubicBezTo>
                  <a:pt x="249" y="137"/>
                  <a:pt x="249" y="137"/>
                  <a:pt x="249" y="137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40"/>
                  <a:pt x="233" y="25"/>
                  <a:pt x="215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41" y="25"/>
                  <a:pt x="25" y="40"/>
                  <a:pt x="25" y="59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6"/>
                  <a:pt x="0" y="56"/>
                  <a:pt x="0" y="56"/>
                </a:cubicBezTo>
                <a:cubicBezTo>
                  <a:pt x="2" y="35"/>
                  <a:pt x="12" y="18"/>
                  <a:pt x="31" y="7"/>
                </a:cubicBezTo>
                <a:cubicBezTo>
                  <a:pt x="40" y="2"/>
                  <a:pt x="49" y="0"/>
                  <a:pt x="5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1" name="Freeform 29">
            <a:extLst>
              <a:ext uri="{FF2B5EF4-FFF2-40B4-BE49-F238E27FC236}">
                <a16:creationId xmlns:a16="http://schemas.microsoft.com/office/drawing/2014/main" id="{B35AEBEF-8D8A-4D0B-8929-24A58D1D5D9C}"/>
              </a:ext>
            </a:extLst>
          </p:cNvPr>
          <p:cNvSpPr>
            <a:spLocks/>
          </p:cNvSpPr>
          <p:nvPr/>
        </p:nvSpPr>
        <p:spPr bwMode="auto">
          <a:xfrm>
            <a:off x="5808825" y="4120797"/>
            <a:ext cx="1998212" cy="766233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74" y="81"/>
              </a:cxn>
              <a:cxn ang="0">
                <a:pos x="273" y="87"/>
              </a:cxn>
              <a:cxn ang="0">
                <a:pos x="215" y="137"/>
              </a:cxn>
              <a:cxn ang="0">
                <a:pos x="56" y="137"/>
              </a:cxn>
              <a:cxn ang="0">
                <a:pos x="7" y="106"/>
              </a:cxn>
              <a:cxn ang="0">
                <a:pos x="0" y="78"/>
              </a:cxn>
              <a:cxn ang="0">
                <a:pos x="0" y="0"/>
              </a:cxn>
              <a:cxn ang="0">
                <a:pos x="25" y="0"/>
              </a:cxn>
              <a:cxn ang="0">
                <a:pos x="25" y="77"/>
              </a:cxn>
              <a:cxn ang="0">
                <a:pos x="59" y="112"/>
              </a:cxn>
              <a:cxn ang="0">
                <a:pos x="215" y="112"/>
              </a:cxn>
              <a:cxn ang="0">
                <a:pos x="249" y="77"/>
              </a:cxn>
              <a:cxn ang="0">
                <a:pos x="249" y="0"/>
              </a:cxn>
              <a:cxn ang="0">
                <a:pos x="274" y="0"/>
              </a:cxn>
            </a:cxnLst>
            <a:rect l="0" t="0" r="r" b="b"/>
            <a:pathLst>
              <a:path w="274" h="137">
                <a:moveTo>
                  <a:pt x="274" y="0"/>
                </a:moveTo>
                <a:cubicBezTo>
                  <a:pt x="274" y="81"/>
                  <a:pt x="274" y="81"/>
                  <a:pt x="274" y="81"/>
                </a:cubicBezTo>
                <a:cubicBezTo>
                  <a:pt x="273" y="87"/>
                  <a:pt x="273" y="87"/>
                  <a:pt x="273" y="87"/>
                </a:cubicBezTo>
                <a:cubicBezTo>
                  <a:pt x="268" y="116"/>
                  <a:pt x="245" y="136"/>
                  <a:pt x="215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35" y="135"/>
                  <a:pt x="18" y="125"/>
                  <a:pt x="7" y="106"/>
                </a:cubicBezTo>
                <a:cubicBezTo>
                  <a:pt x="2" y="97"/>
                  <a:pt x="0" y="88"/>
                  <a:pt x="0" y="78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96"/>
                  <a:pt x="41" y="112"/>
                  <a:pt x="59" y="112"/>
                </a:cubicBezTo>
                <a:cubicBezTo>
                  <a:pt x="215" y="112"/>
                  <a:pt x="215" y="112"/>
                  <a:pt x="215" y="112"/>
                </a:cubicBezTo>
                <a:cubicBezTo>
                  <a:pt x="233" y="112"/>
                  <a:pt x="249" y="96"/>
                  <a:pt x="249" y="77"/>
                </a:cubicBezTo>
                <a:cubicBezTo>
                  <a:pt x="249" y="0"/>
                  <a:pt x="249" y="0"/>
                  <a:pt x="249" y="0"/>
                </a:cubicBezTo>
                <a:cubicBezTo>
                  <a:pt x="274" y="0"/>
                  <a:pt x="274" y="0"/>
                  <a:pt x="27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5" name="Freeform 33">
            <a:extLst>
              <a:ext uri="{FF2B5EF4-FFF2-40B4-BE49-F238E27FC236}">
                <a16:creationId xmlns:a16="http://schemas.microsoft.com/office/drawing/2014/main" id="{D06373C6-43A5-4646-BDEA-E64E064DF90B}"/>
              </a:ext>
            </a:extLst>
          </p:cNvPr>
          <p:cNvSpPr>
            <a:spLocks/>
          </p:cNvSpPr>
          <p:nvPr/>
        </p:nvSpPr>
        <p:spPr bwMode="auto">
          <a:xfrm>
            <a:off x="7629557" y="3361660"/>
            <a:ext cx="1998212" cy="1322261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8" y="0"/>
              </a:cxn>
              <a:cxn ang="0">
                <a:pos x="267" y="31"/>
              </a:cxn>
              <a:cxn ang="0">
                <a:pos x="274" y="59"/>
              </a:cxn>
              <a:cxn ang="0">
                <a:pos x="274" y="236"/>
              </a:cxn>
              <a:cxn ang="0">
                <a:pos x="249" y="236"/>
              </a:cxn>
              <a:cxn ang="0">
                <a:pos x="249" y="59"/>
              </a:cxn>
              <a:cxn ang="0">
                <a:pos x="214" y="25"/>
              </a:cxn>
              <a:cxn ang="0">
                <a:pos x="59" y="25"/>
              </a:cxn>
              <a:cxn ang="0">
                <a:pos x="25" y="59"/>
              </a:cxn>
              <a:cxn ang="0">
                <a:pos x="25" y="137"/>
              </a:cxn>
              <a:cxn ang="0">
                <a:pos x="0" y="137"/>
              </a:cxn>
              <a:cxn ang="0">
                <a:pos x="0" y="56"/>
              </a:cxn>
              <a:cxn ang="0">
                <a:pos x="31" y="7"/>
              </a:cxn>
              <a:cxn ang="0">
                <a:pos x="59" y="0"/>
              </a:cxn>
            </a:cxnLst>
            <a:rect l="0" t="0" r="r" b="b"/>
            <a:pathLst>
              <a:path w="274" h="236">
                <a:moveTo>
                  <a:pt x="59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9" y="1"/>
                  <a:pt x="256" y="12"/>
                  <a:pt x="267" y="31"/>
                </a:cubicBezTo>
                <a:cubicBezTo>
                  <a:pt x="271" y="40"/>
                  <a:pt x="274" y="49"/>
                  <a:pt x="274" y="59"/>
                </a:cubicBezTo>
                <a:cubicBezTo>
                  <a:pt x="274" y="236"/>
                  <a:pt x="274" y="236"/>
                  <a:pt x="274" y="236"/>
                </a:cubicBezTo>
                <a:cubicBezTo>
                  <a:pt x="249" y="236"/>
                  <a:pt x="249" y="236"/>
                  <a:pt x="249" y="236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40"/>
                  <a:pt x="233" y="25"/>
                  <a:pt x="214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40" y="25"/>
                  <a:pt x="25" y="40"/>
                  <a:pt x="25" y="59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6"/>
                  <a:pt x="0" y="56"/>
                  <a:pt x="0" y="56"/>
                </a:cubicBezTo>
                <a:cubicBezTo>
                  <a:pt x="1" y="35"/>
                  <a:pt x="12" y="18"/>
                  <a:pt x="31" y="7"/>
                </a:cubicBezTo>
                <a:cubicBezTo>
                  <a:pt x="40" y="2"/>
                  <a:pt x="49" y="0"/>
                  <a:pt x="5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7" name="Group 52">
            <a:extLst>
              <a:ext uri="{FF2B5EF4-FFF2-40B4-BE49-F238E27FC236}">
                <a16:creationId xmlns:a16="http://schemas.microsoft.com/office/drawing/2014/main" id="{D5478DA9-FE27-4F40-83B7-D578D5F8456C}"/>
              </a:ext>
            </a:extLst>
          </p:cNvPr>
          <p:cNvGrpSpPr/>
          <p:nvPr/>
        </p:nvGrpSpPr>
        <p:grpSpPr>
          <a:xfrm>
            <a:off x="2127422" y="3369296"/>
            <a:ext cx="2049789" cy="1527221"/>
            <a:chOff x="1349718" y="2296284"/>
            <a:chExt cx="1537342" cy="1145416"/>
          </a:xfrm>
        </p:grpSpPr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7BF608BC-134D-4110-822F-3FF712B80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18" y="2296284"/>
              <a:ext cx="239024" cy="21359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48" y="84"/>
                </a:cxn>
                <a:cxn ang="0">
                  <a:pos x="0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84">
                  <a:moveTo>
                    <a:pt x="94" y="0"/>
                  </a:moveTo>
                  <a:lnTo>
                    <a:pt x="48" y="84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46E57C5A-DDD7-44EE-A027-94FE5031B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01" y="2480518"/>
              <a:ext cx="1498659" cy="961182"/>
            </a:xfrm>
            <a:custGeom>
              <a:avLst/>
              <a:gdLst/>
              <a:ahLst/>
              <a:cxnLst>
                <a:cxn ang="0">
                  <a:pos x="274" y="92"/>
                </a:cxn>
                <a:cxn ang="0">
                  <a:pos x="274" y="173"/>
                </a:cxn>
                <a:cxn ang="0">
                  <a:pos x="273" y="179"/>
                </a:cxn>
                <a:cxn ang="0">
                  <a:pos x="215" y="229"/>
                </a:cxn>
                <a:cxn ang="0">
                  <a:pos x="56" y="229"/>
                </a:cxn>
                <a:cxn ang="0">
                  <a:pos x="7" y="198"/>
                </a:cxn>
                <a:cxn ang="0">
                  <a:pos x="0" y="170"/>
                </a:cxn>
                <a:cxn ang="0">
                  <a:pos x="0" y="0"/>
                </a:cxn>
                <a:cxn ang="0">
                  <a:pos x="13" y="23"/>
                </a:cxn>
                <a:cxn ang="0">
                  <a:pos x="25" y="0"/>
                </a:cxn>
                <a:cxn ang="0">
                  <a:pos x="25" y="169"/>
                </a:cxn>
                <a:cxn ang="0">
                  <a:pos x="59" y="204"/>
                </a:cxn>
                <a:cxn ang="0">
                  <a:pos x="215" y="204"/>
                </a:cxn>
                <a:cxn ang="0">
                  <a:pos x="249" y="169"/>
                </a:cxn>
                <a:cxn ang="0">
                  <a:pos x="249" y="92"/>
                </a:cxn>
                <a:cxn ang="0">
                  <a:pos x="274" y="92"/>
                </a:cxn>
              </a:cxnLst>
              <a:rect l="0" t="0" r="r" b="b"/>
              <a:pathLst>
                <a:path w="274" h="229">
                  <a:moveTo>
                    <a:pt x="274" y="92"/>
                  </a:moveTo>
                  <a:cubicBezTo>
                    <a:pt x="274" y="173"/>
                    <a:pt x="274" y="173"/>
                    <a:pt x="274" y="173"/>
                  </a:cubicBezTo>
                  <a:cubicBezTo>
                    <a:pt x="273" y="179"/>
                    <a:pt x="273" y="179"/>
                    <a:pt x="273" y="179"/>
                  </a:cubicBezTo>
                  <a:cubicBezTo>
                    <a:pt x="268" y="208"/>
                    <a:pt x="245" y="228"/>
                    <a:pt x="215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35" y="227"/>
                    <a:pt x="18" y="217"/>
                    <a:pt x="7" y="198"/>
                  </a:cubicBezTo>
                  <a:cubicBezTo>
                    <a:pt x="2" y="189"/>
                    <a:pt x="0" y="18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88"/>
                    <a:pt x="41" y="204"/>
                    <a:pt x="59" y="204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34" y="204"/>
                    <a:pt x="249" y="188"/>
                    <a:pt x="249" y="169"/>
                  </a:cubicBezTo>
                  <a:cubicBezTo>
                    <a:pt x="249" y="92"/>
                    <a:pt x="249" y="92"/>
                    <a:pt x="249" y="92"/>
                  </a:cubicBezTo>
                  <a:cubicBezTo>
                    <a:pt x="274" y="92"/>
                    <a:pt x="274" y="92"/>
                    <a:pt x="274" y="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61" name="Oval 38">
            <a:extLst>
              <a:ext uri="{FF2B5EF4-FFF2-40B4-BE49-F238E27FC236}">
                <a16:creationId xmlns:a16="http://schemas.microsoft.com/office/drawing/2014/main" id="{3DDD5BFA-F560-4D37-84B2-F9C5CAD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427" y="3364051"/>
            <a:ext cx="1051028" cy="105102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1</a:t>
            </a:r>
            <a:endParaRPr lang="es-CO" sz="24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64" name="Oval 40">
            <a:extLst>
              <a:ext uri="{FF2B5EF4-FFF2-40B4-BE49-F238E27FC236}">
                <a16:creationId xmlns:a16="http://schemas.microsoft.com/office/drawing/2014/main" id="{4394EDEA-8825-41A6-90EE-94E97095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345" y="3838914"/>
            <a:ext cx="1051028" cy="105780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2</a:t>
            </a:r>
          </a:p>
        </p:txBody>
      </p:sp>
      <p:sp>
        <p:nvSpPr>
          <p:cNvPr id="67" name="Oval 42">
            <a:extLst>
              <a:ext uri="{FF2B5EF4-FFF2-40B4-BE49-F238E27FC236}">
                <a16:creationId xmlns:a16="http://schemas.microsoft.com/office/drawing/2014/main" id="{DB240CD7-0EE9-4E90-AF5B-C3671A92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93" y="3368290"/>
            <a:ext cx="1051028" cy="1051028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3</a:t>
            </a:r>
          </a:p>
        </p:txBody>
      </p:sp>
      <p:sp>
        <p:nvSpPr>
          <p:cNvPr id="76" name="Oval 48">
            <a:extLst>
              <a:ext uri="{FF2B5EF4-FFF2-40B4-BE49-F238E27FC236}">
                <a16:creationId xmlns:a16="http://schemas.microsoft.com/office/drawing/2014/main" id="{A82C1308-D72A-457B-8912-AA4FB73D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41" y="3847384"/>
            <a:ext cx="1051028" cy="1057809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4</a:t>
            </a: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A4538CE5-7FE0-469E-B5C4-43B4A69470B6}"/>
              </a:ext>
            </a:extLst>
          </p:cNvPr>
          <p:cNvSpPr txBox="1"/>
          <p:nvPr/>
        </p:nvSpPr>
        <p:spPr>
          <a:xfrm>
            <a:off x="1539632" y="5030080"/>
            <a:ext cx="3264960" cy="1641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El equipo de IO explica a la administración operativa el nuevo sistema que debe adoptar y su relación con la realidad operativa</a:t>
            </a:r>
          </a:p>
        </p:txBody>
      </p:sp>
      <p:sp>
        <p:nvSpPr>
          <p:cNvPr id="79" name="TextBox 65">
            <a:extLst>
              <a:ext uri="{FF2B5EF4-FFF2-40B4-BE49-F238E27FC236}">
                <a16:creationId xmlns:a16="http://schemas.microsoft.com/office/drawing/2014/main" id="{134AEF7D-E3BD-4A42-AE7C-277C91B3D9B8}"/>
              </a:ext>
            </a:extLst>
          </p:cNvPr>
          <p:cNvSpPr txBox="1"/>
          <p:nvPr/>
        </p:nvSpPr>
        <p:spPr>
          <a:xfrm>
            <a:off x="3151769" y="1600201"/>
            <a:ext cx="3518979" cy="1641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Estos dos grupos comparten la responsabilidad de desarrollar los procedimientos que se requieren para poner el sistema en operación</a:t>
            </a:r>
            <a:endParaRPr lang="es-CO" sz="2133" dirty="0">
              <a:solidFill>
                <a:schemeClr val="tx1">
                  <a:lumMod val="50000"/>
                  <a:lumOff val="5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0" name="TextBox 66">
            <a:extLst>
              <a:ext uri="{FF2B5EF4-FFF2-40B4-BE49-F238E27FC236}">
                <a16:creationId xmlns:a16="http://schemas.microsoft.com/office/drawing/2014/main" id="{E8F0A01E-38F8-46FA-A5AC-9385E78598B9}"/>
              </a:ext>
            </a:extLst>
          </p:cNvPr>
          <p:cNvSpPr txBox="1"/>
          <p:nvPr/>
        </p:nvSpPr>
        <p:spPr>
          <a:xfrm>
            <a:off x="5420728" y="5030080"/>
            <a:ext cx="2796619" cy="1641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La administración operativa se encarga de proporcionar una capacitación detallada al personal que participa</a:t>
            </a:r>
            <a:endParaRPr lang="es-CO" sz="2133" dirty="0">
              <a:solidFill>
                <a:schemeClr val="tx1">
                  <a:lumMod val="50000"/>
                  <a:lumOff val="5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1" name="TextBox 67">
            <a:extLst>
              <a:ext uri="{FF2B5EF4-FFF2-40B4-BE49-F238E27FC236}">
                <a16:creationId xmlns:a16="http://schemas.microsoft.com/office/drawing/2014/main" id="{F13C02AC-FB92-410D-B0B4-7D7671A7333B}"/>
              </a:ext>
            </a:extLst>
          </p:cNvPr>
          <p:cNvSpPr txBox="1"/>
          <p:nvPr/>
        </p:nvSpPr>
        <p:spPr>
          <a:xfrm>
            <a:off x="6705601" y="1600201"/>
            <a:ext cx="3846121" cy="1641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 El equipo de IO supervisa la experiencia inicial con base en la acción que se tomó para identificar cualquier modificación que deba hacerse en el futuro</a:t>
            </a:r>
            <a:r>
              <a:rPr lang="es-CO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 </a:t>
            </a:r>
          </a:p>
        </p:txBody>
      </p:sp>
      <p:sp>
        <p:nvSpPr>
          <p:cNvPr id="84" name="Freeform 34">
            <a:extLst>
              <a:ext uri="{FF2B5EF4-FFF2-40B4-BE49-F238E27FC236}">
                <a16:creationId xmlns:a16="http://schemas.microsoft.com/office/drawing/2014/main" id="{8E115C0A-4EAF-4457-8F22-1CC1BB73D326}"/>
              </a:ext>
            </a:extLst>
          </p:cNvPr>
          <p:cNvSpPr>
            <a:spLocks/>
          </p:cNvSpPr>
          <p:nvPr/>
        </p:nvSpPr>
        <p:spPr bwMode="auto">
          <a:xfrm>
            <a:off x="9324454" y="4683921"/>
            <a:ext cx="415557" cy="288187"/>
          </a:xfrm>
          <a:custGeom>
            <a:avLst/>
            <a:gdLst/>
            <a:ahLst/>
            <a:cxnLst>
              <a:cxn ang="0">
                <a:pos x="94" y="0"/>
              </a:cxn>
              <a:cxn ang="0">
                <a:pos x="47" y="85"/>
              </a:cxn>
              <a:cxn ang="0">
                <a:pos x="0" y="0"/>
              </a:cxn>
              <a:cxn ang="0">
                <a:pos x="94" y="0"/>
              </a:cxn>
              <a:cxn ang="0">
                <a:pos x="94" y="0"/>
              </a:cxn>
            </a:cxnLst>
            <a:rect l="0" t="0" r="r" b="b"/>
            <a:pathLst>
              <a:path w="94" h="85">
                <a:moveTo>
                  <a:pt x="94" y="0"/>
                </a:moveTo>
                <a:lnTo>
                  <a:pt x="47" y="85"/>
                </a:lnTo>
                <a:lnTo>
                  <a:pt x="0" y="0"/>
                </a:lnTo>
                <a:lnTo>
                  <a:pt x="94" y="0"/>
                </a:lnTo>
                <a:lnTo>
                  <a:pt x="9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5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38A1F7-478C-4EB7-9E41-BF3EC85E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6"/>
          <a:stretch/>
        </p:blipFill>
        <p:spPr>
          <a:xfrm>
            <a:off x="9700388" y="5924363"/>
            <a:ext cx="1829005" cy="790056"/>
          </a:xfrm>
          <a:prstGeom prst="rect">
            <a:avLst/>
          </a:prstGeom>
        </p:spPr>
      </p:pic>
      <p:sp>
        <p:nvSpPr>
          <p:cNvPr id="25" name="17 Rectángulo">
            <a:extLst>
              <a:ext uri="{FF2B5EF4-FFF2-40B4-BE49-F238E27FC236}">
                <a16:creationId xmlns:a16="http://schemas.microsoft.com/office/drawing/2014/main" id="{F6065872-10B2-2C4E-91B2-6408D21CA425}"/>
              </a:ext>
            </a:extLst>
          </p:cNvPr>
          <p:cNvSpPr/>
          <p:nvPr/>
        </p:nvSpPr>
        <p:spPr>
          <a:xfrm>
            <a:off x="203201" y="5156201"/>
            <a:ext cx="221848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67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(Fuente: </a:t>
            </a:r>
            <a:r>
              <a:rPr lang="es-ES" sz="1467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Rardin</a:t>
            </a:r>
            <a:r>
              <a:rPr lang="es-ES" sz="1467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2000)</a:t>
            </a:r>
            <a:endParaRPr lang="es-ES" sz="14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Diagram 67">
            <a:extLst>
              <a:ext uri="{FF2B5EF4-FFF2-40B4-BE49-F238E27FC236}">
                <a16:creationId xmlns:a16="http://schemas.microsoft.com/office/drawing/2014/main" id="{77746D9C-3635-B74A-904D-D02870E1A657}"/>
              </a:ext>
            </a:extLst>
          </p:cNvPr>
          <p:cNvGraphicFramePr/>
          <p:nvPr/>
        </p:nvGraphicFramePr>
        <p:xfrm>
          <a:off x="1930400" y="279400"/>
          <a:ext cx="843706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F6855B52-49C9-FA4B-9B5E-DC67E9BB9CDF}"/>
              </a:ext>
            </a:extLst>
          </p:cNvPr>
          <p:cNvSpPr txBox="1"/>
          <p:nvPr/>
        </p:nvSpPr>
        <p:spPr>
          <a:xfrm>
            <a:off x="203201" y="76200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</p:spTree>
    <p:extLst>
      <p:ext uri="{BB962C8B-B14F-4D97-AF65-F5344CB8AC3E}">
        <p14:creationId xmlns:p14="http://schemas.microsoft.com/office/powerpoint/2010/main" val="19659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584" y="482600"/>
            <a:ext cx="7632848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CO" sz="4267" dirty="0">
                <a:solidFill>
                  <a:schemeClr val="tx2">
                    <a:lumMod val="75000"/>
                  </a:schemeClr>
                </a:solidFill>
              </a:rPr>
              <a:t>ESTRUCTURA GENERAL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</p:nvPr>
        </p:nvGraphicFramePr>
        <p:xfrm>
          <a:off x="2495600" y="1268760"/>
          <a:ext cx="72008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C4C59A-ED19-9141-A2DA-EC7DDAD764F9}"/>
              </a:ext>
            </a:extLst>
          </p:cNvPr>
          <p:cNvSpPr txBox="1"/>
          <p:nvPr/>
        </p:nvSpPr>
        <p:spPr>
          <a:xfrm>
            <a:off x="203201" y="77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</p:spTree>
    <p:extLst>
      <p:ext uri="{BB962C8B-B14F-4D97-AF65-F5344CB8AC3E}">
        <p14:creationId xmlns:p14="http://schemas.microsoft.com/office/powerpoint/2010/main" val="352364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BCFA1C2-730A-7440-BD92-9FBC7ADE14A4}"/>
              </a:ext>
            </a:extLst>
          </p:cNvPr>
          <p:cNvSpPr txBox="1"/>
          <p:nvPr/>
        </p:nvSpPr>
        <p:spPr>
          <a:xfrm>
            <a:off x="5196821" y="-66258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8DD3B3-7737-E64F-B6D3-5E96C3F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19A2E251-B111-4144-BF85-28DA57E501C9}"/>
              </a:ext>
            </a:extLst>
          </p:cNvPr>
          <p:cNvSpPr txBox="1">
            <a:spLocks/>
          </p:cNvSpPr>
          <p:nvPr/>
        </p:nvSpPr>
        <p:spPr>
          <a:xfrm>
            <a:off x="609600" y="1720850"/>
            <a:ext cx="5384800" cy="603461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s-MX" altLang="es-CO" sz="2133" b="1" i="1"/>
          </a:p>
          <a:p>
            <a:pPr lvl="4">
              <a:buFontTx/>
              <a:buNone/>
            </a:pPr>
            <a:endParaRPr lang="es-MX" altLang="es-CO" sz="2400" b="1" i="1"/>
          </a:p>
        </p:txBody>
      </p:sp>
      <p:sp>
        <p:nvSpPr>
          <p:cNvPr id="74" name="AutoShape 22">
            <a:extLst>
              <a:ext uri="{FF2B5EF4-FFF2-40B4-BE49-F238E27FC236}">
                <a16:creationId xmlns:a16="http://schemas.microsoft.com/office/drawing/2014/main" id="{6A6C5356-0C67-3D4D-96E9-122FB388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167" y="1646767"/>
            <a:ext cx="2015067" cy="670983"/>
          </a:xfrm>
          <a:prstGeom prst="rightArrow">
            <a:avLst>
              <a:gd name="adj1" fmla="val 50000"/>
              <a:gd name="adj2" fmla="val 75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5" name="AutoShape 23">
            <a:extLst>
              <a:ext uri="{FF2B5EF4-FFF2-40B4-BE49-F238E27FC236}">
                <a16:creationId xmlns:a16="http://schemas.microsoft.com/office/drawing/2014/main" id="{C9B79B19-4042-1947-9C02-4468CC2F4BF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32400" y="5486400"/>
            <a:ext cx="2017184" cy="768349"/>
          </a:xfrm>
          <a:prstGeom prst="rightArrow">
            <a:avLst>
              <a:gd name="adj1" fmla="val 50000"/>
              <a:gd name="adj2" fmla="val 65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6" name="AutoShape 24">
            <a:extLst>
              <a:ext uri="{FF2B5EF4-FFF2-40B4-BE49-F238E27FC236}">
                <a16:creationId xmlns:a16="http://schemas.microsoft.com/office/drawing/2014/main" id="{B26DE0FA-AE6C-BF45-923D-FAA0FAA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718" y="3181350"/>
            <a:ext cx="768349" cy="153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21FCB7A6-341F-6844-B74D-1C0C98ED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34" y="3181350"/>
            <a:ext cx="768351" cy="1344084"/>
          </a:xfrm>
          <a:prstGeom prst="down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1A540446-86A9-FD43-AF41-5ADE7A48D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1" y="1212852"/>
            <a:ext cx="129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Realidad</a:t>
            </a:r>
          </a:p>
        </p:txBody>
      </p:sp>
      <p:sp>
        <p:nvSpPr>
          <p:cNvPr id="79" name="Text Box 27">
            <a:extLst>
              <a:ext uri="{FF2B5EF4-FFF2-40B4-BE49-F238E27FC236}">
                <a16:creationId xmlns:a16="http://schemas.microsoft.com/office/drawing/2014/main" id="{00CEF100-94A6-EE49-988E-52A39D47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93283"/>
            <a:ext cx="151272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Abstracción</a:t>
            </a: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CC635327-71E2-FB4C-AAD7-B206DBE84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518" y="1576917"/>
            <a:ext cx="1736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Matemático</a:t>
            </a:r>
          </a:p>
        </p:txBody>
      </p:sp>
      <p:sp>
        <p:nvSpPr>
          <p:cNvPr id="81" name="Text Box 29">
            <a:extLst>
              <a:ext uri="{FF2B5EF4-FFF2-40B4-BE49-F238E27FC236}">
                <a16:creationId xmlns:a16="http://schemas.microsoft.com/office/drawing/2014/main" id="{5532E891-A300-374F-93B5-B3E82F4D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1" y="3378200"/>
            <a:ext cx="105189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Análisis</a:t>
            </a: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5336DC03-B243-6845-B08B-0CBC127F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1" y="5609168"/>
            <a:ext cx="1582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Resultados</a:t>
            </a:r>
          </a:p>
        </p:txBody>
      </p:sp>
      <p:sp>
        <p:nvSpPr>
          <p:cNvPr id="83" name="Text Box 31">
            <a:extLst>
              <a:ext uri="{FF2B5EF4-FFF2-40B4-BE49-F238E27FC236}">
                <a16:creationId xmlns:a16="http://schemas.microsoft.com/office/drawing/2014/main" id="{E8756B9E-1D67-5448-9E06-0689E8DE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18" y="5647268"/>
            <a:ext cx="1545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Decisiones</a:t>
            </a:r>
          </a:p>
        </p:txBody>
      </p:sp>
      <p:sp>
        <p:nvSpPr>
          <p:cNvPr id="84" name="Text Box 32">
            <a:extLst>
              <a:ext uri="{FF2B5EF4-FFF2-40B4-BE49-F238E27FC236}">
                <a16:creationId xmlns:a16="http://schemas.microsoft.com/office/drawing/2014/main" id="{786AE00D-3C01-EF41-9E51-710FA03B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6159501"/>
            <a:ext cx="1809406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 dirty="0">
                <a:solidFill>
                  <a:srgbClr val="0000CC"/>
                </a:solidFill>
                <a:latin typeface="Calibri" panose="020F0502020204030204" pitchFamily="34" charset="0"/>
              </a:rPr>
              <a:t>Interpretación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 dirty="0">
                <a:solidFill>
                  <a:srgbClr val="0000CC"/>
                </a:solidFill>
                <a:latin typeface="Calibri" panose="020F0502020204030204" pitchFamily="34" charset="0"/>
              </a:rPr>
              <a:t>Implementar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8FB42A81-D356-A44A-B960-9BD299AB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884" y="3500967"/>
            <a:ext cx="118718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Intuición</a:t>
            </a:r>
          </a:p>
        </p:txBody>
      </p:sp>
      <p:pic>
        <p:nvPicPr>
          <p:cNvPr id="1026" name="Picture 2" descr="La Factoria de Proyectos - Fotos | Facebook">
            <a:extLst>
              <a:ext uri="{FF2B5EF4-FFF2-40B4-BE49-F238E27FC236}">
                <a16:creationId xmlns:a16="http://schemas.microsoft.com/office/drawing/2014/main" id="{B4D44B4A-E6F0-C446-89C5-A3C9CACC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9" y="1742017"/>
            <a:ext cx="1525752" cy="7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toria: imágenes, fotos de stock y vectores | Shutterstock">
            <a:extLst>
              <a:ext uri="{FF2B5EF4-FFF2-40B4-BE49-F238E27FC236}">
                <a16:creationId xmlns:a16="http://schemas.microsoft.com/office/drawing/2014/main" id="{49CE5E67-6CD7-8146-A2F6-05FDDFE4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4" y="1172118"/>
            <a:ext cx="2013855" cy="144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 imagen personal Sí importa - Blog de Grupo Antón Comunicación">
            <a:extLst>
              <a:ext uri="{FF2B5EF4-FFF2-40B4-BE49-F238E27FC236}">
                <a16:creationId xmlns:a16="http://schemas.microsoft.com/office/drawing/2014/main" id="{DB7DD1FC-1654-8743-9C90-6E287785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79" y="4792132"/>
            <a:ext cx="2099421" cy="20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440FE2-94BD-F24C-8787-96F43812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85" y="1155186"/>
            <a:ext cx="2245289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ógica de las Investigaciones Científicas: Tema 6 - ANALISIS Y SINTESIS DE  LOS RESULTADOS">
            <a:extLst>
              <a:ext uri="{FF2B5EF4-FFF2-40B4-BE49-F238E27FC236}">
                <a16:creationId xmlns:a16="http://schemas.microsoft.com/office/drawing/2014/main" id="{A6D81C9D-4DD9-5243-AF38-8B6E22AC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08" y="5103158"/>
            <a:ext cx="2653185" cy="1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pic>
        <p:nvPicPr>
          <p:cNvPr id="158" name="Google Shape;158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7891" y="1674763"/>
            <a:ext cx="10574917" cy="441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A77986-745F-264C-B640-E74F703E1C03}"/>
              </a:ext>
            </a:extLst>
          </p:cNvPr>
          <p:cNvSpPr txBox="1"/>
          <p:nvPr/>
        </p:nvSpPr>
        <p:spPr>
          <a:xfrm>
            <a:off x="203201" y="762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D22670-B37E-7B4C-A9E9-52F75A4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03FAAD36-2C5D-1F4B-8E8B-8006C5AB1110}"/>
              </a:ext>
            </a:extLst>
          </p:cNvPr>
          <p:cNvSpPr txBox="1">
            <a:spLocks/>
          </p:cNvSpPr>
          <p:nvPr/>
        </p:nvSpPr>
        <p:spPr>
          <a:xfrm>
            <a:off x="609601" y="994834"/>
            <a:ext cx="9148233" cy="1011767"/>
          </a:xfr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3200" b="1" dirty="0">
                <a:solidFill>
                  <a:srgbClr val="FF0000"/>
                </a:solidFill>
              </a:rPr>
              <a:t>¿</a:t>
            </a:r>
            <a:r>
              <a:rPr lang="en-US" sz="3200" b="1" dirty="0" err="1">
                <a:solidFill>
                  <a:srgbClr val="FF0000"/>
                </a:solidFill>
              </a:rPr>
              <a:t>Qué</a:t>
            </a:r>
            <a:r>
              <a:rPr lang="en-US" sz="3200" b="1" dirty="0">
                <a:solidFill>
                  <a:srgbClr val="FF0000"/>
                </a:solidFill>
              </a:rPr>
              <a:t> es un </a:t>
            </a:r>
            <a:r>
              <a:rPr lang="en-US" sz="3200" b="1" dirty="0" err="1">
                <a:solidFill>
                  <a:srgbClr val="FF0000"/>
                </a:solidFill>
              </a:rPr>
              <a:t>modelo</a:t>
            </a:r>
            <a:r>
              <a:rPr lang="en-US" sz="3200" b="1" dirty="0">
                <a:solidFill>
                  <a:srgbClr val="FF0000"/>
                </a:solidFill>
              </a:rPr>
              <a:t>?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marL="365751" indent="-365751" algn="just">
              <a:buFont typeface="Arial" pitchFamily="34" charset="0"/>
              <a:buChar char="•"/>
              <a:defRPr/>
            </a:pPr>
            <a:r>
              <a:rPr lang="en-US" sz="3200" dirty="0">
                <a:latin typeface="Calibri" pitchFamily="34" charset="0"/>
              </a:rPr>
              <a:t>Una </a:t>
            </a:r>
            <a:r>
              <a:rPr lang="en-US" sz="3200" dirty="0" err="1">
                <a:latin typeface="Calibri" pitchFamily="34" charset="0"/>
              </a:rPr>
              <a:t>representación</a:t>
            </a:r>
            <a:r>
              <a:rPr lang="en-US" sz="3200" dirty="0">
                <a:latin typeface="Calibri" pitchFamily="34" charset="0"/>
              </a:rPr>
              <a:t> abstracta de </a:t>
            </a:r>
            <a:r>
              <a:rPr lang="en-US" sz="3200" dirty="0" err="1">
                <a:latin typeface="Calibri" pitchFamily="34" charset="0"/>
              </a:rPr>
              <a:t>ciertos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aspectos</a:t>
            </a:r>
            <a:r>
              <a:rPr lang="en-US" sz="3200" dirty="0">
                <a:latin typeface="Calibri" pitchFamily="34" charset="0"/>
              </a:rPr>
              <a:t> de la </a:t>
            </a:r>
            <a:r>
              <a:rPr lang="en-US" sz="3200" dirty="0" err="1">
                <a:latin typeface="Calibri" pitchFamily="34" charset="0"/>
              </a:rPr>
              <a:t>realidad</a:t>
            </a:r>
            <a:endParaRPr lang="en-US" sz="3200" dirty="0">
              <a:latin typeface="Calibri" pitchFamily="34" charset="0"/>
            </a:endParaRPr>
          </a:p>
          <a:p>
            <a:pPr marL="365751" indent="-365751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Calibri" pitchFamily="34" charset="0"/>
              </a:rPr>
              <a:t>Estructura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basada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en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elementos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seleccionados</a:t>
            </a:r>
            <a:r>
              <a:rPr lang="en-US" sz="3200" dirty="0">
                <a:latin typeface="Calibri" pitchFamily="34" charset="0"/>
              </a:rPr>
              <a:t> de la </a:t>
            </a:r>
            <a:r>
              <a:rPr lang="en-US" sz="3200" dirty="0" err="1">
                <a:latin typeface="Calibri" pitchFamily="34" charset="0"/>
              </a:rPr>
              <a:t>realidad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pPr>
              <a:defRPr/>
            </a:pPr>
            <a:endParaRPr lang="es-NI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FD7E4A54-E461-1D4F-B028-5EB0C51792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167" y="2036233"/>
            <a:ext cx="11338984" cy="3714862"/>
          </a:xfrm>
        </p:spPr>
        <p:txBody>
          <a:bodyPr rtlCol="0">
            <a:normAutofit fontScale="92500" lnSpcReduction="10000"/>
          </a:bodyPr>
          <a:lstStyle/>
          <a:p>
            <a:pPr marL="365751" indent="-365751" algn="just">
              <a:buNone/>
              <a:defRPr/>
            </a:pPr>
            <a:r>
              <a:rPr lang="es-ES" sz="2667" u="sng" dirty="0">
                <a:latin typeface="Calibri" pitchFamily="34" charset="0"/>
              </a:rPr>
              <a:t>Tipos de Modelos icónicos, analógicos y simbólicos (matemáticos) </a:t>
            </a:r>
          </a:p>
          <a:p>
            <a:pPr marL="365751" indent="-365751" algn="just">
              <a:buNone/>
              <a:defRPr/>
            </a:pPr>
            <a:r>
              <a:rPr lang="es-ES" sz="2667" b="1" dirty="0">
                <a:solidFill>
                  <a:srgbClr val="FF0000"/>
                </a:solidFill>
                <a:latin typeface="Calibri" pitchFamily="34" charset="0"/>
              </a:rPr>
              <a:t>   Modelos Matemáticos</a:t>
            </a:r>
            <a:endParaRPr lang="es-ES" sz="2667" dirty="0">
              <a:solidFill>
                <a:srgbClr val="FF0000"/>
              </a:solidFill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r>
              <a:rPr lang="es-ES" sz="2667" dirty="0">
                <a:latin typeface="Calibri" pitchFamily="34" charset="0"/>
              </a:rPr>
              <a:t>Un modelo matemático es uno que representa el desempeño y comportamiento de un sistema dado en términos de ecuaciones matemáticas, ofreciendo resultados cuantitativos.</a:t>
            </a:r>
          </a:p>
          <a:p>
            <a:pPr marL="365751" indent="-365751" algn="just">
              <a:spcAft>
                <a:spcPct val="40000"/>
              </a:spcAft>
              <a:defRPr/>
            </a:pPr>
            <a:r>
              <a:rPr lang="es-ES" sz="2667" b="1" i="1" dirty="0">
                <a:solidFill>
                  <a:srgbClr val="FF0000"/>
                </a:solidFill>
                <a:latin typeface="Calibri" pitchFamily="34" charset="0"/>
              </a:rPr>
              <a:t>Otras formas de clasificar los modelos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Estáticos (VD no requieren sucesiones de decisión para periodos múltiples) y Dinámicos.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Lineales (ecuaciones  e inecuaciones son funciones lineales) y N lineales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Enteros (VD deben ser enteros) y no enteros.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Determinístico (VD se conoce con certeza) y Estocástico </a:t>
            </a:r>
          </a:p>
          <a:p>
            <a:pPr marL="0" indent="0" algn="just">
              <a:spcBef>
                <a:spcPts val="0"/>
              </a:spcBef>
              <a:defRPr/>
            </a:pPr>
            <a:endParaRPr lang="es-ES" sz="2133" dirty="0"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endParaRPr lang="es-ES" sz="2667" dirty="0"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endParaRPr lang="es-ES" sz="2667" dirty="0">
              <a:latin typeface="Calibri" pitchFamily="34" charset="0"/>
            </a:endParaRPr>
          </a:p>
          <a:p>
            <a:pPr marL="365751" indent="-365751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57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8752" y="952128"/>
            <a:ext cx="5600848" cy="648072"/>
          </a:xfr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CO" sz="3200" dirty="0">
                <a:solidFill>
                  <a:schemeClr val="tx2">
                    <a:lumMod val="75000"/>
                  </a:schemeClr>
                </a:solidFill>
              </a:rPr>
              <a:t>PREGUNTAS CLAVE</a:t>
            </a: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1775520" y="19050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¿Qué decisiones puede tomar?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A77986-745F-264C-B640-E74F703E1C03}"/>
              </a:ext>
            </a:extLst>
          </p:cNvPr>
          <p:cNvSpPr txBox="1"/>
          <p:nvPr/>
        </p:nvSpPr>
        <p:spPr>
          <a:xfrm>
            <a:off x="203201" y="762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9" name="2 Rectángulo">
            <a:extLst>
              <a:ext uri="{FF2B5EF4-FFF2-40B4-BE49-F238E27FC236}">
                <a16:creationId xmlns:a16="http://schemas.microsoft.com/office/drawing/2014/main" id="{506681F7-1A02-234C-A59A-EF0FE6D3FEC4}"/>
              </a:ext>
            </a:extLst>
          </p:cNvPr>
          <p:cNvSpPr/>
          <p:nvPr/>
        </p:nvSpPr>
        <p:spPr>
          <a:xfrm>
            <a:off x="2200648" y="26162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¿Cuál es el criterio de decisión?</a:t>
            </a:r>
          </a:p>
        </p:txBody>
      </p:sp>
      <p:sp>
        <p:nvSpPr>
          <p:cNvPr id="10" name="2 Rectángulo">
            <a:extLst>
              <a:ext uri="{FF2B5EF4-FFF2-40B4-BE49-F238E27FC236}">
                <a16:creationId xmlns:a16="http://schemas.microsoft.com/office/drawing/2014/main" id="{D76E2621-F1B8-CB45-8AB1-13B99C690B06}"/>
              </a:ext>
            </a:extLst>
          </p:cNvPr>
          <p:cNvSpPr/>
          <p:nvPr/>
        </p:nvSpPr>
        <p:spPr>
          <a:xfrm>
            <a:off x="2505448" y="33274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¿Cuánto aporta cada decisión al criterio?</a:t>
            </a:r>
          </a:p>
        </p:txBody>
      </p:sp>
      <p:sp>
        <p:nvSpPr>
          <p:cNvPr id="11" name="2 Rectángulo">
            <a:extLst>
              <a:ext uri="{FF2B5EF4-FFF2-40B4-BE49-F238E27FC236}">
                <a16:creationId xmlns:a16="http://schemas.microsoft.com/office/drawing/2014/main" id="{5386088A-A08B-A740-A6A1-B2F6B3E76D9D}"/>
              </a:ext>
            </a:extLst>
          </p:cNvPr>
          <p:cNvSpPr/>
          <p:nvPr/>
        </p:nvSpPr>
        <p:spPr>
          <a:xfrm>
            <a:off x="2844800" y="405415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¿Qué aspectos afectan (limitan) las decisiones a tomar?</a:t>
            </a:r>
          </a:p>
        </p:txBody>
      </p:sp>
      <p:sp>
        <p:nvSpPr>
          <p:cNvPr id="13" name="2 Rectángulo">
            <a:extLst>
              <a:ext uri="{FF2B5EF4-FFF2-40B4-BE49-F238E27FC236}">
                <a16:creationId xmlns:a16="http://schemas.microsoft.com/office/drawing/2014/main" id="{F03745BF-26CB-7A4A-827C-B522BC0E0FF7}"/>
              </a:ext>
            </a:extLst>
          </p:cNvPr>
          <p:cNvSpPr/>
          <p:nvPr/>
        </p:nvSpPr>
        <p:spPr>
          <a:xfrm>
            <a:off x="3318248" y="486695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¿Cuánto agota cada decisión cada uno de los aspectos limitantes? </a:t>
            </a:r>
          </a:p>
        </p:txBody>
      </p:sp>
    </p:spTree>
    <p:extLst>
      <p:ext uri="{BB962C8B-B14F-4D97-AF65-F5344CB8AC3E}">
        <p14:creationId xmlns:p14="http://schemas.microsoft.com/office/powerpoint/2010/main" val="27202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6209" y="116632"/>
            <a:ext cx="9004288" cy="576064"/>
          </a:xfrm>
        </p:spPr>
        <p:txBody>
          <a:bodyPr>
            <a:noAutofit/>
          </a:bodyPr>
          <a:lstStyle/>
          <a:p>
            <a:r>
              <a:rPr lang="es-CO" sz="3200" dirty="0"/>
              <a:t>Qué vamos a aprender ? El ejemplo de DHL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Picture 6" descr="http://panethos.files.wordpress.com/2013/01/fede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764705"/>
            <a:ext cx="4808739" cy="24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panethos.files.wordpress.com/2013/01/ups_europe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6" t="2707" b="3931"/>
          <a:stretch/>
        </p:blipFill>
        <p:spPr bwMode="auto">
          <a:xfrm>
            <a:off x="6595402" y="3224047"/>
            <a:ext cx="3633145" cy="36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05" y="908722"/>
            <a:ext cx="4572003" cy="6099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2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4639" y="31056"/>
            <a:ext cx="9004288" cy="576064"/>
          </a:xfrm>
        </p:spPr>
        <p:txBody>
          <a:bodyPr>
            <a:noAutofit/>
          </a:bodyPr>
          <a:lstStyle/>
          <a:p>
            <a:r>
              <a:rPr lang="es-CO" sz="3600" dirty="0"/>
              <a:t>Qué vamos a aprender ? El ejemplo de DHL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613796" y="620689"/>
            <a:ext cx="4842245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457189">
              <a:buAutoNum type="arabicParenR"/>
            </a:pPr>
            <a:r>
              <a:rPr lang="es-CO" sz="2000" dirty="0"/>
              <a:t>El problema de DHL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Millones de paquetes/día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1000 centros de distribución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100 aviones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Como asignar las rutas a los paquetes ? para minimizar los costos, minimizar los plazos, maximizar la cantidad de paquetes enviados, etc.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6610619" y="840059"/>
            <a:ext cx="3851920" cy="2503528"/>
            <a:chOff x="5292080" y="877276"/>
            <a:chExt cx="3851920" cy="2503528"/>
          </a:xfrm>
        </p:grpSpPr>
        <p:sp>
          <p:nvSpPr>
            <p:cNvPr id="11" name="10 Rectángulo"/>
            <p:cNvSpPr>
              <a:spLocks noChangeAspect="1"/>
            </p:cNvSpPr>
            <p:nvPr/>
          </p:nvSpPr>
          <p:spPr>
            <a:xfrm>
              <a:off x="5292080" y="877276"/>
              <a:ext cx="3851920" cy="25035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2"/>
              </a:pPr>
              <a:r>
                <a:rPr lang="es-CO" sz="2000" dirty="0"/>
                <a:t>Modelamiento</a:t>
              </a:r>
            </a:p>
          </p:txBody>
        </p:sp>
        <p:pic>
          <p:nvPicPr>
            <p:cNvPr id="13" name="Picture 2" descr="http://www.scielo.br/img/revistas/pope/v24n2/21393x1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773" y="1340768"/>
              <a:ext cx="3722212" cy="189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5682996" y="3573016"/>
            <a:ext cx="4922401" cy="3096344"/>
            <a:chOff x="3808594" y="3771624"/>
            <a:chExt cx="4922401" cy="3096344"/>
          </a:xfrm>
        </p:grpSpPr>
        <p:pic>
          <p:nvPicPr>
            <p:cNvPr id="9222" name="Picture 6" descr="http://www.nd.edu/~jeff/Teaching/ESTM60203/Lectures/Lecture_01_Download/images/Giapettos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94" y="4727780"/>
              <a:ext cx="2853585" cy="2140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Rectángulo"/>
            <p:cNvSpPr>
              <a:spLocks noChangeAspect="1"/>
            </p:cNvSpPr>
            <p:nvPr/>
          </p:nvSpPr>
          <p:spPr>
            <a:xfrm>
              <a:off x="4158995" y="3771624"/>
              <a:ext cx="4572000" cy="309634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3"/>
              </a:pPr>
              <a:r>
                <a:rPr lang="es-CO" sz="2000" dirty="0"/>
                <a:t>Resolución</a:t>
              </a:r>
            </a:p>
          </p:txBody>
        </p:sp>
        <p:pic>
          <p:nvPicPr>
            <p:cNvPr id="9220" name="Picture 4" descr="http://a.fsdn.com/con/app/proj/gusek/screenshots/19683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835" y="4245651"/>
              <a:ext cx="3118637" cy="233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1613796" y="3040759"/>
            <a:ext cx="4194173" cy="3785343"/>
            <a:chOff x="89795" y="3200637"/>
            <a:chExt cx="4194173" cy="3785342"/>
          </a:xfrm>
        </p:grpSpPr>
        <p:pic>
          <p:nvPicPr>
            <p:cNvPr id="9226" name="Picture 10" descr="http://rajeshn.com/travel/MAPS%20OF%20WORLD/world%20air%20routes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2" t="20274" r="31181" b="15484"/>
            <a:stretch/>
          </p:blipFill>
          <p:spPr bwMode="auto">
            <a:xfrm>
              <a:off x="463578" y="3573014"/>
              <a:ext cx="3446606" cy="244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20 Rectángulo"/>
            <p:cNvSpPr>
              <a:spLocks noChangeAspect="1"/>
            </p:cNvSpPr>
            <p:nvPr/>
          </p:nvSpPr>
          <p:spPr>
            <a:xfrm>
              <a:off x="89795" y="3200637"/>
              <a:ext cx="4194173" cy="378534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4"/>
              </a:pPr>
              <a:r>
                <a:rPr lang="es-CO" sz="2000" dirty="0"/>
                <a:t>Análisis de los resultados</a:t>
              </a:r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r>
                <a:rPr lang="es-CO" sz="1600" dirty="0"/>
                <a:t>Qué pasa si :</a:t>
              </a:r>
            </a:p>
            <a:p>
              <a:pPr marL="342891" indent="-342891">
                <a:buFontTx/>
                <a:buChar char="-"/>
              </a:pPr>
              <a:r>
                <a:rPr lang="es-CO" sz="1600" dirty="0"/>
                <a:t>Tenemos 12000 paquetes en Bogotá en lugar de 10000 ?</a:t>
              </a:r>
            </a:p>
            <a:p>
              <a:pPr marL="342891" indent="-342891">
                <a:buFontTx/>
                <a:buChar char="-"/>
              </a:pPr>
              <a:r>
                <a:rPr lang="es-CO" sz="1600" dirty="0"/>
                <a:t>Hay un problema con un avión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4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6209" y="617736"/>
            <a:ext cx="9004288" cy="576064"/>
          </a:xfrm>
        </p:spPr>
        <p:txBody>
          <a:bodyPr>
            <a:noAutofit/>
          </a:bodyPr>
          <a:lstStyle/>
          <a:p>
            <a:r>
              <a:rPr lang="es-CO" sz="3600" dirty="0"/>
              <a:t>Qué vamos a aprender ?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219201" y="1803588"/>
            <a:ext cx="5211559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CO" sz="2400" dirty="0"/>
              <a:t>Modelamiento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Programación lineal</a:t>
            </a:r>
          </a:p>
          <a:p>
            <a:r>
              <a:rPr lang="es-CO" sz="2400" dirty="0"/>
              <a:t>Resolución y análisis de los resultados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Método gráfico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Simplex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sp>
        <p:nvSpPr>
          <p:cNvPr id="5" name="6 Rectángulo">
            <a:extLst>
              <a:ext uri="{FF2B5EF4-FFF2-40B4-BE49-F238E27FC236}">
                <a16:creationId xmlns:a16="http://schemas.microsoft.com/office/drawing/2014/main" id="{595C34A0-98AC-0E41-9120-303A91CC5DD2}"/>
              </a:ext>
            </a:extLst>
          </p:cNvPr>
          <p:cNvSpPr/>
          <p:nvPr/>
        </p:nvSpPr>
        <p:spPr>
          <a:xfrm>
            <a:off x="6502400" y="4036299"/>
            <a:ext cx="50800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Núcleo de la asignatura : el modelamiento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99% comprensión, 1% memoria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El secreto : practicar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3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ESTÁNDAR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MaxZ = C1X1+ C2X2+ C3X3+ ... + CnXn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s.a.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a11X1 = a12X2+ a13X3+ ... + a1nXn &lt;= b1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a21X1 = a22X2+ a23X3+ ... + a2nXn &lt;= b2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a31X1 = a32X2+ a33X3+ ... + a3nXn &lt;= b3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..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am1X1 = am2X2+ am3X3+ ... + amnXn&lt;=bm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X1, X2, X3, ..., Xn &gt;=O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MATRICIAL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idx="1"/>
          </p:nvPr>
        </p:nvSpPr>
        <p:spPr>
          <a:xfrm>
            <a:off x="94247" y="1587350"/>
            <a:ext cx="5602706" cy="490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MATRIZ A: esta matriz contiene todos los elementos de asignación unitaria de recursos.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X: este vector contiene todas las variables del problema y está definido como vector columna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b: en este vector se involucran todas las disponibilidades de recursos o términos independientes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C: en este vector fila se involucran todos los coeficientes de costo, utilidad, ingreso o precio, según sea el caso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0: el vector columna cero contiene tantos ceros como variables involucre el problema, y garantiza las restricciones de no negatividad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798503"/>
            <a:ext cx="1933845" cy="15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5713" y="1802703"/>
            <a:ext cx="1078831" cy="16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5474" y="1826270"/>
            <a:ext cx="869898" cy="143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7127" y="3497180"/>
            <a:ext cx="2414767" cy="44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81273" y="1826270"/>
            <a:ext cx="624927" cy="15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5819" y="4182883"/>
            <a:ext cx="2410161" cy="137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71209" y="3592445"/>
            <a:ext cx="2168325" cy="270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SUMATORIAL Y CANÓNICA</a:t>
            </a:r>
            <a:endParaRPr/>
          </a:p>
        </p:txBody>
      </p:sp>
      <p:pic>
        <p:nvPicPr>
          <p:cNvPr id="198" name="Google Shape;198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6705" y="2264499"/>
            <a:ext cx="4069295" cy="302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1417" y="2309069"/>
            <a:ext cx="2353003" cy="274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PROCEDIMIENTO PARA LA CONSTRUCCIÓN DE MODELOS</a:t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685800" y="2295382"/>
            <a:ext cx="10820400" cy="3822480"/>
            <a:chOff x="0" y="100822"/>
            <a:chExt cx="10820400" cy="3822480"/>
          </a:xfrm>
        </p:grpSpPr>
        <p:sp>
          <p:nvSpPr>
            <p:cNvPr id="206" name="Google Shape;206;p9"/>
            <p:cNvSpPr/>
            <p:nvPr/>
          </p:nvSpPr>
          <p:spPr>
            <a:xfrm>
              <a:off x="0" y="10082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18734" y="11955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1: Formulación del modelo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0" y="53066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18734" y="54939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2. Análisis de la información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0" y="96050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18734" y="97923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3. Definición de variables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139034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18734" y="140907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4. Establecer la función objetivo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182018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8734" y="183891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5. Determinar las restricciones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0" y="225002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18734" y="226875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6. Solución del modelo matemático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267986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8734" y="269859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7. Prueba del modelo y la solución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0" y="310970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8734" y="312843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8. Implantación del modelo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0" y="353954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18734" y="355827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9. Controlar y retroalimentar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idx="1"/>
          </p:nvPr>
        </p:nvSpPr>
        <p:spPr>
          <a:xfrm>
            <a:off x="685800" y="1829601"/>
            <a:ext cx="10820400" cy="34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Variables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X1 = cantidad de sillas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X2 = cantidad de mesas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X3 = cantidad de escritorios a producir por semana.</a:t>
            </a:r>
            <a:endParaRPr sz="1800" b="0" i="0" u="none" strike="noStrike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Función objetivo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Maximizar la utilidad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5000X1 + 8000X2 + 6000X3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Restricciones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045931"/>
            <a:ext cx="6849908" cy="1249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7074567" y="3877270"/>
            <a:ext cx="47043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negatividad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X1, X2, X3 &gt; 0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Z = 5000X1 + 8000X2 + 6000X3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GENERAL</a:t>
            </a:r>
            <a:endParaRPr/>
          </a:p>
        </p:txBody>
      </p:sp>
      <p:pic>
        <p:nvPicPr>
          <p:cNvPr id="172" name="Google Shape;172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4379" y="1772442"/>
            <a:ext cx="6756521" cy="338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877195"/>
            <a:ext cx="5668166" cy="160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3854" y="27685"/>
            <a:ext cx="8853697" cy="360040"/>
          </a:xfrm>
        </p:spPr>
        <p:txBody>
          <a:bodyPr>
            <a:noAutofit/>
          </a:bodyPr>
          <a:lstStyle/>
          <a:p>
            <a:r>
              <a:rPr lang="es-CO" sz="2400" dirty="0"/>
              <a:t>Sectores de aplicación de la investigación de operaciones (2/2)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58" y="404664"/>
            <a:ext cx="7558236" cy="604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207569" y="6420396"/>
            <a:ext cx="835335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1200" i="1" dirty="0" err="1"/>
              <a:t>Source</a:t>
            </a:r>
            <a:r>
              <a:rPr lang="es-CO" sz="1200" i="1" dirty="0"/>
              <a:t> : </a:t>
            </a:r>
            <a:r>
              <a:rPr lang="en-US" sz="1200" i="1" dirty="0"/>
              <a:t>Hillier y Lieberman. </a:t>
            </a:r>
            <a:r>
              <a:rPr lang="en-US" sz="1200" i="1" dirty="0" err="1"/>
              <a:t>Introducción</a:t>
            </a:r>
            <a:r>
              <a:rPr lang="en-US" sz="1200" i="1" dirty="0"/>
              <a:t> a la </a:t>
            </a:r>
            <a:r>
              <a:rPr lang="en-US" sz="1200" i="1" dirty="0" err="1"/>
              <a:t>Investigación</a:t>
            </a:r>
            <a:r>
              <a:rPr lang="en-US" sz="1200" i="1" dirty="0"/>
              <a:t> de </a:t>
            </a:r>
            <a:r>
              <a:rPr lang="en-US" sz="1200" i="1" dirty="0" err="1"/>
              <a:t>Operaciones</a:t>
            </a:r>
            <a:r>
              <a:rPr lang="en-US" sz="1200" dirty="0"/>
              <a:t>.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5658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914400" y="27178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914400" y="2981294"/>
            <a:ext cx="2112000" cy="812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I.O. 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TRATA DE: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3253854" y="2611961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b="1" dirty="0">
                <a:solidFill>
                  <a:schemeClr val="accent6">
                    <a:lumMod val="50000"/>
                  </a:schemeClr>
                </a:solidFill>
                <a:latin typeface="Ancizar Sans" panose="020B0602040300000003" pitchFamily="34" charset="0"/>
              </a:rPr>
              <a:t>Modelos matemáticos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3288597" y="3327400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dirty="0">
                <a:latin typeface="Ancizar Sans" panose="020B0602040300000003" pitchFamily="34" charset="0"/>
              </a:rPr>
              <a:t>Soluciones Factibles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99CBE-BE56-1688-AB2B-2EC6293A4A81}"/>
              </a:ext>
            </a:extLst>
          </p:cNvPr>
          <p:cNvSpPr txBox="1"/>
          <p:nvPr/>
        </p:nvSpPr>
        <p:spPr>
          <a:xfrm>
            <a:off x="3491797" y="4038600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dirty="0">
                <a:latin typeface="Ancizar Sans" panose="020B0602040300000003" pitchFamily="34" charset="0"/>
              </a:rPr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5024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2641600" y="279401"/>
            <a:ext cx="8940800" cy="238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133" dirty="0"/>
              <a:t>Imagine que USTED tiene un compromiso de negocios que requiere 5 semanas de traslado continuo entre (A) y (B). Sale de A los lunes y regresa los miércoles. Un boleto regular de viaje redondo cuesta $400, pero se ofrece 20% de descuento si el viaje redondo comprende un fin de semana. Un boleto sencillo en cualquier dirección cuesta 75% del precio regular. </a:t>
            </a:r>
            <a:r>
              <a:rPr lang="es-CO" sz="2133" b="1" dirty="0">
                <a:solidFill>
                  <a:srgbClr val="FF0000"/>
                </a:solidFill>
              </a:rPr>
              <a:t>¿Cómo debe comprar los boletos para reducir el costo del traslado durante las 5 semanas?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2889249"/>
            <a:ext cx="894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Podemos considerar la situación como un problema de toma de decisiones, cuya solución requiere responder :</a:t>
            </a:r>
          </a:p>
          <a:p>
            <a:pPr algn="just"/>
            <a:r>
              <a:rPr lang="es-CO" sz="2400" dirty="0">
                <a:solidFill>
                  <a:srgbClr val="FF0000"/>
                </a:solidFill>
              </a:rPr>
              <a:t>1. ¿Cuáles son las alternativas</a:t>
            </a:r>
            <a:r>
              <a:rPr lang="es-CO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s-CO" sz="2400" dirty="0">
                <a:solidFill>
                  <a:srgbClr val="FF0000"/>
                </a:solidFill>
              </a:rPr>
              <a:t>de decisión?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B47A2-397C-EBCA-B2E9-0CA11BDE1840}"/>
              </a:ext>
            </a:extLst>
          </p:cNvPr>
          <p:cNvSpPr txBox="1"/>
          <p:nvPr/>
        </p:nvSpPr>
        <p:spPr>
          <a:xfrm>
            <a:off x="2641601" y="4562158"/>
            <a:ext cx="8940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FF0000"/>
                </a:solidFill>
              </a:rPr>
              <a:t>2. ¿Conforme a qué </a:t>
            </a:r>
            <a:r>
              <a:rPr lang="es-CO" sz="2400" dirty="0">
                <a:highlight>
                  <a:srgbClr val="FFFF00"/>
                </a:highlight>
              </a:rPr>
              <a:t>restricciones</a:t>
            </a:r>
            <a:r>
              <a:rPr lang="es-CO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s-CO" sz="2400" dirty="0">
                <a:solidFill>
                  <a:srgbClr val="FF0000"/>
                </a:solidFill>
              </a:rPr>
              <a:t>se toma la decisión?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7A9984-322E-2D84-F7D9-6ECBE4FD566D}"/>
              </a:ext>
            </a:extLst>
          </p:cNvPr>
          <p:cNvSpPr txBox="1"/>
          <p:nvPr/>
        </p:nvSpPr>
        <p:spPr>
          <a:xfrm>
            <a:off x="2641601" y="5273358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FF0000"/>
                </a:solidFill>
              </a:rPr>
              <a:t>3. ¿Cuál es el </a:t>
            </a:r>
            <a:r>
              <a:rPr lang="es-CO" sz="2400" dirty="0">
                <a:highlight>
                  <a:srgbClr val="FFFF00"/>
                </a:highlight>
              </a:rPr>
              <a:t>criterio objetivo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0000"/>
                </a:solidFill>
              </a:rPr>
              <a:t>apropiado para evaluar las alternativas?</a:t>
            </a:r>
          </a:p>
        </p:txBody>
      </p:sp>
    </p:spTree>
    <p:extLst>
      <p:ext uri="{BB962C8B-B14F-4D97-AF65-F5344CB8AC3E}">
        <p14:creationId xmlns:p14="http://schemas.microsoft.com/office/powerpoint/2010/main" val="15213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482601"/>
            <a:ext cx="8940799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Se consideran algunas </a:t>
            </a:r>
            <a:r>
              <a:rPr lang="es-CO" sz="3733" dirty="0">
                <a:highlight>
                  <a:srgbClr val="FFFF00"/>
                </a:highlight>
              </a:rPr>
              <a:t>ALTERNATIVAS</a:t>
            </a:r>
            <a:r>
              <a:rPr lang="es-CO" sz="2400" dirty="0">
                <a:highlight>
                  <a:srgbClr val="FFFF00"/>
                </a:highlight>
              </a:rPr>
              <a:t> </a:t>
            </a:r>
            <a:r>
              <a:rPr lang="es-CO" sz="2400" dirty="0"/>
              <a:t>razonables:.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B47A2-397C-EBCA-B2E9-0CA11BDE1840}"/>
              </a:ext>
            </a:extLst>
          </p:cNvPr>
          <p:cNvSpPr txBox="1"/>
          <p:nvPr/>
        </p:nvSpPr>
        <p:spPr>
          <a:xfrm>
            <a:off x="2641601" y="1921907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1. Comprar cinco boletos normales A-B-A para salir el lunes y regresar el miércoles de la misma semana.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A661AC-7C3D-3FF2-D2A1-F6C7C4A668AC}"/>
              </a:ext>
            </a:extLst>
          </p:cNvPr>
          <p:cNvSpPr txBox="1"/>
          <p:nvPr/>
        </p:nvSpPr>
        <p:spPr>
          <a:xfrm>
            <a:off x="2641601" y="3278426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2. Comprar un boleto A-B, cuatro B-A-B que abarquen fines de semana, y uno B-A.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5E268C-BAED-300C-9D62-3BB62488ACBE}"/>
              </a:ext>
            </a:extLst>
          </p:cNvPr>
          <p:cNvSpPr txBox="1"/>
          <p:nvPr/>
        </p:nvSpPr>
        <p:spPr>
          <a:xfrm>
            <a:off x="2743201" y="4470162"/>
            <a:ext cx="8940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3. Comprar un boleto A-B-A para el lunes de la primera semana y el</a:t>
            </a:r>
          </a:p>
          <a:p>
            <a:pPr algn="just"/>
            <a:r>
              <a:rPr lang="es-CO" sz="2400" dirty="0"/>
              <a:t>miércoles de la última semana, y cuatro B-A-B para los viajes restantes.</a:t>
            </a:r>
          </a:p>
          <a:p>
            <a:pPr algn="just"/>
            <a:r>
              <a:rPr lang="es-CO" sz="2400" dirty="0"/>
              <a:t>Todos los boletos en esta alternativa cubren por lo menos un fin de semana.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75BA62-4202-4F4D-9389-15C96A6DB239}"/>
              </a:ext>
            </a:extLst>
          </p:cNvPr>
          <p:cNvSpPr txBox="1"/>
          <p:nvPr/>
        </p:nvSpPr>
        <p:spPr>
          <a:xfrm>
            <a:off x="2663201" y="339693"/>
            <a:ext cx="8940800" cy="238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133" dirty="0"/>
              <a:t>Imagine que USTED tiene un compromiso de negocios que requiere 5 semanas de traslado continuo entre (A) y (B). Sale de A los lunes y regresa los miércoles. Un boleto regular de viaje redondo cuesta $400, pero se ofrece 20% de descuento si el viaje redondo comprende un fin de semana. Un boleto sencillo en cualquier dirección cuesta 75% del precio regular. </a:t>
            </a:r>
            <a:r>
              <a:rPr lang="es-CO" sz="2133" b="1" dirty="0">
                <a:solidFill>
                  <a:srgbClr val="FF0000"/>
                </a:solidFill>
              </a:rPr>
              <a:t>¿Cómo debe comprar los boletos para reducir el costo del traslado durante las 5 semanas?</a:t>
            </a:r>
          </a:p>
        </p:txBody>
      </p:sp>
    </p:spTree>
    <p:extLst>
      <p:ext uri="{BB962C8B-B14F-4D97-AF65-F5344CB8AC3E}">
        <p14:creationId xmlns:p14="http://schemas.microsoft.com/office/powerpoint/2010/main" val="844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" grpId="0"/>
      <p:bldP spid="6" grpId="0"/>
      <p:bldP spid="3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2346</Words>
  <Application>Microsoft Office PowerPoint</Application>
  <PresentationFormat>Panorámica</PresentationFormat>
  <Paragraphs>287</Paragraphs>
  <Slides>38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0" baseType="lpstr">
      <vt:lpstr>Ancizar Sans Black</vt:lpstr>
      <vt:lpstr>Ancizar Sans Extrabold</vt:lpstr>
      <vt:lpstr>Aptos</vt:lpstr>
      <vt:lpstr>Arial</vt:lpstr>
      <vt:lpstr>Cambria Math</vt:lpstr>
      <vt:lpstr>Century Gothic</vt:lpstr>
      <vt:lpstr>Ancizar Sans</vt:lpstr>
      <vt:lpstr>Quattrocento Sans</vt:lpstr>
      <vt:lpstr>Times</vt:lpstr>
      <vt:lpstr>Calibri</vt:lpstr>
      <vt:lpstr>Aptos Display</vt:lpstr>
      <vt:lpstr>Tema de Office</vt:lpstr>
      <vt:lpstr>PROGRAMACIÓN LINEAL</vt:lpstr>
      <vt:lpstr>GENERALIDADES</vt:lpstr>
      <vt:lpstr>EJEMPLO</vt:lpstr>
      <vt:lpstr>EJEMPLO</vt:lpstr>
      <vt:lpstr>MODELO GENERAL</vt:lpstr>
      <vt:lpstr>Sectores de aplicación de la investigación de operaciones (2/2)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GENERAL</vt:lpstr>
      <vt:lpstr>Presentación de PowerPoint</vt:lpstr>
      <vt:lpstr>Presentación de PowerPoint</vt:lpstr>
      <vt:lpstr>PREGUNTAS CLAVE</vt:lpstr>
      <vt:lpstr>Qué vamos a aprender ? El ejemplo de DHL</vt:lpstr>
      <vt:lpstr>Qué vamos a aprender ? El ejemplo de DHL</vt:lpstr>
      <vt:lpstr>Qué vamos a aprender ? </vt:lpstr>
      <vt:lpstr>FORMA ESTÁNDAR</vt:lpstr>
      <vt:lpstr>FORMA MATRICIAL</vt:lpstr>
      <vt:lpstr>FORMA SUMATORIAL Y CANÓNICA</vt:lpstr>
      <vt:lpstr>PROCEDIMIENTO PARA LA CONSTRUCCIÓN DE 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</dc:title>
  <dc:creator>Henry Armando Percy Guzman</dc:creator>
  <cp:lastModifiedBy>estudiante</cp:lastModifiedBy>
  <cp:revision>10</cp:revision>
  <dcterms:created xsi:type="dcterms:W3CDTF">2022-02-07T20:37:58Z</dcterms:created>
  <dcterms:modified xsi:type="dcterms:W3CDTF">2025-04-04T17:42:16Z</dcterms:modified>
</cp:coreProperties>
</file>