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335" r:id="rId7"/>
    <p:sldId id="1781" r:id="rId8"/>
    <p:sldId id="1782" r:id="rId9"/>
    <p:sldId id="1783" r:id="rId10"/>
    <p:sldId id="1784" r:id="rId11"/>
    <p:sldId id="1785" r:id="rId12"/>
    <p:sldId id="1719" r:id="rId13"/>
    <p:sldId id="1744" r:id="rId14"/>
    <p:sldId id="1743" r:id="rId15"/>
    <p:sldId id="1748" r:id="rId16"/>
    <p:sldId id="1746" r:id="rId17"/>
    <p:sldId id="1750" r:id="rId18"/>
    <p:sldId id="1751" r:id="rId19"/>
    <p:sldId id="1752" r:id="rId20"/>
    <p:sldId id="1754" r:id="rId21"/>
    <p:sldId id="1755" r:id="rId22"/>
    <p:sldId id="1756" r:id="rId23"/>
    <p:sldId id="1757" r:id="rId24"/>
    <p:sldId id="1758" r:id="rId25"/>
    <p:sldId id="1759" r:id="rId26"/>
    <p:sldId id="1760" r:id="rId27"/>
    <p:sldId id="1775" r:id="rId28"/>
    <p:sldId id="1789" r:id="rId29"/>
    <p:sldId id="1777" r:id="rId30"/>
    <p:sldId id="1790" r:id="rId31"/>
    <p:sldId id="1778" r:id="rId32"/>
    <p:sldId id="336" r:id="rId33"/>
    <p:sldId id="1791" r:id="rId34"/>
    <p:sldId id="337" r:id="rId35"/>
    <p:sldId id="338" r:id="rId36"/>
    <p:sldId id="261" r:id="rId37"/>
    <p:sldId id="262" r:id="rId38"/>
    <p:sldId id="263" r:id="rId39"/>
    <p:sldId id="264" r:id="rId40"/>
    <p:sldId id="265" r:id="rId41"/>
    <p:sldId id="1818" r:id="rId42"/>
    <p:sldId id="266" r:id="rId43"/>
    <p:sldId id="1727" r:id="rId44"/>
    <p:sldId id="1807" r:id="rId45"/>
    <p:sldId id="1808" r:id="rId46"/>
    <p:sldId id="1809" r:id="rId47"/>
    <p:sldId id="1810" r:id="rId48"/>
    <p:sldId id="1811" r:id="rId49"/>
    <p:sldId id="1731" r:id="rId50"/>
    <p:sldId id="1766" r:id="rId51"/>
    <p:sldId id="1767" r:id="rId52"/>
    <p:sldId id="1763" r:id="rId53"/>
    <p:sldId id="1769" r:id="rId54"/>
    <p:sldId id="1770" r:id="rId55"/>
    <p:sldId id="1774" r:id="rId56"/>
    <p:sldId id="1812" r:id="rId57"/>
    <p:sldId id="1813" r:id="rId58"/>
    <p:sldId id="1814" r:id="rId59"/>
    <p:sldId id="1779" r:id="rId60"/>
    <p:sldId id="1780" r:id="rId61"/>
    <p:sldId id="1815" r:id="rId62"/>
    <p:sldId id="1816" r:id="rId63"/>
    <p:sldId id="1817" r:id="rId64"/>
    <p:sldId id="267" r:id="rId65"/>
    <p:sldId id="268" r:id="rId66"/>
    <p:sldId id="269" r:id="rId67"/>
    <p:sldId id="270" r:id="rId68"/>
    <p:sldId id="271" r:id="rId69"/>
    <p:sldId id="272" r:id="rId70"/>
    <p:sldId id="273" r:id="rId71"/>
    <p:sldId id="274" r:id="rId72"/>
    <p:sldId id="275" r:id="rId73"/>
    <p:sldId id="276" r:id="rId74"/>
    <p:sldId id="277" r:id="rId75"/>
  </p:sldIdLst>
  <p:sldSz cx="12192000" cy="6858000"/>
  <p:notesSz cx="6858000" cy="9144000"/>
  <p:embeddedFontLst>
    <p:embeddedFont>
      <p:font typeface="Calibri" panose="020F0502020204030204" pitchFamily="34" charset="0"/>
      <p:regular r:id="rId77"/>
      <p:bold r:id="rId78"/>
      <p:italic r:id="rId79"/>
      <p:boldItalic r:id="rId80"/>
    </p:embeddedFont>
    <p:embeddedFont>
      <p:font typeface="Cambria Math" panose="02040503050406030204" pitchFamily="18" charset="0"/>
      <p:regular r:id="rId81"/>
    </p:embeddedFont>
    <p:embeddedFont>
      <p:font typeface="Century Gothic" panose="020B0502020202020204" pitchFamily="34" charset="0"/>
      <p:regular r:id="rId82"/>
      <p:bold r:id="rId83"/>
      <p:italic r:id="rId84"/>
      <p:boldItalic r:id="rId85"/>
    </p:embeddedFont>
    <p:embeddedFont>
      <p:font typeface="Quattrocento Sans" panose="020B0604020202020204" charset="0"/>
      <p:regular r:id="rId86"/>
      <p:bold r:id="rId87"/>
      <p:italic r:id="rId88"/>
      <p:boldItalic r:id="rId89"/>
    </p:embeddedFont>
    <p:embeddedFont>
      <p:font typeface="Tahoma" panose="020B0604030504040204" pitchFamily="34" charset="0"/>
      <p:regular r:id="rId90"/>
      <p:bold r:id="rId91"/>
    </p:embeddedFont>
    <p:embeddedFont>
      <p:font typeface="Times" panose="02020603050405020304" pitchFamily="18" charset="0"/>
      <p:regular r:id="rId92"/>
      <p:bold r:id="rId93"/>
      <p:italic r:id="rId94"/>
      <p:boldItalic r:id="rId95"/>
    </p:embeddedFont>
    <p:embeddedFont>
      <p:font typeface="Wingdings 2" panose="05020102010507070707" pitchFamily="18" charset="2"/>
      <p:regular r:id="rId96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8" roundtripDataSignature="AMtx7mhaes+BqMLojR/1A47nJHxlK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8.fntdata"/><Relationship Id="rId89" Type="http://schemas.openxmlformats.org/officeDocument/2006/relationships/font" Target="fonts/font13.fntdata"/><Relationship Id="rId138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3.fntdata"/><Relationship Id="rId5" Type="http://schemas.openxmlformats.org/officeDocument/2006/relationships/slide" Target="slides/slide4.xml"/><Relationship Id="rId90" Type="http://schemas.openxmlformats.org/officeDocument/2006/relationships/font" Target="fonts/font14.fntdata"/><Relationship Id="rId95" Type="http://schemas.openxmlformats.org/officeDocument/2006/relationships/font" Target="fonts/font19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39" Type="http://schemas.openxmlformats.org/officeDocument/2006/relationships/presProps" Target="presProps.xml"/><Relationship Id="rId80" Type="http://schemas.openxmlformats.org/officeDocument/2006/relationships/font" Target="fonts/font4.fntdata"/><Relationship Id="rId85" Type="http://schemas.openxmlformats.org/officeDocument/2006/relationships/font" Target="fonts/font9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7.fntdata"/><Relationship Id="rId88" Type="http://schemas.openxmlformats.org/officeDocument/2006/relationships/font" Target="fonts/font12.fntdata"/><Relationship Id="rId91" Type="http://schemas.openxmlformats.org/officeDocument/2006/relationships/font" Target="fonts/font15.fntdata"/><Relationship Id="rId96" Type="http://schemas.openxmlformats.org/officeDocument/2006/relationships/font" Target="fonts/font20.fntdata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2.fntdata"/><Relationship Id="rId81" Type="http://schemas.openxmlformats.org/officeDocument/2006/relationships/font" Target="fonts/font5.fntdata"/><Relationship Id="rId86" Type="http://schemas.openxmlformats.org/officeDocument/2006/relationships/font" Target="fonts/font10.fntdata"/><Relationship Id="rId9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1.fntdata"/><Relationship Id="rId61" Type="http://schemas.openxmlformats.org/officeDocument/2006/relationships/slide" Target="slides/slide60.xml"/><Relationship Id="rId82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7.fntdata"/><Relationship Id="rId142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121E2-1C3B-41A4-96C3-955D9F05C479}" type="doc">
      <dgm:prSet loTypeId="urn:microsoft.com/office/officeart/2005/8/layout/h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CO"/>
        </a:p>
      </dgm:t>
    </dgm:pt>
    <dgm:pt modelId="{7CEDE9B4-6AF3-4B59-8820-FDA2D212C797}">
      <dgm:prSet phldrT="[Text]"/>
      <dgm:spPr/>
      <dgm:t>
        <a:bodyPr/>
        <a:lstStyle/>
        <a:p>
          <a:r>
            <a:rPr lang="es-CO" noProof="0" dirty="0"/>
            <a:t>Parámetros</a:t>
          </a:r>
        </a:p>
      </dgm:t>
    </dgm:pt>
    <dgm:pt modelId="{EEA1C8D6-2900-40F2-B28C-D1622F124F19}" type="parTrans" cxnId="{963BDB7A-1829-41DD-BB66-90A1396F8B55}">
      <dgm:prSet/>
      <dgm:spPr/>
      <dgm:t>
        <a:bodyPr/>
        <a:lstStyle/>
        <a:p>
          <a:endParaRPr lang="es-CO"/>
        </a:p>
      </dgm:t>
    </dgm:pt>
    <dgm:pt modelId="{6A2AD8B8-71C7-468B-98DE-207BB493E2F7}" type="sibTrans" cxnId="{963BDB7A-1829-41DD-BB66-90A1396F8B55}">
      <dgm:prSet/>
      <dgm:spPr/>
      <dgm:t>
        <a:bodyPr/>
        <a:lstStyle/>
        <a:p>
          <a:endParaRPr lang="es-CO"/>
        </a:p>
      </dgm:t>
    </dgm:pt>
    <dgm:pt modelId="{CDCFBF60-1D7A-44E4-98FF-1830EDB40FEF}">
      <dgm:prSet phldrT="[Text]"/>
      <dgm:spPr/>
      <dgm:t>
        <a:bodyPr/>
        <a:lstStyle/>
        <a:p>
          <a:r>
            <a:rPr lang="es-CO" noProof="0" dirty="0"/>
            <a:t>Modelo</a:t>
          </a:r>
        </a:p>
      </dgm:t>
    </dgm:pt>
    <dgm:pt modelId="{9B3E79D1-5F58-490D-AC4D-F3D04E7BDF1D}" type="parTrans" cxnId="{17C17E7B-5506-44FF-89BB-67A1581100C9}">
      <dgm:prSet/>
      <dgm:spPr/>
      <dgm:t>
        <a:bodyPr/>
        <a:lstStyle/>
        <a:p>
          <a:endParaRPr lang="es-CO"/>
        </a:p>
      </dgm:t>
    </dgm:pt>
    <dgm:pt modelId="{66B04DE5-7B56-4B95-9899-E62BA454E49E}" type="sibTrans" cxnId="{17C17E7B-5506-44FF-89BB-67A1581100C9}">
      <dgm:prSet/>
      <dgm:spPr/>
      <dgm:t>
        <a:bodyPr/>
        <a:lstStyle/>
        <a:p>
          <a:endParaRPr lang="es-CO"/>
        </a:p>
      </dgm:t>
    </dgm:pt>
    <dgm:pt modelId="{1882F59B-DB6A-4B06-801D-150157D0E2F5}">
      <dgm:prSet phldrT="[Text]"/>
      <dgm:spPr/>
      <dgm:t>
        <a:bodyPr/>
        <a:lstStyle/>
        <a:p>
          <a:r>
            <a:rPr lang="es-CO" noProof="0" dirty="0"/>
            <a:t>Solución</a:t>
          </a:r>
        </a:p>
      </dgm:t>
    </dgm:pt>
    <dgm:pt modelId="{0E08E2D7-D1E3-4CAF-B103-F20E6AB4A624}" type="parTrans" cxnId="{37393A5A-1D27-4917-A787-F09D6533F6DA}">
      <dgm:prSet/>
      <dgm:spPr/>
      <dgm:t>
        <a:bodyPr/>
        <a:lstStyle/>
        <a:p>
          <a:endParaRPr lang="es-CO"/>
        </a:p>
      </dgm:t>
    </dgm:pt>
    <dgm:pt modelId="{48467FA9-E939-452F-BF34-CB93ED5F2E8C}" type="sibTrans" cxnId="{37393A5A-1D27-4917-A787-F09D6533F6DA}">
      <dgm:prSet/>
      <dgm:spPr/>
      <dgm:t>
        <a:bodyPr/>
        <a:lstStyle/>
        <a:p>
          <a:endParaRPr lang="es-CO"/>
        </a:p>
      </dgm:t>
    </dgm:pt>
    <dgm:pt modelId="{FBEBB004-070E-4D96-88A7-39B6479EC2D6}">
      <dgm:prSet/>
      <dgm:spPr/>
      <dgm:t>
        <a:bodyPr/>
        <a:lstStyle/>
        <a:p>
          <a:r>
            <a:rPr lang="es-MX" dirty="0"/>
            <a:t>Información conocida del problema</a:t>
          </a:r>
          <a:endParaRPr lang="es-ES" dirty="0"/>
        </a:p>
      </dgm:t>
    </dgm:pt>
    <dgm:pt modelId="{1FE0680A-02E3-4261-BE07-43DCB115E1AA}" type="parTrans" cxnId="{B48B2FD3-43CA-4136-88F0-E6F2E1EE0455}">
      <dgm:prSet/>
      <dgm:spPr/>
      <dgm:t>
        <a:bodyPr/>
        <a:lstStyle/>
        <a:p>
          <a:endParaRPr lang="es-ES"/>
        </a:p>
      </dgm:t>
    </dgm:pt>
    <dgm:pt modelId="{C1E8B80F-9893-4DE5-931B-400C9411B3F5}" type="sibTrans" cxnId="{B48B2FD3-43CA-4136-88F0-E6F2E1EE0455}">
      <dgm:prSet/>
      <dgm:spPr/>
      <dgm:t>
        <a:bodyPr/>
        <a:lstStyle/>
        <a:p>
          <a:endParaRPr lang="es-ES"/>
        </a:p>
      </dgm:t>
    </dgm:pt>
    <dgm:pt modelId="{D7DE52F1-E487-4E0C-A2B7-6D0FE6352553}">
      <dgm:prSet/>
      <dgm:spPr/>
      <dgm:t>
        <a:bodyPr/>
        <a:lstStyle/>
        <a:p>
          <a:r>
            <a:rPr lang="es-MX" dirty="0"/>
            <a:t>Variables de decisión</a:t>
          </a:r>
          <a:endParaRPr lang="es-ES" dirty="0"/>
        </a:p>
      </dgm:t>
    </dgm:pt>
    <dgm:pt modelId="{DDFE799B-0238-4AF8-8A41-BF3A20A2434D}" type="parTrans" cxnId="{28459A5F-50F8-4566-90DB-BD8D7A7EECD3}">
      <dgm:prSet/>
      <dgm:spPr/>
      <dgm:t>
        <a:bodyPr/>
        <a:lstStyle/>
        <a:p>
          <a:endParaRPr lang="es-CO"/>
        </a:p>
      </dgm:t>
    </dgm:pt>
    <dgm:pt modelId="{1184D81E-2BF9-4DA6-9AEE-1E0F5CD28BE0}" type="sibTrans" cxnId="{28459A5F-50F8-4566-90DB-BD8D7A7EECD3}">
      <dgm:prSet/>
      <dgm:spPr/>
      <dgm:t>
        <a:bodyPr/>
        <a:lstStyle/>
        <a:p>
          <a:endParaRPr lang="es-CO"/>
        </a:p>
      </dgm:t>
    </dgm:pt>
    <dgm:pt modelId="{75BBBD54-E39A-48CD-B994-EEEDD13573DD}">
      <dgm:prSet/>
      <dgm:spPr/>
      <dgm:t>
        <a:bodyPr/>
        <a:lstStyle/>
        <a:p>
          <a:r>
            <a:rPr lang="es-MX" dirty="0"/>
            <a:t>Restricciones</a:t>
          </a:r>
          <a:endParaRPr lang="es-ES" dirty="0"/>
        </a:p>
      </dgm:t>
    </dgm:pt>
    <dgm:pt modelId="{B577AE2C-6ADC-42AE-BAE7-8C21BC47A56C}" type="parTrans" cxnId="{82F81E43-E3B1-4F6F-88A9-FF63E4ABBC86}">
      <dgm:prSet/>
      <dgm:spPr/>
      <dgm:t>
        <a:bodyPr/>
        <a:lstStyle/>
        <a:p>
          <a:endParaRPr lang="es-CO"/>
        </a:p>
      </dgm:t>
    </dgm:pt>
    <dgm:pt modelId="{17D22571-9188-40FF-A2F1-ACB0525E3FA7}" type="sibTrans" cxnId="{82F81E43-E3B1-4F6F-88A9-FF63E4ABBC86}">
      <dgm:prSet/>
      <dgm:spPr/>
      <dgm:t>
        <a:bodyPr/>
        <a:lstStyle/>
        <a:p>
          <a:endParaRPr lang="es-CO"/>
        </a:p>
      </dgm:t>
    </dgm:pt>
    <dgm:pt modelId="{08D46CE1-58E8-484A-B7D8-1A6F8A6EC2C6}">
      <dgm:prSet/>
      <dgm:spPr/>
      <dgm:t>
        <a:bodyPr/>
        <a:lstStyle/>
        <a:p>
          <a:r>
            <a:rPr lang="es-MX" dirty="0"/>
            <a:t>Función objetivo</a:t>
          </a:r>
          <a:endParaRPr lang="es-ES" dirty="0"/>
        </a:p>
      </dgm:t>
    </dgm:pt>
    <dgm:pt modelId="{9BABBA14-D61C-470E-9157-3BCA64503C18}" type="parTrans" cxnId="{E9AA8C47-1F9E-46E8-8CAD-0CBE79132E4E}">
      <dgm:prSet/>
      <dgm:spPr/>
      <dgm:t>
        <a:bodyPr/>
        <a:lstStyle/>
        <a:p>
          <a:endParaRPr lang="es-CO"/>
        </a:p>
      </dgm:t>
    </dgm:pt>
    <dgm:pt modelId="{25AF52CE-10F5-4395-919A-209B6D856FFC}" type="sibTrans" cxnId="{E9AA8C47-1F9E-46E8-8CAD-0CBE79132E4E}">
      <dgm:prSet/>
      <dgm:spPr/>
      <dgm:t>
        <a:bodyPr/>
        <a:lstStyle/>
        <a:p>
          <a:endParaRPr lang="es-CO"/>
        </a:p>
      </dgm:t>
    </dgm:pt>
    <dgm:pt modelId="{EEE83AB5-477C-4291-AC01-895DBCEFFAE2}">
      <dgm:prSet/>
      <dgm:spPr/>
      <dgm:t>
        <a:bodyPr/>
        <a:lstStyle/>
        <a:p>
          <a:r>
            <a:rPr lang="es-MX" dirty="0"/>
            <a:t>Conclusiones de los resultados obtenidos con el modelo</a:t>
          </a:r>
          <a:endParaRPr lang="es-ES" dirty="0"/>
        </a:p>
      </dgm:t>
    </dgm:pt>
    <dgm:pt modelId="{20F9D399-69F8-4D9D-977A-032F0ECD215B}" type="parTrans" cxnId="{B5F80688-2933-49B2-B81A-65B049B7067D}">
      <dgm:prSet/>
      <dgm:spPr/>
      <dgm:t>
        <a:bodyPr/>
        <a:lstStyle/>
        <a:p>
          <a:endParaRPr lang="es-CO"/>
        </a:p>
      </dgm:t>
    </dgm:pt>
    <dgm:pt modelId="{8569DECA-36B8-45A9-9C29-A8B841603787}" type="sibTrans" cxnId="{B5F80688-2933-49B2-B81A-65B049B7067D}">
      <dgm:prSet/>
      <dgm:spPr/>
      <dgm:t>
        <a:bodyPr/>
        <a:lstStyle/>
        <a:p>
          <a:endParaRPr lang="es-CO"/>
        </a:p>
      </dgm:t>
    </dgm:pt>
    <dgm:pt modelId="{288C0FD0-AEE4-48FC-A3CA-69A9F1DED376}" type="pres">
      <dgm:prSet presAssocID="{367121E2-1C3B-41A4-96C3-955D9F05C479}" presName="Name0" presStyleCnt="0">
        <dgm:presLayoutVars>
          <dgm:dir/>
          <dgm:animLvl val="lvl"/>
          <dgm:resizeHandles val="exact"/>
        </dgm:presLayoutVars>
      </dgm:prSet>
      <dgm:spPr/>
    </dgm:pt>
    <dgm:pt modelId="{9C70A147-8FC5-4589-9908-799D922951D8}" type="pres">
      <dgm:prSet presAssocID="{367121E2-1C3B-41A4-96C3-955D9F05C479}" presName="tSp" presStyleCnt="0"/>
      <dgm:spPr/>
    </dgm:pt>
    <dgm:pt modelId="{76CCAF20-A10D-463C-B77C-93F8C93359BF}" type="pres">
      <dgm:prSet presAssocID="{367121E2-1C3B-41A4-96C3-955D9F05C479}" presName="bSp" presStyleCnt="0"/>
      <dgm:spPr/>
    </dgm:pt>
    <dgm:pt modelId="{4E81C19C-C13D-431F-B4A7-B82A9DDE1BE0}" type="pres">
      <dgm:prSet presAssocID="{367121E2-1C3B-41A4-96C3-955D9F05C479}" presName="process" presStyleCnt="0"/>
      <dgm:spPr/>
    </dgm:pt>
    <dgm:pt modelId="{D28494CD-AD5C-45FA-94DB-48B2C1EE9693}" type="pres">
      <dgm:prSet presAssocID="{7CEDE9B4-6AF3-4B59-8820-FDA2D212C797}" presName="composite1" presStyleCnt="0"/>
      <dgm:spPr/>
    </dgm:pt>
    <dgm:pt modelId="{9C7104BF-2DF6-46E3-942E-ED2F6CB353A2}" type="pres">
      <dgm:prSet presAssocID="{7CEDE9B4-6AF3-4B59-8820-FDA2D212C797}" presName="dummyNode1" presStyleLbl="node1" presStyleIdx="0" presStyleCnt="3"/>
      <dgm:spPr/>
    </dgm:pt>
    <dgm:pt modelId="{6FB7921B-820B-49A2-924F-C51E00042700}" type="pres">
      <dgm:prSet presAssocID="{7CEDE9B4-6AF3-4B59-8820-FDA2D212C797}" presName="childNode1" presStyleLbl="bgAcc1" presStyleIdx="0" presStyleCnt="3">
        <dgm:presLayoutVars>
          <dgm:bulletEnabled val="1"/>
        </dgm:presLayoutVars>
      </dgm:prSet>
      <dgm:spPr/>
    </dgm:pt>
    <dgm:pt modelId="{718B2A60-0DC8-424F-96A4-95F8FE0FC458}" type="pres">
      <dgm:prSet presAssocID="{7CEDE9B4-6AF3-4B59-8820-FDA2D212C797}" presName="childNode1tx" presStyleLbl="bgAcc1" presStyleIdx="0" presStyleCnt="3">
        <dgm:presLayoutVars>
          <dgm:bulletEnabled val="1"/>
        </dgm:presLayoutVars>
      </dgm:prSet>
      <dgm:spPr/>
    </dgm:pt>
    <dgm:pt modelId="{6321E735-BEA7-4113-9567-FDEE5F5ADEC8}" type="pres">
      <dgm:prSet presAssocID="{7CEDE9B4-6AF3-4B59-8820-FDA2D212C79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CB38A9B-ADEB-46DB-B4A6-2A4E2F05540A}" type="pres">
      <dgm:prSet presAssocID="{7CEDE9B4-6AF3-4B59-8820-FDA2D212C797}" presName="connSite1" presStyleCnt="0"/>
      <dgm:spPr/>
    </dgm:pt>
    <dgm:pt modelId="{441BFA5B-BD2B-48E1-9944-4E35D25D53B2}" type="pres">
      <dgm:prSet presAssocID="{6A2AD8B8-71C7-468B-98DE-207BB493E2F7}" presName="Name9" presStyleLbl="sibTrans2D1" presStyleIdx="0" presStyleCnt="2"/>
      <dgm:spPr/>
    </dgm:pt>
    <dgm:pt modelId="{0FDC72A2-5EF3-45A8-88C8-2464158C734D}" type="pres">
      <dgm:prSet presAssocID="{CDCFBF60-1D7A-44E4-98FF-1830EDB40FEF}" presName="composite2" presStyleCnt="0"/>
      <dgm:spPr/>
    </dgm:pt>
    <dgm:pt modelId="{F92166CA-E88C-4B78-A72C-F969F3836E96}" type="pres">
      <dgm:prSet presAssocID="{CDCFBF60-1D7A-44E4-98FF-1830EDB40FEF}" presName="dummyNode2" presStyleLbl="node1" presStyleIdx="0" presStyleCnt="3"/>
      <dgm:spPr/>
    </dgm:pt>
    <dgm:pt modelId="{D1DB6AB8-E1A9-4F55-B7D4-57B80F669101}" type="pres">
      <dgm:prSet presAssocID="{CDCFBF60-1D7A-44E4-98FF-1830EDB40FEF}" presName="childNode2" presStyleLbl="bgAcc1" presStyleIdx="1" presStyleCnt="3">
        <dgm:presLayoutVars>
          <dgm:bulletEnabled val="1"/>
        </dgm:presLayoutVars>
      </dgm:prSet>
      <dgm:spPr/>
    </dgm:pt>
    <dgm:pt modelId="{7BADB3FE-52CB-4A51-8E2B-ED52C9A95EE6}" type="pres">
      <dgm:prSet presAssocID="{CDCFBF60-1D7A-44E4-98FF-1830EDB40FEF}" presName="childNode2tx" presStyleLbl="bgAcc1" presStyleIdx="1" presStyleCnt="3">
        <dgm:presLayoutVars>
          <dgm:bulletEnabled val="1"/>
        </dgm:presLayoutVars>
      </dgm:prSet>
      <dgm:spPr/>
    </dgm:pt>
    <dgm:pt modelId="{02420546-F272-4307-A702-0780775237AD}" type="pres">
      <dgm:prSet presAssocID="{CDCFBF60-1D7A-44E4-98FF-1830EDB40FE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1107F68-384D-44E5-A6BA-F938B20EDEE1}" type="pres">
      <dgm:prSet presAssocID="{CDCFBF60-1D7A-44E4-98FF-1830EDB40FEF}" presName="connSite2" presStyleCnt="0"/>
      <dgm:spPr/>
    </dgm:pt>
    <dgm:pt modelId="{89818A51-7341-4125-AD10-A48543C6BB0C}" type="pres">
      <dgm:prSet presAssocID="{66B04DE5-7B56-4B95-9899-E62BA454E49E}" presName="Name18" presStyleLbl="sibTrans2D1" presStyleIdx="1" presStyleCnt="2"/>
      <dgm:spPr/>
    </dgm:pt>
    <dgm:pt modelId="{2BA9EAF1-29E5-4829-B234-0F73F85F5C1C}" type="pres">
      <dgm:prSet presAssocID="{1882F59B-DB6A-4B06-801D-150157D0E2F5}" presName="composite1" presStyleCnt="0"/>
      <dgm:spPr/>
    </dgm:pt>
    <dgm:pt modelId="{13AB9FC7-6B58-486D-8926-C0ED7D82081C}" type="pres">
      <dgm:prSet presAssocID="{1882F59B-DB6A-4B06-801D-150157D0E2F5}" presName="dummyNode1" presStyleLbl="node1" presStyleIdx="1" presStyleCnt="3"/>
      <dgm:spPr/>
    </dgm:pt>
    <dgm:pt modelId="{B0D72A39-040E-44CB-A677-99AF963D0DF0}" type="pres">
      <dgm:prSet presAssocID="{1882F59B-DB6A-4B06-801D-150157D0E2F5}" presName="childNode1" presStyleLbl="bgAcc1" presStyleIdx="2" presStyleCnt="3">
        <dgm:presLayoutVars>
          <dgm:bulletEnabled val="1"/>
        </dgm:presLayoutVars>
      </dgm:prSet>
      <dgm:spPr/>
    </dgm:pt>
    <dgm:pt modelId="{44BB52E4-9CA1-4B2B-86A2-85829E294180}" type="pres">
      <dgm:prSet presAssocID="{1882F59B-DB6A-4B06-801D-150157D0E2F5}" presName="childNode1tx" presStyleLbl="bgAcc1" presStyleIdx="2" presStyleCnt="3">
        <dgm:presLayoutVars>
          <dgm:bulletEnabled val="1"/>
        </dgm:presLayoutVars>
      </dgm:prSet>
      <dgm:spPr/>
    </dgm:pt>
    <dgm:pt modelId="{4AD21EBF-6697-4D30-AF52-D5F6925B72F3}" type="pres">
      <dgm:prSet presAssocID="{1882F59B-DB6A-4B06-801D-150157D0E2F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40DA37D1-A0F8-4BE8-986C-F1F22839E4A3}" type="pres">
      <dgm:prSet presAssocID="{1882F59B-DB6A-4B06-801D-150157D0E2F5}" presName="connSite1" presStyleCnt="0"/>
      <dgm:spPr/>
    </dgm:pt>
  </dgm:ptLst>
  <dgm:cxnLst>
    <dgm:cxn modelId="{D3158302-52A2-4CB0-9653-B2923ADEB810}" type="presOf" srcId="{08D46CE1-58E8-484A-B7D8-1A6F8A6EC2C6}" destId="{D1DB6AB8-E1A9-4F55-B7D4-57B80F669101}" srcOrd="0" destOrd="2" presId="urn:microsoft.com/office/officeart/2005/8/layout/hProcess4"/>
    <dgm:cxn modelId="{5C93AE19-A672-4CA0-9179-1EB61631A515}" type="presOf" srcId="{FBEBB004-070E-4D96-88A7-39B6479EC2D6}" destId="{718B2A60-0DC8-424F-96A4-95F8FE0FC458}" srcOrd="1" destOrd="0" presId="urn:microsoft.com/office/officeart/2005/8/layout/hProcess4"/>
    <dgm:cxn modelId="{D723C022-A784-4295-BDA3-E22423F13F83}" type="presOf" srcId="{75BBBD54-E39A-48CD-B994-EEEDD13573DD}" destId="{7BADB3FE-52CB-4A51-8E2B-ED52C9A95EE6}" srcOrd="1" destOrd="1" presId="urn:microsoft.com/office/officeart/2005/8/layout/hProcess4"/>
    <dgm:cxn modelId="{28459A5F-50F8-4566-90DB-BD8D7A7EECD3}" srcId="{CDCFBF60-1D7A-44E4-98FF-1830EDB40FEF}" destId="{D7DE52F1-E487-4E0C-A2B7-6D0FE6352553}" srcOrd="0" destOrd="0" parTransId="{DDFE799B-0238-4AF8-8A41-BF3A20A2434D}" sibTransId="{1184D81E-2BF9-4DA6-9AEE-1E0F5CD28BE0}"/>
    <dgm:cxn modelId="{B0D44560-1EC6-495A-BCF3-50553356FA84}" type="presOf" srcId="{EEE83AB5-477C-4291-AC01-895DBCEFFAE2}" destId="{44BB52E4-9CA1-4B2B-86A2-85829E294180}" srcOrd="1" destOrd="0" presId="urn:microsoft.com/office/officeart/2005/8/layout/hProcess4"/>
    <dgm:cxn modelId="{CB18EB42-AF64-4407-8439-225178D4A606}" type="presOf" srcId="{EEE83AB5-477C-4291-AC01-895DBCEFFAE2}" destId="{B0D72A39-040E-44CB-A677-99AF963D0DF0}" srcOrd="0" destOrd="0" presId="urn:microsoft.com/office/officeart/2005/8/layout/hProcess4"/>
    <dgm:cxn modelId="{82F81E43-E3B1-4F6F-88A9-FF63E4ABBC86}" srcId="{CDCFBF60-1D7A-44E4-98FF-1830EDB40FEF}" destId="{75BBBD54-E39A-48CD-B994-EEEDD13573DD}" srcOrd="1" destOrd="0" parTransId="{B577AE2C-6ADC-42AE-BAE7-8C21BC47A56C}" sibTransId="{17D22571-9188-40FF-A2F1-ACB0525E3FA7}"/>
    <dgm:cxn modelId="{E9AA8C47-1F9E-46E8-8CAD-0CBE79132E4E}" srcId="{CDCFBF60-1D7A-44E4-98FF-1830EDB40FEF}" destId="{08D46CE1-58E8-484A-B7D8-1A6F8A6EC2C6}" srcOrd="2" destOrd="0" parTransId="{9BABBA14-D61C-470E-9157-3BCA64503C18}" sibTransId="{25AF52CE-10F5-4395-919A-209B6D856FFC}"/>
    <dgm:cxn modelId="{D4205968-35CE-4B01-BBD2-31B9EAAB3055}" type="presOf" srcId="{66B04DE5-7B56-4B95-9899-E62BA454E49E}" destId="{89818A51-7341-4125-AD10-A48543C6BB0C}" srcOrd="0" destOrd="0" presId="urn:microsoft.com/office/officeart/2005/8/layout/hProcess4"/>
    <dgm:cxn modelId="{8FC6DA76-A394-4AF3-A88A-3FB99662B8C7}" type="presOf" srcId="{6A2AD8B8-71C7-468B-98DE-207BB493E2F7}" destId="{441BFA5B-BD2B-48E1-9944-4E35D25D53B2}" srcOrd="0" destOrd="0" presId="urn:microsoft.com/office/officeart/2005/8/layout/hProcess4"/>
    <dgm:cxn modelId="{37393A5A-1D27-4917-A787-F09D6533F6DA}" srcId="{367121E2-1C3B-41A4-96C3-955D9F05C479}" destId="{1882F59B-DB6A-4B06-801D-150157D0E2F5}" srcOrd="2" destOrd="0" parTransId="{0E08E2D7-D1E3-4CAF-B103-F20E6AB4A624}" sibTransId="{48467FA9-E939-452F-BF34-CB93ED5F2E8C}"/>
    <dgm:cxn modelId="{963BDB7A-1829-41DD-BB66-90A1396F8B55}" srcId="{367121E2-1C3B-41A4-96C3-955D9F05C479}" destId="{7CEDE9B4-6AF3-4B59-8820-FDA2D212C797}" srcOrd="0" destOrd="0" parTransId="{EEA1C8D6-2900-40F2-B28C-D1622F124F19}" sibTransId="{6A2AD8B8-71C7-468B-98DE-207BB493E2F7}"/>
    <dgm:cxn modelId="{17C17E7B-5506-44FF-89BB-67A1581100C9}" srcId="{367121E2-1C3B-41A4-96C3-955D9F05C479}" destId="{CDCFBF60-1D7A-44E4-98FF-1830EDB40FEF}" srcOrd="1" destOrd="0" parTransId="{9B3E79D1-5F58-490D-AC4D-F3D04E7BDF1D}" sibTransId="{66B04DE5-7B56-4B95-9899-E62BA454E49E}"/>
    <dgm:cxn modelId="{B5F80688-2933-49B2-B81A-65B049B7067D}" srcId="{1882F59B-DB6A-4B06-801D-150157D0E2F5}" destId="{EEE83AB5-477C-4291-AC01-895DBCEFFAE2}" srcOrd="0" destOrd="0" parTransId="{20F9D399-69F8-4D9D-977A-032F0ECD215B}" sibTransId="{8569DECA-36B8-45A9-9C29-A8B841603787}"/>
    <dgm:cxn modelId="{DD6D4696-6E74-4FB3-8491-CA79816A192A}" type="presOf" srcId="{367121E2-1C3B-41A4-96C3-955D9F05C479}" destId="{288C0FD0-AEE4-48FC-A3CA-69A9F1DED376}" srcOrd="0" destOrd="0" presId="urn:microsoft.com/office/officeart/2005/8/layout/hProcess4"/>
    <dgm:cxn modelId="{4C22FEA3-0D49-41AC-9334-6EB33F8F13BD}" type="presOf" srcId="{08D46CE1-58E8-484A-B7D8-1A6F8A6EC2C6}" destId="{7BADB3FE-52CB-4A51-8E2B-ED52C9A95EE6}" srcOrd="1" destOrd="2" presId="urn:microsoft.com/office/officeart/2005/8/layout/hProcess4"/>
    <dgm:cxn modelId="{B58597A4-31F0-4B67-9B7A-1AF410B9939F}" type="presOf" srcId="{7CEDE9B4-6AF3-4B59-8820-FDA2D212C797}" destId="{6321E735-BEA7-4113-9567-FDEE5F5ADEC8}" srcOrd="0" destOrd="0" presId="urn:microsoft.com/office/officeart/2005/8/layout/hProcess4"/>
    <dgm:cxn modelId="{36D79FAD-B95D-4166-B24F-0A5B5CB088F9}" type="presOf" srcId="{1882F59B-DB6A-4B06-801D-150157D0E2F5}" destId="{4AD21EBF-6697-4D30-AF52-D5F6925B72F3}" srcOrd="0" destOrd="0" presId="urn:microsoft.com/office/officeart/2005/8/layout/hProcess4"/>
    <dgm:cxn modelId="{044FA7B2-02CB-448B-988F-75A010917035}" type="presOf" srcId="{CDCFBF60-1D7A-44E4-98FF-1830EDB40FEF}" destId="{02420546-F272-4307-A702-0780775237AD}" srcOrd="0" destOrd="0" presId="urn:microsoft.com/office/officeart/2005/8/layout/hProcess4"/>
    <dgm:cxn modelId="{1D4B91BB-6006-4B7A-9D2D-A9412BC27AE7}" type="presOf" srcId="{D7DE52F1-E487-4E0C-A2B7-6D0FE6352553}" destId="{D1DB6AB8-E1A9-4F55-B7D4-57B80F669101}" srcOrd="0" destOrd="0" presId="urn:microsoft.com/office/officeart/2005/8/layout/hProcess4"/>
    <dgm:cxn modelId="{893DC6CB-780D-48E1-8E23-5229DAA83A81}" type="presOf" srcId="{75BBBD54-E39A-48CD-B994-EEEDD13573DD}" destId="{D1DB6AB8-E1A9-4F55-B7D4-57B80F669101}" srcOrd="0" destOrd="1" presId="urn:microsoft.com/office/officeart/2005/8/layout/hProcess4"/>
    <dgm:cxn modelId="{B48B2FD3-43CA-4136-88F0-E6F2E1EE0455}" srcId="{7CEDE9B4-6AF3-4B59-8820-FDA2D212C797}" destId="{FBEBB004-070E-4D96-88A7-39B6479EC2D6}" srcOrd="0" destOrd="0" parTransId="{1FE0680A-02E3-4261-BE07-43DCB115E1AA}" sibTransId="{C1E8B80F-9893-4DE5-931B-400C9411B3F5}"/>
    <dgm:cxn modelId="{DCD86BD6-D83F-4FC2-A230-C106C6D69E79}" type="presOf" srcId="{FBEBB004-070E-4D96-88A7-39B6479EC2D6}" destId="{6FB7921B-820B-49A2-924F-C51E00042700}" srcOrd="0" destOrd="0" presId="urn:microsoft.com/office/officeart/2005/8/layout/hProcess4"/>
    <dgm:cxn modelId="{9E0FF0FF-491B-44AB-ABDD-8037775CCBB4}" type="presOf" srcId="{D7DE52F1-E487-4E0C-A2B7-6D0FE6352553}" destId="{7BADB3FE-52CB-4A51-8E2B-ED52C9A95EE6}" srcOrd="1" destOrd="0" presId="urn:microsoft.com/office/officeart/2005/8/layout/hProcess4"/>
    <dgm:cxn modelId="{AC88D987-637C-45C5-BB55-073087D1CA5F}" type="presParOf" srcId="{288C0FD0-AEE4-48FC-A3CA-69A9F1DED376}" destId="{9C70A147-8FC5-4589-9908-799D922951D8}" srcOrd="0" destOrd="0" presId="urn:microsoft.com/office/officeart/2005/8/layout/hProcess4"/>
    <dgm:cxn modelId="{73BB6762-3CBE-410D-9CA5-A4862E9BBC49}" type="presParOf" srcId="{288C0FD0-AEE4-48FC-A3CA-69A9F1DED376}" destId="{76CCAF20-A10D-463C-B77C-93F8C93359BF}" srcOrd="1" destOrd="0" presId="urn:microsoft.com/office/officeart/2005/8/layout/hProcess4"/>
    <dgm:cxn modelId="{3EED4E67-13F7-43F4-AA66-96C3D2A225DE}" type="presParOf" srcId="{288C0FD0-AEE4-48FC-A3CA-69A9F1DED376}" destId="{4E81C19C-C13D-431F-B4A7-B82A9DDE1BE0}" srcOrd="2" destOrd="0" presId="urn:microsoft.com/office/officeart/2005/8/layout/hProcess4"/>
    <dgm:cxn modelId="{EC83ADF3-F6E4-4682-9BA3-88EAD5748779}" type="presParOf" srcId="{4E81C19C-C13D-431F-B4A7-B82A9DDE1BE0}" destId="{D28494CD-AD5C-45FA-94DB-48B2C1EE9693}" srcOrd="0" destOrd="0" presId="urn:microsoft.com/office/officeart/2005/8/layout/hProcess4"/>
    <dgm:cxn modelId="{F01FD3B6-3221-4E0C-A65E-FDE1E822D4B5}" type="presParOf" srcId="{D28494CD-AD5C-45FA-94DB-48B2C1EE9693}" destId="{9C7104BF-2DF6-46E3-942E-ED2F6CB353A2}" srcOrd="0" destOrd="0" presId="urn:microsoft.com/office/officeart/2005/8/layout/hProcess4"/>
    <dgm:cxn modelId="{70CEC51A-F710-43FE-8384-48A2487B31BC}" type="presParOf" srcId="{D28494CD-AD5C-45FA-94DB-48B2C1EE9693}" destId="{6FB7921B-820B-49A2-924F-C51E00042700}" srcOrd="1" destOrd="0" presId="urn:microsoft.com/office/officeart/2005/8/layout/hProcess4"/>
    <dgm:cxn modelId="{8DDCEAC2-C3ED-4890-8B88-0ABD47B74164}" type="presParOf" srcId="{D28494CD-AD5C-45FA-94DB-48B2C1EE9693}" destId="{718B2A60-0DC8-424F-96A4-95F8FE0FC458}" srcOrd="2" destOrd="0" presId="urn:microsoft.com/office/officeart/2005/8/layout/hProcess4"/>
    <dgm:cxn modelId="{DFA2B505-987A-4A7F-9AFC-57931BBB99C7}" type="presParOf" srcId="{D28494CD-AD5C-45FA-94DB-48B2C1EE9693}" destId="{6321E735-BEA7-4113-9567-FDEE5F5ADEC8}" srcOrd="3" destOrd="0" presId="urn:microsoft.com/office/officeart/2005/8/layout/hProcess4"/>
    <dgm:cxn modelId="{596B9479-D6CD-4296-AE7C-93F39E6D01E0}" type="presParOf" srcId="{D28494CD-AD5C-45FA-94DB-48B2C1EE9693}" destId="{DCB38A9B-ADEB-46DB-B4A6-2A4E2F05540A}" srcOrd="4" destOrd="0" presId="urn:microsoft.com/office/officeart/2005/8/layout/hProcess4"/>
    <dgm:cxn modelId="{9A8A73B2-CE28-40FC-BB21-0C47AFA7748A}" type="presParOf" srcId="{4E81C19C-C13D-431F-B4A7-B82A9DDE1BE0}" destId="{441BFA5B-BD2B-48E1-9944-4E35D25D53B2}" srcOrd="1" destOrd="0" presId="urn:microsoft.com/office/officeart/2005/8/layout/hProcess4"/>
    <dgm:cxn modelId="{1D4DF907-FCF9-4C09-9A01-F928A114068D}" type="presParOf" srcId="{4E81C19C-C13D-431F-B4A7-B82A9DDE1BE0}" destId="{0FDC72A2-5EF3-45A8-88C8-2464158C734D}" srcOrd="2" destOrd="0" presId="urn:microsoft.com/office/officeart/2005/8/layout/hProcess4"/>
    <dgm:cxn modelId="{248BA2FC-CFBC-4EAD-A93E-483413EEC3E8}" type="presParOf" srcId="{0FDC72A2-5EF3-45A8-88C8-2464158C734D}" destId="{F92166CA-E88C-4B78-A72C-F969F3836E96}" srcOrd="0" destOrd="0" presId="urn:microsoft.com/office/officeart/2005/8/layout/hProcess4"/>
    <dgm:cxn modelId="{2218F965-546F-4DD8-B914-0C9F5C70D536}" type="presParOf" srcId="{0FDC72A2-5EF3-45A8-88C8-2464158C734D}" destId="{D1DB6AB8-E1A9-4F55-B7D4-57B80F669101}" srcOrd="1" destOrd="0" presId="urn:microsoft.com/office/officeart/2005/8/layout/hProcess4"/>
    <dgm:cxn modelId="{60CC1CB3-FF90-4F7E-AC7D-E5F7FC709DF9}" type="presParOf" srcId="{0FDC72A2-5EF3-45A8-88C8-2464158C734D}" destId="{7BADB3FE-52CB-4A51-8E2B-ED52C9A95EE6}" srcOrd="2" destOrd="0" presId="urn:microsoft.com/office/officeart/2005/8/layout/hProcess4"/>
    <dgm:cxn modelId="{754509FB-6904-438D-ABA1-7286EAB9D4F6}" type="presParOf" srcId="{0FDC72A2-5EF3-45A8-88C8-2464158C734D}" destId="{02420546-F272-4307-A702-0780775237AD}" srcOrd="3" destOrd="0" presId="urn:microsoft.com/office/officeart/2005/8/layout/hProcess4"/>
    <dgm:cxn modelId="{A3302645-37F5-4672-85C7-3563867AF0B9}" type="presParOf" srcId="{0FDC72A2-5EF3-45A8-88C8-2464158C734D}" destId="{61107F68-384D-44E5-A6BA-F938B20EDEE1}" srcOrd="4" destOrd="0" presId="urn:microsoft.com/office/officeart/2005/8/layout/hProcess4"/>
    <dgm:cxn modelId="{2B205FD6-EC1D-4738-8C95-7AD947565574}" type="presParOf" srcId="{4E81C19C-C13D-431F-B4A7-B82A9DDE1BE0}" destId="{89818A51-7341-4125-AD10-A48543C6BB0C}" srcOrd="3" destOrd="0" presId="urn:microsoft.com/office/officeart/2005/8/layout/hProcess4"/>
    <dgm:cxn modelId="{6D02E4E3-5BA2-4420-825E-95D542927190}" type="presParOf" srcId="{4E81C19C-C13D-431F-B4A7-B82A9DDE1BE0}" destId="{2BA9EAF1-29E5-4829-B234-0F73F85F5C1C}" srcOrd="4" destOrd="0" presId="urn:microsoft.com/office/officeart/2005/8/layout/hProcess4"/>
    <dgm:cxn modelId="{C6FFC805-743F-43FE-B2C8-C98556E61E40}" type="presParOf" srcId="{2BA9EAF1-29E5-4829-B234-0F73F85F5C1C}" destId="{13AB9FC7-6B58-486D-8926-C0ED7D82081C}" srcOrd="0" destOrd="0" presId="urn:microsoft.com/office/officeart/2005/8/layout/hProcess4"/>
    <dgm:cxn modelId="{7368EE5F-710F-4808-ACBE-F66751056826}" type="presParOf" srcId="{2BA9EAF1-29E5-4829-B234-0F73F85F5C1C}" destId="{B0D72A39-040E-44CB-A677-99AF963D0DF0}" srcOrd="1" destOrd="0" presId="urn:microsoft.com/office/officeart/2005/8/layout/hProcess4"/>
    <dgm:cxn modelId="{B564CC0E-9707-4E23-A943-C92A3C5419E2}" type="presParOf" srcId="{2BA9EAF1-29E5-4829-B234-0F73F85F5C1C}" destId="{44BB52E4-9CA1-4B2B-86A2-85829E294180}" srcOrd="2" destOrd="0" presId="urn:microsoft.com/office/officeart/2005/8/layout/hProcess4"/>
    <dgm:cxn modelId="{3B9C6748-587E-4D04-BE9F-44FBA81437AD}" type="presParOf" srcId="{2BA9EAF1-29E5-4829-B234-0F73F85F5C1C}" destId="{4AD21EBF-6697-4D30-AF52-D5F6925B72F3}" srcOrd="3" destOrd="0" presId="urn:microsoft.com/office/officeart/2005/8/layout/hProcess4"/>
    <dgm:cxn modelId="{A045856E-3EDD-4F49-BEDE-951CF10C9FF9}" type="presParOf" srcId="{2BA9EAF1-29E5-4829-B234-0F73F85F5C1C}" destId="{40DA37D1-A0F8-4BE8-986C-F1F22839E4A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F6882E-54F0-4FA9-BE70-4A6AD0DA2567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s-ES"/>
        </a:p>
      </dgm:t>
    </dgm:pt>
    <dgm:pt modelId="{AFC901E5-5677-48E4-AAD3-E0347EECEBC7}">
      <dgm:prSet phldrT="[Texto]"/>
      <dgm:spPr/>
      <dgm:t>
        <a:bodyPr/>
        <a:lstStyle/>
        <a:p>
          <a:r>
            <a:rPr lang="es-MX" dirty="0"/>
            <a:t>Conjuntos</a:t>
          </a:r>
          <a:endParaRPr lang="es-ES" dirty="0"/>
        </a:p>
      </dgm:t>
    </dgm:pt>
    <dgm:pt modelId="{3BEC4700-F79F-425C-A5D9-436B0B4B4392}" type="parTrans" cxnId="{39D48D74-1217-4085-8674-59CA5CF8EFAA}">
      <dgm:prSet/>
      <dgm:spPr/>
      <dgm:t>
        <a:bodyPr/>
        <a:lstStyle/>
        <a:p>
          <a:endParaRPr lang="es-ES"/>
        </a:p>
      </dgm:t>
    </dgm:pt>
    <dgm:pt modelId="{0F23620A-0D31-4CE9-A035-7E959AF9B479}" type="sibTrans" cxnId="{39D48D74-1217-4085-8674-59CA5CF8EFAA}">
      <dgm:prSet/>
      <dgm:spPr/>
      <dgm:t>
        <a:bodyPr/>
        <a:lstStyle/>
        <a:p>
          <a:endParaRPr lang="es-ES"/>
        </a:p>
      </dgm:t>
    </dgm:pt>
    <dgm:pt modelId="{0721FF1B-E6F0-4BFF-B189-7B220E2BA450}">
      <dgm:prSet phldrT="[Texto]"/>
      <dgm:spPr/>
      <dgm:t>
        <a:bodyPr/>
        <a:lstStyle/>
        <a:p>
          <a:r>
            <a:rPr lang="es-MX" dirty="0"/>
            <a:t>Variables de decisión</a:t>
          </a:r>
          <a:endParaRPr lang="es-ES" dirty="0"/>
        </a:p>
      </dgm:t>
    </dgm:pt>
    <dgm:pt modelId="{BD2112C5-3C2B-4F69-8C12-48E94107AB3B}" type="parTrans" cxnId="{0EE76E70-187F-4F70-8E3B-223C73268993}">
      <dgm:prSet/>
      <dgm:spPr/>
      <dgm:t>
        <a:bodyPr/>
        <a:lstStyle/>
        <a:p>
          <a:endParaRPr lang="es-ES"/>
        </a:p>
      </dgm:t>
    </dgm:pt>
    <dgm:pt modelId="{42F57DEE-0545-434E-82AE-F8C66DBBEE46}" type="sibTrans" cxnId="{0EE76E70-187F-4F70-8E3B-223C73268993}">
      <dgm:prSet/>
      <dgm:spPr/>
      <dgm:t>
        <a:bodyPr/>
        <a:lstStyle/>
        <a:p>
          <a:endParaRPr lang="es-ES"/>
        </a:p>
      </dgm:t>
    </dgm:pt>
    <dgm:pt modelId="{AC6F0066-5443-46E2-A06D-6A7CB1476CB8}">
      <dgm:prSet phldrT="[Texto]"/>
      <dgm:spPr/>
      <dgm:t>
        <a:bodyPr/>
        <a:lstStyle/>
        <a:p>
          <a:r>
            <a:rPr lang="es-MX"/>
            <a:t>Función objetivo</a:t>
          </a:r>
          <a:endParaRPr lang="es-ES" dirty="0"/>
        </a:p>
      </dgm:t>
    </dgm:pt>
    <dgm:pt modelId="{55123848-25EB-4136-AE0F-3A65F18875BA}" type="parTrans" cxnId="{6E99B05F-FB3F-4EC2-8993-9DA78676888B}">
      <dgm:prSet/>
      <dgm:spPr/>
      <dgm:t>
        <a:bodyPr/>
        <a:lstStyle/>
        <a:p>
          <a:endParaRPr lang="es-ES"/>
        </a:p>
      </dgm:t>
    </dgm:pt>
    <dgm:pt modelId="{63480AF1-AFCB-469C-B791-046ED64CC5B2}" type="sibTrans" cxnId="{6E99B05F-FB3F-4EC2-8993-9DA78676888B}">
      <dgm:prSet/>
      <dgm:spPr/>
      <dgm:t>
        <a:bodyPr/>
        <a:lstStyle/>
        <a:p>
          <a:endParaRPr lang="es-ES"/>
        </a:p>
      </dgm:t>
    </dgm:pt>
    <dgm:pt modelId="{61676511-034E-4CB3-895D-D7CB4695BACD}">
      <dgm:prSet phldrT="[Texto]"/>
      <dgm:spPr/>
      <dgm:t>
        <a:bodyPr/>
        <a:lstStyle/>
        <a:p>
          <a:r>
            <a:rPr lang="es-MX" dirty="0"/>
            <a:t>Restricciones</a:t>
          </a:r>
          <a:endParaRPr lang="es-ES" dirty="0"/>
        </a:p>
      </dgm:t>
    </dgm:pt>
    <dgm:pt modelId="{10F0D27A-EC24-48B3-9A70-13BF5CDE2BDB}" type="parTrans" cxnId="{41673541-AB97-47B5-99B2-9C58429A8CC4}">
      <dgm:prSet/>
      <dgm:spPr/>
      <dgm:t>
        <a:bodyPr/>
        <a:lstStyle/>
        <a:p>
          <a:endParaRPr lang="es-ES"/>
        </a:p>
      </dgm:t>
    </dgm:pt>
    <dgm:pt modelId="{F42D45E2-3B11-4F0E-AD44-9043BA38D24D}" type="sibTrans" cxnId="{41673541-AB97-47B5-99B2-9C58429A8CC4}">
      <dgm:prSet/>
      <dgm:spPr/>
      <dgm:t>
        <a:bodyPr/>
        <a:lstStyle/>
        <a:p>
          <a:endParaRPr lang="es-ES"/>
        </a:p>
      </dgm:t>
    </dgm:pt>
    <dgm:pt modelId="{89633FF3-FDF2-4A8A-A264-25A91B1D04F1}">
      <dgm:prSet/>
      <dgm:spPr/>
      <dgm:t>
        <a:bodyPr/>
        <a:lstStyle/>
        <a:p>
          <a:r>
            <a:rPr lang="es-MX" dirty="0"/>
            <a:t>Parámetros</a:t>
          </a:r>
          <a:endParaRPr lang="es-ES" dirty="0"/>
        </a:p>
      </dgm:t>
    </dgm:pt>
    <dgm:pt modelId="{583029AA-5331-4DD5-A137-40B06E83AE55}" type="parTrans" cxnId="{04DCB822-418D-4AB8-B698-493EF296170A}">
      <dgm:prSet/>
      <dgm:spPr/>
      <dgm:t>
        <a:bodyPr/>
        <a:lstStyle/>
        <a:p>
          <a:endParaRPr lang="es-CO"/>
        </a:p>
      </dgm:t>
    </dgm:pt>
    <dgm:pt modelId="{FD2EA5A3-E301-4623-A51A-ACD0A3759B81}" type="sibTrans" cxnId="{04DCB822-418D-4AB8-B698-493EF296170A}">
      <dgm:prSet/>
      <dgm:spPr/>
      <dgm:t>
        <a:bodyPr/>
        <a:lstStyle/>
        <a:p>
          <a:endParaRPr lang="es-CO"/>
        </a:p>
      </dgm:t>
    </dgm:pt>
    <dgm:pt modelId="{EA38C433-3473-4B7B-9525-3449FC0FCBC1}" type="pres">
      <dgm:prSet presAssocID="{B0F6882E-54F0-4FA9-BE70-4A6AD0DA2567}" presName="Name0" presStyleCnt="0">
        <dgm:presLayoutVars>
          <dgm:chMax val="7"/>
          <dgm:chPref val="7"/>
          <dgm:dir/>
        </dgm:presLayoutVars>
      </dgm:prSet>
      <dgm:spPr/>
    </dgm:pt>
    <dgm:pt modelId="{F8B16B2F-D270-426F-B54C-1FB1FBE7698E}" type="pres">
      <dgm:prSet presAssocID="{B0F6882E-54F0-4FA9-BE70-4A6AD0DA2567}" presName="Name1" presStyleCnt="0"/>
      <dgm:spPr/>
    </dgm:pt>
    <dgm:pt modelId="{CCF1FB14-1B55-4E3E-8F93-38B4ED6CDAD7}" type="pres">
      <dgm:prSet presAssocID="{B0F6882E-54F0-4FA9-BE70-4A6AD0DA2567}" presName="cycle" presStyleCnt="0"/>
      <dgm:spPr/>
    </dgm:pt>
    <dgm:pt modelId="{C1558D09-EF95-468D-B9B1-AE05D4A880FC}" type="pres">
      <dgm:prSet presAssocID="{B0F6882E-54F0-4FA9-BE70-4A6AD0DA2567}" presName="srcNode" presStyleLbl="node1" presStyleIdx="0" presStyleCnt="5"/>
      <dgm:spPr/>
    </dgm:pt>
    <dgm:pt modelId="{A2E8283D-CACE-4F4E-AFE0-821D99985AEF}" type="pres">
      <dgm:prSet presAssocID="{B0F6882E-54F0-4FA9-BE70-4A6AD0DA2567}" presName="conn" presStyleLbl="parChTrans1D2" presStyleIdx="0" presStyleCnt="1"/>
      <dgm:spPr/>
    </dgm:pt>
    <dgm:pt modelId="{397CB81E-FE16-43B8-808E-1B6F778A25DE}" type="pres">
      <dgm:prSet presAssocID="{B0F6882E-54F0-4FA9-BE70-4A6AD0DA2567}" presName="extraNode" presStyleLbl="node1" presStyleIdx="0" presStyleCnt="5"/>
      <dgm:spPr/>
    </dgm:pt>
    <dgm:pt modelId="{7E496BEC-79C4-40D0-9BBD-FBB3BBAF7463}" type="pres">
      <dgm:prSet presAssocID="{B0F6882E-54F0-4FA9-BE70-4A6AD0DA2567}" presName="dstNode" presStyleLbl="node1" presStyleIdx="0" presStyleCnt="5"/>
      <dgm:spPr/>
    </dgm:pt>
    <dgm:pt modelId="{4E3C6229-0E1F-4109-B7A2-F61BB50F827F}" type="pres">
      <dgm:prSet presAssocID="{AFC901E5-5677-48E4-AAD3-E0347EECEBC7}" presName="text_1" presStyleLbl="node1" presStyleIdx="0" presStyleCnt="5">
        <dgm:presLayoutVars>
          <dgm:bulletEnabled val="1"/>
        </dgm:presLayoutVars>
      </dgm:prSet>
      <dgm:spPr/>
    </dgm:pt>
    <dgm:pt modelId="{51A1FFF0-6C09-4A37-B44E-3C01A6CA3AAD}" type="pres">
      <dgm:prSet presAssocID="{AFC901E5-5677-48E4-AAD3-E0347EECEBC7}" presName="accent_1" presStyleCnt="0"/>
      <dgm:spPr/>
    </dgm:pt>
    <dgm:pt modelId="{1612295C-CC49-4644-9C2B-CC57BAB5E28F}" type="pres">
      <dgm:prSet presAssocID="{AFC901E5-5677-48E4-AAD3-E0347EECEBC7}" presName="accentRepeatNode" presStyleLbl="solidFgAcc1" presStyleIdx="0" presStyleCnt="5"/>
      <dgm:spPr/>
    </dgm:pt>
    <dgm:pt modelId="{7E44A40D-EFB6-413B-B54A-80DDC7DCA4CE}" type="pres">
      <dgm:prSet presAssocID="{89633FF3-FDF2-4A8A-A264-25A91B1D04F1}" presName="text_2" presStyleLbl="node1" presStyleIdx="1" presStyleCnt="5">
        <dgm:presLayoutVars>
          <dgm:bulletEnabled val="1"/>
        </dgm:presLayoutVars>
      </dgm:prSet>
      <dgm:spPr/>
    </dgm:pt>
    <dgm:pt modelId="{3688D6CE-AFE4-465B-BCF5-F246E3950E0B}" type="pres">
      <dgm:prSet presAssocID="{89633FF3-FDF2-4A8A-A264-25A91B1D04F1}" presName="accent_2" presStyleCnt="0"/>
      <dgm:spPr/>
    </dgm:pt>
    <dgm:pt modelId="{A241C9F4-A9B8-450C-8D74-FBFBB38C0D2B}" type="pres">
      <dgm:prSet presAssocID="{89633FF3-FDF2-4A8A-A264-25A91B1D04F1}" presName="accentRepeatNode" presStyleLbl="solidFgAcc1" presStyleIdx="1" presStyleCnt="5"/>
      <dgm:spPr/>
    </dgm:pt>
    <dgm:pt modelId="{5511ECDD-B9CF-4F97-9B85-F3B7A5E9F060}" type="pres">
      <dgm:prSet presAssocID="{0721FF1B-E6F0-4BFF-B189-7B220E2BA450}" presName="text_3" presStyleLbl="node1" presStyleIdx="2" presStyleCnt="5">
        <dgm:presLayoutVars>
          <dgm:bulletEnabled val="1"/>
        </dgm:presLayoutVars>
      </dgm:prSet>
      <dgm:spPr/>
    </dgm:pt>
    <dgm:pt modelId="{67D0A174-D395-4EF9-83CC-5AD4C69FBB7A}" type="pres">
      <dgm:prSet presAssocID="{0721FF1B-E6F0-4BFF-B189-7B220E2BA450}" presName="accent_3" presStyleCnt="0"/>
      <dgm:spPr/>
    </dgm:pt>
    <dgm:pt modelId="{8FADF2BF-0C27-4884-9606-18ED0CB1B5A4}" type="pres">
      <dgm:prSet presAssocID="{0721FF1B-E6F0-4BFF-B189-7B220E2BA450}" presName="accentRepeatNode" presStyleLbl="solidFgAcc1" presStyleIdx="2" presStyleCnt="5"/>
      <dgm:spPr/>
    </dgm:pt>
    <dgm:pt modelId="{54EF3032-F4B2-4EFA-A790-B4195D3FDA84}" type="pres">
      <dgm:prSet presAssocID="{AC6F0066-5443-46E2-A06D-6A7CB1476CB8}" presName="text_4" presStyleLbl="node1" presStyleIdx="3" presStyleCnt="5">
        <dgm:presLayoutVars>
          <dgm:bulletEnabled val="1"/>
        </dgm:presLayoutVars>
      </dgm:prSet>
      <dgm:spPr/>
    </dgm:pt>
    <dgm:pt modelId="{0709BE63-05FE-4E44-AA8F-6B3A9811E158}" type="pres">
      <dgm:prSet presAssocID="{AC6F0066-5443-46E2-A06D-6A7CB1476CB8}" presName="accent_4" presStyleCnt="0"/>
      <dgm:spPr/>
    </dgm:pt>
    <dgm:pt modelId="{35DB7DCD-EBE3-43D8-BC61-6EA6674346FF}" type="pres">
      <dgm:prSet presAssocID="{AC6F0066-5443-46E2-A06D-6A7CB1476CB8}" presName="accentRepeatNode" presStyleLbl="solidFgAcc1" presStyleIdx="3" presStyleCnt="5"/>
      <dgm:spPr/>
    </dgm:pt>
    <dgm:pt modelId="{17C7C08C-C4B3-4594-B7D3-078668842637}" type="pres">
      <dgm:prSet presAssocID="{61676511-034E-4CB3-895D-D7CB4695BACD}" presName="text_5" presStyleLbl="node1" presStyleIdx="4" presStyleCnt="5">
        <dgm:presLayoutVars>
          <dgm:bulletEnabled val="1"/>
        </dgm:presLayoutVars>
      </dgm:prSet>
      <dgm:spPr/>
    </dgm:pt>
    <dgm:pt modelId="{FA3614B4-A000-479C-9218-176F86531C58}" type="pres">
      <dgm:prSet presAssocID="{61676511-034E-4CB3-895D-D7CB4695BACD}" presName="accent_5" presStyleCnt="0"/>
      <dgm:spPr/>
    </dgm:pt>
    <dgm:pt modelId="{B13CA804-A216-438C-9CDA-5AEB9996B067}" type="pres">
      <dgm:prSet presAssocID="{61676511-034E-4CB3-895D-D7CB4695BACD}" presName="accentRepeatNode" presStyleLbl="solidFgAcc1" presStyleIdx="4" presStyleCnt="5"/>
      <dgm:spPr/>
    </dgm:pt>
  </dgm:ptLst>
  <dgm:cxnLst>
    <dgm:cxn modelId="{B1122B16-0A86-4ED4-8525-AF90E2D28148}" type="presOf" srcId="{B0F6882E-54F0-4FA9-BE70-4A6AD0DA2567}" destId="{EA38C433-3473-4B7B-9525-3449FC0FCBC1}" srcOrd="0" destOrd="0" presId="urn:microsoft.com/office/officeart/2008/layout/VerticalCurvedList"/>
    <dgm:cxn modelId="{04DCB822-418D-4AB8-B698-493EF296170A}" srcId="{B0F6882E-54F0-4FA9-BE70-4A6AD0DA2567}" destId="{89633FF3-FDF2-4A8A-A264-25A91B1D04F1}" srcOrd="1" destOrd="0" parTransId="{583029AA-5331-4DD5-A137-40B06E83AE55}" sibTransId="{FD2EA5A3-E301-4623-A51A-ACD0A3759B81}"/>
    <dgm:cxn modelId="{4AC16B33-7BAB-4DF1-9C87-73184E803E20}" type="presOf" srcId="{AFC901E5-5677-48E4-AAD3-E0347EECEBC7}" destId="{4E3C6229-0E1F-4109-B7A2-F61BB50F827F}" srcOrd="0" destOrd="0" presId="urn:microsoft.com/office/officeart/2008/layout/VerticalCurvedList"/>
    <dgm:cxn modelId="{5C749438-4D85-4885-95D2-E50BCB2A4A5A}" type="presOf" srcId="{61676511-034E-4CB3-895D-D7CB4695BACD}" destId="{17C7C08C-C4B3-4594-B7D3-078668842637}" srcOrd="0" destOrd="0" presId="urn:microsoft.com/office/officeart/2008/layout/VerticalCurvedList"/>
    <dgm:cxn modelId="{6E99B05F-FB3F-4EC2-8993-9DA78676888B}" srcId="{B0F6882E-54F0-4FA9-BE70-4A6AD0DA2567}" destId="{AC6F0066-5443-46E2-A06D-6A7CB1476CB8}" srcOrd="3" destOrd="0" parTransId="{55123848-25EB-4136-AE0F-3A65F18875BA}" sibTransId="{63480AF1-AFCB-469C-B791-046ED64CC5B2}"/>
    <dgm:cxn modelId="{41673541-AB97-47B5-99B2-9C58429A8CC4}" srcId="{B0F6882E-54F0-4FA9-BE70-4A6AD0DA2567}" destId="{61676511-034E-4CB3-895D-D7CB4695BACD}" srcOrd="4" destOrd="0" parTransId="{10F0D27A-EC24-48B3-9A70-13BF5CDE2BDB}" sibTransId="{F42D45E2-3B11-4F0E-AD44-9043BA38D24D}"/>
    <dgm:cxn modelId="{59017367-46E5-4323-AB4B-C551C1D9E252}" type="presOf" srcId="{0721FF1B-E6F0-4BFF-B189-7B220E2BA450}" destId="{5511ECDD-B9CF-4F97-9B85-F3B7A5E9F060}" srcOrd="0" destOrd="0" presId="urn:microsoft.com/office/officeart/2008/layout/VerticalCurvedList"/>
    <dgm:cxn modelId="{0EE76E70-187F-4F70-8E3B-223C73268993}" srcId="{B0F6882E-54F0-4FA9-BE70-4A6AD0DA2567}" destId="{0721FF1B-E6F0-4BFF-B189-7B220E2BA450}" srcOrd="2" destOrd="0" parTransId="{BD2112C5-3C2B-4F69-8C12-48E94107AB3B}" sibTransId="{42F57DEE-0545-434E-82AE-F8C66DBBEE46}"/>
    <dgm:cxn modelId="{39D48D74-1217-4085-8674-59CA5CF8EFAA}" srcId="{B0F6882E-54F0-4FA9-BE70-4A6AD0DA2567}" destId="{AFC901E5-5677-48E4-AAD3-E0347EECEBC7}" srcOrd="0" destOrd="0" parTransId="{3BEC4700-F79F-425C-A5D9-436B0B4B4392}" sibTransId="{0F23620A-0D31-4CE9-A035-7E959AF9B479}"/>
    <dgm:cxn modelId="{D9C8CE8B-440E-45C9-ADDE-13F1450E96FC}" type="presOf" srcId="{0F23620A-0D31-4CE9-A035-7E959AF9B479}" destId="{A2E8283D-CACE-4F4E-AFE0-821D99985AEF}" srcOrd="0" destOrd="0" presId="urn:microsoft.com/office/officeart/2008/layout/VerticalCurvedList"/>
    <dgm:cxn modelId="{B5CA0E8D-C970-4A48-9184-B86BBB0A1907}" type="presOf" srcId="{AC6F0066-5443-46E2-A06D-6A7CB1476CB8}" destId="{54EF3032-F4B2-4EFA-A790-B4195D3FDA84}" srcOrd="0" destOrd="0" presId="urn:microsoft.com/office/officeart/2008/layout/VerticalCurvedList"/>
    <dgm:cxn modelId="{8EE23593-3A42-4A6C-8BF6-35CC465A7D4C}" type="presOf" srcId="{89633FF3-FDF2-4A8A-A264-25A91B1D04F1}" destId="{7E44A40D-EFB6-413B-B54A-80DDC7DCA4CE}" srcOrd="0" destOrd="0" presId="urn:microsoft.com/office/officeart/2008/layout/VerticalCurvedList"/>
    <dgm:cxn modelId="{13F3825C-B126-4224-AF5A-5E01EA8840EA}" type="presParOf" srcId="{EA38C433-3473-4B7B-9525-3449FC0FCBC1}" destId="{F8B16B2F-D270-426F-B54C-1FB1FBE7698E}" srcOrd="0" destOrd="0" presId="urn:microsoft.com/office/officeart/2008/layout/VerticalCurvedList"/>
    <dgm:cxn modelId="{5F53BBE8-20CA-4DB0-B087-1E4A7F016B68}" type="presParOf" srcId="{F8B16B2F-D270-426F-B54C-1FB1FBE7698E}" destId="{CCF1FB14-1B55-4E3E-8F93-38B4ED6CDAD7}" srcOrd="0" destOrd="0" presId="urn:microsoft.com/office/officeart/2008/layout/VerticalCurvedList"/>
    <dgm:cxn modelId="{C2A53E19-1109-4AE0-AB29-B6809FDEB054}" type="presParOf" srcId="{CCF1FB14-1B55-4E3E-8F93-38B4ED6CDAD7}" destId="{C1558D09-EF95-468D-B9B1-AE05D4A880FC}" srcOrd="0" destOrd="0" presId="urn:microsoft.com/office/officeart/2008/layout/VerticalCurvedList"/>
    <dgm:cxn modelId="{44B6027E-8562-4C40-B9B3-E5A96D1A2133}" type="presParOf" srcId="{CCF1FB14-1B55-4E3E-8F93-38B4ED6CDAD7}" destId="{A2E8283D-CACE-4F4E-AFE0-821D99985AEF}" srcOrd="1" destOrd="0" presId="urn:microsoft.com/office/officeart/2008/layout/VerticalCurvedList"/>
    <dgm:cxn modelId="{6F0CCE30-6306-4317-BE05-8F73EFE74709}" type="presParOf" srcId="{CCF1FB14-1B55-4E3E-8F93-38B4ED6CDAD7}" destId="{397CB81E-FE16-43B8-808E-1B6F778A25DE}" srcOrd="2" destOrd="0" presId="urn:microsoft.com/office/officeart/2008/layout/VerticalCurvedList"/>
    <dgm:cxn modelId="{4E96EB9A-3DB5-4512-AB6B-7AB1DEB6FD51}" type="presParOf" srcId="{CCF1FB14-1B55-4E3E-8F93-38B4ED6CDAD7}" destId="{7E496BEC-79C4-40D0-9BBD-FBB3BBAF7463}" srcOrd="3" destOrd="0" presId="urn:microsoft.com/office/officeart/2008/layout/VerticalCurvedList"/>
    <dgm:cxn modelId="{6AA67ADD-9260-41C6-83F0-8ADC2B38700D}" type="presParOf" srcId="{F8B16B2F-D270-426F-B54C-1FB1FBE7698E}" destId="{4E3C6229-0E1F-4109-B7A2-F61BB50F827F}" srcOrd="1" destOrd="0" presId="urn:microsoft.com/office/officeart/2008/layout/VerticalCurvedList"/>
    <dgm:cxn modelId="{A92E99E7-D530-4B08-B0CA-00225A97A9E5}" type="presParOf" srcId="{F8B16B2F-D270-426F-B54C-1FB1FBE7698E}" destId="{51A1FFF0-6C09-4A37-B44E-3C01A6CA3AAD}" srcOrd="2" destOrd="0" presId="urn:microsoft.com/office/officeart/2008/layout/VerticalCurvedList"/>
    <dgm:cxn modelId="{6819340C-C173-45C6-87ED-02BCF11473BA}" type="presParOf" srcId="{51A1FFF0-6C09-4A37-B44E-3C01A6CA3AAD}" destId="{1612295C-CC49-4644-9C2B-CC57BAB5E28F}" srcOrd="0" destOrd="0" presId="urn:microsoft.com/office/officeart/2008/layout/VerticalCurvedList"/>
    <dgm:cxn modelId="{56D4E9DB-4A93-4738-9C89-8E61A9132153}" type="presParOf" srcId="{F8B16B2F-D270-426F-B54C-1FB1FBE7698E}" destId="{7E44A40D-EFB6-413B-B54A-80DDC7DCA4CE}" srcOrd="3" destOrd="0" presId="urn:microsoft.com/office/officeart/2008/layout/VerticalCurvedList"/>
    <dgm:cxn modelId="{7A092058-A8B7-429C-96E5-DBD8576779C5}" type="presParOf" srcId="{F8B16B2F-D270-426F-B54C-1FB1FBE7698E}" destId="{3688D6CE-AFE4-465B-BCF5-F246E3950E0B}" srcOrd="4" destOrd="0" presId="urn:microsoft.com/office/officeart/2008/layout/VerticalCurvedList"/>
    <dgm:cxn modelId="{D6AA6142-962A-46F2-9A80-948187E8209D}" type="presParOf" srcId="{3688D6CE-AFE4-465B-BCF5-F246E3950E0B}" destId="{A241C9F4-A9B8-450C-8D74-FBFBB38C0D2B}" srcOrd="0" destOrd="0" presId="urn:microsoft.com/office/officeart/2008/layout/VerticalCurvedList"/>
    <dgm:cxn modelId="{963D50D5-B90C-4036-A15A-83E48BC2D829}" type="presParOf" srcId="{F8B16B2F-D270-426F-B54C-1FB1FBE7698E}" destId="{5511ECDD-B9CF-4F97-9B85-F3B7A5E9F060}" srcOrd="5" destOrd="0" presId="urn:microsoft.com/office/officeart/2008/layout/VerticalCurvedList"/>
    <dgm:cxn modelId="{8D750CAA-E078-48D4-91C7-FD896F557531}" type="presParOf" srcId="{F8B16B2F-D270-426F-B54C-1FB1FBE7698E}" destId="{67D0A174-D395-4EF9-83CC-5AD4C69FBB7A}" srcOrd="6" destOrd="0" presId="urn:microsoft.com/office/officeart/2008/layout/VerticalCurvedList"/>
    <dgm:cxn modelId="{33BBC66F-C7DB-44D5-B1AC-3FED249F725F}" type="presParOf" srcId="{67D0A174-D395-4EF9-83CC-5AD4C69FBB7A}" destId="{8FADF2BF-0C27-4884-9606-18ED0CB1B5A4}" srcOrd="0" destOrd="0" presId="urn:microsoft.com/office/officeart/2008/layout/VerticalCurvedList"/>
    <dgm:cxn modelId="{CDAAA303-B5A5-467E-B67F-4F2B6A46B082}" type="presParOf" srcId="{F8B16B2F-D270-426F-B54C-1FB1FBE7698E}" destId="{54EF3032-F4B2-4EFA-A790-B4195D3FDA84}" srcOrd="7" destOrd="0" presId="urn:microsoft.com/office/officeart/2008/layout/VerticalCurvedList"/>
    <dgm:cxn modelId="{C50F3654-A3A4-4E81-B72F-6E6263EAF76B}" type="presParOf" srcId="{F8B16B2F-D270-426F-B54C-1FB1FBE7698E}" destId="{0709BE63-05FE-4E44-AA8F-6B3A9811E158}" srcOrd="8" destOrd="0" presId="urn:microsoft.com/office/officeart/2008/layout/VerticalCurvedList"/>
    <dgm:cxn modelId="{B4F7A088-3996-49FF-AEE7-B707B0ED9140}" type="presParOf" srcId="{0709BE63-05FE-4E44-AA8F-6B3A9811E158}" destId="{35DB7DCD-EBE3-43D8-BC61-6EA6674346FF}" srcOrd="0" destOrd="0" presId="urn:microsoft.com/office/officeart/2008/layout/VerticalCurvedList"/>
    <dgm:cxn modelId="{440F2773-93D1-4FAF-8EEF-E88726C998C6}" type="presParOf" srcId="{F8B16B2F-D270-426F-B54C-1FB1FBE7698E}" destId="{17C7C08C-C4B3-4594-B7D3-078668842637}" srcOrd="9" destOrd="0" presId="urn:microsoft.com/office/officeart/2008/layout/VerticalCurvedList"/>
    <dgm:cxn modelId="{042C21A9-67F4-4F53-A586-23985212CFA5}" type="presParOf" srcId="{F8B16B2F-D270-426F-B54C-1FB1FBE7698E}" destId="{FA3614B4-A000-479C-9218-176F86531C58}" srcOrd="10" destOrd="0" presId="urn:microsoft.com/office/officeart/2008/layout/VerticalCurvedList"/>
    <dgm:cxn modelId="{83453A47-DC67-4260-A01C-6214108302A7}" type="presParOf" srcId="{FA3614B4-A000-479C-9218-176F86531C58}" destId="{B13CA804-A216-438C-9CDA-5AEB9996B0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7921B-820B-49A2-924F-C51E00042700}">
      <dsp:nvSpPr>
        <dsp:cNvPr id="0" name=""/>
        <dsp:cNvSpPr/>
      </dsp:nvSpPr>
      <dsp:spPr>
        <a:xfrm>
          <a:off x="2480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Información conocida del problema</a:t>
          </a:r>
          <a:endParaRPr lang="es-ES" sz="2200" kern="1200" dirty="0"/>
        </a:p>
      </dsp:txBody>
      <dsp:txXfrm>
        <a:off x="47093" y="1869307"/>
        <a:ext cx="2261200" cy="1433967"/>
      </dsp:txXfrm>
    </dsp:sp>
    <dsp:sp modelId="{441BFA5B-BD2B-48E1-9944-4E35D25D53B2}">
      <dsp:nvSpPr>
        <dsp:cNvPr id="0" name=""/>
        <dsp:cNvSpPr/>
      </dsp:nvSpPr>
      <dsp:spPr>
        <a:xfrm>
          <a:off x="1350788" y="2384925"/>
          <a:ext cx="2446550" cy="2446550"/>
        </a:xfrm>
        <a:prstGeom prst="leftCircularArrow">
          <a:avLst>
            <a:gd name="adj1" fmla="val 2564"/>
            <a:gd name="adj2" fmla="val 311161"/>
            <a:gd name="adj3" fmla="val 2086672"/>
            <a:gd name="adj4" fmla="val 9024489"/>
            <a:gd name="adj5" fmla="val 299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21E735-BEA7-4113-9567-FDEE5F5ADEC8}">
      <dsp:nvSpPr>
        <dsp:cNvPr id="0" name=""/>
        <dsp:cNvSpPr/>
      </dsp:nvSpPr>
      <dsp:spPr>
        <a:xfrm>
          <a:off x="524797" y="334788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Parámetros</a:t>
          </a:r>
        </a:p>
      </dsp:txBody>
      <dsp:txXfrm>
        <a:off x="549131" y="3372222"/>
        <a:ext cx="2040600" cy="782165"/>
      </dsp:txXfrm>
    </dsp:sp>
    <dsp:sp modelId="{D1DB6AB8-E1A9-4F55-B7D4-57B80F669101}">
      <dsp:nvSpPr>
        <dsp:cNvPr id="0" name=""/>
        <dsp:cNvSpPr/>
      </dsp:nvSpPr>
      <dsp:spPr>
        <a:xfrm>
          <a:off x="2912740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Variables de decisión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Restricciones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Función objetivo</a:t>
          </a:r>
          <a:endParaRPr lang="es-ES" sz="2200" kern="1200" dirty="0"/>
        </a:p>
      </dsp:txBody>
      <dsp:txXfrm>
        <a:off x="2957353" y="2284724"/>
        <a:ext cx="2261200" cy="1433967"/>
      </dsp:txXfrm>
    </dsp:sp>
    <dsp:sp modelId="{89818A51-7341-4125-AD10-A48543C6BB0C}">
      <dsp:nvSpPr>
        <dsp:cNvPr id="0" name=""/>
        <dsp:cNvSpPr/>
      </dsp:nvSpPr>
      <dsp:spPr>
        <a:xfrm>
          <a:off x="4241461" y="680512"/>
          <a:ext cx="2746882" cy="2746882"/>
        </a:xfrm>
        <a:prstGeom prst="circularArrow">
          <a:avLst>
            <a:gd name="adj1" fmla="val 2283"/>
            <a:gd name="adj2" fmla="val 275349"/>
            <a:gd name="adj3" fmla="val 19549141"/>
            <a:gd name="adj4" fmla="val 12575511"/>
            <a:gd name="adj5" fmla="val 2664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420546-F272-4307-A702-0780775237AD}">
      <dsp:nvSpPr>
        <dsp:cNvPr id="0" name=""/>
        <dsp:cNvSpPr/>
      </dsp:nvSpPr>
      <dsp:spPr>
        <a:xfrm>
          <a:off x="3435057" y="140927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Modelo</a:t>
          </a:r>
        </a:p>
      </dsp:txBody>
      <dsp:txXfrm>
        <a:off x="3459391" y="1433612"/>
        <a:ext cx="2040600" cy="782165"/>
      </dsp:txXfrm>
    </dsp:sp>
    <dsp:sp modelId="{B0D72A39-040E-44CB-A677-99AF963D0DF0}">
      <dsp:nvSpPr>
        <dsp:cNvPr id="0" name=""/>
        <dsp:cNvSpPr/>
      </dsp:nvSpPr>
      <dsp:spPr>
        <a:xfrm>
          <a:off x="5823001" y="1824694"/>
          <a:ext cx="2350426" cy="19386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200" kern="1200" dirty="0"/>
            <a:t>Conclusiones de los resultados obtenidos con el modelo</a:t>
          </a:r>
          <a:endParaRPr lang="es-ES" sz="2200" kern="1200" dirty="0"/>
        </a:p>
      </dsp:txBody>
      <dsp:txXfrm>
        <a:off x="5867614" y="1869307"/>
        <a:ext cx="2261200" cy="1433967"/>
      </dsp:txXfrm>
    </dsp:sp>
    <dsp:sp modelId="{4AD21EBF-6697-4D30-AF52-D5F6925B72F3}">
      <dsp:nvSpPr>
        <dsp:cNvPr id="0" name=""/>
        <dsp:cNvSpPr/>
      </dsp:nvSpPr>
      <dsp:spPr>
        <a:xfrm>
          <a:off x="6345318" y="3347888"/>
          <a:ext cx="2089268" cy="830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/>
            <a:t>Solución</a:t>
          </a:r>
        </a:p>
      </dsp:txBody>
      <dsp:txXfrm>
        <a:off x="6369652" y="3372222"/>
        <a:ext cx="2040600" cy="7821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8283D-CACE-4F4E-AFE0-821D99985AEF}">
      <dsp:nvSpPr>
        <dsp:cNvPr id="0" name=""/>
        <dsp:cNvSpPr/>
      </dsp:nvSpPr>
      <dsp:spPr>
        <a:xfrm>
          <a:off x="-5617729" y="-859990"/>
          <a:ext cx="6688533" cy="6688533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C6229-0E1F-4109-B7A2-F61BB50F827F}">
      <dsp:nvSpPr>
        <dsp:cNvPr id="0" name=""/>
        <dsp:cNvSpPr/>
      </dsp:nvSpPr>
      <dsp:spPr>
        <a:xfrm>
          <a:off x="468124" y="310435"/>
          <a:ext cx="6663202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Conjuntos</a:t>
          </a:r>
          <a:endParaRPr lang="es-ES" sz="3200" kern="1200" dirty="0"/>
        </a:p>
      </dsp:txBody>
      <dsp:txXfrm>
        <a:off x="468124" y="310435"/>
        <a:ext cx="6663202" cy="621267"/>
      </dsp:txXfrm>
    </dsp:sp>
    <dsp:sp modelId="{1612295C-CC49-4644-9C2B-CC57BAB5E28F}">
      <dsp:nvSpPr>
        <dsp:cNvPr id="0" name=""/>
        <dsp:cNvSpPr/>
      </dsp:nvSpPr>
      <dsp:spPr>
        <a:xfrm>
          <a:off x="79831" y="232776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E44A40D-EFB6-413B-B54A-80DDC7DCA4CE}">
      <dsp:nvSpPr>
        <dsp:cNvPr id="0" name=""/>
        <dsp:cNvSpPr/>
      </dsp:nvSpPr>
      <dsp:spPr>
        <a:xfrm>
          <a:off x="913306" y="1242038"/>
          <a:ext cx="6218020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Parámetros</a:t>
          </a:r>
          <a:endParaRPr lang="es-ES" sz="3200" kern="1200" dirty="0"/>
        </a:p>
      </dsp:txBody>
      <dsp:txXfrm>
        <a:off x="913306" y="1242038"/>
        <a:ext cx="6218020" cy="621267"/>
      </dsp:txXfrm>
    </dsp:sp>
    <dsp:sp modelId="{A241C9F4-A9B8-450C-8D74-FBFBB38C0D2B}">
      <dsp:nvSpPr>
        <dsp:cNvPr id="0" name=""/>
        <dsp:cNvSpPr/>
      </dsp:nvSpPr>
      <dsp:spPr>
        <a:xfrm>
          <a:off x="525014" y="1164380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511ECDD-B9CF-4F97-9B85-F3B7A5E9F060}">
      <dsp:nvSpPr>
        <dsp:cNvPr id="0" name=""/>
        <dsp:cNvSpPr/>
      </dsp:nvSpPr>
      <dsp:spPr>
        <a:xfrm>
          <a:off x="1049941" y="2173642"/>
          <a:ext cx="6081385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Variables de decisión</a:t>
          </a:r>
          <a:endParaRPr lang="es-ES" sz="3200" kern="1200" dirty="0"/>
        </a:p>
      </dsp:txBody>
      <dsp:txXfrm>
        <a:off x="1049941" y="2173642"/>
        <a:ext cx="6081385" cy="621267"/>
      </dsp:txXfrm>
    </dsp:sp>
    <dsp:sp modelId="{8FADF2BF-0C27-4884-9606-18ED0CB1B5A4}">
      <dsp:nvSpPr>
        <dsp:cNvPr id="0" name=""/>
        <dsp:cNvSpPr/>
      </dsp:nvSpPr>
      <dsp:spPr>
        <a:xfrm>
          <a:off x="661649" y="2095983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4EF3032-F4B2-4EFA-A790-B4195D3FDA84}">
      <dsp:nvSpPr>
        <dsp:cNvPr id="0" name=""/>
        <dsp:cNvSpPr/>
      </dsp:nvSpPr>
      <dsp:spPr>
        <a:xfrm>
          <a:off x="913306" y="3105245"/>
          <a:ext cx="6218020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/>
            <a:t>Función objetivo</a:t>
          </a:r>
          <a:endParaRPr lang="es-ES" sz="3200" kern="1200" dirty="0"/>
        </a:p>
      </dsp:txBody>
      <dsp:txXfrm>
        <a:off x="913306" y="3105245"/>
        <a:ext cx="6218020" cy="621267"/>
      </dsp:txXfrm>
    </dsp:sp>
    <dsp:sp modelId="{35DB7DCD-EBE3-43D8-BC61-6EA6674346FF}">
      <dsp:nvSpPr>
        <dsp:cNvPr id="0" name=""/>
        <dsp:cNvSpPr/>
      </dsp:nvSpPr>
      <dsp:spPr>
        <a:xfrm>
          <a:off x="525014" y="3027587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7C7C08C-C4B3-4594-B7D3-078668842637}">
      <dsp:nvSpPr>
        <dsp:cNvPr id="0" name=""/>
        <dsp:cNvSpPr/>
      </dsp:nvSpPr>
      <dsp:spPr>
        <a:xfrm>
          <a:off x="468124" y="4036849"/>
          <a:ext cx="6663202" cy="621267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313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Restricciones</a:t>
          </a:r>
          <a:endParaRPr lang="es-ES" sz="3200" kern="1200" dirty="0"/>
        </a:p>
      </dsp:txBody>
      <dsp:txXfrm>
        <a:off x="468124" y="4036849"/>
        <a:ext cx="6663202" cy="621267"/>
      </dsp:txXfrm>
    </dsp:sp>
    <dsp:sp modelId="{B13CA804-A216-438C-9CDA-5AEB9996B067}">
      <dsp:nvSpPr>
        <dsp:cNvPr id="0" name=""/>
        <dsp:cNvSpPr/>
      </dsp:nvSpPr>
      <dsp:spPr>
        <a:xfrm>
          <a:off x="79831" y="3959190"/>
          <a:ext cx="776584" cy="77658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6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08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6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54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407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56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729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646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62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77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912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60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8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4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19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647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6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15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77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899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09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97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0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3208549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13208549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2085496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132085496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9F462-D6B1-46D2-BA5A-39D48485CB41}" type="slidenum">
              <a:rPr lang="es-CO" smtClean="0"/>
              <a:pPr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6720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9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42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DA8E6-7D59-45D1-806A-C62FB4BAE0E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3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D6735-7405-0CE5-373E-E44EE660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D2D27A-48B7-82F1-C1DA-BC9FE2CB6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E2E9A5-9227-F365-9555-4F028087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9A489-AC21-71E2-2A83-150FFD20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9757A-E646-7ACA-8FA1-9332A93D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0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3189-DC54-9FEF-FBA3-8368352A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7DE0E6-1C11-3180-7AFC-1BD6264B0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6904A-5AF1-EF73-EBD0-81235CFD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2433A-435C-C05E-B064-2E9B3A15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A7DD53-F49A-54B7-5D54-DB2AD0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9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C311E8-ECEA-A54C-FF75-CD97FBC80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9236B4-9E77-369A-DC3F-B34EDA51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429FA2-B93C-5FFB-F9A1-16792C10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FBDE2-3FF4-2771-CAC1-50BC1359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0085DE-A747-A05D-0605-3E3BB338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90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AD8AD-8C9C-37B7-B1B8-DB2BAEF3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D285F2-C74C-E68A-FC4D-9F577C5D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C091FD-36CE-D478-0983-2A2C7336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B2AA7C-C0AC-8096-D25E-4A67A19A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12D95-B0C4-BAA3-7471-D42D7DC0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8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671B7-6C9E-E96E-D583-04AB38A6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16D486-2A42-4B06-1CD4-3670386C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70E37-A43B-BC49-ACFF-9A30B110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B515F-26DC-9AB0-FA92-B3296204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9D6F3-CC10-273A-9E10-626C197B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1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A82DF-44EE-C76F-9EA8-A78BAD9E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E03D9-872D-8F7A-9448-1CC6B368B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A0616A-B432-51AE-B474-E4C224D23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0C5C98-F53B-F1D3-63D5-69F2005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E17445-0BF8-8C2B-28B4-7D6E3B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10270-0CB7-06A0-C8C1-A1C3B858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00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15DF-7F02-9F5A-C1DB-D1FFE0EB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905A5-374C-1789-EEFC-3B1B473D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E6CF10-53E9-5BA3-12B7-CACF6783D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96CAD5-913A-69F8-9604-CDCEC646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9EB1A2-62AF-CEBD-F40B-CFE65AA9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58977F-FA86-D9DE-FF85-C1533D1C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014445-A0E5-3C03-71B2-3A152340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649176-52F7-EC32-2779-DA65053E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50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589A3-5C24-5DA4-D8FF-C1476082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7E4AB4-3814-4629-04CE-C5EACD01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C856E2-D587-1BF4-5BCA-A20C3800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47BCFE-ACFC-1B4B-0266-9CD7FFFF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273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109AE8-13DD-EF9E-B5CC-EECC3BB1D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E4B87F-302A-4A1B-D618-A8B446E9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09D421-C667-6541-E8E6-E2C1738B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99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37F67-7424-3F6E-1506-C87FB9A9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E8971-CEF8-2D4A-6270-7C7E77233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30D61-F720-5052-7A75-6B77AEA0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3FB39-9E42-F214-1E69-364CBF0D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50B4A-7167-FF65-7960-8166398C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F21749-8FB2-CCED-B87D-3FA61075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12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652A0-076D-73F7-F51A-1BDFCA1D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0091F-E8D5-EE07-131E-73854F32F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41E41-E050-20B0-7838-9E977948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FF4EC1-31B6-CAC6-468C-356C3279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2A56E-6E24-5CB2-DB79-E7D33601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ED5E71-2F92-7169-A76B-4F1A400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3352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856390-461F-E2F3-F974-DA75276A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83A86-A217-8C02-68E5-A1A16E26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5B292-4E2B-2C39-F542-3DE1FB30C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24A89C-A653-6620-80E0-6BB696E3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E007D-10EC-8EFB-6E60-2DCB45AA1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42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gif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5" Type="http://schemas.openxmlformats.org/officeDocument/2006/relationships/image" Target="../media/image139.png"/><Relationship Id="rId10" Type="http://schemas.openxmlformats.org/officeDocument/2006/relationships/image" Target="../media/image134.png"/><Relationship Id="rId4" Type="http://schemas.openxmlformats.org/officeDocument/2006/relationships/image" Target="../media/image52.png"/><Relationship Id="rId9" Type="http://schemas.openxmlformats.org/officeDocument/2006/relationships/image" Target="../media/image133.png"/><Relationship Id="rId14" Type="http://schemas.openxmlformats.org/officeDocument/2006/relationships/image" Target="../media/image13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s-MX"/>
              <a:t>PROGRAMACIÓN LINEAL</a:t>
            </a: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/>
              <a:t>Supuestos y estructura básicos de los modelos de PL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2641600" y="279401"/>
            <a:ext cx="8940800" cy="1282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400" dirty="0"/>
              <a:t>La </a:t>
            </a:r>
            <a:r>
              <a:rPr lang="es-CO" sz="5333" dirty="0">
                <a:highlight>
                  <a:srgbClr val="FFFF00"/>
                </a:highlight>
              </a:rPr>
              <a:t>restricción</a:t>
            </a:r>
            <a:r>
              <a:rPr lang="es-CO" sz="5333" dirty="0"/>
              <a:t> </a:t>
            </a:r>
            <a:r>
              <a:rPr lang="es-CO" sz="2400" dirty="0"/>
              <a:t>en estas opciones es que pueda salir de A el lunes y regresar el miércoles de la misma semana.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2" y="2006600"/>
            <a:ext cx="8940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Un </a:t>
            </a:r>
            <a:r>
              <a:rPr lang="es-CO" sz="4800" dirty="0">
                <a:highlight>
                  <a:srgbClr val="FFFF00"/>
                </a:highlight>
              </a:rPr>
              <a:t>criterio objetivo </a:t>
            </a:r>
            <a:r>
              <a:rPr lang="es-CO" sz="2400" dirty="0"/>
              <a:t>obvio para evaluar la alternativa propuesta es el </a:t>
            </a:r>
            <a:r>
              <a:rPr lang="es-CO" sz="2400" dirty="0">
                <a:highlight>
                  <a:srgbClr val="00FFFF"/>
                </a:highlight>
              </a:rPr>
              <a:t>precio</a:t>
            </a:r>
            <a:r>
              <a:rPr lang="es-CO" sz="2400" dirty="0"/>
              <a:t> de los boletos. </a:t>
            </a:r>
            <a:r>
              <a:rPr lang="es-CO" sz="2400" dirty="0">
                <a:highlight>
                  <a:srgbClr val="00FFFF"/>
                </a:highlight>
              </a:rPr>
              <a:t>La alternativa que dé el costo mínimo será la mejor</a:t>
            </a:r>
            <a:r>
              <a:rPr lang="es-CO" sz="2400" dirty="0"/>
              <a:t>. Específicamente, tenemos:</a:t>
            </a:r>
          </a:p>
          <a:p>
            <a:pPr algn="just"/>
            <a:endParaRPr lang="es-CO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76B051-B252-4105-0213-E5172C274FA1}"/>
              </a:ext>
            </a:extLst>
          </p:cNvPr>
          <p:cNvSpPr txBox="1"/>
          <p:nvPr/>
        </p:nvSpPr>
        <p:spPr>
          <a:xfrm>
            <a:off x="1422401" y="3733801"/>
            <a:ext cx="8940799" cy="46166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400" dirty="0"/>
              <a:t>Costo de la alternativa 1 = 5 X 400   =   $2000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00E099-CA8A-9D07-6DFA-E9718C9C4C33}"/>
              </a:ext>
            </a:extLst>
          </p:cNvPr>
          <p:cNvSpPr txBox="1"/>
          <p:nvPr/>
        </p:nvSpPr>
        <p:spPr>
          <a:xfrm>
            <a:off x="1422401" y="4358958"/>
            <a:ext cx="894079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400" dirty="0"/>
              <a:t>Costo de la alternativa 2 =.75 X 400 + 4 X (.8 X 400) + .75 X 400 = $1880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BD443D0-1495-F2B1-2D59-C495E7451846}"/>
              </a:ext>
            </a:extLst>
          </p:cNvPr>
          <p:cNvSpPr txBox="1"/>
          <p:nvPr/>
        </p:nvSpPr>
        <p:spPr>
          <a:xfrm>
            <a:off x="1422401" y="5070158"/>
            <a:ext cx="89407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O" sz="2400" dirty="0"/>
              <a:t>Costo de la alternativa 3 = 5 X (.8 X 400) = $1600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FEAD064-EF86-AFA5-773B-8B0529892455}"/>
              </a:ext>
            </a:extLst>
          </p:cNvPr>
          <p:cNvSpPr txBox="1"/>
          <p:nvPr/>
        </p:nvSpPr>
        <p:spPr>
          <a:xfrm>
            <a:off x="1030818" y="5988399"/>
            <a:ext cx="89407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CO" sz="2400" dirty="0"/>
              <a:t>APARECIERON TRES COMPONENTES DE UN MODLEO I.O. </a:t>
            </a:r>
          </a:p>
        </p:txBody>
      </p:sp>
    </p:spTree>
    <p:extLst>
      <p:ext uri="{BB962C8B-B14F-4D97-AF65-F5344CB8AC3E}">
        <p14:creationId xmlns:p14="http://schemas.microsoft.com/office/powerpoint/2010/main" val="7600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2" grpId="0"/>
      <p:bldP spid="3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482601"/>
            <a:ext cx="89407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b="1" dirty="0">
                <a:highlight>
                  <a:srgbClr val="FFFF00"/>
                </a:highlight>
              </a:rPr>
              <a:t>ANALISIS </a:t>
            </a:r>
            <a:endParaRPr lang="es-CO" sz="2400" b="1" dirty="0">
              <a:highlight>
                <a:srgbClr val="FF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7124F2-E5E1-DEA2-FFBB-219470CA5CAA}"/>
              </a:ext>
            </a:extLst>
          </p:cNvPr>
          <p:cNvSpPr txBox="1"/>
          <p:nvPr/>
        </p:nvSpPr>
        <p:spPr>
          <a:xfrm>
            <a:off x="2133600" y="1701801"/>
            <a:ext cx="9347200" cy="913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2667" dirty="0">
                <a:latin typeface="Times" pitchFamily="2" charset="0"/>
              </a:rPr>
              <a:t>Una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solución</a:t>
            </a:r>
            <a:r>
              <a:rPr lang="es-CO" sz="2667" dirty="0">
                <a:latin typeface="Times" pitchFamily="2" charset="0"/>
              </a:rPr>
              <a:t> del modelo es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factible</a:t>
            </a:r>
            <a:r>
              <a:rPr lang="es-CO" sz="2667" dirty="0">
                <a:latin typeface="Times" pitchFamily="2" charset="0"/>
              </a:rPr>
              <a:t> si satisface</a:t>
            </a:r>
            <a:r>
              <a:rPr lang="es-CO" sz="2667" dirty="0">
                <a:highlight>
                  <a:srgbClr val="00FF00"/>
                </a:highlight>
                <a:latin typeface="Times" pitchFamily="2" charset="0"/>
              </a:rPr>
              <a:t> todas las restricciones</a:t>
            </a:r>
            <a:r>
              <a:rPr lang="es-CO" sz="2667" dirty="0">
                <a:latin typeface="Times" pitchFamily="2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F1AA58-1D58-7EE4-9B1D-C0F41751547F}"/>
              </a:ext>
            </a:extLst>
          </p:cNvPr>
          <p:cNvSpPr txBox="1"/>
          <p:nvPr/>
        </p:nvSpPr>
        <p:spPr>
          <a:xfrm>
            <a:off x="2133600" y="2819401"/>
            <a:ext cx="9347200" cy="10772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3733" dirty="0">
                <a:highlight>
                  <a:srgbClr val="FFFF00"/>
                </a:highlight>
                <a:latin typeface="Times" pitchFamily="2" charset="0"/>
              </a:rPr>
              <a:t>es óptima</a:t>
            </a:r>
            <a:r>
              <a:rPr lang="es-CO" sz="2667" dirty="0">
                <a:latin typeface="Times" pitchFamily="2" charset="0"/>
              </a:rPr>
              <a:t> si, además de ser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factible</a:t>
            </a:r>
            <a:r>
              <a:rPr lang="es-CO" sz="2667" dirty="0">
                <a:latin typeface="Times" pitchFamily="2" charset="0"/>
              </a:rPr>
              <a:t>, produce el </a:t>
            </a:r>
            <a:r>
              <a:rPr lang="es-CO" sz="2667" dirty="0">
                <a:highlight>
                  <a:srgbClr val="00FF00"/>
                </a:highlight>
                <a:latin typeface="Times" pitchFamily="2" charset="0"/>
              </a:rPr>
              <a:t>mejor valor (máximo o mínimo) de la función objetivo.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F5AE63F-20B8-80BC-16C7-1C43D4BD1495}"/>
              </a:ext>
            </a:extLst>
          </p:cNvPr>
          <p:cNvSpPr txBox="1"/>
          <p:nvPr/>
        </p:nvSpPr>
        <p:spPr>
          <a:xfrm>
            <a:off x="2133600" y="4241800"/>
            <a:ext cx="9347200" cy="13236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CO" sz="2667" dirty="0">
                <a:latin typeface="Times" pitchFamily="2" charset="0"/>
              </a:rPr>
              <a:t>ANÁLISIS: En el ejemplo de los boletos, el problema considera </a:t>
            </a:r>
            <a:r>
              <a:rPr lang="es-CO" sz="2667" dirty="0">
                <a:highlight>
                  <a:srgbClr val="FFFF00"/>
                </a:highlight>
                <a:latin typeface="Times" pitchFamily="2" charset="0"/>
              </a:rPr>
              <a:t>tres alternativas factibles</a:t>
            </a:r>
            <a:r>
              <a:rPr lang="es-CO" sz="2667" dirty="0">
                <a:latin typeface="Times" pitchFamily="2" charset="0"/>
              </a:rPr>
              <a:t>, y la tercera es la que produce la solución óptima.</a:t>
            </a:r>
          </a:p>
        </p:txBody>
      </p:sp>
    </p:spTree>
    <p:extLst>
      <p:ext uri="{BB962C8B-B14F-4D97-AF65-F5344CB8AC3E}">
        <p14:creationId xmlns:p14="http://schemas.microsoft.com/office/powerpoint/2010/main" val="402900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" grpId="0"/>
      <p:bldP spid="2" grpId="1"/>
      <p:bldP spid="10" grpId="0" animBg="1"/>
      <p:bldP spid="7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227600-8B27-46AB-ABF5-44CF0567315A}"/>
              </a:ext>
            </a:extLst>
          </p:cNvPr>
          <p:cNvSpPr/>
          <p:nvPr/>
        </p:nvSpPr>
        <p:spPr>
          <a:xfrm>
            <a:off x="5892800" y="2469000"/>
            <a:ext cx="6096000" cy="19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5333" dirty="0">
              <a:solidFill>
                <a:schemeClr val="tx1"/>
              </a:solidFill>
              <a:latin typeface="Ancizar Sans Black" panose="020B0A020403000000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CDACF2-CF09-4EA3-9CB6-CC1EC60DA89A}"/>
              </a:ext>
            </a:extLst>
          </p:cNvPr>
          <p:cNvSpPr txBox="1"/>
          <p:nvPr/>
        </p:nvSpPr>
        <p:spPr>
          <a:xfrm>
            <a:off x="6139800" y="3112934"/>
            <a:ext cx="560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733" dirty="0">
                <a:latin typeface="Ancizar Sans Black" panose="020B0A02040300000003" pitchFamily="34" charset="0"/>
              </a:rPr>
              <a:t>Etapas de un estudio de IO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6F5B513-D69C-4023-80F7-6CFDBEC2CCCB}"/>
              </a:ext>
            </a:extLst>
          </p:cNvPr>
          <p:cNvGrpSpPr/>
          <p:nvPr/>
        </p:nvGrpSpPr>
        <p:grpSpPr>
          <a:xfrm>
            <a:off x="3972800" y="2469001"/>
            <a:ext cx="1920000" cy="1920000"/>
            <a:chOff x="304800" y="1664996"/>
            <a:chExt cx="1440000" cy="1440000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C9451842-5853-4ABF-A94C-3C02D581B7CC}"/>
                </a:ext>
              </a:extLst>
            </p:cNvPr>
            <p:cNvSpPr/>
            <p:nvPr/>
          </p:nvSpPr>
          <p:spPr bwMode="auto">
            <a:xfrm>
              <a:off x="484800" y="1844995"/>
              <a:ext cx="1080000" cy="10800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C1B5FF1-5E82-40DC-AFB7-409A803E7B12}"/>
                </a:ext>
              </a:extLst>
            </p:cNvPr>
            <p:cNvSpPr/>
            <p:nvPr/>
          </p:nvSpPr>
          <p:spPr bwMode="auto">
            <a:xfrm>
              <a:off x="304800" y="1664996"/>
              <a:ext cx="1440000" cy="14400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47D95B2-5A06-42DD-BF81-E4C39875AAC7}"/>
                </a:ext>
              </a:extLst>
            </p:cNvPr>
            <p:cNvSpPr txBox="1"/>
            <p:nvPr/>
          </p:nvSpPr>
          <p:spPr>
            <a:xfrm>
              <a:off x="601800" y="2055613"/>
              <a:ext cx="846001" cy="684755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CO" sz="5333" dirty="0">
                  <a:latin typeface="Ancizar Sans Black" panose="020B0A02040300000003" pitchFamily="34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36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504DA722-DEA1-4ABF-AD52-882C70D378FC}"/>
              </a:ext>
            </a:extLst>
          </p:cNvPr>
          <p:cNvGrpSpPr/>
          <p:nvPr/>
        </p:nvGrpSpPr>
        <p:grpSpPr>
          <a:xfrm>
            <a:off x="1625600" y="1092200"/>
            <a:ext cx="9347200" cy="4165600"/>
            <a:chOff x="1229288" y="895348"/>
            <a:chExt cx="7010400" cy="31242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94330228-37B1-46F6-BB37-65BEB4D923BE}"/>
                </a:ext>
              </a:extLst>
            </p:cNvPr>
            <p:cNvSpPr/>
            <p:nvPr/>
          </p:nvSpPr>
          <p:spPr bwMode="auto">
            <a:xfrm>
              <a:off x="1467412" y="1123949"/>
              <a:ext cx="6494927" cy="266665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140AD73-F5D3-40F6-A0BC-D49DF10CC34B}"/>
                </a:ext>
              </a:extLst>
            </p:cNvPr>
            <p:cNvSpPr/>
            <p:nvPr/>
          </p:nvSpPr>
          <p:spPr bwMode="auto">
            <a:xfrm>
              <a:off x="1229288" y="895348"/>
              <a:ext cx="7010400" cy="3124200"/>
            </a:xfrm>
            <a:prstGeom prst="rect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1BC120C1-F8B1-4A82-A819-78DA80B13A5A}"/>
              </a:ext>
            </a:extLst>
          </p:cNvPr>
          <p:cNvSpPr txBox="1"/>
          <p:nvPr/>
        </p:nvSpPr>
        <p:spPr>
          <a:xfrm>
            <a:off x="2222501" y="1778521"/>
            <a:ext cx="8128000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dirty="0">
                <a:latin typeface="Ancizar Sans Black" panose="020B0A02040300000003" pitchFamily="34" charset="0"/>
              </a:rPr>
              <a:t>La IO aplica el enfoque científico en la toma de decisiones en busca del mejor diseño y operación de un sistema, que requiere la asignación de recursos escasos</a:t>
            </a:r>
          </a:p>
        </p:txBody>
      </p:sp>
    </p:spTree>
    <p:extLst>
      <p:ext uri="{BB962C8B-B14F-4D97-AF65-F5344CB8AC3E}">
        <p14:creationId xmlns:p14="http://schemas.microsoft.com/office/powerpoint/2010/main" val="3478084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>
            <a:extLst>
              <a:ext uri="{FF2B5EF4-FFF2-40B4-BE49-F238E27FC236}">
                <a16:creationId xmlns:a16="http://schemas.microsoft.com/office/drawing/2014/main" id="{E2473AB6-2CF0-4C65-B455-30F759C642CA}"/>
              </a:ext>
            </a:extLst>
          </p:cNvPr>
          <p:cNvSpPr/>
          <p:nvPr/>
        </p:nvSpPr>
        <p:spPr bwMode="auto">
          <a:xfrm>
            <a:off x="6124282" y="2202232"/>
            <a:ext cx="6080629" cy="4655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6E1E98-65D8-41BC-A90E-3B50AB16EAD8}"/>
              </a:ext>
            </a:extLst>
          </p:cNvPr>
          <p:cNvSpPr txBox="1"/>
          <p:nvPr/>
        </p:nvSpPr>
        <p:spPr>
          <a:xfrm>
            <a:off x="406399" y="505829"/>
            <a:ext cx="10363200" cy="140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2.1 </a:t>
            </a:r>
            <a:r>
              <a:rPr lang="es-ES" sz="4267" dirty="0">
                <a:latin typeface="Ancizar Sans Black" panose="020B0A02040300000003" pitchFamily="34" charset="0"/>
              </a:rPr>
              <a:t>Definición del problema y recolección de datos</a:t>
            </a:r>
            <a:endParaRPr lang="es-MX" sz="4267" dirty="0">
              <a:latin typeface="Ancizar Sans Black" panose="020B0A02040300000003" pitchFamily="34" charset="0"/>
            </a:endParaRP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F3F3A184-3F79-432B-9E5F-8A21415AFE6D}"/>
              </a:ext>
            </a:extLst>
          </p:cNvPr>
          <p:cNvSpPr/>
          <p:nvPr/>
        </p:nvSpPr>
        <p:spPr>
          <a:xfrm>
            <a:off x="907638" y="2818391"/>
            <a:ext cx="195117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restricciones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0072DE-8CEB-41D8-B571-909F51CE1EB1}"/>
              </a:ext>
            </a:extLst>
          </p:cNvPr>
          <p:cNvSpPr/>
          <p:nvPr/>
        </p:nvSpPr>
        <p:spPr>
          <a:xfrm>
            <a:off x="914400" y="3281139"/>
            <a:ext cx="5190419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interrelaciones del área en estudio con otras áreas de la organización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E8C99310-39AD-469E-8A69-C0700AD5C4DC}"/>
              </a:ext>
            </a:extLst>
          </p:cNvPr>
          <p:cNvSpPr/>
          <p:nvPr/>
        </p:nvSpPr>
        <p:spPr>
          <a:xfrm>
            <a:off x="907638" y="4034172"/>
            <a:ext cx="517278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diferentes cursos de acción posibles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9" name="Rectangle 47">
            <a:extLst>
              <a:ext uri="{FF2B5EF4-FFF2-40B4-BE49-F238E27FC236}">
                <a16:creationId xmlns:a16="http://schemas.microsoft.com/office/drawing/2014/main" id="{FC8B18EE-A563-461F-876D-F945B03AC79E}"/>
              </a:ext>
            </a:extLst>
          </p:cNvPr>
          <p:cNvSpPr/>
          <p:nvPr/>
        </p:nvSpPr>
        <p:spPr>
          <a:xfrm>
            <a:off x="907638" y="4618600"/>
            <a:ext cx="445346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diferentes cursos de acción posibles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id="{8D96F2D6-6874-4B8D-8024-A7A04444BFC9}"/>
              </a:ext>
            </a:extLst>
          </p:cNvPr>
          <p:cNvSpPr/>
          <p:nvPr/>
        </p:nvSpPr>
        <p:spPr>
          <a:xfrm>
            <a:off x="914401" y="5203032"/>
            <a:ext cx="5172783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límites de tiempo para tomar una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66" name="Freeform 167">
            <a:extLst>
              <a:ext uri="{FF2B5EF4-FFF2-40B4-BE49-F238E27FC236}">
                <a16:creationId xmlns:a16="http://schemas.microsoft.com/office/drawing/2014/main" id="{67D69502-21B3-4B23-8FAC-611D38CCEDDD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2878285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1CADE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7" name="Freeform 167">
            <a:extLst>
              <a:ext uri="{FF2B5EF4-FFF2-40B4-BE49-F238E27FC236}">
                <a16:creationId xmlns:a16="http://schemas.microsoft.com/office/drawing/2014/main" id="{56976216-D154-424D-8C3F-A382E1C658AD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3486048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8" name="Freeform 167">
            <a:extLst>
              <a:ext uri="{FF2B5EF4-FFF2-40B4-BE49-F238E27FC236}">
                <a16:creationId xmlns:a16="http://schemas.microsoft.com/office/drawing/2014/main" id="{2A592443-2F13-4AAD-8802-E9142BC406B3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4092693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42BA9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9" name="Freeform 167">
            <a:extLst>
              <a:ext uri="{FF2B5EF4-FFF2-40B4-BE49-F238E27FC236}">
                <a16:creationId xmlns:a16="http://schemas.microsoft.com/office/drawing/2014/main" id="{5C8711A6-6E80-4290-9D19-73A60594FA35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4709244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3E885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0" name="Freeform 167">
            <a:extLst>
              <a:ext uri="{FF2B5EF4-FFF2-40B4-BE49-F238E27FC236}">
                <a16:creationId xmlns:a16="http://schemas.microsoft.com/office/drawing/2014/main" id="{E6E479C3-50D9-4A27-8639-8877838EA1F2}"/>
              </a:ext>
            </a:extLst>
          </p:cNvPr>
          <p:cNvSpPr>
            <a:spLocks noEditPoints="1"/>
          </p:cNvSpPr>
          <p:nvPr/>
        </p:nvSpPr>
        <p:spPr bwMode="auto">
          <a:xfrm>
            <a:off x="470475" y="5315889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rgbClr val="487B7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603E3725-05A0-48EF-BD4C-861AAD581951}"/>
              </a:ext>
            </a:extLst>
          </p:cNvPr>
          <p:cNvSpPr/>
          <p:nvPr/>
        </p:nvSpPr>
        <p:spPr>
          <a:xfrm>
            <a:off x="203200" y="2160278"/>
            <a:ext cx="3879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En esta etapa se determinan:</a:t>
            </a:r>
          </a:p>
        </p:txBody>
      </p:sp>
      <p:sp>
        <p:nvSpPr>
          <p:cNvPr id="73" name="Rectangle 38">
            <a:extLst>
              <a:ext uri="{FF2B5EF4-FFF2-40B4-BE49-F238E27FC236}">
                <a16:creationId xmlns:a16="http://schemas.microsoft.com/office/drawing/2014/main" id="{3FE0D9A6-DFEA-464F-B808-895FB54FBC80}"/>
              </a:ext>
            </a:extLst>
          </p:cNvPr>
          <p:cNvSpPr/>
          <p:nvPr/>
        </p:nvSpPr>
        <p:spPr>
          <a:xfrm>
            <a:off x="8267689" y="4007693"/>
            <a:ext cx="1931211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8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Responsabilidad de la empresa</a:t>
            </a:r>
            <a:endParaRPr lang="es-CO" sz="18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119" name="Freeform 48">
            <a:extLst>
              <a:ext uri="{FF2B5EF4-FFF2-40B4-BE49-F238E27FC236}">
                <a16:creationId xmlns:a16="http://schemas.microsoft.com/office/drawing/2014/main" id="{EFEBA28B-BA67-4C25-A381-4C92E483391E}"/>
              </a:ext>
            </a:extLst>
          </p:cNvPr>
          <p:cNvSpPr>
            <a:spLocks/>
          </p:cNvSpPr>
          <p:nvPr/>
        </p:nvSpPr>
        <p:spPr bwMode="auto">
          <a:xfrm>
            <a:off x="6809003" y="2701195"/>
            <a:ext cx="1440000" cy="446168"/>
          </a:xfrm>
          <a:custGeom>
            <a:avLst/>
            <a:gdLst/>
            <a:ahLst/>
            <a:cxnLst>
              <a:cxn ang="0">
                <a:pos x="421" y="58"/>
              </a:cxn>
              <a:cxn ang="0">
                <a:pos x="410" y="69"/>
              </a:cxn>
              <a:cxn ang="0">
                <a:pos x="11" y="69"/>
              </a:cxn>
              <a:cxn ang="0">
                <a:pos x="0" y="58"/>
              </a:cxn>
              <a:cxn ang="0">
                <a:pos x="0" y="12"/>
              </a:cxn>
              <a:cxn ang="0">
                <a:pos x="11" y="0"/>
              </a:cxn>
              <a:cxn ang="0">
                <a:pos x="410" y="0"/>
              </a:cxn>
              <a:cxn ang="0">
                <a:pos x="421" y="12"/>
              </a:cxn>
              <a:cxn ang="0">
                <a:pos x="421" y="58"/>
              </a:cxn>
            </a:cxnLst>
            <a:rect l="0" t="0" r="r" b="b"/>
            <a:pathLst>
              <a:path w="421" h="69">
                <a:moveTo>
                  <a:pt x="421" y="58"/>
                </a:moveTo>
                <a:cubicBezTo>
                  <a:pt x="421" y="64"/>
                  <a:pt x="416" y="69"/>
                  <a:pt x="410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5" y="69"/>
                  <a:pt x="0" y="64"/>
                  <a:pt x="0" y="5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6" y="0"/>
                  <a:pt x="421" y="5"/>
                  <a:pt x="421" y="12"/>
                </a:cubicBezTo>
                <a:lnTo>
                  <a:pt x="421" y="5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Dueños</a:t>
            </a:r>
          </a:p>
        </p:txBody>
      </p:sp>
      <p:sp>
        <p:nvSpPr>
          <p:cNvPr id="120" name="Freeform 49">
            <a:extLst>
              <a:ext uri="{FF2B5EF4-FFF2-40B4-BE49-F238E27FC236}">
                <a16:creationId xmlns:a16="http://schemas.microsoft.com/office/drawing/2014/main" id="{93E88B1A-1C60-4074-9BBF-0BD4CEB1B730}"/>
              </a:ext>
            </a:extLst>
          </p:cNvPr>
          <p:cNvSpPr>
            <a:spLocks/>
          </p:cNvSpPr>
          <p:nvPr/>
        </p:nvSpPr>
        <p:spPr bwMode="auto">
          <a:xfrm>
            <a:off x="10139041" y="2686959"/>
            <a:ext cx="1440000" cy="438603"/>
          </a:xfrm>
          <a:custGeom>
            <a:avLst/>
            <a:gdLst/>
            <a:ahLst/>
            <a:cxnLst>
              <a:cxn ang="0">
                <a:pos x="421" y="57"/>
              </a:cxn>
              <a:cxn ang="0">
                <a:pos x="410" y="68"/>
              </a:cxn>
              <a:cxn ang="0">
                <a:pos x="12" y="68"/>
              </a:cxn>
              <a:cxn ang="0">
                <a:pos x="0" y="57"/>
              </a:cxn>
              <a:cxn ang="0">
                <a:pos x="0" y="11"/>
              </a:cxn>
              <a:cxn ang="0">
                <a:pos x="12" y="0"/>
              </a:cxn>
              <a:cxn ang="0">
                <a:pos x="410" y="0"/>
              </a:cxn>
              <a:cxn ang="0">
                <a:pos x="421" y="11"/>
              </a:cxn>
              <a:cxn ang="0">
                <a:pos x="421" y="57"/>
              </a:cxn>
            </a:cxnLst>
            <a:rect l="0" t="0" r="r" b="b"/>
            <a:pathLst>
              <a:path w="421" h="68">
                <a:moveTo>
                  <a:pt x="421" y="57"/>
                </a:moveTo>
                <a:cubicBezTo>
                  <a:pt x="421" y="63"/>
                  <a:pt x="416" y="68"/>
                  <a:pt x="410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16" y="0"/>
                  <a:pt x="421" y="5"/>
                  <a:pt x="421" y="11"/>
                </a:cubicBezTo>
                <a:lnTo>
                  <a:pt x="421" y="57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Empleados</a:t>
            </a:r>
          </a:p>
        </p:txBody>
      </p:sp>
      <p:sp>
        <p:nvSpPr>
          <p:cNvPr id="121" name="Freeform 50">
            <a:extLst>
              <a:ext uri="{FF2B5EF4-FFF2-40B4-BE49-F238E27FC236}">
                <a16:creationId xmlns:a16="http://schemas.microsoft.com/office/drawing/2014/main" id="{3E9D1CB7-B126-46A6-92B9-63E231142682}"/>
              </a:ext>
            </a:extLst>
          </p:cNvPr>
          <p:cNvSpPr>
            <a:spLocks/>
          </p:cNvSpPr>
          <p:nvPr/>
        </p:nvSpPr>
        <p:spPr bwMode="auto">
          <a:xfrm>
            <a:off x="10663673" y="4749552"/>
            <a:ext cx="1440000" cy="446168"/>
          </a:xfrm>
          <a:custGeom>
            <a:avLst/>
            <a:gdLst/>
            <a:ahLst/>
            <a:cxnLst>
              <a:cxn ang="0">
                <a:pos x="421" y="52"/>
              </a:cxn>
              <a:cxn ang="0">
                <a:pos x="404" y="69"/>
              </a:cxn>
              <a:cxn ang="0">
                <a:pos x="17" y="69"/>
              </a:cxn>
              <a:cxn ang="0">
                <a:pos x="0" y="52"/>
              </a:cxn>
              <a:cxn ang="0">
                <a:pos x="0" y="17"/>
              </a:cxn>
              <a:cxn ang="0">
                <a:pos x="17" y="0"/>
              </a:cxn>
              <a:cxn ang="0">
                <a:pos x="404" y="0"/>
              </a:cxn>
              <a:cxn ang="0">
                <a:pos x="421" y="17"/>
              </a:cxn>
              <a:cxn ang="0">
                <a:pos x="421" y="52"/>
              </a:cxn>
            </a:cxnLst>
            <a:rect l="0" t="0" r="r" b="b"/>
            <a:pathLst>
              <a:path w="421" h="69">
                <a:moveTo>
                  <a:pt x="421" y="52"/>
                </a:moveTo>
                <a:cubicBezTo>
                  <a:pt x="421" y="61"/>
                  <a:pt x="413" y="69"/>
                  <a:pt x="404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8" y="69"/>
                  <a:pt x="0" y="61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13" y="0"/>
                  <a:pt x="421" y="8"/>
                  <a:pt x="421" y="17"/>
                </a:cubicBezTo>
                <a:lnTo>
                  <a:pt x="421" y="5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Clientes</a:t>
            </a:r>
          </a:p>
        </p:txBody>
      </p:sp>
      <p:sp>
        <p:nvSpPr>
          <p:cNvPr id="122" name="Freeform 51">
            <a:extLst>
              <a:ext uri="{FF2B5EF4-FFF2-40B4-BE49-F238E27FC236}">
                <a16:creationId xmlns:a16="http://schemas.microsoft.com/office/drawing/2014/main" id="{BC47934A-58CD-4101-87F2-900F86886E19}"/>
              </a:ext>
            </a:extLst>
          </p:cNvPr>
          <p:cNvSpPr>
            <a:spLocks/>
          </p:cNvSpPr>
          <p:nvPr/>
        </p:nvSpPr>
        <p:spPr bwMode="auto">
          <a:xfrm>
            <a:off x="8519112" y="5946535"/>
            <a:ext cx="1440000" cy="446168"/>
          </a:xfrm>
          <a:custGeom>
            <a:avLst/>
            <a:gdLst/>
            <a:ahLst/>
            <a:cxnLst>
              <a:cxn ang="0">
                <a:pos x="420" y="52"/>
              </a:cxn>
              <a:cxn ang="0">
                <a:pos x="403" y="69"/>
              </a:cxn>
              <a:cxn ang="0">
                <a:pos x="17" y="69"/>
              </a:cxn>
              <a:cxn ang="0">
                <a:pos x="0" y="52"/>
              </a:cxn>
              <a:cxn ang="0">
                <a:pos x="0" y="18"/>
              </a:cxn>
              <a:cxn ang="0">
                <a:pos x="17" y="0"/>
              </a:cxn>
              <a:cxn ang="0">
                <a:pos x="403" y="0"/>
              </a:cxn>
              <a:cxn ang="0">
                <a:pos x="420" y="18"/>
              </a:cxn>
              <a:cxn ang="0">
                <a:pos x="420" y="52"/>
              </a:cxn>
            </a:cxnLst>
            <a:rect l="0" t="0" r="r" b="b"/>
            <a:pathLst>
              <a:path w="420" h="69">
                <a:moveTo>
                  <a:pt x="420" y="52"/>
                </a:moveTo>
                <a:cubicBezTo>
                  <a:pt x="420" y="61"/>
                  <a:pt x="413" y="69"/>
                  <a:pt x="403" y="69"/>
                </a:cubicBezTo>
                <a:cubicBezTo>
                  <a:pt x="17" y="69"/>
                  <a:pt x="17" y="69"/>
                  <a:pt x="17" y="69"/>
                </a:cubicBezTo>
                <a:cubicBezTo>
                  <a:pt x="7" y="69"/>
                  <a:pt x="0" y="61"/>
                  <a:pt x="0" y="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7" y="0"/>
                  <a:pt x="17" y="0"/>
                </a:cubicBezTo>
                <a:cubicBezTo>
                  <a:pt x="403" y="0"/>
                  <a:pt x="403" y="0"/>
                  <a:pt x="403" y="0"/>
                </a:cubicBezTo>
                <a:cubicBezTo>
                  <a:pt x="413" y="0"/>
                  <a:pt x="420" y="8"/>
                  <a:pt x="420" y="18"/>
                </a:cubicBezTo>
                <a:lnTo>
                  <a:pt x="420" y="52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Proveedores</a:t>
            </a:r>
          </a:p>
        </p:txBody>
      </p:sp>
      <p:sp>
        <p:nvSpPr>
          <p:cNvPr id="123" name="Freeform 52">
            <a:extLst>
              <a:ext uri="{FF2B5EF4-FFF2-40B4-BE49-F238E27FC236}">
                <a16:creationId xmlns:a16="http://schemas.microsoft.com/office/drawing/2014/main" id="{73AAB8EA-FD88-475A-9FC7-6B0F10AEA07B}"/>
              </a:ext>
            </a:extLst>
          </p:cNvPr>
          <p:cNvSpPr>
            <a:spLocks/>
          </p:cNvSpPr>
          <p:nvPr/>
        </p:nvSpPr>
        <p:spPr bwMode="auto">
          <a:xfrm>
            <a:off x="6310564" y="4761176"/>
            <a:ext cx="1440000" cy="438603"/>
          </a:xfrm>
          <a:custGeom>
            <a:avLst/>
            <a:gdLst/>
            <a:ahLst/>
            <a:cxnLst>
              <a:cxn ang="0">
                <a:pos x="421" y="51"/>
              </a:cxn>
              <a:cxn ang="0">
                <a:pos x="404" y="68"/>
              </a:cxn>
              <a:cxn ang="0">
                <a:pos x="17" y="68"/>
              </a:cxn>
              <a:cxn ang="0">
                <a:pos x="0" y="51"/>
              </a:cxn>
              <a:cxn ang="0">
                <a:pos x="0" y="17"/>
              </a:cxn>
              <a:cxn ang="0">
                <a:pos x="17" y="0"/>
              </a:cxn>
              <a:cxn ang="0">
                <a:pos x="404" y="0"/>
              </a:cxn>
              <a:cxn ang="0">
                <a:pos x="421" y="17"/>
              </a:cxn>
              <a:cxn ang="0">
                <a:pos x="421" y="51"/>
              </a:cxn>
            </a:cxnLst>
            <a:rect l="0" t="0" r="r" b="b"/>
            <a:pathLst>
              <a:path w="421" h="68">
                <a:moveTo>
                  <a:pt x="421" y="51"/>
                </a:moveTo>
                <a:cubicBezTo>
                  <a:pt x="421" y="61"/>
                  <a:pt x="413" y="68"/>
                  <a:pt x="404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8" y="68"/>
                  <a:pt x="0" y="61"/>
                  <a:pt x="0" y="5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7"/>
                  <a:pt x="8" y="0"/>
                  <a:pt x="17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13" y="0"/>
                  <a:pt x="421" y="7"/>
                  <a:pt x="421" y="17"/>
                </a:cubicBezTo>
                <a:lnTo>
                  <a:pt x="421" y="51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ctr" anchorCtr="1" compatLnSpc="1">
            <a:prstTxWarp prst="textNoShape">
              <a:avLst/>
            </a:prstTxWarp>
          </a:bodyPr>
          <a:lstStyle/>
          <a:p>
            <a:r>
              <a:rPr lang="es-CO" sz="1867" dirty="0">
                <a:solidFill>
                  <a:schemeClr val="bg1"/>
                </a:solidFill>
                <a:latin typeface="Ancizar Sans" panose="020B0602040300000003" pitchFamily="34" charset="0"/>
              </a:rPr>
              <a:t>Gobierno</a:t>
            </a:r>
          </a:p>
        </p:txBody>
      </p:sp>
      <p:sp>
        <p:nvSpPr>
          <p:cNvPr id="190" name="Freeform 41">
            <a:extLst>
              <a:ext uri="{FF2B5EF4-FFF2-40B4-BE49-F238E27FC236}">
                <a16:creationId xmlns:a16="http://schemas.microsoft.com/office/drawing/2014/main" id="{A7936EE4-0944-4AAC-8D80-71A0D2084405}"/>
              </a:ext>
            </a:extLst>
          </p:cNvPr>
          <p:cNvSpPr>
            <a:spLocks/>
          </p:cNvSpPr>
          <p:nvPr/>
        </p:nvSpPr>
        <p:spPr bwMode="auto">
          <a:xfrm rot="19566962">
            <a:off x="8063126" y="3468867"/>
            <a:ext cx="1172261" cy="331293"/>
          </a:xfrm>
          <a:custGeom>
            <a:avLst/>
            <a:gdLst/>
            <a:ahLst/>
            <a:cxnLst>
              <a:cxn ang="0">
                <a:pos x="251" y="63"/>
              </a:cxn>
              <a:cxn ang="0">
                <a:pos x="134" y="36"/>
              </a:cxn>
              <a:cxn ang="0">
                <a:pos x="74" y="48"/>
              </a:cxn>
              <a:cxn ang="0">
                <a:pos x="20" y="76"/>
              </a:cxn>
              <a:cxn ang="0">
                <a:pos x="0" y="47"/>
              </a:cxn>
              <a:cxn ang="0">
                <a:pos x="63" y="15"/>
              </a:cxn>
              <a:cxn ang="0">
                <a:pos x="132" y="1"/>
              </a:cxn>
              <a:cxn ang="0">
                <a:pos x="202" y="7"/>
              </a:cxn>
              <a:cxn ang="0">
                <a:pos x="268" y="32"/>
              </a:cxn>
              <a:cxn ang="0">
                <a:pos x="251" y="63"/>
              </a:cxn>
            </a:cxnLst>
            <a:rect l="0" t="0" r="r" b="b"/>
            <a:pathLst>
              <a:path w="268" h="76">
                <a:moveTo>
                  <a:pt x="251" y="63"/>
                </a:moveTo>
                <a:cubicBezTo>
                  <a:pt x="215" y="43"/>
                  <a:pt x="175" y="34"/>
                  <a:pt x="134" y="36"/>
                </a:cubicBezTo>
                <a:cubicBezTo>
                  <a:pt x="113" y="37"/>
                  <a:pt x="93" y="41"/>
                  <a:pt x="74" y="48"/>
                </a:cubicBezTo>
                <a:cubicBezTo>
                  <a:pt x="55" y="55"/>
                  <a:pt x="37" y="64"/>
                  <a:pt x="20" y="76"/>
                </a:cubicBezTo>
                <a:cubicBezTo>
                  <a:pt x="0" y="47"/>
                  <a:pt x="0" y="47"/>
                  <a:pt x="0" y="47"/>
                </a:cubicBezTo>
                <a:cubicBezTo>
                  <a:pt x="19" y="34"/>
                  <a:pt x="40" y="23"/>
                  <a:pt x="63" y="15"/>
                </a:cubicBezTo>
                <a:cubicBezTo>
                  <a:pt x="85" y="7"/>
                  <a:pt x="108" y="2"/>
                  <a:pt x="132" y="1"/>
                </a:cubicBezTo>
                <a:cubicBezTo>
                  <a:pt x="155" y="0"/>
                  <a:pt x="179" y="2"/>
                  <a:pt x="202" y="7"/>
                </a:cubicBezTo>
                <a:cubicBezTo>
                  <a:pt x="225" y="12"/>
                  <a:pt x="247" y="20"/>
                  <a:pt x="268" y="32"/>
                </a:cubicBezTo>
                <a:lnTo>
                  <a:pt x="251" y="6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191" name="Group 46">
            <a:extLst>
              <a:ext uri="{FF2B5EF4-FFF2-40B4-BE49-F238E27FC236}">
                <a16:creationId xmlns:a16="http://schemas.microsoft.com/office/drawing/2014/main" id="{F0495334-D98B-4A3D-AC3A-B99B503AD29C}"/>
              </a:ext>
            </a:extLst>
          </p:cNvPr>
          <p:cNvGrpSpPr/>
          <p:nvPr/>
        </p:nvGrpSpPr>
        <p:grpSpPr>
          <a:xfrm rot="19566962">
            <a:off x="7785198" y="3152405"/>
            <a:ext cx="1427100" cy="570844"/>
            <a:chOff x="4025369" y="1918770"/>
            <a:chExt cx="1070325" cy="428133"/>
          </a:xfrm>
          <a:solidFill>
            <a:schemeClr val="accent1"/>
          </a:solidFill>
        </p:grpSpPr>
        <p:sp>
          <p:nvSpPr>
            <p:cNvPr id="192" name="Freeform 35">
              <a:extLst>
                <a:ext uri="{FF2B5EF4-FFF2-40B4-BE49-F238E27FC236}">
                  <a16:creationId xmlns:a16="http://schemas.microsoft.com/office/drawing/2014/main" id="{B6BAC99F-0CAF-4AA9-92B0-891BBE99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369" y="2014336"/>
              <a:ext cx="1070325" cy="332567"/>
            </a:xfrm>
            <a:custGeom>
              <a:avLst/>
              <a:gdLst/>
              <a:ahLst/>
              <a:cxnLst>
                <a:cxn ang="0">
                  <a:pos x="300" y="87"/>
                </a:cxn>
                <a:cxn ang="0">
                  <a:pos x="234" y="62"/>
                </a:cxn>
                <a:cxn ang="0">
                  <a:pos x="164" y="56"/>
                </a:cxn>
                <a:cxn ang="0">
                  <a:pos x="95" y="70"/>
                </a:cxn>
                <a:cxn ang="0">
                  <a:pos x="32" y="102"/>
                </a:cxn>
                <a:cxn ang="0">
                  <a:pos x="0" y="58"/>
                </a:cxn>
                <a:cxn ang="0">
                  <a:pos x="76" y="18"/>
                </a:cxn>
                <a:cxn ang="0">
                  <a:pos x="161" y="1"/>
                </a:cxn>
                <a:cxn ang="0">
                  <a:pos x="246" y="8"/>
                </a:cxn>
                <a:cxn ang="0">
                  <a:pos x="326" y="39"/>
                </a:cxn>
                <a:cxn ang="0">
                  <a:pos x="300" y="87"/>
                </a:cxn>
              </a:cxnLst>
              <a:rect l="0" t="0" r="r" b="b"/>
              <a:pathLst>
                <a:path w="326" h="102">
                  <a:moveTo>
                    <a:pt x="300" y="87"/>
                  </a:moveTo>
                  <a:cubicBezTo>
                    <a:pt x="279" y="75"/>
                    <a:pt x="257" y="67"/>
                    <a:pt x="234" y="62"/>
                  </a:cubicBezTo>
                  <a:cubicBezTo>
                    <a:pt x="211" y="57"/>
                    <a:pt x="187" y="55"/>
                    <a:pt x="164" y="56"/>
                  </a:cubicBezTo>
                  <a:cubicBezTo>
                    <a:pt x="140" y="57"/>
                    <a:pt x="117" y="62"/>
                    <a:pt x="95" y="70"/>
                  </a:cubicBezTo>
                  <a:cubicBezTo>
                    <a:pt x="72" y="78"/>
                    <a:pt x="51" y="89"/>
                    <a:pt x="32" y="10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3" y="41"/>
                    <a:pt x="49" y="28"/>
                    <a:pt x="76" y="18"/>
                  </a:cubicBezTo>
                  <a:cubicBezTo>
                    <a:pt x="103" y="8"/>
                    <a:pt x="132" y="3"/>
                    <a:pt x="161" y="1"/>
                  </a:cubicBezTo>
                  <a:cubicBezTo>
                    <a:pt x="189" y="0"/>
                    <a:pt x="218" y="2"/>
                    <a:pt x="246" y="8"/>
                  </a:cubicBezTo>
                  <a:cubicBezTo>
                    <a:pt x="274" y="14"/>
                    <a:pt x="301" y="25"/>
                    <a:pt x="326" y="39"/>
                  </a:cubicBezTo>
                  <a:lnTo>
                    <a:pt x="300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193" name="Freeform 46">
              <a:extLst>
                <a:ext uri="{FF2B5EF4-FFF2-40B4-BE49-F238E27FC236}">
                  <a16:creationId xmlns:a16="http://schemas.microsoft.com/office/drawing/2014/main" id="{BBC1182C-BAD6-4D82-BFB3-21B42A066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547" y="1918770"/>
              <a:ext cx="118502" cy="198775"/>
            </a:xfrm>
            <a:custGeom>
              <a:avLst/>
              <a:gdLst/>
              <a:ahLst/>
              <a:cxnLst>
                <a:cxn ang="0">
                  <a:pos x="19" y="61"/>
                </a:cxn>
                <a:cxn ang="0">
                  <a:pos x="0" y="32"/>
                </a:cxn>
                <a:cxn ang="0">
                  <a:pos x="16" y="0"/>
                </a:cxn>
                <a:cxn ang="0">
                  <a:pos x="36" y="30"/>
                </a:cxn>
                <a:cxn ang="0">
                  <a:pos x="19" y="61"/>
                </a:cxn>
              </a:cxnLst>
              <a:rect l="0" t="0" r="r" b="b"/>
              <a:pathLst>
                <a:path w="36" h="61">
                  <a:moveTo>
                    <a:pt x="19" y="61"/>
                  </a:moveTo>
                  <a:cubicBezTo>
                    <a:pt x="13" y="51"/>
                    <a:pt x="7" y="41"/>
                    <a:pt x="0" y="32"/>
                  </a:cubicBezTo>
                  <a:cubicBezTo>
                    <a:pt x="4" y="21"/>
                    <a:pt x="10" y="10"/>
                    <a:pt x="16" y="0"/>
                  </a:cubicBezTo>
                  <a:cubicBezTo>
                    <a:pt x="23" y="9"/>
                    <a:pt x="30" y="19"/>
                    <a:pt x="36" y="30"/>
                  </a:cubicBezTo>
                  <a:cubicBezTo>
                    <a:pt x="30" y="40"/>
                    <a:pt x="24" y="50"/>
                    <a:pt x="19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195" name="Freeform 40">
            <a:extLst>
              <a:ext uri="{FF2B5EF4-FFF2-40B4-BE49-F238E27FC236}">
                <a16:creationId xmlns:a16="http://schemas.microsoft.com/office/drawing/2014/main" id="{6BC2B69B-C72C-4D37-8FDC-D085E270515B}"/>
              </a:ext>
            </a:extLst>
          </p:cNvPr>
          <p:cNvSpPr>
            <a:spLocks/>
          </p:cNvSpPr>
          <p:nvPr/>
        </p:nvSpPr>
        <p:spPr bwMode="auto">
          <a:xfrm rot="20268138">
            <a:off x="9438895" y="3146209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196" name="Group 47">
            <a:extLst>
              <a:ext uri="{FF2B5EF4-FFF2-40B4-BE49-F238E27FC236}">
                <a16:creationId xmlns:a16="http://schemas.microsoft.com/office/drawing/2014/main" id="{DEA777FD-C8CD-4968-8337-CE5E76956AB4}"/>
              </a:ext>
            </a:extLst>
          </p:cNvPr>
          <p:cNvGrpSpPr/>
          <p:nvPr/>
        </p:nvGrpSpPr>
        <p:grpSpPr>
          <a:xfrm rot="20268138">
            <a:off x="9463201" y="2880380"/>
            <a:ext cx="810391" cy="1177360"/>
            <a:chOff x="5011598" y="2140479"/>
            <a:chExt cx="607793" cy="883020"/>
          </a:xfrm>
          <a:solidFill>
            <a:schemeClr val="accent2"/>
          </a:solidFill>
        </p:grpSpPr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DBEE9440-9E05-4BC2-AC02-AB3E2E6D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198" name="Freeform 47">
              <a:extLst>
                <a:ext uri="{FF2B5EF4-FFF2-40B4-BE49-F238E27FC236}">
                  <a16:creationId xmlns:a16="http://schemas.microsoft.com/office/drawing/2014/main" id="{D4DD2C92-6F2A-4A69-B619-9C1B99A5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00" name="Freeform 40">
            <a:extLst>
              <a:ext uri="{FF2B5EF4-FFF2-40B4-BE49-F238E27FC236}">
                <a16:creationId xmlns:a16="http://schemas.microsoft.com/office/drawing/2014/main" id="{62231C78-1E10-455A-9D2B-EB3AFD85249E}"/>
              </a:ext>
            </a:extLst>
          </p:cNvPr>
          <p:cNvSpPr>
            <a:spLocks/>
          </p:cNvSpPr>
          <p:nvPr/>
        </p:nvSpPr>
        <p:spPr bwMode="auto">
          <a:xfrm rot="2941104">
            <a:off x="9771352" y="4153873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01" name="Group 47">
            <a:extLst>
              <a:ext uri="{FF2B5EF4-FFF2-40B4-BE49-F238E27FC236}">
                <a16:creationId xmlns:a16="http://schemas.microsoft.com/office/drawing/2014/main" id="{E6B6B7A6-BEA9-422B-AC15-7B0BACD62F1A}"/>
              </a:ext>
            </a:extLst>
          </p:cNvPr>
          <p:cNvGrpSpPr/>
          <p:nvPr/>
        </p:nvGrpSpPr>
        <p:grpSpPr>
          <a:xfrm rot="2941104">
            <a:off x="9874227" y="4095924"/>
            <a:ext cx="810391" cy="1177360"/>
            <a:chOff x="5011598" y="2140479"/>
            <a:chExt cx="607793" cy="883020"/>
          </a:xfrm>
          <a:solidFill>
            <a:srgbClr val="27CED7"/>
          </a:solidFill>
        </p:grpSpPr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E6B69DCA-A121-418C-B182-82F3008E1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03" name="Freeform 47">
              <a:extLst>
                <a:ext uri="{FF2B5EF4-FFF2-40B4-BE49-F238E27FC236}">
                  <a16:creationId xmlns:a16="http://schemas.microsoft.com/office/drawing/2014/main" id="{CD8BF178-4190-4F8C-A5A2-F39E0418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05" name="Freeform 40">
            <a:extLst>
              <a:ext uri="{FF2B5EF4-FFF2-40B4-BE49-F238E27FC236}">
                <a16:creationId xmlns:a16="http://schemas.microsoft.com/office/drawing/2014/main" id="{94EC88B3-2818-40A2-AEF5-FC6E6D594A9D}"/>
              </a:ext>
            </a:extLst>
          </p:cNvPr>
          <p:cNvSpPr>
            <a:spLocks/>
          </p:cNvSpPr>
          <p:nvPr/>
        </p:nvSpPr>
        <p:spPr bwMode="auto">
          <a:xfrm rot="7272089">
            <a:off x="8898730" y="4823443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06" name="Group 47">
            <a:extLst>
              <a:ext uri="{FF2B5EF4-FFF2-40B4-BE49-F238E27FC236}">
                <a16:creationId xmlns:a16="http://schemas.microsoft.com/office/drawing/2014/main" id="{E4049AEB-CFF4-457F-81A8-9AB3C20167B5}"/>
              </a:ext>
            </a:extLst>
          </p:cNvPr>
          <p:cNvGrpSpPr/>
          <p:nvPr/>
        </p:nvGrpSpPr>
        <p:grpSpPr>
          <a:xfrm rot="7272089">
            <a:off x="8826881" y="4907007"/>
            <a:ext cx="810391" cy="1177360"/>
            <a:chOff x="5011598" y="2140479"/>
            <a:chExt cx="607793" cy="883020"/>
          </a:xfrm>
          <a:solidFill>
            <a:schemeClr val="accent2"/>
          </a:solidFill>
        </p:grpSpPr>
        <p:sp>
          <p:nvSpPr>
            <p:cNvPr id="207" name="Freeform 34">
              <a:extLst>
                <a:ext uri="{FF2B5EF4-FFF2-40B4-BE49-F238E27FC236}">
                  <a16:creationId xmlns:a16="http://schemas.microsoft.com/office/drawing/2014/main" id="{3B7E48E1-E44A-46FA-B9D4-93B560D6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solidFill>
              <a:srgbClr val="42BA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08" name="Freeform 47">
              <a:extLst>
                <a:ext uri="{FF2B5EF4-FFF2-40B4-BE49-F238E27FC236}">
                  <a16:creationId xmlns:a16="http://schemas.microsoft.com/office/drawing/2014/main" id="{086EE1F1-A68F-477B-B2A7-72745D577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solidFill>
              <a:srgbClr val="42BA9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10" name="Freeform 40">
            <a:extLst>
              <a:ext uri="{FF2B5EF4-FFF2-40B4-BE49-F238E27FC236}">
                <a16:creationId xmlns:a16="http://schemas.microsoft.com/office/drawing/2014/main" id="{9DE07862-4D19-458E-84AD-1FCAF8799E14}"/>
              </a:ext>
            </a:extLst>
          </p:cNvPr>
          <p:cNvSpPr>
            <a:spLocks/>
          </p:cNvSpPr>
          <p:nvPr/>
        </p:nvSpPr>
        <p:spPr bwMode="auto">
          <a:xfrm rot="11460209">
            <a:off x="8029816" y="4204621"/>
            <a:ext cx="647293" cy="963295"/>
          </a:xfrm>
          <a:custGeom>
            <a:avLst/>
            <a:gdLst/>
            <a:ahLst/>
            <a:cxnLst>
              <a:cxn ang="0">
                <a:pos x="113" y="221"/>
              </a:cxn>
              <a:cxn ang="0">
                <a:pos x="83" y="111"/>
              </a:cxn>
              <a:cxn ang="0">
                <a:pos x="0" y="31"/>
              </a:cxn>
              <a:cxn ang="0">
                <a:pos x="17" y="0"/>
              </a:cxn>
              <a:cxn ang="0">
                <a:pos x="113" y="93"/>
              </a:cxn>
              <a:cxn ang="0">
                <a:pos x="139" y="154"/>
              </a:cxn>
              <a:cxn ang="0">
                <a:pos x="148" y="221"/>
              </a:cxn>
              <a:cxn ang="0">
                <a:pos x="113" y="221"/>
              </a:cxn>
            </a:cxnLst>
            <a:rect l="0" t="0" r="r" b="b"/>
            <a:pathLst>
              <a:path w="148" h="221">
                <a:moveTo>
                  <a:pt x="113" y="221"/>
                </a:moveTo>
                <a:cubicBezTo>
                  <a:pt x="113" y="182"/>
                  <a:pt x="102" y="144"/>
                  <a:pt x="83" y="111"/>
                </a:cubicBezTo>
                <a:cubicBezTo>
                  <a:pt x="63" y="77"/>
                  <a:pt x="34" y="49"/>
                  <a:pt x="0" y="31"/>
                </a:cubicBezTo>
                <a:cubicBezTo>
                  <a:pt x="17" y="0"/>
                  <a:pt x="17" y="0"/>
                  <a:pt x="17" y="0"/>
                </a:cubicBezTo>
                <a:cubicBezTo>
                  <a:pt x="56" y="21"/>
                  <a:pt x="90" y="54"/>
                  <a:pt x="113" y="93"/>
                </a:cubicBezTo>
                <a:cubicBezTo>
                  <a:pt x="124" y="112"/>
                  <a:pt x="133" y="133"/>
                  <a:pt x="139" y="154"/>
                </a:cubicBezTo>
                <a:cubicBezTo>
                  <a:pt x="145" y="176"/>
                  <a:pt x="148" y="199"/>
                  <a:pt x="148" y="221"/>
                </a:cubicBezTo>
                <a:lnTo>
                  <a:pt x="113" y="221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1867" dirty="0">
              <a:latin typeface="Ancizar Sans" panose="020B0602040300000003" pitchFamily="34" charset="0"/>
            </a:endParaRPr>
          </a:p>
        </p:txBody>
      </p:sp>
      <p:grpSp>
        <p:nvGrpSpPr>
          <p:cNvPr id="211" name="Group 47">
            <a:extLst>
              <a:ext uri="{FF2B5EF4-FFF2-40B4-BE49-F238E27FC236}">
                <a16:creationId xmlns:a16="http://schemas.microsoft.com/office/drawing/2014/main" id="{F4B8FD14-884C-40C9-9DC0-1964C7ADF07A}"/>
              </a:ext>
            </a:extLst>
          </p:cNvPr>
          <p:cNvGrpSpPr/>
          <p:nvPr/>
        </p:nvGrpSpPr>
        <p:grpSpPr>
          <a:xfrm rot="11460209">
            <a:off x="7772742" y="4172496"/>
            <a:ext cx="810391" cy="1177360"/>
            <a:chOff x="5011598" y="2140479"/>
            <a:chExt cx="607793" cy="883020"/>
          </a:xfrm>
          <a:solidFill>
            <a:srgbClr val="3E8853"/>
          </a:solidFill>
        </p:grpSpPr>
        <p:sp>
          <p:nvSpPr>
            <p:cNvPr id="212" name="Freeform 34">
              <a:extLst>
                <a:ext uri="{FF2B5EF4-FFF2-40B4-BE49-F238E27FC236}">
                  <a16:creationId xmlns:a16="http://schemas.microsoft.com/office/drawing/2014/main" id="{2DAC43F7-A17B-4FD8-B9BC-0FEA170D8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598" y="2140479"/>
              <a:ext cx="607793" cy="883020"/>
            </a:xfrm>
            <a:custGeom>
              <a:avLst/>
              <a:gdLst/>
              <a:ahLst/>
              <a:cxnLst>
                <a:cxn ang="0">
                  <a:pos x="131" y="269"/>
                </a:cxn>
                <a:cxn ang="0">
                  <a:pos x="122" y="202"/>
                </a:cxn>
                <a:cxn ang="0">
                  <a:pos x="96" y="141"/>
                </a:cxn>
                <a:cxn ang="0">
                  <a:pos x="0" y="48"/>
                </a:cxn>
                <a:cxn ang="0">
                  <a:pos x="26" y="0"/>
                </a:cxn>
                <a:cxn ang="0">
                  <a:pos x="143" y="113"/>
                </a:cxn>
                <a:cxn ang="0">
                  <a:pos x="175" y="188"/>
                </a:cxn>
                <a:cxn ang="0">
                  <a:pos x="186" y="269"/>
                </a:cxn>
                <a:cxn ang="0">
                  <a:pos x="131" y="269"/>
                </a:cxn>
              </a:cxnLst>
              <a:rect l="0" t="0" r="r" b="b"/>
              <a:pathLst>
                <a:path w="186" h="269">
                  <a:moveTo>
                    <a:pt x="131" y="269"/>
                  </a:moveTo>
                  <a:cubicBezTo>
                    <a:pt x="131" y="247"/>
                    <a:pt x="128" y="224"/>
                    <a:pt x="122" y="202"/>
                  </a:cubicBezTo>
                  <a:cubicBezTo>
                    <a:pt x="116" y="181"/>
                    <a:pt x="107" y="160"/>
                    <a:pt x="96" y="141"/>
                  </a:cubicBezTo>
                  <a:cubicBezTo>
                    <a:pt x="73" y="102"/>
                    <a:pt x="39" y="69"/>
                    <a:pt x="0" y="4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75" y="26"/>
                    <a:pt x="115" y="65"/>
                    <a:pt x="143" y="113"/>
                  </a:cubicBezTo>
                  <a:cubicBezTo>
                    <a:pt x="157" y="136"/>
                    <a:pt x="168" y="162"/>
                    <a:pt x="175" y="188"/>
                  </a:cubicBezTo>
                  <a:cubicBezTo>
                    <a:pt x="182" y="214"/>
                    <a:pt x="186" y="242"/>
                    <a:pt x="186" y="269"/>
                  </a:cubicBezTo>
                  <a:lnTo>
                    <a:pt x="131" y="26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  <p:sp>
          <p:nvSpPr>
            <p:cNvPr id="213" name="Freeform 47">
              <a:extLst>
                <a:ext uri="{FF2B5EF4-FFF2-40B4-BE49-F238E27FC236}">
                  <a16:creationId xmlns:a16="http://schemas.microsoft.com/office/drawing/2014/main" id="{DA7781B7-AA13-491D-8B49-2539AE881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3857" y="2457757"/>
              <a:ext cx="168194" cy="103211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16" y="1"/>
                </a:cxn>
                <a:cxn ang="0">
                  <a:pos x="52" y="1"/>
                </a:cxn>
                <a:cxn ang="0">
                  <a:pos x="35" y="32"/>
                </a:cxn>
                <a:cxn ang="0">
                  <a:pos x="0" y="32"/>
                </a:cxn>
              </a:cxnLst>
              <a:rect l="0" t="0" r="r" b="b"/>
              <a:pathLst>
                <a:path w="52" h="32">
                  <a:moveTo>
                    <a:pt x="0" y="32"/>
                  </a:moveTo>
                  <a:cubicBezTo>
                    <a:pt x="6" y="22"/>
                    <a:pt x="11" y="12"/>
                    <a:pt x="16" y="1"/>
                  </a:cubicBezTo>
                  <a:cubicBezTo>
                    <a:pt x="28" y="1"/>
                    <a:pt x="40" y="0"/>
                    <a:pt x="52" y="1"/>
                  </a:cubicBezTo>
                  <a:cubicBezTo>
                    <a:pt x="47" y="12"/>
                    <a:pt x="41" y="22"/>
                    <a:pt x="35" y="32"/>
                  </a:cubicBezTo>
                  <a:cubicBezTo>
                    <a:pt x="23" y="32"/>
                    <a:pt x="11" y="32"/>
                    <a:pt x="0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1867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30" name="Rectangle 38">
            <a:extLst>
              <a:ext uri="{FF2B5EF4-FFF2-40B4-BE49-F238E27FC236}">
                <a16:creationId xmlns:a16="http://schemas.microsoft.com/office/drawing/2014/main" id="{DD5AC1EA-79D1-4F1F-81A5-61C89F2348BA}"/>
              </a:ext>
            </a:extLst>
          </p:cNvPr>
          <p:cNvSpPr/>
          <p:nvPr/>
        </p:nvSpPr>
        <p:spPr>
          <a:xfrm>
            <a:off x="907637" y="5888907"/>
            <a:ext cx="5188363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33" b="1" dirty="0">
                <a:solidFill>
                  <a:schemeClr val="tx2"/>
                </a:solidFill>
                <a:latin typeface="Ancizar Sans" panose="020B0602040300000003" pitchFamily="34" charset="0"/>
              </a:rPr>
              <a:t>Los objetivos apropiados para el bienestar de toda la organización. </a:t>
            </a:r>
            <a:endParaRPr lang="es-CO" sz="2133" b="1" dirty="0">
              <a:solidFill>
                <a:schemeClr val="tx2"/>
              </a:solidFill>
              <a:latin typeface="Ancizar Sans" panose="020B0602040300000003" pitchFamily="34" charset="0"/>
            </a:endParaRPr>
          </a:p>
        </p:txBody>
      </p:sp>
      <p:sp>
        <p:nvSpPr>
          <p:cNvPr id="231" name="Freeform 167">
            <a:extLst>
              <a:ext uri="{FF2B5EF4-FFF2-40B4-BE49-F238E27FC236}">
                <a16:creationId xmlns:a16="http://schemas.microsoft.com/office/drawing/2014/main" id="{327A95EB-6A85-4F01-AB51-EE47A33E76F1}"/>
              </a:ext>
            </a:extLst>
          </p:cNvPr>
          <p:cNvSpPr>
            <a:spLocks noEditPoints="1"/>
          </p:cNvSpPr>
          <p:nvPr/>
        </p:nvSpPr>
        <p:spPr bwMode="auto">
          <a:xfrm>
            <a:off x="463712" y="5975547"/>
            <a:ext cx="331707" cy="334360"/>
          </a:xfrm>
          <a:custGeom>
            <a:avLst/>
            <a:gdLst/>
            <a:ahLst/>
            <a:cxnLst>
              <a:cxn ang="0">
                <a:pos x="58" y="47"/>
              </a:cxn>
              <a:cxn ang="0">
                <a:pos x="47" y="58"/>
              </a:cxn>
              <a:cxn ang="0">
                <a:pos x="11" y="58"/>
              </a:cxn>
              <a:cxn ang="0">
                <a:pos x="0" y="47"/>
              </a:cxn>
              <a:cxn ang="0">
                <a:pos x="0" y="10"/>
              </a:cxn>
              <a:cxn ang="0">
                <a:pos x="11" y="0"/>
              </a:cxn>
              <a:cxn ang="0">
                <a:pos x="47" y="0"/>
              </a:cxn>
              <a:cxn ang="0">
                <a:pos x="58" y="10"/>
              </a:cxn>
              <a:cxn ang="0">
                <a:pos x="58" y="47"/>
              </a:cxn>
              <a:cxn ang="0">
                <a:pos x="49" y="21"/>
              </a:cxn>
              <a:cxn ang="0">
                <a:pos x="49" y="17"/>
              </a:cxn>
              <a:cxn ang="0">
                <a:pos x="45" y="13"/>
              </a:cxn>
              <a:cxn ang="0">
                <a:pos x="42" y="13"/>
              </a:cxn>
              <a:cxn ang="0">
                <a:pos x="24" y="31"/>
              </a:cxn>
              <a:cxn ang="0">
                <a:pos x="16" y="23"/>
              </a:cxn>
              <a:cxn ang="0">
                <a:pos x="13" y="23"/>
              </a:cxn>
              <a:cxn ang="0">
                <a:pos x="9" y="27"/>
              </a:cxn>
              <a:cxn ang="0">
                <a:pos x="9" y="30"/>
              </a:cxn>
              <a:cxn ang="0">
                <a:pos x="22" y="44"/>
              </a:cxn>
              <a:cxn ang="0">
                <a:pos x="26" y="44"/>
              </a:cxn>
              <a:cxn ang="0">
                <a:pos x="49" y="21"/>
              </a:cxn>
            </a:cxnLst>
            <a:rect l="0" t="0" r="r" b="b"/>
            <a:pathLst>
              <a:path w="58" h="58">
                <a:moveTo>
                  <a:pt x="58" y="47"/>
                </a:moveTo>
                <a:cubicBezTo>
                  <a:pt x="58" y="53"/>
                  <a:pt x="53" y="58"/>
                  <a:pt x="47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53" y="0"/>
                  <a:pt x="58" y="4"/>
                  <a:pt x="58" y="10"/>
                </a:cubicBezTo>
                <a:lnTo>
                  <a:pt x="58" y="47"/>
                </a:lnTo>
                <a:close/>
                <a:moveTo>
                  <a:pt x="49" y="21"/>
                </a:moveTo>
                <a:cubicBezTo>
                  <a:pt x="50" y="20"/>
                  <a:pt x="50" y="18"/>
                  <a:pt x="49" y="17"/>
                </a:cubicBezTo>
                <a:cubicBezTo>
                  <a:pt x="45" y="13"/>
                  <a:pt x="45" y="13"/>
                  <a:pt x="45" y="13"/>
                </a:cubicBezTo>
                <a:cubicBezTo>
                  <a:pt x="44" y="12"/>
                  <a:pt x="43" y="12"/>
                  <a:pt x="42" y="13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2"/>
                  <a:pt x="14" y="22"/>
                  <a:pt x="13" y="23"/>
                </a:cubicBezTo>
                <a:cubicBezTo>
                  <a:pt x="9" y="27"/>
                  <a:pt x="9" y="27"/>
                  <a:pt x="9" y="27"/>
                </a:cubicBezTo>
                <a:cubicBezTo>
                  <a:pt x="8" y="28"/>
                  <a:pt x="8" y="29"/>
                  <a:pt x="9" y="30"/>
                </a:cubicBezTo>
                <a:cubicBezTo>
                  <a:pt x="22" y="44"/>
                  <a:pt x="22" y="44"/>
                  <a:pt x="22" y="44"/>
                </a:cubicBezTo>
                <a:cubicBezTo>
                  <a:pt x="23" y="45"/>
                  <a:pt x="25" y="45"/>
                  <a:pt x="26" y="44"/>
                </a:cubicBezTo>
                <a:lnTo>
                  <a:pt x="49" y="2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20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5" grpId="0"/>
      <p:bldP spid="42" grpId="0"/>
      <p:bldP spid="56" grpId="0"/>
      <p:bldP spid="59" grpId="0"/>
      <p:bldP spid="62" grpId="0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230" grpId="0"/>
      <p:bldP spid="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pic>
        <p:nvPicPr>
          <p:cNvPr id="1026" name="Picture 2" descr="10 Ecuaciones Matemáticas que Cambiaron la Historia">
            <a:extLst>
              <a:ext uri="{FF2B5EF4-FFF2-40B4-BE49-F238E27FC236}">
                <a16:creationId xmlns:a16="http://schemas.microsoft.com/office/drawing/2014/main" id="{379C37B8-3C8D-47E5-9369-4D94FC9CB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6" r="24857"/>
          <a:stretch/>
        </p:blipFill>
        <p:spPr bwMode="auto">
          <a:xfrm>
            <a:off x="6178933" y="2101562"/>
            <a:ext cx="2520563" cy="132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yes de Newton no hay más que una | Cuentos Cuánticos">
            <a:extLst>
              <a:ext uri="{FF2B5EF4-FFF2-40B4-BE49-F238E27FC236}">
                <a16:creationId xmlns:a16="http://schemas.microsoft.com/office/drawing/2014/main" id="{54A6D5D1-AFB8-476E-B940-0421D70B6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1" b="22059"/>
          <a:stretch/>
        </p:blipFill>
        <p:spPr bwMode="auto">
          <a:xfrm>
            <a:off x="6604000" y="4404318"/>
            <a:ext cx="1873629" cy="85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XPLOTEMOS CON LA FISICA : EL MOVIMIENTO EN EL ESPACIO">
            <a:extLst>
              <a:ext uri="{FF2B5EF4-FFF2-40B4-BE49-F238E27FC236}">
                <a16:creationId xmlns:a16="http://schemas.microsoft.com/office/drawing/2014/main" id="{F3A0F0FF-D6A8-409A-A030-5F91A85A5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07"/>
          <a:stretch/>
        </p:blipFill>
        <p:spPr bwMode="auto">
          <a:xfrm>
            <a:off x="9448800" y="3078121"/>
            <a:ext cx="2066656" cy="157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C48658C-0015-483D-8C89-03EA1BFE1C48}"/>
              </a:ext>
            </a:extLst>
          </p:cNvPr>
          <p:cNvSpPr/>
          <p:nvPr/>
        </p:nvSpPr>
        <p:spPr bwMode="auto">
          <a:xfrm>
            <a:off x="0" y="1416962"/>
            <a:ext cx="5280000" cy="5446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32CFAC96-885E-48B3-BD73-8A347909ACE6}"/>
              </a:ext>
            </a:extLst>
          </p:cNvPr>
          <p:cNvSpPr/>
          <p:nvPr/>
        </p:nvSpPr>
        <p:spPr>
          <a:xfrm>
            <a:off x="101600" y="3052722"/>
            <a:ext cx="5080000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modelos matemáticos son representaciones idealizadas de la realidad, expresados 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términos de símbolos y expresiones matemáticas. 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8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4">
            <a:extLst>
              <a:ext uri="{FF2B5EF4-FFF2-40B4-BE49-F238E27FC236}">
                <a16:creationId xmlns:a16="http://schemas.microsoft.com/office/drawing/2014/main" id="{E2473AB6-2CF0-4C65-B455-30F759C642CA}"/>
              </a:ext>
            </a:extLst>
          </p:cNvPr>
          <p:cNvSpPr/>
          <p:nvPr/>
        </p:nvSpPr>
        <p:spPr bwMode="auto">
          <a:xfrm>
            <a:off x="0" y="1397000"/>
            <a:ext cx="5280000" cy="54464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Rectangle 38">
            <a:extLst>
              <a:ext uri="{FF2B5EF4-FFF2-40B4-BE49-F238E27FC236}">
                <a16:creationId xmlns:a16="http://schemas.microsoft.com/office/drawing/2014/main" id="{603E3725-05A0-48EF-BD4C-861AAD581951}"/>
              </a:ext>
            </a:extLst>
          </p:cNvPr>
          <p:cNvSpPr/>
          <p:nvPr/>
        </p:nvSpPr>
        <p:spPr>
          <a:xfrm>
            <a:off x="101600" y="3052722"/>
            <a:ext cx="5080000" cy="2144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Los modelos matemáticos son representaciones idealizadas de la realidad, expresados 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términos de símbolos y expresiones matemáticas. 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</a:t>
            </a:r>
            <a:r>
              <a:rPr lang="es-ES" sz="4267" dirty="0">
                <a:solidFill>
                  <a:srgbClr val="FF0000"/>
                </a:solidFill>
                <a:latin typeface="Ancizar Sans Black" panose="020B0A02040300000003" pitchFamily="34" charset="0"/>
              </a:rPr>
              <a:t>modelo</a:t>
            </a:r>
            <a:r>
              <a:rPr lang="es-ES" sz="4267" dirty="0">
                <a:latin typeface="Ancizar Sans Black" panose="020B0A02040300000003" pitchFamily="34" charset="0"/>
              </a:rPr>
              <a:t> matemático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D3330688-680D-4C36-AACC-F01F4BCD1DDD}"/>
              </a:ext>
            </a:extLst>
          </p:cNvPr>
          <p:cNvSpPr/>
          <p:nvPr/>
        </p:nvSpPr>
        <p:spPr bwMode="auto">
          <a:xfrm>
            <a:off x="6929360" y="1454770"/>
            <a:ext cx="5280000" cy="54464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A588BB0-259D-401B-A431-6C1654958CEE}"/>
              </a:ext>
            </a:extLst>
          </p:cNvPr>
          <p:cNvSpPr/>
          <p:nvPr/>
        </p:nvSpPr>
        <p:spPr>
          <a:xfrm>
            <a:off x="7010400" y="2817908"/>
            <a:ext cx="5080000" cy="29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El modelo matemático de un problema industrial está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conformado por el sistema de ecuaciones e inecuaciones y expresiones matemáticas relacionadas que describen </a:t>
            </a:r>
          </a:p>
          <a:p>
            <a:pPr algn="ctr"/>
            <a:r>
              <a:rPr lang="es-ES" sz="2667" b="1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esencia del problema.</a:t>
            </a:r>
            <a:endParaRPr lang="es-CO" sz="2667" b="1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8" name="Es igual a 57">
            <a:extLst>
              <a:ext uri="{FF2B5EF4-FFF2-40B4-BE49-F238E27FC236}">
                <a16:creationId xmlns:a16="http://schemas.microsoft.com/office/drawing/2014/main" id="{27A19DAF-7571-4064-B9AD-9FA9AED87C3B}"/>
              </a:ext>
            </a:extLst>
          </p:cNvPr>
          <p:cNvSpPr/>
          <p:nvPr/>
        </p:nvSpPr>
        <p:spPr bwMode="auto">
          <a:xfrm>
            <a:off x="5698280" y="3815435"/>
            <a:ext cx="812800" cy="609600"/>
          </a:xfrm>
          <a:prstGeom prst="mathEqual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4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blipFill>
                <a:blip r:embed="rId2"/>
                <a:stretch>
                  <a:fillRect l="-1805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blipFill>
                <a:blip r:embed="rId3"/>
                <a:stretch>
                  <a:fillRect l="-1370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8045342" y="418201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7857626" y="4597681"/>
                <a:ext cx="33697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+ ..+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4597681"/>
                <a:ext cx="3369727" cy="369332"/>
              </a:xfrm>
              <a:prstGeom prst="rect">
                <a:avLst/>
              </a:prstGeom>
              <a:blipFill>
                <a:blip r:embed="rId4"/>
                <a:stretch>
                  <a:fillRect l="-181" r="-1085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4928195" y="157435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5028260" y="317580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5218066" y="459567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17641C94-EEDE-4D8C-A0B8-055B9B8CB796}"/>
              </a:ext>
            </a:extLst>
          </p:cNvPr>
          <p:cNvSpPr/>
          <p:nvPr/>
        </p:nvSpPr>
        <p:spPr>
          <a:xfrm>
            <a:off x="406400" y="1845373"/>
            <a:ext cx="3850401" cy="465305"/>
          </a:xfrm>
          <a:prstGeom prst="roundRect">
            <a:avLst/>
          </a:prstGeom>
          <a:solidFill>
            <a:srgbClr val="62A39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toma de decisiones</a:t>
            </a:r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E71D6539-AD5A-493C-BAAF-B765C1B386CD}"/>
              </a:ext>
            </a:extLst>
          </p:cNvPr>
          <p:cNvSpPr/>
          <p:nvPr/>
        </p:nvSpPr>
        <p:spPr>
          <a:xfrm>
            <a:off x="457781" y="3004109"/>
            <a:ext cx="3783409" cy="828454"/>
          </a:xfrm>
          <a:prstGeom prst="roundRect">
            <a:avLst/>
          </a:prstGeom>
          <a:solidFill>
            <a:srgbClr val="42BA97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medida de desempeño adecuada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D613C8AB-2B42-4EF7-BF6A-D486916A07E5}"/>
              </a:ext>
            </a:extLst>
          </p:cNvPr>
          <p:cNvSpPr/>
          <p:nvPr/>
        </p:nvSpPr>
        <p:spPr>
          <a:xfrm>
            <a:off x="457780" y="4162845"/>
            <a:ext cx="3783411" cy="1191603"/>
          </a:xfrm>
          <a:prstGeom prst="roundRect">
            <a:avLst/>
          </a:prstGeom>
          <a:solidFill>
            <a:srgbClr val="27CED7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limitaciones que se puedan imponer sobre los valores de las variables de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76E2746-26DB-4D5E-9734-20186778B88E}"/>
              </a:ext>
            </a:extLst>
          </p:cNvPr>
          <p:cNvCxnSpPr>
            <a:cxnSpLocks/>
          </p:cNvCxnSpPr>
          <p:nvPr/>
        </p:nvCxnSpPr>
        <p:spPr>
          <a:xfrm>
            <a:off x="4368800" y="2078025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3447E77-9A14-4E49-9FD9-5D34A8B37E43}"/>
              </a:ext>
            </a:extLst>
          </p:cNvPr>
          <p:cNvCxnSpPr>
            <a:cxnSpLocks/>
          </p:cNvCxnSpPr>
          <p:nvPr/>
        </p:nvCxnSpPr>
        <p:spPr>
          <a:xfrm>
            <a:off x="4368800" y="3408425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34D2F9-4342-46AF-9921-4BF28D997C31}"/>
              </a:ext>
            </a:extLst>
          </p:cNvPr>
          <p:cNvCxnSpPr>
            <a:cxnSpLocks/>
          </p:cNvCxnSpPr>
          <p:nvPr/>
        </p:nvCxnSpPr>
        <p:spPr>
          <a:xfrm>
            <a:off x="4368800" y="4822824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7349625" y="203735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7349625" y="336775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7349625" y="478215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1809211"/>
                <a:ext cx="1688839" cy="369332"/>
              </a:xfrm>
              <a:prstGeom prst="rect">
                <a:avLst/>
              </a:prstGeom>
              <a:blipFill>
                <a:blip r:embed="rId3"/>
                <a:stretch>
                  <a:fillRect l="-1805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626" y="3213701"/>
                <a:ext cx="3557981" cy="369332"/>
              </a:xfrm>
              <a:prstGeom prst="rect">
                <a:avLst/>
              </a:prstGeom>
              <a:blipFill>
                <a:blip r:embed="rId4"/>
                <a:stretch>
                  <a:fillRect l="-1370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8045342" y="418201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7753754" y="4597681"/>
                <a:ext cx="37270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..+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754" y="4597681"/>
                <a:ext cx="372704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4928195" y="157435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5028260" y="317580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5218066" y="459567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0B1BE954-2CD9-4BC5-8A25-E029FE55A2A5}"/>
              </a:ext>
            </a:extLst>
          </p:cNvPr>
          <p:cNvSpPr/>
          <p:nvPr/>
        </p:nvSpPr>
        <p:spPr>
          <a:xfrm>
            <a:off x="5307177" y="6015548"/>
            <a:ext cx="1450712" cy="465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Parámetros</a:t>
            </a:r>
          </a:p>
        </p:txBody>
      </p:sp>
      <p:sp>
        <p:nvSpPr>
          <p:cNvPr id="18" name="Rectangle 38">
            <a:extLst>
              <a:ext uri="{FF2B5EF4-FFF2-40B4-BE49-F238E27FC236}">
                <a16:creationId xmlns:a16="http://schemas.microsoft.com/office/drawing/2014/main" id="{17641C94-EEDE-4D8C-A0B8-055B9B8CB796}"/>
              </a:ext>
            </a:extLst>
          </p:cNvPr>
          <p:cNvSpPr/>
          <p:nvPr/>
        </p:nvSpPr>
        <p:spPr>
          <a:xfrm>
            <a:off x="406400" y="1845373"/>
            <a:ext cx="3850401" cy="465305"/>
          </a:xfrm>
          <a:prstGeom prst="roundRect">
            <a:avLst/>
          </a:prstGeom>
          <a:solidFill>
            <a:srgbClr val="62A39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toma de decisiones</a:t>
            </a:r>
          </a:p>
        </p:txBody>
      </p:sp>
      <p:sp>
        <p:nvSpPr>
          <p:cNvPr id="19" name="Rectangle 38">
            <a:extLst>
              <a:ext uri="{FF2B5EF4-FFF2-40B4-BE49-F238E27FC236}">
                <a16:creationId xmlns:a16="http://schemas.microsoft.com/office/drawing/2014/main" id="{E71D6539-AD5A-493C-BAAF-B765C1B386CD}"/>
              </a:ext>
            </a:extLst>
          </p:cNvPr>
          <p:cNvSpPr/>
          <p:nvPr/>
        </p:nvSpPr>
        <p:spPr>
          <a:xfrm>
            <a:off x="457781" y="3004109"/>
            <a:ext cx="3783409" cy="828454"/>
          </a:xfrm>
          <a:prstGeom prst="roundRect">
            <a:avLst/>
          </a:prstGeom>
          <a:solidFill>
            <a:srgbClr val="42BA97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 medida de desempeño adecuada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D613C8AB-2B42-4EF7-BF6A-D486916A07E5}"/>
              </a:ext>
            </a:extLst>
          </p:cNvPr>
          <p:cNvSpPr/>
          <p:nvPr/>
        </p:nvSpPr>
        <p:spPr>
          <a:xfrm>
            <a:off x="457780" y="4162845"/>
            <a:ext cx="3783411" cy="1191603"/>
          </a:xfrm>
          <a:prstGeom prst="roundRect">
            <a:avLst/>
          </a:prstGeom>
          <a:solidFill>
            <a:srgbClr val="27CED7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las limitaciones que se puedan imponer sobre los valores de las variables de decisión</a:t>
            </a:r>
            <a:endParaRPr lang="es-CO" sz="2133" dirty="0">
              <a:solidFill>
                <a:schemeClr val="bg2">
                  <a:lumMod val="10000"/>
                </a:schemeClr>
              </a:solidFill>
              <a:latin typeface="Ancizar Sans" panose="020B0602040300000003" pitchFamily="34" charset="0"/>
            </a:endParaRP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76E2746-26DB-4D5E-9734-20186778B88E}"/>
              </a:ext>
            </a:extLst>
          </p:cNvPr>
          <p:cNvCxnSpPr>
            <a:cxnSpLocks/>
          </p:cNvCxnSpPr>
          <p:nvPr/>
        </p:nvCxnSpPr>
        <p:spPr>
          <a:xfrm>
            <a:off x="4368800" y="2078025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3447E77-9A14-4E49-9FD9-5D34A8B37E43}"/>
              </a:ext>
            </a:extLst>
          </p:cNvPr>
          <p:cNvCxnSpPr>
            <a:cxnSpLocks/>
          </p:cNvCxnSpPr>
          <p:nvPr/>
        </p:nvCxnSpPr>
        <p:spPr>
          <a:xfrm>
            <a:off x="4368800" y="3408425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634D2F9-4342-46AF-9921-4BF28D997C31}"/>
              </a:ext>
            </a:extLst>
          </p:cNvPr>
          <p:cNvCxnSpPr>
            <a:cxnSpLocks/>
          </p:cNvCxnSpPr>
          <p:nvPr/>
        </p:nvCxnSpPr>
        <p:spPr>
          <a:xfrm>
            <a:off x="4368800" y="4822824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7349625" y="203735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7349625" y="336775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7349625" y="478215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670148-AC9A-473C-8234-B97C41763102}"/>
              </a:ext>
            </a:extLst>
          </p:cNvPr>
          <p:cNvSpPr/>
          <p:nvPr/>
        </p:nvSpPr>
        <p:spPr bwMode="auto">
          <a:xfrm>
            <a:off x="8462044" y="316542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C96E188-2193-418A-AC7F-8B937D5CC1D0}"/>
              </a:ext>
            </a:extLst>
          </p:cNvPr>
          <p:cNvSpPr/>
          <p:nvPr/>
        </p:nvSpPr>
        <p:spPr bwMode="auto">
          <a:xfrm>
            <a:off x="9396616" y="314865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BBCECF5-905C-4AC1-96D5-28E4604B14EB}"/>
              </a:ext>
            </a:extLst>
          </p:cNvPr>
          <p:cNvSpPr/>
          <p:nvPr/>
        </p:nvSpPr>
        <p:spPr bwMode="auto">
          <a:xfrm>
            <a:off x="10782552" y="3181177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59227-4D91-4941-952D-D5DD4F07E991}"/>
              </a:ext>
            </a:extLst>
          </p:cNvPr>
          <p:cNvSpPr/>
          <p:nvPr/>
        </p:nvSpPr>
        <p:spPr bwMode="auto">
          <a:xfrm>
            <a:off x="9895281" y="452148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A409AFF-206A-44E6-A1E5-CE43112DBC92}"/>
              </a:ext>
            </a:extLst>
          </p:cNvPr>
          <p:cNvSpPr/>
          <p:nvPr/>
        </p:nvSpPr>
        <p:spPr bwMode="auto">
          <a:xfrm>
            <a:off x="8802400" y="455401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20B40A8-EA20-4757-9245-D3622B8B75D2}"/>
              </a:ext>
            </a:extLst>
          </p:cNvPr>
          <p:cNvCxnSpPr>
            <a:cxnSpLocks/>
          </p:cNvCxnSpPr>
          <p:nvPr/>
        </p:nvCxnSpPr>
        <p:spPr>
          <a:xfrm>
            <a:off x="7363626" y="6273800"/>
            <a:ext cx="40659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A60E8B-36FF-4A38-8A7E-33C2B216CD8E}"/>
              </a:ext>
            </a:extLst>
          </p:cNvPr>
          <p:cNvCxnSpPr>
            <a:cxnSpLocks/>
          </p:cNvCxnSpPr>
          <p:nvPr/>
        </p:nvCxnSpPr>
        <p:spPr>
          <a:xfrm>
            <a:off x="11415607" y="3896459"/>
            <a:ext cx="0" cy="2377341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A7B6BC3-2761-4259-B4B5-058B36A1BC7A}"/>
              </a:ext>
            </a:extLst>
          </p:cNvPr>
          <p:cNvCxnSpPr>
            <a:cxnSpLocks/>
          </p:cNvCxnSpPr>
          <p:nvPr/>
        </p:nvCxnSpPr>
        <p:spPr>
          <a:xfrm flipH="1">
            <a:off x="8569359" y="3896459"/>
            <a:ext cx="28462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0CCE41-CB5B-444C-A6BC-5D5A24819EAC}"/>
              </a:ext>
            </a:extLst>
          </p:cNvPr>
          <p:cNvCxnSpPr>
            <a:cxnSpLocks/>
          </p:cNvCxnSpPr>
          <p:nvPr/>
        </p:nvCxnSpPr>
        <p:spPr>
          <a:xfrm flipH="1">
            <a:off x="7923659" y="5358623"/>
            <a:ext cx="34919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B47012-BA53-49AE-B83F-B257285C1DC0}"/>
              </a:ext>
            </a:extLst>
          </p:cNvPr>
          <p:cNvCxnSpPr>
            <a:cxnSpLocks/>
          </p:cNvCxnSpPr>
          <p:nvPr/>
        </p:nvCxnSpPr>
        <p:spPr>
          <a:xfrm flipH="1">
            <a:off x="8586776" y="3648083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E930836-598E-47A2-A30A-FFB861E92E14}"/>
              </a:ext>
            </a:extLst>
          </p:cNvPr>
          <p:cNvCxnSpPr>
            <a:cxnSpLocks/>
          </p:cNvCxnSpPr>
          <p:nvPr/>
        </p:nvCxnSpPr>
        <p:spPr>
          <a:xfrm flipH="1">
            <a:off x="9515475" y="362861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D8AC06-243A-4B02-8D0C-B13ED9463DC9}"/>
              </a:ext>
            </a:extLst>
          </p:cNvPr>
          <p:cNvCxnSpPr>
            <a:cxnSpLocks/>
          </p:cNvCxnSpPr>
          <p:nvPr/>
        </p:nvCxnSpPr>
        <p:spPr>
          <a:xfrm flipH="1">
            <a:off x="10902552" y="364906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9025A69-0F71-4E4F-A62C-ADA464BC6522}"/>
              </a:ext>
            </a:extLst>
          </p:cNvPr>
          <p:cNvCxnSpPr>
            <a:cxnSpLocks/>
          </p:cNvCxnSpPr>
          <p:nvPr/>
        </p:nvCxnSpPr>
        <p:spPr>
          <a:xfrm flipH="1">
            <a:off x="8939659" y="508656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B7CFB90-0CEF-4982-8211-CE413335FC83}"/>
              </a:ext>
            </a:extLst>
          </p:cNvPr>
          <p:cNvCxnSpPr>
            <a:cxnSpLocks/>
          </p:cNvCxnSpPr>
          <p:nvPr/>
        </p:nvCxnSpPr>
        <p:spPr>
          <a:xfrm flipH="1">
            <a:off x="10015282" y="506518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299995E-3872-4D63-97CD-65FD2E134099}"/>
              </a:ext>
            </a:extLst>
          </p:cNvPr>
          <p:cNvSpPr txBox="1"/>
          <p:nvPr/>
        </p:nvSpPr>
        <p:spPr>
          <a:xfrm>
            <a:off x="457780" y="5816200"/>
            <a:ext cx="3783411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La determinación de un valor por parámetro es una tarea difícil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A34208B-E749-4371-A8CE-B6767455907B}"/>
              </a:ext>
            </a:extLst>
          </p:cNvPr>
          <p:cNvCxnSpPr>
            <a:cxnSpLocks/>
          </p:cNvCxnSpPr>
          <p:nvPr/>
        </p:nvCxnSpPr>
        <p:spPr>
          <a:xfrm>
            <a:off x="4368800" y="6234361"/>
            <a:ext cx="406400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997A2448-20C5-9640-923F-2125BE73A9B9}"/>
              </a:ext>
            </a:extLst>
          </p:cNvPr>
          <p:cNvCxnSpPr>
            <a:cxnSpLocks/>
          </p:cNvCxnSpPr>
          <p:nvPr/>
        </p:nvCxnSpPr>
        <p:spPr>
          <a:xfrm flipH="1">
            <a:off x="8026400" y="500942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23">
            <a:extLst>
              <a:ext uri="{FF2B5EF4-FFF2-40B4-BE49-F238E27FC236}">
                <a16:creationId xmlns:a16="http://schemas.microsoft.com/office/drawing/2014/main" id="{41830B75-C880-EA47-8DA5-6EB8520C0E1C}"/>
              </a:ext>
            </a:extLst>
          </p:cNvPr>
          <p:cNvSpPr/>
          <p:nvPr/>
        </p:nvSpPr>
        <p:spPr bwMode="auto">
          <a:xfrm>
            <a:off x="7888000" y="4620221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4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440401" y="1809211"/>
                <a:ext cx="16888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i="1">
                          <a:latin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01" y="1809211"/>
                <a:ext cx="1688839" cy="369332"/>
              </a:xfrm>
              <a:prstGeom prst="rect">
                <a:avLst/>
              </a:prstGeom>
              <a:blipFill>
                <a:blip r:embed="rId3"/>
                <a:stretch>
                  <a:fillRect l="-1444" b="-1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/>
              <p:nvPr/>
            </p:nvSpPr>
            <p:spPr>
              <a:xfrm>
                <a:off x="3440400" y="3213701"/>
                <a:ext cx="355798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. . .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5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B402760-366F-4457-9A18-54C1F615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400" y="3213701"/>
                <a:ext cx="3557981" cy="369332"/>
              </a:xfrm>
              <a:prstGeom prst="rect">
                <a:avLst/>
              </a:prstGeom>
              <a:blipFill>
                <a:blip r:embed="rId4"/>
                <a:stretch>
                  <a:fillRect l="-1199"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7F782CF-DAC7-4A7C-9939-D54693BFADE9}"/>
              </a:ext>
            </a:extLst>
          </p:cNvPr>
          <p:cNvSpPr txBox="1"/>
          <p:nvPr/>
        </p:nvSpPr>
        <p:spPr>
          <a:xfrm>
            <a:off x="3628117" y="4182019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/>
              <p:nvPr/>
            </p:nvSpPr>
            <p:spPr>
              <a:xfrm>
                <a:off x="3251201" y="4597681"/>
                <a:ext cx="3762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3 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...+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sv-SE" sz="2400" i="1">
                          <a:latin typeface="Cambria Math" panose="02040503050406030204" pitchFamily="18" charset="0"/>
                        </a:rPr>
                        <m:t> 10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7A5549E-A3AE-4A5C-B9DE-6E196ACF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1" y="4597681"/>
                <a:ext cx="376212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8">
            <a:extLst>
              <a:ext uri="{FF2B5EF4-FFF2-40B4-BE49-F238E27FC236}">
                <a16:creationId xmlns:a16="http://schemas.microsoft.com/office/drawing/2014/main" id="{2E2393F6-D8C5-474B-94AF-8F6FA1F5C04A}"/>
              </a:ext>
            </a:extLst>
          </p:cNvPr>
          <p:cNvSpPr/>
          <p:nvPr/>
        </p:nvSpPr>
        <p:spPr>
          <a:xfrm>
            <a:off x="510969" y="1574359"/>
            <a:ext cx="2208000" cy="8284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N variables de decisión </a:t>
            </a: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F49FDEBD-3B8B-4BE9-9531-1D9802CD5E84}"/>
              </a:ext>
            </a:extLst>
          </p:cNvPr>
          <p:cNvSpPr/>
          <p:nvPr/>
        </p:nvSpPr>
        <p:spPr>
          <a:xfrm>
            <a:off x="611034" y="3175805"/>
            <a:ext cx="2007870" cy="46530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16" name="Rectangle 38">
            <a:extLst>
              <a:ext uri="{FF2B5EF4-FFF2-40B4-BE49-F238E27FC236}">
                <a16:creationId xmlns:a16="http://schemas.microsoft.com/office/drawing/2014/main" id="{03C21525-C960-49FF-877A-F4B69AD60099}"/>
              </a:ext>
            </a:extLst>
          </p:cNvPr>
          <p:cNvSpPr/>
          <p:nvPr/>
        </p:nvSpPr>
        <p:spPr>
          <a:xfrm>
            <a:off x="800841" y="4595676"/>
            <a:ext cx="1628257" cy="46530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17" name="Rectangle 38">
            <a:extLst>
              <a:ext uri="{FF2B5EF4-FFF2-40B4-BE49-F238E27FC236}">
                <a16:creationId xmlns:a16="http://schemas.microsoft.com/office/drawing/2014/main" id="{0B1BE954-2CD9-4BC5-8A25-E029FE55A2A5}"/>
              </a:ext>
            </a:extLst>
          </p:cNvPr>
          <p:cNvSpPr/>
          <p:nvPr/>
        </p:nvSpPr>
        <p:spPr>
          <a:xfrm>
            <a:off x="889952" y="6015548"/>
            <a:ext cx="1450712" cy="4653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algn="ctr"/>
            <a:r>
              <a:rPr lang="es-CO" sz="2133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Parámetros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79A233-7C4E-41D6-87FA-18B915F11C50}"/>
              </a:ext>
            </a:extLst>
          </p:cNvPr>
          <p:cNvCxnSpPr>
            <a:cxnSpLocks/>
          </p:cNvCxnSpPr>
          <p:nvPr/>
        </p:nvCxnSpPr>
        <p:spPr>
          <a:xfrm>
            <a:off x="2932400" y="2037357"/>
            <a:ext cx="406400" cy="0"/>
          </a:xfrm>
          <a:prstGeom prst="line">
            <a:avLst/>
          </a:prstGeom>
          <a:ln w="28575"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243677-55A7-4965-9A72-FFAD23721FB9}"/>
              </a:ext>
            </a:extLst>
          </p:cNvPr>
          <p:cNvCxnSpPr>
            <a:cxnSpLocks/>
          </p:cNvCxnSpPr>
          <p:nvPr/>
        </p:nvCxnSpPr>
        <p:spPr>
          <a:xfrm>
            <a:off x="2932400" y="3367757"/>
            <a:ext cx="406400" cy="0"/>
          </a:xfrm>
          <a:prstGeom prst="line">
            <a:avLst/>
          </a:prstGeom>
          <a:ln w="28575">
            <a:solidFill>
              <a:srgbClr val="42BA9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FE8CE9D-B490-4FC2-9D61-98358DE678BE}"/>
              </a:ext>
            </a:extLst>
          </p:cNvPr>
          <p:cNvCxnSpPr>
            <a:cxnSpLocks/>
          </p:cNvCxnSpPr>
          <p:nvPr/>
        </p:nvCxnSpPr>
        <p:spPr>
          <a:xfrm>
            <a:off x="2932400" y="4782156"/>
            <a:ext cx="406400" cy="0"/>
          </a:xfrm>
          <a:prstGeom prst="line">
            <a:avLst/>
          </a:prstGeom>
          <a:ln w="28575">
            <a:solidFill>
              <a:srgbClr val="27CED7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0670148-AC9A-473C-8234-B97C41763102}"/>
              </a:ext>
            </a:extLst>
          </p:cNvPr>
          <p:cNvSpPr/>
          <p:nvPr/>
        </p:nvSpPr>
        <p:spPr bwMode="auto">
          <a:xfrm>
            <a:off x="4044819" y="316542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C96E188-2193-418A-AC7F-8B937D5CC1D0}"/>
              </a:ext>
            </a:extLst>
          </p:cNvPr>
          <p:cNvSpPr/>
          <p:nvPr/>
        </p:nvSpPr>
        <p:spPr bwMode="auto">
          <a:xfrm>
            <a:off x="4979391" y="314865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BBCECF5-905C-4AC1-96D5-28E4604B14EB}"/>
              </a:ext>
            </a:extLst>
          </p:cNvPr>
          <p:cNvSpPr/>
          <p:nvPr/>
        </p:nvSpPr>
        <p:spPr bwMode="auto">
          <a:xfrm>
            <a:off x="6365327" y="3181177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0959227-4D91-4941-952D-D5DD4F07E991}"/>
              </a:ext>
            </a:extLst>
          </p:cNvPr>
          <p:cNvSpPr/>
          <p:nvPr/>
        </p:nvSpPr>
        <p:spPr bwMode="auto">
          <a:xfrm>
            <a:off x="5478056" y="4521489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A409AFF-206A-44E6-A1E5-CE43112DBC92}"/>
              </a:ext>
            </a:extLst>
          </p:cNvPr>
          <p:cNvSpPr/>
          <p:nvPr/>
        </p:nvSpPr>
        <p:spPr bwMode="auto">
          <a:xfrm>
            <a:off x="4152133" y="4554015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20B40A8-EA20-4757-9245-D3622B8B75D2}"/>
              </a:ext>
            </a:extLst>
          </p:cNvPr>
          <p:cNvCxnSpPr>
            <a:cxnSpLocks/>
          </p:cNvCxnSpPr>
          <p:nvPr/>
        </p:nvCxnSpPr>
        <p:spPr>
          <a:xfrm>
            <a:off x="2946400" y="6273800"/>
            <a:ext cx="40659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BA60E8B-36FF-4A38-8A7E-33C2B216CD8E}"/>
              </a:ext>
            </a:extLst>
          </p:cNvPr>
          <p:cNvCxnSpPr>
            <a:cxnSpLocks/>
          </p:cNvCxnSpPr>
          <p:nvPr/>
        </p:nvCxnSpPr>
        <p:spPr>
          <a:xfrm>
            <a:off x="6998381" y="3896459"/>
            <a:ext cx="0" cy="2377341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8A7B6BC3-2761-4259-B4B5-058B36A1BC7A}"/>
              </a:ext>
            </a:extLst>
          </p:cNvPr>
          <p:cNvCxnSpPr>
            <a:cxnSpLocks/>
          </p:cNvCxnSpPr>
          <p:nvPr/>
        </p:nvCxnSpPr>
        <p:spPr>
          <a:xfrm flipH="1">
            <a:off x="4152133" y="3896459"/>
            <a:ext cx="2846248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60CCE41-CB5B-444C-A6BC-5D5A24819EAC}"/>
              </a:ext>
            </a:extLst>
          </p:cNvPr>
          <p:cNvCxnSpPr>
            <a:cxnSpLocks/>
          </p:cNvCxnSpPr>
          <p:nvPr/>
        </p:nvCxnSpPr>
        <p:spPr>
          <a:xfrm flipH="1">
            <a:off x="3338800" y="5358623"/>
            <a:ext cx="3659581" cy="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B47012-BA53-49AE-B83F-B257285C1DC0}"/>
              </a:ext>
            </a:extLst>
          </p:cNvPr>
          <p:cNvCxnSpPr>
            <a:cxnSpLocks/>
          </p:cNvCxnSpPr>
          <p:nvPr/>
        </p:nvCxnSpPr>
        <p:spPr>
          <a:xfrm flipH="1">
            <a:off x="4169551" y="3648083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E930836-598E-47A2-A30A-FFB861E92E14}"/>
              </a:ext>
            </a:extLst>
          </p:cNvPr>
          <p:cNvCxnSpPr>
            <a:cxnSpLocks/>
          </p:cNvCxnSpPr>
          <p:nvPr/>
        </p:nvCxnSpPr>
        <p:spPr>
          <a:xfrm flipH="1">
            <a:off x="5098250" y="362861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37D8AC06-243A-4B02-8D0C-B13ED9463DC9}"/>
              </a:ext>
            </a:extLst>
          </p:cNvPr>
          <p:cNvCxnSpPr>
            <a:cxnSpLocks/>
          </p:cNvCxnSpPr>
          <p:nvPr/>
        </p:nvCxnSpPr>
        <p:spPr>
          <a:xfrm flipH="1">
            <a:off x="6485327" y="3649064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9025A69-0F71-4E4F-A62C-ADA464BC6522}"/>
              </a:ext>
            </a:extLst>
          </p:cNvPr>
          <p:cNvCxnSpPr>
            <a:cxnSpLocks/>
          </p:cNvCxnSpPr>
          <p:nvPr/>
        </p:nvCxnSpPr>
        <p:spPr>
          <a:xfrm flipH="1">
            <a:off x="3352800" y="508656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2B7CFB90-0CEF-4982-8211-CE413335FC83}"/>
              </a:ext>
            </a:extLst>
          </p:cNvPr>
          <p:cNvCxnSpPr>
            <a:cxnSpLocks/>
          </p:cNvCxnSpPr>
          <p:nvPr/>
        </p:nvCxnSpPr>
        <p:spPr>
          <a:xfrm flipH="1">
            <a:off x="5598056" y="5065185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EB88E0B-91AD-441D-ACAE-EAA96047ADD9}"/>
              </a:ext>
            </a:extLst>
          </p:cNvPr>
          <p:cNvSpPr txBox="1"/>
          <p:nvPr/>
        </p:nvSpPr>
        <p:spPr>
          <a:xfrm>
            <a:off x="7179899" y="2752980"/>
            <a:ext cx="5039443" cy="214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El problema es elegir los valores de las variables de decisión de manera que se </a:t>
            </a:r>
            <a:r>
              <a:rPr lang="es-ES" sz="2667" b="1" dirty="0">
                <a:solidFill>
                  <a:srgbClr val="FF0000"/>
                </a:solidFill>
                <a:latin typeface="Ancizar Sans Extrabold" panose="020B0902040300000003" pitchFamily="34" charset="0"/>
              </a:rPr>
              <a:t>maximice</a:t>
            </a:r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/ </a:t>
            </a:r>
            <a:r>
              <a:rPr lang="es-ES" sz="2667" b="1" dirty="0">
                <a:solidFill>
                  <a:srgbClr val="FF0000"/>
                </a:solidFill>
                <a:latin typeface="Ancizar Sans Extrabold" panose="020B0902040300000003" pitchFamily="34" charset="0"/>
              </a:rPr>
              <a:t>minimice </a:t>
            </a:r>
            <a:r>
              <a:rPr lang="es-ES" sz="2667" b="1" dirty="0">
                <a:solidFill>
                  <a:schemeClr val="accent4"/>
                </a:solidFill>
                <a:latin typeface="Ancizar Sans Extrabold" panose="020B0902040300000003" pitchFamily="34" charset="0"/>
              </a:rPr>
              <a:t>la función objetivo, sujeta a las restricciones dadas.</a:t>
            </a:r>
          </a:p>
        </p:txBody>
      </p:sp>
      <p:sp>
        <p:nvSpPr>
          <p:cNvPr id="35" name="Rectángulo: esquinas redondeadas 22">
            <a:extLst>
              <a:ext uri="{FF2B5EF4-FFF2-40B4-BE49-F238E27FC236}">
                <a16:creationId xmlns:a16="http://schemas.microsoft.com/office/drawing/2014/main" id="{DB215DB4-FDF2-494A-80D3-C9A11F15D05D}"/>
              </a:ext>
            </a:extLst>
          </p:cNvPr>
          <p:cNvSpPr/>
          <p:nvPr/>
        </p:nvSpPr>
        <p:spPr bwMode="auto">
          <a:xfrm>
            <a:off x="3251200" y="4546600"/>
            <a:ext cx="240000" cy="434379"/>
          </a:xfrm>
          <a:prstGeom prst="roundRect">
            <a:avLst/>
          </a:prstGeom>
          <a:noFill/>
          <a:ln w="19050">
            <a:solidFill>
              <a:srgbClr val="1CADE4"/>
            </a:solidFill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C1AEAFD-84F4-CD43-BB54-6F98AC467266}"/>
              </a:ext>
            </a:extLst>
          </p:cNvPr>
          <p:cNvCxnSpPr>
            <a:cxnSpLocks/>
          </p:cNvCxnSpPr>
          <p:nvPr/>
        </p:nvCxnSpPr>
        <p:spPr>
          <a:xfrm flipH="1">
            <a:off x="4267200" y="5054600"/>
            <a:ext cx="1141" cy="248376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7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GENERALIDADES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idx="1"/>
          </p:nvPr>
        </p:nvSpPr>
        <p:spPr>
          <a:xfrm>
            <a:off x="685800" y="1690688"/>
            <a:ext cx="10820400" cy="111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Maximización, cuando lo que se persigue es el máximo de utilidad o ingreso.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Minimización, cuando se persigue un mínimo de costos o egresos de una empresa.</a:t>
            </a:r>
            <a:endParaRPr dirty="0"/>
          </a:p>
        </p:txBody>
      </p:sp>
      <p:sp>
        <p:nvSpPr>
          <p:cNvPr id="152" name="Google Shape;152;p2"/>
          <p:cNvSpPr txBox="1"/>
          <p:nvPr/>
        </p:nvSpPr>
        <p:spPr>
          <a:xfrm>
            <a:off x="838200" y="3016251"/>
            <a:ext cx="10820400" cy="294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Una fábrica de muebles produce sillas, mesas y escritorios para los cuales ha establecido que rinden una contribución a las utilidades de $5.000, $8.000 y $6.000 por unidad respectivamente.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la producción de dichos artículos la compañía cuenta con una disponibilidad semanal de 100 metros de madera, 150 metros de tubo y 120 horas de mano de obra (horas-hombre).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MX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Además, mediante un estudio se ha determinado que para producir una silla se requieren 5 metros de madera, 3 metros de tubo y 4 horas de mano de obra; para producir una mesa se necesitan 3 metros de madera, 6 metros de tubo y 3 horas hombre de trabajo; mientras que para producir un escritorio se requieren 7 metros de madera, 4 metros de tubo y 3 horas de mano de obra.</a:t>
            </a: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5A7C0E-288B-482F-8EC4-108A9EC12932}"/>
              </a:ext>
            </a:extLst>
          </p:cNvPr>
          <p:cNvSpPr txBox="1"/>
          <p:nvPr/>
        </p:nvSpPr>
        <p:spPr>
          <a:xfrm>
            <a:off x="1320800" y="4343401"/>
            <a:ext cx="20320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733" dirty="0">
                <a:solidFill>
                  <a:schemeClr val="accent4"/>
                </a:solidFill>
                <a:latin typeface="Ancizar Sans Black" panose="020B0A02040300000003" pitchFamily="34" charset="0"/>
              </a:rPr>
              <a:t>Ventajas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114B0CB3-6659-44DF-A7F1-D31D3624D4A7}"/>
              </a:ext>
            </a:extLst>
          </p:cNvPr>
          <p:cNvSpPr/>
          <p:nvPr/>
        </p:nvSpPr>
        <p:spPr>
          <a:xfrm>
            <a:off x="3962401" y="1905001"/>
            <a:ext cx="73660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Describe un problema en forma mucho más concisa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Hace más comprensible toda la estructura del problema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Ayuda a revelar las relaciones importantes de causa-efecto.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Indica con mayor claridad qué datos adicionales son importantes para el análisis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Facilita el manejo total del problema y, al mismo tiempo, el estudio de sus interrelaciones.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Forma un puente para el empleo de técnicas matemáticas y computadoras de alto poder para analizar el problema. </a:t>
            </a:r>
          </a:p>
        </p:txBody>
      </p:sp>
      <p:pic>
        <p:nvPicPr>
          <p:cNvPr id="3" name="Gráfico 2" descr="Señal de pulgar hacia arriba  con relleno sólido">
            <a:extLst>
              <a:ext uri="{FF2B5EF4-FFF2-40B4-BE49-F238E27FC236}">
                <a16:creationId xmlns:a16="http://schemas.microsoft.com/office/drawing/2014/main" id="{2AC77D59-7B25-446D-BD17-17B0B1E3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00" y="2408675"/>
            <a:ext cx="18796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2.2 Formulación de un modelo matemático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114B0CB3-6659-44DF-A7F1-D31D3624D4A7}"/>
              </a:ext>
            </a:extLst>
          </p:cNvPr>
          <p:cNvSpPr/>
          <p:nvPr/>
        </p:nvSpPr>
        <p:spPr>
          <a:xfrm>
            <a:off x="934660" y="3221635"/>
            <a:ext cx="36480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Debido a que un modelo es una simplificación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42A5FA-2BD5-4C6C-93B4-4DE1C085FA26}"/>
              </a:ext>
            </a:extLst>
          </p:cNvPr>
          <p:cNvSpPr txBox="1"/>
          <p:nvPr/>
        </p:nvSpPr>
        <p:spPr>
          <a:xfrm>
            <a:off x="6502400" y="3022600"/>
            <a:ext cx="3648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Debe tenerse cuidado de que el modelo sea siempre una representación válida del problema. </a:t>
            </a:r>
            <a:endParaRPr lang="es-ES" sz="24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F3BAA3C-A62E-4C7D-BD3A-636BB9AC07CA}"/>
              </a:ext>
            </a:extLst>
          </p:cNvPr>
          <p:cNvSpPr/>
          <p:nvPr/>
        </p:nvSpPr>
        <p:spPr bwMode="auto">
          <a:xfrm>
            <a:off x="5137338" y="3474030"/>
            <a:ext cx="797685" cy="697581"/>
          </a:xfrm>
          <a:prstGeom prst="rightArrow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 descr="Forma&#10;&#10;Descripción generada automáticamente con confianza baja">
            <a:extLst>
              <a:ext uri="{FF2B5EF4-FFF2-40B4-BE49-F238E27FC236}">
                <a16:creationId xmlns:a16="http://schemas.microsoft.com/office/drawing/2014/main" id="{BAF9B5A0-835D-4C9A-AA07-70D5D9D98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038600"/>
            <a:ext cx="2037120" cy="2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2.3 Obtención de soluciones a partir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1930400" y="1935738"/>
            <a:ext cx="833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Consiste en desarrollar un procedimiento, por lo general en computadora, para obtener una solución a partir de este modelo</a:t>
            </a: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D045351C-8E99-4E8E-A8C1-A50D69759AFF}"/>
              </a:ext>
            </a:extLst>
          </p:cNvPr>
          <p:cNvSpPr/>
          <p:nvPr/>
        </p:nvSpPr>
        <p:spPr>
          <a:xfrm>
            <a:off x="1901897" y="4102495"/>
            <a:ext cx="3648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ncizar Sans" panose="020B0602040300000003" pitchFamily="34" charset="0"/>
              </a:rPr>
              <a:t>Busca una solución optima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354C95-FD04-444B-BC61-28B4CE2CDD32}"/>
              </a:ext>
            </a:extLst>
          </p:cNvPr>
          <p:cNvSpPr txBox="1"/>
          <p:nvPr/>
        </p:nvSpPr>
        <p:spPr>
          <a:xfrm>
            <a:off x="6642103" y="3534128"/>
            <a:ext cx="3648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Buscar una solución que sea “lo suficientemente buena” para el problema que se enfrenta</a:t>
            </a:r>
          </a:p>
        </p:txBody>
      </p:sp>
      <p:sp>
        <p:nvSpPr>
          <p:cNvPr id="3" name="Distinto de 2">
            <a:extLst>
              <a:ext uri="{FF2B5EF4-FFF2-40B4-BE49-F238E27FC236}">
                <a16:creationId xmlns:a16="http://schemas.microsoft.com/office/drawing/2014/main" id="{29A6FA1B-2318-4024-9E63-397AF9337871}"/>
              </a:ext>
            </a:extLst>
          </p:cNvPr>
          <p:cNvSpPr/>
          <p:nvPr/>
        </p:nvSpPr>
        <p:spPr bwMode="auto">
          <a:xfrm>
            <a:off x="5740400" y="4168678"/>
            <a:ext cx="711200" cy="455373"/>
          </a:xfrm>
          <a:prstGeom prst="mathNotEqual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7D63578-617C-4D54-803B-9611C7F223E5}"/>
              </a:ext>
            </a:extLst>
          </p:cNvPr>
          <p:cNvSpPr txBox="1"/>
          <p:nvPr/>
        </p:nvSpPr>
        <p:spPr>
          <a:xfrm>
            <a:off x="1901897" y="3047886"/>
            <a:ext cx="36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accent4"/>
                </a:solidFill>
                <a:latin typeface="Ancizar Sans" panose="020B0602040300000003" pitchFamily="34" charset="0"/>
              </a:rPr>
              <a:t>Optimizar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B02F28-FEC8-402A-BF01-D30615423E8E}"/>
              </a:ext>
            </a:extLst>
          </p:cNvPr>
          <p:cNvSpPr txBox="1"/>
          <p:nvPr/>
        </p:nvSpPr>
        <p:spPr>
          <a:xfrm>
            <a:off x="6642101" y="3085986"/>
            <a:ext cx="364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accent2"/>
                </a:solidFill>
                <a:latin typeface="Ancizar Sans" panose="020B0602040300000003" pitchFamily="34" charset="0"/>
              </a:rPr>
              <a:t>Satisfizar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4CA7EC-C8E5-49F3-B018-C25E32590E3D}"/>
              </a:ext>
            </a:extLst>
          </p:cNvPr>
          <p:cNvSpPr txBox="1"/>
          <p:nvPr/>
        </p:nvSpPr>
        <p:spPr>
          <a:xfrm>
            <a:off x="8912299" y="4785754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Herbert Simon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319BC6-01A3-404C-9FB6-096836690D57}"/>
              </a:ext>
            </a:extLst>
          </p:cNvPr>
          <p:cNvSpPr txBox="1"/>
          <p:nvPr/>
        </p:nvSpPr>
        <p:spPr>
          <a:xfrm>
            <a:off x="1422400" y="5582710"/>
            <a:ext cx="934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chemeClr val="accent4"/>
                </a:solidFill>
                <a:latin typeface="Ancizar Sans" panose="020B0602040300000003" pitchFamily="34" charset="0"/>
              </a:rPr>
              <a:t>“Optimizar es la ciencia de lo absoluto;</a:t>
            </a:r>
            <a:r>
              <a:rPr lang="es-ES" sz="2400" dirty="0">
                <a:solidFill>
                  <a:schemeClr val="accent2"/>
                </a:solidFill>
                <a:latin typeface="Ancizar Sans" panose="020B0602040300000003" pitchFamily="34" charset="0"/>
              </a:rPr>
              <a:t> Satisfizar es el arte de lo factible”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3FC4B3-51F6-4FC7-9ED1-7928E9DD2AB7}"/>
              </a:ext>
            </a:extLst>
          </p:cNvPr>
          <p:cNvSpPr txBox="1"/>
          <p:nvPr/>
        </p:nvSpPr>
        <p:spPr>
          <a:xfrm>
            <a:off x="9042400" y="5993079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Samuel Eilon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3" grpId="0" animBg="1"/>
      <p:bldP spid="14" grpId="0"/>
      <p:bldP spid="15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2.3 Obtención de soluciones a partir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1930400" y="1935738"/>
            <a:ext cx="833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ncizar Sans" panose="020B0602040300000003" pitchFamily="34" charset="0"/>
              </a:rPr>
              <a:t>Consiste en desarrollar un procedimiento, por lo general en computadora, para obtener una solución a partir de este modelo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AC8AC4D-DFC7-4D56-B99A-B8B14EBA4ABE}"/>
              </a:ext>
            </a:extLst>
          </p:cNvPr>
          <p:cNvGrpSpPr/>
          <p:nvPr/>
        </p:nvGrpSpPr>
        <p:grpSpPr>
          <a:xfrm>
            <a:off x="1901898" y="3047885"/>
            <a:ext cx="8388205" cy="2055903"/>
            <a:chOff x="1321646" y="2227826"/>
            <a:chExt cx="6291154" cy="1541927"/>
          </a:xfrm>
        </p:grpSpPr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D045351C-8E99-4E8E-A8C1-A50D69759AFF}"/>
                </a:ext>
              </a:extLst>
            </p:cNvPr>
            <p:cNvSpPr/>
            <p:nvPr/>
          </p:nvSpPr>
          <p:spPr>
            <a:xfrm>
              <a:off x="1321646" y="3018783"/>
              <a:ext cx="2736000" cy="3462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2">
                      <a:lumMod val="10000"/>
                    </a:schemeClr>
                  </a:solidFill>
                  <a:latin typeface="Ancizar Sans" panose="020B0602040300000003" pitchFamily="34" charset="0"/>
                </a:rPr>
                <a:t>Busca una solución optima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BC354C95-FD04-444B-BC61-28B4CE2CDD32}"/>
                </a:ext>
              </a:extLst>
            </p:cNvPr>
            <p:cNvSpPr txBox="1"/>
            <p:nvPr/>
          </p:nvSpPr>
          <p:spPr>
            <a:xfrm>
              <a:off x="4876800" y="2592508"/>
              <a:ext cx="2736000" cy="11772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ES" sz="2400" dirty="0">
                  <a:latin typeface="Ancizar Sans" panose="020B0602040300000003" pitchFamily="34" charset="0"/>
                </a:rPr>
                <a:t>Buscar una solución que sea “lo suficientemente buena” para el problema que se enfrenta</a:t>
              </a:r>
            </a:p>
          </p:txBody>
        </p:sp>
        <p:sp>
          <p:nvSpPr>
            <p:cNvPr id="3" name="Distinto de 2">
              <a:extLst>
                <a:ext uri="{FF2B5EF4-FFF2-40B4-BE49-F238E27FC236}">
                  <a16:creationId xmlns:a16="http://schemas.microsoft.com/office/drawing/2014/main" id="{29A6FA1B-2318-4024-9E63-397AF9337871}"/>
                </a:ext>
              </a:extLst>
            </p:cNvPr>
            <p:cNvSpPr/>
            <p:nvPr/>
          </p:nvSpPr>
          <p:spPr bwMode="auto">
            <a:xfrm>
              <a:off x="4200523" y="3068420"/>
              <a:ext cx="533400" cy="341530"/>
            </a:xfrm>
            <a:prstGeom prst="mathNotEqual">
              <a:avLst/>
            </a:prstGeom>
            <a:solidFill>
              <a:schemeClr val="tx2"/>
            </a:solidFill>
            <a:ln w="19050">
              <a:noFill/>
              <a:round/>
              <a:headEnd/>
              <a:tailEnd/>
            </a:ln>
          </p:spPr>
          <p:txBody>
            <a:bodyPr vert="horz" wrap="none" lIns="121920" tIns="60960" rIns="121920" bIns="6096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s-E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E7D63578-617C-4D54-803B-9611C7F223E5}"/>
                </a:ext>
              </a:extLst>
            </p:cNvPr>
            <p:cNvSpPr txBox="1"/>
            <p:nvPr/>
          </p:nvSpPr>
          <p:spPr>
            <a:xfrm>
              <a:off x="1321646" y="2227826"/>
              <a:ext cx="273600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accent4"/>
                  </a:solidFill>
                  <a:latin typeface="Ancizar Sans" panose="020B0602040300000003" pitchFamily="34" charset="0"/>
                </a:rPr>
                <a:t>Optimizar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AB02F28-FEC8-402A-BF01-D30615423E8E}"/>
                </a:ext>
              </a:extLst>
            </p:cNvPr>
            <p:cNvSpPr txBox="1"/>
            <p:nvPr/>
          </p:nvSpPr>
          <p:spPr>
            <a:xfrm>
              <a:off x="4876799" y="2256401"/>
              <a:ext cx="273600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accent2"/>
                  </a:solidFill>
                  <a:latin typeface="Ancizar Sans" panose="020B0602040300000003" pitchFamily="34" charset="0"/>
                </a:rPr>
                <a:t>Satisfizar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4CA7EC-C8E5-49F3-B018-C25E32590E3D}"/>
              </a:ext>
            </a:extLst>
          </p:cNvPr>
          <p:cNvSpPr txBox="1"/>
          <p:nvPr/>
        </p:nvSpPr>
        <p:spPr>
          <a:xfrm>
            <a:off x="9318699" y="4953001"/>
            <a:ext cx="1450901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467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" panose="020B0602040300000003" pitchFamily="34" charset="0"/>
              </a:rPr>
              <a:t>Herbert Simon</a:t>
            </a:r>
            <a:endParaRPr lang="es-ES" sz="146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F96A9C8E-668E-4FC9-8271-FD8F91EC7BA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3451" y="5134568"/>
            <a:ext cx="0" cy="1048880"/>
          </a:xfrm>
          <a:prstGeom prst="line">
            <a:avLst/>
          </a:prstGeom>
          <a:ln w="28575">
            <a:solidFill>
              <a:srgbClr val="1CADE4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B7E73C5-4304-4AE8-90E2-03903E14B3AE}"/>
              </a:ext>
            </a:extLst>
          </p:cNvPr>
          <p:cNvSpPr txBox="1"/>
          <p:nvPr/>
        </p:nvSpPr>
        <p:spPr>
          <a:xfrm>
            <a:off x="6845301" y="5422021"/>
            <a:ext cx="3416299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A3CE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ncizar Sans" panose="020B0602040300000003" pitchFamily="34" charset="0"/>
              </a:rPr>
              <a:t>Procedimientos heurísticos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F2D283-E750-482B-B0FB-73925C492F83}"/>
              </a:ext>
            </a:extLst>
          </p:cNvPr>
          <p:cNvSpPr txBox="1"/>
          <p:nvPr/>
        </p:nvSpPr>
        <p:spPr>
          <a:xfrm>
            <a:off x="6845301" y="6183448"/>
            <a:ext cx="3416299" cy="400110"/>
          </a:xfrm>
          <a:prstGeom prst="rect">
            <a:avLst/>
          </a:prstGeom>
          <a:solidFill>
            <a:schemeClr val="bg1"/>
          </a:solidFill>
          <a:ln w="57150">
            <a:solidFill>
              <a:srgbClr val="A3CE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latin typeface="Ancizar Sans" panose="020B0602040300000003" pitchFamily="34" charset="0"/>
              </a:rPr>
              <a:t>Una buena solución subóptima</a:t>
            </a:r>
          </a:p>
        </p:txBody>
      </p:sp>
    </p:spTree>
    <p:extLst>
      <p:ext uri="{BB962C8B-B14F-4D97-AF65-F5344CB8AC3E}">
        <p14:creationId xmlns:p14="http://schemas.microsoft.com/office/powerpoint/2010/main" val="30211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>
            <a:extLst>
              <a:ext uri="{FF2B5EF4-FFF2-40B4-BE49-F238E27FC236}">
                <a16:creationId xmlns:a16="http://schemas.microsoft.com/office/drawing/2014/main" id="{66DD5745-D12F-4E22-BF13-43B7D11D6911}"/>
              </a:ext>
            </a:extLst>
          </p:cNvPr>
          <p:cNvSpPr/>
          <p:nvPr/>
        </p:nvSpPr>
        <p:spPr bwMode="auto">
          <a:xfrm>
            <a:off x="6096000" y="-67485"/>
            <a:ext cx="6096000" cy="6925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8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2.4 Prueba del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609600" y="4005048"/>
            <a:ext cx="5080000" cy="10770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Antes de usar el modelo debe probarse de manera exhaustiva para intentar identificar y corregir la mayor cantidad posible de fallas.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4CC1EDF-4437-4BED-8FD1-92AA14BD1EE5}"/>
              </a:ext>
            </a:extLst>
          </p:cNvPr>
          <p:cNvSpPr txBox="1"/>
          <p:nvPr/>
        </p:nvSpPr>
        <p:spPr>
          <a:xfrm>
            <a:off x="609600" y="1909101"/>
            <a:ext cx="5080000" cy="10770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133" dirty="0">
                <a:latin typeface="Ancizar Sans" panose="020B0602040300000003" pitchFamily="34" charset="0"/>
              </a:rPr>
              <a:t>Inevitablemente las primeras versiones de un modelo matemático complejo tendrán muchas fallas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1E39A4D-3DF7-4DEB-91B7-4492BBFD4D6F}"/>
              </a:ext>
            </a:extLst>
          </p:cNvPr>
          <p:cNvSpPr txBox="1"/>
          <p:nvPr/>
        </p:nvSpPr>
        <p:spPr>
          <a:xfrm>
            <a:off x="1524000" y="6058103"/>
            <a:ext cx="3048000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ncizar Sans" panose="020B0602040300000003" pitchFamily="34" charset="0"/>
              </a:rPr>
              <a:t>Validación del modelo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94FC4D-9FFA-4DD7-9846-B70685A22F80}"/>
              </a:ext>
            </a:extLst>
          </p:cNvPr>
          <p:cNvSpPr txBox="1"/>
          <p:nvPr/>
        </p:nvSpPr>
        <p:spPr>
          <a:xfrm>
            <a:off x="6210301" y="1909101"/>
            <a:ext cx="5778500" cy="468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Observar el modelo en forma global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Incluir en la revisión por lo menos a una persona que no haya participado en la elaboración del modelo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Examinar de nuevo la formulación del problema y comparar con el modelo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Revisar que todas las expresiones matemáticas, las dimensiones y las unidades que se emplearon sean congruentes.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Modificar los valores de los parámetros de entrada y/o de las variables de decisión, y comprobar que los resultados del modelo se comportan de una manera plausible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2133" dirty="0">
                <a:latin typeface="Ancizar Sans" panose="020B0602040300000003" pitchFamily="34" charset="0"/>
              </a:rPr>
              <a:t>Prueba retrospectiva, cuando es aplicable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41DA14C9-D0EC-4E9D-ACE1-6B3825D80A7A}"/>
              </a:ext>
            </a:extLst>
          </p:cNvPr>
          <p:cNvSpPr/>
          <p:nvPr/>
        </p:nvSpPr>
        <p:spPr bwMode="auto">
          <a:xfrm rot="5400000">
            <a:off x="2731364" y="3186836"/>
            <a:ext cx="633272" cy="711200"/>
          </a:xfrm>
          <a:prstGeom prst="rightArrow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Es igual a 23">
            <a:extLst>
              <a:ext uri="{FF2B5EF4-FFF2-40B4-BE49-F238E27FC236}">
                <a16:creationId xmlns:a16="http://schemas.microsoft.com/office/drawing/2014/main" id="{2C7C606C-27A8-4D03-9978-B296E611AADC}"/>
              </a:ext>
            </a:extLst>
          </p:cNvPr>
          <p:cNvSpPr/>
          <p:nvPr/>
        </p:nvSpPr>
        <p:spPr bwMode="auto">
          <a:xfrm>
            <a:off x="2705100" y="5296347"/>
            <a:ext cx="812800" cy="609600"/>
          </a:xfrm>
          <a:prstGeom prst="mathEqual">
            <a:avLst/>
          </a:prstGeom>
          <a:solidFill>
            <a:schemeClr val="tx2">
              <a:lumMod val="75000"/>
            </a:schemeClr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4B6325C-BF6F-4AF9-B0A6-2085304CF53A}"/>
              </a:ext>
            </a:extLst>
          </p:cNvPr>
          <p:cNvSpPr txBox="1"/>
          <p:nvPr/>
        </p:nvSpPr>
        <p:spPr>
          <a:xfrm>
            <a:off x="6096001" y="1285529"/>
            <a:ext cx="5778500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133" b="1" dirty="0">
                <a:latin typeface="Ancizar Sans" panose="020B0602040300000003" pitchFamily="34" charset="0"/>
              </a:rPr>
              <a:t>Algunas recomendaciones para probar el modelo</a:t>
            </a:r>
          </a:p>
        </p:txBody>
      </p:sp>
    </p:spTree>
    <p:extLst>
      <p:ext uri="{BB962C8B-B14F-4D97-AF65-F5344CB8AC3E}">
        <p14:creationId xmlns:p14="http://schemas.microsoft.com/office/powerpoint/2010/main" val="23357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2" grpId="0"/>
      <p:bldP spid="23" grpId="0" animBg="1"/>
      <p:bldP spid="24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9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2.5 Preparación para aplicar el modelo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BCC328-2610-407E-8A29-3BC28C8242C8}"/>
              </a:ext>
            </a:extLst>
          </p:cNvPr>
          <p:cNvSpPr txBox="1"/>
          <p:nvPr/>
        </p:nvSpPr>
        <p:spPr>
          <a:xfrm>
            <a:off x="762001" y="1522172"/>
            <a:ext cx="106171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>
                <a:latin typeface="Ancizar Sans" panose="020B0602040300000003" pitchFamily="34" charset="0"/>
              </a:rPr>
              <a:t>Consiste en instalar un sistema bien documentado, compuesto por el modelo, el procedimiento de solución y los procedimientos operativos para su implantación.</a:t>
            </a:r>
          </a:p>
          <a:p>
            <a:pPr algn="just"/>
            <a:endParaRPr lang="es-ES" sz="2400" dirty="0">
              <a:latin typeface="Ancizar Sans" panose="020B0602040300000003" pitchFamily="34" charset="0"/>
            </a:endParaRPr>
          </a:p>
          <a:p>
            <a:pPr algn="just"/>
            <a:r>
              <a:rPr lang="es-ES" sz="2400" dirty="0">
                <a:latin typeface="Ancizar Sans" panose="020B0602040300000003" pitchFamily="34" charset="0"/>
              </a:rPr>
              <a:t>Este sistema contiene diferentes programas integrados, tales como: </a:t>
            </a: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A62376F8-361C-45ED-80F8-88BC532B3485}"/>
              </a:ext>
            </a:extLst>
          </p:cNvPr>
          <p:cNvSpPr>
            <a:spLocks/>
          </p:cNvSpPr>
          <p:nvPr/>
        </p:nvSpPr>
        <p:spPr bwMode="auto">
          <a:xfrm>
            <a:off x="5269628" y="5016017"/>
            <a:ext cx="1650837" cy="1585187"/>
          </a:xfrm>
          <a:custGeom>
            <a:avLst/>
            <a:gdLst/>
            <a:ahLst/>
            <a:cxnLst>
              <a:cxn ang="0">
                <a:pos x="403" y="188"/>
              </a:cxn>
              <a:cxn ang="0">
                <a:pos x="282" y="196"/>
              </a:cxn>
              <a:cxn ang="0">
                <a:pos x="290" y="75"/>
              </a:cxn>
              <a:cxn ang="0">
                <a:pos x="330" y="51"/>
              </a:cxn>
              <a:cxn ang="0">
                <a:pos x="239" y="0"/>
              </a:cxn>
              <a:cxn ang="0">
                <a:pos x="188" y="91"/>
              </a:cxn>
              <a:cxn ang="0">
                <a:pos x="164" y="51"/>
              </a:cxn>
              <a:cxn ang="0">
                <a:pos x="43" y="43"/>
              </a:cxn>
              <a:cxn ang="0">
                <a:pos x="51" y="164"/>
              </a:cxn>
              <a:cxn ang="0">
                <a:pos x="102" y="191"/>
              </a:cxn>
              <a:cxn ang="0">
                <a:pos x="0" y="239"/>
              </a:cxn>
              <a:cxn ang="0">
                <a:pos x="239" y="478"/>
              </a:cxn>
              <a:cxn ang="0">
                <a:pos x="478" y="239"/>
              </a:cxn>
              <a:cxn ang="0">
                <a:pos x="430" y="137"/>
              </a:cxn>
              <a:cxn ang="0">
                <a:pos x="403" y="188"/>
              </a:cxn>
            </a:cxnLst>
            <a:rect l="0" t="0" r="r" b="b"/>
            <a:pathLst>
              <a:path w="478" h="478">
                <a:moveTo>
                  <a:pt x="403" y="188"/>
                </a:moveTo>
                <a:cubicBezTo>
                  <a:pt x="367" y="223"/>
                  <a:pt x="313" y="227"/>
                  <a:pt x="282" y="196"/>
                </a:cubicBezTo>
                <a:cubicBezTo>
                  <a:pt x="251" y="165"/>
                  <a:pt x="255" y="111"/>
                  <a:pt x="290" y="75"/>
                </a:cubicBezTo>
                <a:cubicBezTo>
                  <a:pt x="302" y="64"/>
                  <a:pt x="316" y="55"/>
                  <a:pt x="330" y="51"/>
                </a:cubicBezTo>
                <a:cubicBezTo>
                  <a:pt x="301" y="32"/>
                  <a:pt x="270" y="16"/>
                  <a:pt x="239" y="0"/>
                </a:cubicBezTo>
                <a:cubicBezTo>
                  <a:pt x="223" y="31"/>
                  <a:pt x="207" y="62"/>
                  <a:pt x="188" y="91"/>
                </a:cubicBezTo>
                <a:cubicBezTo>
                  <a:pt x="184" y="77"/>
                  <a:pt x="176" y="63"/>
                  <a:pt x="164" y="51"/>
                </a:cubicBezTo>
                <a:cubicBezTo>
                  <a:pt x="128" y="16"/>
                  <a:pt x="74" y="12"/>
                  <a:pt x="43" y="43"/>
                </a:cubicBezTo>
                <a:cubicBezTo>
                  <a:pt x="12" y="74"/>
                  <a:pt x="16" y="128"/>
                  <a:pt x="51" y="164"/>
                </a:cubicBezTo>
                <a:cubicBezTo>
                  <a:pt x="66" y="178"/>
                  <a:pt x="84" y="188"/>
                  <a:pt x="102" y="191"/>
                </a:cubicBezTo>
                <a:cubicBezTo>
                  <a:pt x="73" y="213"/>
                  <a:pt x="40" y="230"/>
                  <a:pt x="0" y="239"/>
                </a:cubicBezTo>
                <a:cubicBezTo>
                  <a:pt x="239" y="478"/>
                  <a:pt x="239" y="478"/>
                  <a:pt x="239" y="478"/>
                </a:cubicBezTo>
                <a:cubicBezTo>
                  <a:pt x="478" y="239"/>
                  <a:pt x="478" y="239"/>
                  <a:pt x="478" y="239"/>
                </a:cubicBezTo>
                <a:cubicBezTo>
                  <a:pt x="469" y="199"/>
                  <a:pt x="452" y="166"/>
                  <a:pt x="430" y="137"/>
                </a:cubicBezTo>
                <a:cubicBezTo>
                  <a:pt x="427" y="155"/>
                  <a:pt x="417" y="173"/>
                  <a:pt x="403" y="188"/>
                </a:cubicBezTo>
                <a:close/>
              </a:path>
            </a:pathLst>
          </a:custGeom>
          <a:solidFill>
            <a:schemeClr val="accent4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0365DC98-AEB9-4DBE-9660-3F52EB819CEA}"/>
              </a:ext>
            </a:extLst>
          </p:cNvPr>
          <p:cNvSpPr>
            <a:spLocks/>
          </p:cNvSpPr>
          <p:nvPr/>
        </p:nvSpPr>
        <p:spPr bwMode="auto">
          <a:xfrm>
            <a:off x="4445162" y="4222508"/>
            <a:ext cx="1650837" cy="1585187"/>
          </a:xfrm>
          <a:custGeom>
            <a:avLst/>
            <a:gdLst/>
            <a:ahLst/>
            <a:cxnLst>
              <a:cxn ang="0">
                <a:pos x="290" y="403"/>
              </a:cxn>
              <a:cxn ang="0">
                <a:pos x="282" y="282"/>
              </a:cxn>
              <a:cxn ang="0">
                <a:pos x="403" y="290"/>
              </a:cxn>
              <a:cxn ang="0">
                <a:pos x="427" y="330"/>
              </a:cxn>
              <a:cxn ang="0">
                <a:pos x="478" y="239"/>
              </a:cxn>
              <a:cxn ang="0">
                <a:pos x="387" y="188"/>
              </a:cxn>
              <a:cxn ang="0">
                <a:pos x="427" y="164"/>
              </a:cxn>
              <a:cxn ang="0">
                <a:pos x="435" y="43"/>
              </a:cxn>
              <a:cxn ang="0">
                <a:pos x="314" y="51"/>
              </a:cxn>
              <a:cxn ang="0">
                <a:pos x="287" y="102"/>
              </a:cxn>
              <a:cxn ang="0">
                <a:pos x="239" y="0"/>
              </a:cxn>
              <a:cxn ang="0">
                <a:pos x="0" y="239"/>
              </a:cxn>
              <a:cxn ang="0">
                <a:pos x="239" y="478"/>
              </a:cxn>
              <a:cxn ang="0">
                <a:pos x="341" y="430"/>
              </a:cxn>
              <a:cxn ang="0">
                <a:pos x="290" y="403"/>
              </a:cxn>
            </a:cxnLst>
            <a:rect l="0" t="0" r="r" b="b"/>
            <a:pathLst>
              <a:path w="478" h="478">
                <a:moveTo>
                  <a:pt x="290" y="403"/>
                </a:moveTo>
                <a:cubicBezTo>
                  <a:pt x="255" y="367"/>
                  <a:pt x="251" y="313"/>
                  <a:pt x="282" y="282"/>
                </a:cubicBezTo>
                <a:cubicBezTo>
                  <a:pt x="313" y="251"/>
                  <a:pt x="367" y="255"/>
                  <a:pt x="403" y="290"/>
                </a:cubicBezTo>
                <a:cubicBezTo>
                  <a:pt x="415" y="302"/>
                  <a:pt x="423" y="316"/>
                  <a:pt x="427" y="330"/>
                </a:cubicBezTo>
                <a:cubicBezTo>
                  <a:pt x="446" y="301"/>
                  <a:pt x="462" y="270"/>
                  <a:pt x="478" y="239"/>
                </a:cubicBezTo>
                <a:cubicBezTo>
                  <a:pt x="447" y="223"/>
                  <a:pt x="416" y="207"/>
                  <a:pt x="387" y="188"/>
                </a:cubicBezTo>
                <a:cubicBezTo>
                  <a:pt x="401" y="184"/>
                  <a:pt x="415" y="175"/>
                  <a:pt x="427" y="164"/>
                </a:cubicBezTo>
                <a:cubicBezTo>
                  <a:pt x="462" y="128"/>
                  <a:pt x="466" y="74"/>
                  <a:pt x="435" y="43"/>
                </a:cubicBezTo>
                <a:cubicBezTo>
                  <a:pt x="404" y="12"/>
                  <a:pt x="350" y="16"/>
                  <a:pt x="314" y="51"/>
                </a:cubicBezTo>
                <a:cubicBezTo>
                  <a:pt x="300" y="66"/>
                  <a:pt x="290" y="84"/>
                  <a:pt x="287" y="102"/>
                </a:cubicBezTo>
                <a:cubicBezTo>
                  <a:pt x="265" y="73"/>
                  <a:pt x="248" y="40"/>
                  <a:pt x="239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239" y="478"/>
                  <a:pt x="239" y="478"/>
                  <a:pt x="239" y="478"/>
                </a:cubicBezTo>
                <a:cubicBezTo>
                  <a:pt x="279" y="469"/>
                  <a:pt x="312" y="452"/>
                  <a:pt x="341" y="430"/>
                </a:cubicBezTo>
                <a:cubicBezTo>
                  <a:pt x="323" y="427"/>
                  <a:pt x="305" y="417"/>
                  <a:pt x="290" y="403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E89A4E89-1098-4C5D-A5AD-ED048F9B12E8}"/>
              </a:ext>
            </a:extLst>
          </p:cNvPr>
          <p:cNvSpPr>
            <a:spLocks/>
          </p:cNvSpPr>
          <p:nvPr/>
        </p:nvSpPr>
        <p:spPr bwMode="auto">
          <a:xfrm>
            <a:off x="6095999" y="4222508"/>
            <a:ext cx="1650837" cy="1585187"/>
          </a:xfrm>
          <a:custGeom>
            <a:avLst/>
            <a:gdLst/>
            <a:ahLst/>
            <a:cxnLst>
              <a:cxn ang="0">
                <a:pos x="188" y="75"/>
              </a:cxn>
              <a:cxn ang="0">
                <a:pos x="196" y="196"/>
              </a:cxn>
              <a:cxn ang="0">
                <a:pos x="75" y="188"/>
              </a:cxn>
              <a:cxn ang="0">
                <a:pos x="51" y="148"/>
              </a:cxn>
              <a:cxn ang="0">
                <a:pos x="0" y="239"/>
              </a:cxn>
              <a:cxn ang="0">
                <a:pos x="91" y="290"/>
              </a:cxn>
              <a:cxn ang="0">
                <a:pos x="51" y="314"/>
              </a:cxn>
              <a:cxn ang="0">
                <a:pos x="43" y="435"/>
              </a:cxn>
              <a:cxn ang="0">
                <a:pos x="164" y="427"/>
              </a:cxn>
              <a:cxn ang="0">
                <a:pos x="191" y="376"/>
              </a:cxn>
              <a:cxn ang="0">
                <a:pos x="239" y="478"/>
              </a:cxn>
              <a:cxn ang="0">
                <a:pos x="478" y="239"/>
              </a:cxn>
              <a:cxn ang="0">
                <a:pos x="239" y="0"/>
              </a:cxn>
              <a:cxn ang="0">
                <a:pos x="137" y="48"/>
              </a:cxn>
              <a:cxn ang="0">
                <a:pos x="188" y="75"/>
              </a:cxn>
            </a:cxnLst>
            <a:rect l="0" t="0" r="r" b="b"/>
            <a:pathLst>
              <a:path w="478" h="478">
                <a:moveTo>
                  <a:pt x="188" y="75"/>
                </a:moveTo>
                <a:cubicBezTo>
                  <a:pt x="223" y="111"/>
                  <a:pt x="227" y="165"/>
                  <a:pt x="196" y="196"/>
                </a:cubicBezTo>
                <a:cubicBezTo>
                  <a:pt x="165" y="227"/>
                  <a:pt x="111" y="223"/>
                  <a:pt x="75" y="188"/>
                </a:cubicBezTo>
                <a:cubicBezTo>
                  <a:pt x="64" y="176"/>
                  <a:pt x="55" y="162"/>
                  <a:pt x="51" y="148"/>
                </a:cubicBezTo>
                <a:cubicBezTo>
                  <a:pt x="32" y="177"/>
                  <a:pt x="16" y="208"/>
                  <a:pt x="0" y="239"/>
                </a:cubicBezTo>
                <a:cubicBezTo>
                  <a:pt x="31" y="255"/>
                  <a:pt x="62" y="271"/>
                  <a:pt x="91" y="290"/>
                </a:cubicBezTo>
                <a:cubicBezTo>
                  <a:pt x="77" y="294"/>
                  <a:pt x="63" y="303"/>
                  <a:pt x="51" y="314"/>
                </a:cubicBezTo>
                <a:cubicBezTo>
                  <a:pt x="16" y="350"/>
                  <a:pt x="12" y="404"/>
                  <a:pt x="43" y="435"/>
                </a:cubicBezTo>
                <a:cubicBezTo>
                  <a:pt x="74" y="466"/>
                  <a:pt x="128" y="462"/>
                  <a:pt x="164" y="427"/>
                </a:cubicBezTo>
                <a:cubicBezTo>
                  <a:pt x="178" y="412"/>
                  <a:pt x="188" y="394"/>
                  <a:pt x="191" y="376"/>
                </a:cubicBezTo>
                <a:cubicBezTo>
                  <a:pt x="213" y="405"/>
                  <a:pt x="230" y="438"/>
                  <a:pt x="239" y="478"/>
                </a:cubicBezTo>
                <a:cubicBezTo>
                  <a:pt x="478" y="239"/>
                  <a:pt x="478" y="239"/>
                  <a:pt x="478" y="239"/>
                </a:cubicBezTo>
                <a:cubicBezTo>
                  <a:pt x="239" y="0"/>
                  <a:pt x="239" y="0"/>
                  <a:pt x="239" y="0"/>
                </a:cubicBezTo>
                <a:cubicBezTo>
                  <a:pt x="199" y="9"/>
                  <a:pt x="166" y="26"/>
                  <a:pt x="137" y="48"/>
                </a:cubicBezTo>
                <a:cubicBezTo>
                  <a:pt x="155" y="51"/>
                  <a:pt x="173" y="61"/>
                  <a:pt x="188" y="75"/>
                </a:cubicBezTo>
                <a:close/>
              </a:path>
            </a:pathLst>
          </a:custGeom>
          <a:solidFill>
            <a:schemeClr val="accent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66A5B79F-BDD9-4DED-9B31-88EB70335B06}"/>
              </a:ext>
            </a:extLst>
          </p:cNvPr>
          <p:cNvSpPr>
            <a:spLocks/>
          </p:cNvSpPr>
          <p:nvPr/>
        </p:nvSpPr>
        <p:spPr bwMode="auto">
          <a:xfrm>
            <a:off x="5269628" y="3429001"/>
            <a:ext cx="1650837" cy="1587017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48" y="341"/>
              </a:cxn>
              <a:cxn ang="0">
                <a:pos x="75" y="290"/>
              </a:cxn>
              <a:cxn ang="0">
                <a:pos x="196" y="282"/>
              </a:cxn>
              <a:cxn ang="0">
                <a:pos x="188" y="403"/>
              </a:cxn>
              <a:cxn ang="0">
                <a:pos x="148" y="427"/>
              </a:cxn>
              <a:cxn ang="0">
                <a:pos x="239" y="478"/>
              </a:cxn>
              <a:cxn ang="0">
                <a:pos x="290" y="387"/>
              </a:cxn>
              <a:cxn ang="0">
                <a:pos x="314" y="427"/>
              </a:cxn>
              <a:cxn ang="0">
                <a:pos x="435" y="435"/>
              </a:cxn>
              <a:cxn ang="0">
                <a:pos x="427" y="314"/>
              </a:cxn>
              <a:cxn ang="0">
                <a:pos x="376" y="287"/>
              </a:cxn>
              <a:cxn ang="0">
                <a:pos x="478" y="239"/>
              </a:cxn>
              <a:cxn ang="0">
                <a:pos x="239" y="0"/>
              </a:cxn>
              <a:cxn ang="0">
                <a:pos x="0" y="239"/>
              </a:cxn>
            </a:cxnLst>
            <a:rect l="0" t="0" r="r" b="b"/>
            <a:pathLst>
              <a:path w="478" h="478">
                <a:moveTo>
                  <a:pt x="0" y="239"/>
                </a:moveTo>
                <a:cubicBezTo>
                  <a:pt x="9" y="279"/>
                  <a:pt x="26" y="312"/>
                  <a:pt x="48" y="341"/>
                </a:cubicBezTo>
                <a:cubicBezTo>
                  <a:pt x="51" y="323"/>
                  <a:pt x="61" y="305"/>
                  <a:pt x="75" y="290"/>
                </a:cubicBezTo>
                <a:cubicBezTo>
                  <a:pt x="111" y="255"/>
                  <a:pt x="165" y="251"/>
                  <a:pt x="196" y="282"/>
                </a:cubicBezTo>
                <a:cubicBezTo>
                  <a:pt x="227" y="313"/>
                  <a:pt x="223" y="367"/>
                  <a:pt x="188" y="403"/>
                </a:cubicBezTo>
                <a:cubicBezTo>
                  <a:pt x="176" y="414"/>
                  <a:pt x="162" y="423"/>
                  <a:pt x="148" y="427"/>
                </a:cubicBezTo>
                <a:cubicBezTo>
                  <a:pt x="177" y="446"/>
                  <a:pt x="208" y="462"/>
                  <a:pt x="239" y="478"/>
                </a:cubicBezTo>
                <a:cubicBezTo>
                  <a:pt x="255" y="447"/>
                  <a:pt x="271" y="416"/>
                  <a:pt x="290" y="387"/>
                </a:cubicBezTo>
                <a:cubicBezTo>
                  <a:pt x="294" y="401"/>
                  <a:pt x="303" y="415"/>
                  <a:pt x="314" y="427"/>
                </a:cubicBezTo>
                <a:cubicBezTo>
                  <a:pt x="350" y="462"/>
                  <a:pt x="404" y="466"/>
                  <a:pt x="435" y="435"/>
                </a:cubicBezTo>
                <a:cubicBezTo>
                  <a:pt x="466" y="404"/>
                  <a:pt x="462" y="350"/>
                  <a:pt x="427" y="314"/>
                </a:cubicBezTo>
                <a:cubicBezTo>
                  <a:pt x="412" y="300"/>
                  <a:pt x="394" y="290"/>
                  <a:pt x="376" y="287"/>
                </a:cubicBezTo>
                <a:cubicBezTo>
                  <a:pt x="405" y="265"/>
                  <a:pt x="438" y="248"/>
                  <a:pt x="478" y="239"/>
                </a:cubicBezTo>
                <a:cubicBezTo>
                  <a:pt x="239" y="0"/>
                  <a:pt x="239" y="0"/>
                  <a:pt x="239" y="0"/>
                </a:cubicBezTo>
                <a:lnTo>
                  <a:pt x="0" y="23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6" name="Group 145">
            <a:extLst>
              <a:ext uri="{FF2B5EF4-FFF2-40B4-BE49-F238E27FC236}">
                <a16:creationId xmlns:a16="http://schemas.microsoft.com/office/drawing/2014/main" id="{97AA8D97-8BDF-4D75-B037-ABD68A208A10}"/>
              </a:ext>
            </a:extLst>
          </p:cNvPr>
          <p:cNvGrpSpPr/>
          <p:nvPr/>
        </p:nvGrpSpPr>
        <p:grpSpPr>
          <a:xfrm>
            <a:off x="5881019" y="3839805"/>
            <a:ext cx="400572" cy="433956"/>
            <a:chOff x="5010151" y="4568825"/>
            <a:chExt cx="185737" cy="209550"/>
          </a:xfrm>
          <a:solidFill>
            <a:schemeClr val="bg1"/>
          </a:solidFill>
        </p:grpSpPr>
        <p:sp>
          <p:nvSpPr>
            <p:cNvPr id="27" name="Oval 45">
              <a:extLst>
                <a:ext uri="{FF2B5EF4-FFF2-40B4-BE49-F238E27FC236}">
                  <a16:creationId xmlns:a16="http://schemas.microsoft.com/office/drawing/2014/main" id="{3AC37BA1-4061-4C86-B0F9-95827FB7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651" y="4654550"/>
              <a:ext cx="28575" cy="25400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AF2269B-0E76-4377-B87A-ABEBE8E61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151" y="4679950"/>
              <a:ext cx="114300" cy="98425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29" y="9"/>
                </a:cxn>
                <a:cxn ang="0">
                  <a:pos x="29" y="8"/>
                </a:cxn>
                <a:cxn ang="0">
                  <a:pos x="32" y="8"/>
                </a:cxn>
                <a:cxn ang="0">
                  <a:pos x="34" y="3"/>
                </a:cxn>
                <a:cxn ang="0">
                  <a:pos x="27" y="4"/>
                </a:cxn>
                <a:cxn ang="0">
                  <a:pos x="25" y="2"/>
                </a:cxn>
                <a:cxn ang="0">
                  <a:pos x="22" y="1"/>
                </a:cxn>
                <a:cxn ang="0">
                  <a:pos x="17" y="3"/>
                </a:cxn>
                <a:cxn ang="0">
                  <a:pos x="13" y="15"/>
                </a:cxn>
                <a:cxn ang="0">
                  <a:pos x="13" y="15"/>
                </a:cxn>
                <a:cxn ang="0">
                  <a:pos x="11" y="22"/>
                </a:cxn>
                <a:cxn ang="0">
                  <a:pos x="3" y="22"/>
                </a:cxn>
                <a:cxn ang="0">
                  <a:pos x="0" y="25"/>
                </a:cxn>
                <a:cxn ang="0">
                  <a:pos x="3" y="28"/>
                </a:cxn>
                <a:cxn ang="0">
                  <a:pos x="13" y="28"/>
                </a:cxn>
                <a:cxn ang="0">
                  <a:pos x="15" y="26"/>
                </a:cxn>
                <a:cxn ang="0">
                  <a:pos x="18" y="20"/>
                </a:cxn>
                <a:cxn ang="0">
                  <a:pos x="19" y="21"/>
                </a:cxn>
                <a:cxn ang="0">
                  <a:pos x="20" y="21"/>
                </a:cxn>
                <a:cxn ang="0">
                  <a:pos x="24" y="33"/>
                </a:cxn>
                <a:cxn ang="0">
                  <a:pos x="27" y="34"/>
                </a:cxn>
                <a:cxn ang="0">
                  <a:pos x="28" y="34"/>
                </a:cxn>
                <a:cxn ang="0">
                  <a:pos x="30" y="31"/>
                </a:cxn>
                <a:cxn ang="0">
                  <a:pos x="24" y="17"/>
                </a:cxn>
                <a:cxn ang="0">
                  <a:pos x="26" y="12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38" y="15"/>
                </a:cxn>
                <a:cxn ang="0">
                  <a:pos x="40" y="13"/>
                </a:cxn>
                <a:cxn ang="0">
                  <a:pos x="38" y="10"/>
                </a:cxn>
              </a:cxnLst>
              <a:rect l="0" t="0" r="r" b="b"/>
              <a:pathLst>
                <a:path w="40" h="34">
                  <a:moveTo>
                    <a:pt x="38" y="10"/>
                  </a:moveTo>
                  <a:cubicBezTo>
                    <a:pt x="29" y="9"/>
                    <a:pt x="29" y="9"/>
                    <a:pt x="29" y="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3"/>
                    <a:pt x="26" y="2"/>
                    <a:pt x="25" y="2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0"/>
                    <a:pt x="18" y="1"/>
                    <a:pt x="17" y="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2"/>
                    <a:pt x="0" y="23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5" y="27"/>
                    <a:pt x="15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5" y="34"/>
                    <a:pt x="26" y="34"/>
                    <a:pt x="27" y="34"/>
                  </a:cubicBezTo>
                  <a:cubicBezTo>
                    <a:pt x="27" y="34"/>
                    <a:pt x="28" y="34"/>
                    <a:pt x="28" y="34"/>
                  </a:cubicBezTo>
                  <a:cubicBezTo>
                    <a:pt x="29" y="34"/>
                    <a:pt x="30" y="32"/>
                    <a:pt x="30" y="31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5"/>
                    <a:pt x="40" y="14"/>
                    <a:pt x="40" y="13"/>
                  </a:cubicBezTo>
                  <a:cubicBezTo>
                    <a:pt x="40" y="11"/>
                    <a:pt x="39" y="10"/>
                    <a:pt x="38" y="1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A0CCD8E5-48A2-48D9-93E5-10B6CC9A8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4689475"/>
              <a:ext cx="11113" cy="142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4" y="4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1B981119-AF3D-4015-99D7-60FFB2FB3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526" y="4724400"/>
              <a:ext cx="17463" cy="1746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2" y="5"/>
                </a:cxn>
                <a:cxn ang="0">
                  <a:pos x="5" y="4"/>
                </a:cxn>
                <a:cxn ang="0">
                  <a:pos x="6" y="1"/>
                </a:cxn>
                <a:cxn ang="0">
                  <a:pos x="2" y="0"/>
                </a:cxn>
              </a:cxnLst>
              <a:rect l="0" t="0" r="r" b="b"/>
              <a:pathLst>
                <a:path w="6" h="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3" y="6"/>
                    <a:pt x="4" y="5"/>
                    <a:pt x="5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A62E5F88-16E5-4E02-994B-9BBFEF2A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3" y="4678363"/>
              <a:ext cx="17463" cy="793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5" y="1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5" y="3"/>
                </a:cxn>
              </a:cxnLst>
              <a:rect l="0" t="0" r="r" b="b"/>
              <a:pathLst>
                <a:path w="6" h="3">
                  <a:moveTo>
                    <a:pt x="5" y="3"/>
                  </a:moveTo>
                  <a:cubicBezTo>
                    <a:pt x="6" y="2"/>
                    <a:pt x="5" y="2"/>
                    <a:pt x="5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50">
              <a:extLst>
                <a:ext uri="{FF2B5EF4-FFF2-40B4-BE49-F238E27FC236}">
                  <a16:creationId xmlns:a16="http://schemas.microsoft.com/office/drawing/2014/main" id="{BD13695F-836E-46BE-AC82-4ED5B6E21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513" y="4672013"/>
              <a:ext cx="11113" cy="7937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4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7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Freeform 51">
              <a:extLst>
                <a:ext uri="{FF2B5EF4-FFF2-40B4-BE49-F238E27FC236}">
                  <a16:creationId xmlns:a16="http://schemas.microsoft.com/office/drawing/2014/main" id="{18E0BA95-B75F-4C25-B45A-8DA2E04951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4568825"/>
              <a:ext cx="111125" cy="109537"/>
            </a:xfrm>
            <a:custGeom>
              <a:avLst/>
              <a:gdLst/>
              <a:ahLst/>
              <a:cxnLst>
                <a:cxn ang="0">
                  <a:pos x="20" y="38"/>
                </a:cxn>
                <a:cxn ang="0">
                  <a:pos x="13" y="37"/>
                </a:cxn>
                <a:cxn ang="0">
                  <a:pos x="4" y="12"/>
                </a:cxn>
                <a:cxn ang="0">
                  <a:pos x="21" y="0"/>
                </a:cxn>
                <a:cxn ang="0">
                  <a:pos x="28" y="2"/>
                </a:cxn>
                <a:cxn ang="0">
                  <a:pos x="37" y="12"/>
                </a:cxn>
                <a:cxn ang="0">
                  <a:pos x="37" y="26"/>
                </a:cxn>
                <a:cxn ang="0">
                  <a:pos x="20" y="38"/>
                </a:cxn>
                <a:cxn ang="0">
                  <a:pos x="21" y="4"/>
                </a:cxn>
                <a:cxn ang="0">
                  <a:pos x="8" y="14"/>
                </a:cxn>
                <a:cxn ang="0">
                  <a:pos x="15" y="33"/>
                </a:cxn>
                <a:cxn ang="0">
                  <a:pos x="20" y="34"/>
                </a:cxn>
                <a:cxn ang="0">
                  <a:pos x="33" y="24"/>
                </a:cxn>
                <a:cxn ang="0">
                  <a:pos x="34" y="13"/>
                </a:cxn>
                <a:cxn ang="0">
                  <a:pos x="26" y="5"/>
                </a:cxn>
                <a:cxn ang="0">
                  <a:pos x="21" y="4"/>
                </a:cxn>
              </a:cxnLst>
              <a:rect l="0" t="0" r="r" b="b"/>
              <a:pathLst>
                <a:path w="39" h="38">
                  <a:moveTo>
                    <a:pt x="20" y="38"/>
                  </a:moveTo>
                  <a:cubicBezTo>
                    <a:pt x="18" y="38"/>
                    <a:pt x="15" y="37"/>
                    <a:pt x="13" y="37"/>
                  </a:cubicBezTo>
                  <a:cubicBezTo>
                    <a:pt x="4" y="33"/>
                    <a:pt x="0" y="22"/>
                    <a:pt x="4" y="12"/>
                  </a:cubicBezTo>
                  <a:cubicBezTo>
                    <a:pt x="7" y="5"/>
                    <a:pt x="14" y="0"/>
                    <a:pt x="21" y="0"/>
                  </a:cubicBezTo>
                  <a:cubicBezTo>
                    <a:pt x="24" y="0"/>
                    <a:pt x="26" y="1"/>
                    <a:pt x="28" y="2"/>
                  </a:cubicBezTo>
                  <a:cubicBezTo>
                    <a:pt x="32" y="3"/>
                    <a:pt x="36" y="7"/>
                    <a:pt x="37" y="12"/>
                  </a:cubicBezTo>
                  <a:cubicBezTo>
                    <a:pt x="39" y="16"/>
                    <a:pt x="39" y="21"/>
                    <a:pt x="37" y="26"/>
                  </a:cubicBezTo>
                  <a:cubicBezTo>
                    <a:pt x="34" y="33"/>
                    <a:pt x="27" y="38"/>
                    <a:pt x="20" y="38"/>
                  </a:cubicBezTo>
                  <a:close/>
                  <a:moveTo>
                    <a:pt x="21" y="4"/>
                  </a:moveTo>
                  <a:cubicBezTo>
                    <a:pt x="16" y="4"/>
                    <a:pt x="10" y="8"/>
                    <a:pt x="8" y="14"/>
                  </a:cubicBezTo>
                  <a:cubicBezTo>
                    <a:pt x="4" y="21"/>
                    <a:pt x="8" y="30"/>
                    <a:pt x="15" y="33"/>
                  </a:cubicBezTo>
                  <a:cubicBezTo>
                    <a:pt x="16" y="34"/>
                    <a:pt x="18" y="34"/>
                    <a:pt x="20" y="34"/>
                  </a:cubicBezTo>
                  <a:cubicBezTo>
                    <a:pt x="26" y="34"/>
                    <a:pt x="31" y="30"/>
                    <a:pt x="33" y="24"/>
                  </a:cubicBezTo>
                  <a:cubicBezTo>
                    <a:pt x="35" y="21"/>
                    <a:pt x="35" y="17"/>
                    <a:pt x="34" y="13"/>
                  </a:cubicBezTo>
                  <a:cubicBezTo>
                    <a:pt x="32" y="9"/>
                    <a:pt x="30" y="7"/>
                    <a:pt x="26" y="5"/>
                  </a:cubicBezTo>
                  <a:cubicBezTo>
                    <a:pt x="25" y="4"/>
                    <a:pt x="23" y="4"/>
                    <a:pt x="2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52">
              <a:extLst>
                <a:ext uri="{FF2B5EF4-FFF2-40B4-BE49-F238E27FC236}">
                  <a16:creationId xmlns:a16="http://schemas.microsoft.com/office/drawing/2014/main" id="{63A29C7A-8E96-4333-AEAE-9DB8F2297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813" y="4605338"/>
              <a:ext cx="52388" cy="58737"/>
            </a:xfrm>
            <a:custGeom>
              <a:avLst/>
              <a:gdLst/>
              <a:ahLst/>
              <a:cxnLst>
                <a:cxn ang="0">
                  <a:pos x="13" y="20"/>
                </a:cxn>
                <a:cxn ang="0">
                  <a:pos x="8" y="19"/>
                </a:cxn>
                <a:cxn ang="0">
                  <a:pos x="2" y="11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4" y="11"/>
                </a:cxn>
                <a:cxn ang="0">
                  <a:pos x="9" y="16"/>
                </a:cxn>
                <a:cxn ang="0">
                  <a:pos x="16" y="16"/>
                </a:cxn>
                <a:cxn ang="0">
                  <a:pos x="17" y="17"/>
                </a:cxn>
                <a:cxn ang="0">
                  <a:pos x="16" y="19"/>
                </a:cxn>
                <a:cxn ang="0">
                  <a:pos x="13" y="20"/>
                </a:cxn>
              </a:cxnLst>
              <a:rect l="0" t="0" r="r" b="b"/>
              <a:pathLst>
                <a:path w="18" h="20">
                  <a:moveTo>
                    <a:pt x="13" y="20"/>
                  </a:moveTo>
                  <a:cubicBezTo>
                    <a:pt x="11" y="20"/>
                    <a:pt x="10" y="19"/>
                    <a:pt x="8" y="19"/>
                  </a:cubicBezTo>
                  <a:cubicBezTo>
                    <a:pt x="5" y="17"/>
                    <a:pt x="3" y="15"/>
                    <a:pt x="2" y="11"/>
                  </a:cubicBezTo>
                  <a:cubicBezTo>
                    <a:pt x="0" y="8"/>
                    <a:pt x="0" y="5"/>
                    <a:pt x="2" y="1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4" y="1"/>
                    <a:pt x="5" y="2"/>
                    <a:pt x="4" y="2"/>
                  </a:cubicBezTo>
                  <a:cubicBezTo>
                    <a:pt x="3" y="5"/>
                    <a:pt x="3" y="8"/>
                    <a:pt x="4" y="11"/>
                  </a:cubicBezTo>
                  <a:cubicBezTo>
                    <a:pt x="5" y="13"/>
                    <a:pt x="7" y="15"/>
                    <a:pt x="9" y="16"/>
                  </a:cubicBezTo>
                  <a:cubicBezTo>
                    <a:pt x="11" y="17"/>
                    <a:pt x="14" y="17"/>
                    <a:pt x="16" y="16"/>
                  </a:cubicBezTo>
                  <a:cubicBezTo>
                    <a:pt x="16" y="16"/>
                    <a:pt x="17" y="17"/>
                    <a:pt x="17" y="17"/>
                  </a:cubicBezTo>
                  <a:cubicBezTo>
                    <a:pt x="18" y="18"/>
                    <a:pt x="17" y="19"/>
                    <a:pt x="16" y="19"/>
                  </a:cubicBezTo>
                  <a:cubicBezTo>
                    <a:pt x="15" y="19"/>
                    <a:pt x="14" y="20"/>
                    <a:pt x="13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5" name="Freeform 53">
              <a:extLst>
                <a:ext uri="{FF2B5EF4-FFF2-40B4-BE49-F238E27FC236}">
                  <a16:creationId xmlns:a16="http://schemas.microsoft.com/office/drawing/2014/main" id="{27AC9A8E-C914-4C2F-A9F8-288581E59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226" y="4683125"/>
              <a:ext cx="19050" cy="238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8"/>
                </a:cxn>
                <a:cxn ang="0">
                  <a:pos x="5" y="8"/>
                </a:cxn>
                <a:cxn ang="0">
                  <a:pos x="7" y="2"/>
                </a:cxn>
                <a:cxn ang="0">
                  <a:pos x="3" y="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4" y="8"/>
                    <a:pt x="5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6" name="Group 178">
            <a:extLst>
              <a:ext uri="{FF2B5EF4-FFF2-40B4-BE49-F238E27FC236}">
                <a16:creationId xmlns:a16="http://schemas.microsoft.com/office/drawing/2014/main" id="{00C6D6E2-E8DE-4DC7-90E3-96601BE0643D}"/>
              </a:ext>
            </a:extLst>
          </p:cNvPr>
          <p:cNvGrpSpPr/>
          <p:nvPr/>
        </p:nvGrpSpPr>
        <p:grpSpPr>
          <a:xfrm>
            <a:off x="6926294" y="4816265"/>
            <a:ext cx="345775" cy="421948"/>
            <a:chOff x="3949701" y="4570413"/>
            <a:chExt cx="152400" cy="193675"/>
          </a:xfrm>
          <a:solidFill>
            <a:schemeClr val="bg1"/>
          </a:solidFill>
        </p:grpSpPr>
        <p:sp>
          <p:nvSpPr>
            <p:cNvPr id="37" name="Oval 67">
              <a:extLst>
                <a:ext uri="{FF2B5EF4-FFF2-40B4-BE49-F238E27FC236}">
                  <a16:creationId xmlns:a16="http://schemas.microsoft.com/office/drawing/2014/main" id="{FC0BAC43-586A-4858-8829-3E946F069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76" y="4657725"/>
              <a:ext cx="22225" cy="222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27E0EDA0-1B07-435F-9C4F-F1184EC89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776" y="4660900"/>
              <a:ext cx="55563" cy="103187"/>
            </a:xfrm>
            <a:custGeom>
              <a:avLst/>
              <a:gdLst/>
              <a:ahLst/>
              <a:cxnLst>
                <a:cxn ang="0">
                  <a:pos x="18" y="32"/>
                </a:cxn>
                <a:cxn ang="0">
                  <a:pos x="13" y="22"/>
                </a:cxn>
                <a:cxn ang="0">
                  <a:pos x="15" y="20"/>
                </a:cxn>
                <a:cxn ang="0">
                  <a:pos x="16" y="12"/>
                </a:cxn>
                <a:cxn ang="0">
                  <a:pos x="15" y="9"/>
                </a:cxn>
                <a:cxn ang="0">
                  <a:pos x="8" y="1"/>
                </a:cxn>
                <a:cxn ang="0">
                  <a:pos x="4" y="1"/>
                </a:cxn>
                <a:cxn ang="0">
                  <a:pos x="4" y="4"/>
                </a:cxn>
                <a:cxn ang="0">
                  <a:pos x="9" y="9"/>
                </a:cxn>
                <a:cxn ang="0">
                  <a:pos x="4" y="7"/>
                </a:cxn>
                <a:cxn ang="0">
                  <a:pos x="1" y="8"/>
                </a:cxn>
                <a:cxn ang="0">
                  <a:pos x="2" y="11"/>
                </a:cxn>
                <a:cxn ang="0">
                  <a:pos x="7" y="14"/>
                </a:cxn>
                <a:cxn ang="0">
                  <a:pos x="8" y="14"/>
                </a:cxn>
                <a:cxn ang="0">
                  <a:pos x="6" y="23"/>
                </a:cxn>
                <a:cxn ang="0">
                  <a:pos x="4" y="31"/>
                </a:cxn>
                <a:cxn ang="0">
                  <a:pos x="4" y="33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8" y="34"/>
                </a:cxn>
                <a:cxn ang="0">
                  <a:pos x="10" y="27"/>
                </a:cxn>
                <a:cxn ang="0">
                  <a:pos x="14" y="34"/>
                </a:cxn>
                <a:cxn ang="0">
                  <a:pos x="17" y="35"/>
                </a:cxn>
                <a:cxn ang="0">
                  <a:pos x="18" y="32"/>
                </a:cxn>
              </a:cxnLst>
              <a:rect l="0" t="0" r="r" b="b"/>
              <a:pathLst>
                <a:path w="19" h="36">
                  <a:moveTo>
                    <a:pt x="18" y="32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4" y="21"/>
                    <a:pt x="14" y="21"/>
                    <a:pt x="15" y="2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6" y="10"/>
                    <a:pt x="15" y="9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5" y="0"/>
                    <a:pt x="4" y="1"/>
                  </a:cubicBezTo>
                  <a:cubicBezTo>
                    <a:pt x="3" y="2"/>
                    <a:pt x="3" y="3"/>
                    <a:pt x="4" y="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1" y="7"/>
                    <a:pt x="1" y="8"/>
                  </a:cubicBezTo>
                  <a:cubicBezTo>
                    <a:pt x="0" y="9"/>
                    <a:pt x="1" y="11"/>
                    <a:pt x="2" y="1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7" y="17"/>
                    <a:pt x="7" y="21"/>
                    <a:pt x="6" y="23"/>
                  </a:cubicBezTo>
                  <a:cubicBezTo>
                    <a:pt x="5" y="26"/>
                    <a:pt x="5" y="28"/>
                    <a:pt x="4" y="31"/>
                  </a:cubicBezTo>
                  <a:cubicBezTo>
                    <a:pt x="4" y="31"/>
                    <a:pt x="4" y="32"/>
                    <a:pt x="4" y="33"/>
                  </a:cubicBezTo>
                  <a:cubicBezTo>
                    <a:pt x="3" y="34"/>
                    <a:pt x="4" y="35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7" y="36"/>
                    <a:pt x="8" y="35"/>
                    <a:pt x="8" y="3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5"/>
                    <a:pt x="16" y="36"/>
                    <a:pt x="17" y="35"/>
                  </a:cubicBezTo>
                  <a:cubicBezTo>
                    <a:pt x="18" y="34"/>
                    <a:pt x="19" y="33"/>
                    <a:pt x="18" y="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9" name="Oval 69">
              <a:extLst>
                <a:ext uri="{FF2B5EF4-FFF2-40B4-BE49-F238E27FC236}">
                  <a16:creationId xmlns:a16="http://schemas.microsoft.com/office/drawing/2014/main" id="{DFFD5338-1499-46D6-9201-3775F4A5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1" y="4675188"/>
              <a:ext cx="25400" cy="22225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317B3A37-40BF-476D-8D76-8A3383B8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4672013"/>
              <a:ext cx="69850" cy="92075"/>
            </a:xfrm>
            <a:custGeom>
              <a:avLst/>
              <a:gdLst/>
              <a:ahLst/>
              <a:cxnLst>
                <a:cxn ang="0">
                  <a:pos x="21" y="19"/>
                </a:cxn>
                <a:cxn ang="0">
                  <a:pos x="18" y="19"/>
                </a:cxn>
                <a:cxn ang="0">
                  <a:pos x="18" y="15"/>
                </a:cxn>
                <a:cxn ang="0">
                  <a:pos x="23" y="11"/>
                </a:cxn>
                <a:cxn ang="0">
                  <a:pos x="24" y="9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9" y="2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7" y="10"/>
                </a:cxn>
                <a:cxn ang="0">
                  <a:pos x="6" y="5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9" y="16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9" y="27"/>
                </a:cxn>
                <a:cxn ang="0">
                  <a:pos x="2" y="27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12" y="32"/>
                </a:cxn>
                <a:cxn ang="0">
                  <a:pos x="14" y="29"/>
                </a:cxn>
                <a:cxn ang="0">
                  <a:pos x="14" y="24"/>
                </a:cxn>
                <a:cxn ang="0">
                  <a:pos x="19" y="24"/>
                </a:cxn>
                <a:cxn ang="0">
                  <a:pos x="19" y="29"/>
                </a:cxn>
                <a:cxn ang="0">
                  <a:pos x="21" y="32"/>
                </a:cxn>
                <a:cxn ang="0">
                  <a:pos x="23" y="29"/>
                </a:cxn>
                <a:cxn ang="0">
                  <a:pos x="23" y="21"/>
                </a:cxn>
                <a:cxn ang="0">
                  <a:pos x="21" y="19"/>
                </a:cxn>
              </a:cxnLst>
              <a:rect l="0" t="0" r="r" b="b"/>
              <a:pathLst>
                <a:path w="24" h="32">
                  <a:moveTo>
                    <a:pt x="21" y="19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0"/>
                    <a:pt x="24" y="9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3" y="0"/>
                    <a:pt x="21" y="0"/>
                  </a:cubicBezTo>
                  <a:cubicBezTo>
                    <a:pt x="20" y="0"/>
                    <a:pt x="19" y="1"/>
                    <a:pt x="19" y="2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4" y="3"/>
                    <a:pt x="3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4" y="13"/>
                    <a:pt x="5" y="14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8"/>
                    <a:pt x="0" y="29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4" y="31"/>
                    <a:pt x="14" y="2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1"/>
                    <a:pt x="20" y="32"/>
                    <a:pt x="21" y="32"/>
                  </a:cubicBezTo>
                  <a:cubicBezTo>
                    <a:pt x="22" y="32"/>
                    <a:pt x="23" y="31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19"/>
                    <a:pt x="2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D04E0BC7-214B-43B1-9D54-5473B42EAF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9701" y="4570413"/>
              <a:ext cx="87313" cy="95250"/>
            </a:xfrm>
            <a:custGeom>
              <a:avLst/>
              <a:gdLst/>
              <a:ahLst/>
              <a:cxnLst>
                <a:cxn ang="0">
                  <a:pos x="29" y="25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29" y="24"/>
                </a:cxn>
                <a:cxn ang="0">
                  <a:pos x="28" y="24"/>
                </a:cxn>
                <a:cxn ang="0">
                  <a:pos x="27" y="19"/>
                </a:cxn>
                <a:cxn ang="0">
                  <a:pos x="28" y="18"/>
                </a:cxn>
                <a:cxn ang="0">
                  <a:pos x="27" y="18"/>
                </a:cxn>
                <a:cxn ang="0">
                  <a:pos x="28" y="13"/>
                </a:cxn>
                <a:cxn ang="0">
                  <a:pos x="29" y="13"/>
                </a:cxn>
                <a:cxn ang="0">
                  <a:pos x="29" y="12"/>
                </a:cxn>
                <a:cxn ang="0">
                  <a:pos x="30" y="11"/>
                </a:cxn>
                <a:cxn ang="0">
                  <a:pos x="29" y="9"/>
                </a:cxn>
                <a:cxn ang="0">
                  <a:pos x="30" y="6"/>
                </a:cxn>
                <a:cxn ang="0">
                  <a:pos x="29" y="5"/>
                </a:cxn>
                <a:cxn ang="0">
                  <a:pos x="28" y="3"/>
                </a:cxn>
                <a:cxn ang="0">
                  <a:pos x="25" y="5"/>
                </a:cxn>
                <a:cxn ang="0">
                  <a:pos x="24" y="4"/>
                </a:cxn>
                <a:cxn ang="0">
                  <a:pos x="23" y="1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1" y="1"/>
                </a:cxn>
                <a:cxn ang="0">
                  <a:pos x="11" y="4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1" y="10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3" y="17"/>
                </a:cxn>
                <a:cxn ang="0">
                  <a:pos x="0" y="19"/>
                </a:cxn>
                <a:cxn ang="0">
                  <a:pos x="1" y="23"/>
                </a:cxn>
                <a:cxn ang="0">
                  <a:pos x="4" y="23"/>
                </a:cxn>
                <a:cxn ang="0">
                  <a:pos x="5" y="24"/>
                </a:cxn>
                <a:cxn ang="0">
                  <a:pos x="4" y="27"/>
                </a:cxn>
                <a:cxn ang="0">
                  <a:pos x="5" y="28"/>
                </a:cxn>
                <a:cxn ang="0">
                  <a:pos x="7" y="30"/>
                </a:cxn>
                <a:cxn ang="0">
                  <a:pos x="9" y="29"/>
                </a:cxn>
                <a:cxn ang="0">
                  <a:pos x="11" y="29"/>
                </a:cxn>
                <a:cxn ang="0">
                  <a:pos x="11" y="32"/>
                </a:cxn>
                <a:cxn ang="0">
                  <a:pos x="15" y="33"/>
                </a:cxn>
                <a:cxn ang="0">
                  <a:pos x="16" y="31"/>
                </a:cxn>
                <a:cxn ang="0">
                  <a:pos x="18" y="31"/>
                </a:cxn>
                <a:cxn ang="0">
                  <a:pos x="19" y="33"/>
                </a:cxn>
                <a:cxn ang="0">
                  <a:pos x="23" y="32"/>
                </a:cxn>
                <a:cxn ang="0">
                  <a:pos x="23" y="29"/>
                </a:cxn>
                <a:cxn ang="0">
                  <a:pos x="25" y="29"/>
                </a:cxn>
                <a:cxn ang="0">
                  <a:pos x="27" y="30"/>
                </a:cxn>
                <a:cxn ang="0">
                  <a:pos x="29" y="29"/>
                </a:cxn>
                <a:cxn ang="0">
                  <a:pos x="30" y="27"/>
                </a:cxn>
                <a:cxn ang="0">
                  <a:pos x="30" y="26"/>
                </a:cxn>
                <a:cxn ang="0">
                  <a:pos x="29" y="25"/>
                </a:cxn>
                <a:cxn ang="0">
                  <a:pos x="14" y="19"/>
                </a:cxn>
                <a:cxn ang="0">
                  <a:pos x="14" y="14"/>
                </a:cxn>
                <a:cxn ang="0">
                  <a:pos x="20" y="14"/>
                </a:cxn>
                <a:cxn ang="0">
                  <a:pos x="20" y="19"/>
                </a:cxn>
                <a:cxn ang="0">
                  <a:pos x="14" y="19"/>
                </a:cxn>
              </a:cxnLst>
              <a:rect l="0" t="0" r="r" b="b"/>
              <a:pathLst>
                <a:path w="30" h="33">
                  <a:moveTo>
                    <a:pt x="29" y="25"/>
                  </a:move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29" y="9"/>
                    <a:pt x="29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9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7"/>
                    <a:pt x="3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1" y="29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1"/>
                    <a:pt x="18" y="31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4" y="29"/>
                    <a:pt x="24" y="29"/>
                    <a:pt x="25" y="29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9" y="25"/>
                    <a:pt x="29" y="25"/>
                    <a:pt x="29" y="25"/>
                  </a:cubicBezTo>
                  <a:close/>
                  <a:moveTo>
                    <a:pt x="14" y="19"/>
                  </a:moveTo>
                  <a:cubicBezTo>
                    <a:pt x="13" y="18"/>
                    <a:pt x="13" y="15"/>
                    <a:pt x="14" y="14"/>
                  </a:cubicBezTo>
                  <a:cubicBezTo>
                    <a:pt x="16" y="13"/>
                    <a:pt x="18" y="13"/>
                    <a:pt x="20" y="14"/>
                  </a:cubicBezTo>
                  <a:cubicBezTo>
                    <a:pt x="21" y="15"/>
                    <a:pt x="21" y="18"/>
                    <a:pt x="20" y="19"/>
                  </a:cubicBezTo>
                  <a:cubicBezTo>
                    <a:pt x="18" y="21"/>
                    <a:pt x="16" y="21"/>
                    <a:pt x="14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0B4BBDDF-6120-4487-B759-5A147AB39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3838" y="4594225"/>
              <a:ext cx="57150" cy="60325"/>
            </a:xfrm>
            <a:custGeom>
              <a:avLst/>
              <a:gdLst/>
              <a:ahLst/>
              <a:cxnLst>
                <a:cxn ang="0">
                  <a:pos x="17" y="15"/>
                </a:cxn>
                <a:cxn ang="0">
                  <a:pos x="17" y="14"/>
                </a:cxn>
                <a:cxn ang="0">
                  <a:pos x="19" y="14"/>
                </a:cxn>
                <a:cxn ang="0">
                  <a:pos x="20" y="12"/>
                </a:cxn>
                <a:cxn ang="0">
                  <a:pos x="18" y="11"/>
                </a:cxn>
                <a:cxn ang="0">
                  <a:pos x="18" y="10"/>
                </a:cxn>
                <a:cxn ang="0">
                  <a:pos x="20" y="9"/>
                </a:cxn>
                <a:cxn ang="0">
                  <a:pos x="19" y="7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1"/>
                </a:cxn>
                <a:cxn ang="0">
                  <a:pos x="11" y="0"/>
                </a:cxn>
                <a:cxn ang="0">
                  <a:pos x="10" y="2"/>
                </a:cxn>
                <a:cxn ang="0">
                  <a:pos x="9" y="2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3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2" y="15"/>
                </a:cxn>
                <a:cxn ang="0">
                  <a:pos x="2" y="17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20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10" y="19"/>
                </a:cxn>
                <a:cxn ang="0">
                  <a:pos x="11" y="21"/>
                </a:cxn>
                <a:cxn ang="0">
                  <a:pos x="14" y="20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18"/>
                </a:cxn>
                <a:cxn ang="0">
                  <a:pos x="17" y="18"/>
                </a:cxn>
                <a:cxn ang="0">
                  <a:pos x="18" y="17"/>
                </a:cxn>
                <a:cxn ang="0">
                  <a:pos x="17" y="15"/>
                </a:cxn>
                <a:cxn ang="0">
                  <a:pos x="8" y="12"/>
                </a:cxn>
                <a:cxn ang="0">
                  <a:pos x="8" y="9"/>
                </a:cxn>
                <a:cxn ang="0">
                  <a:pos x="11" y="9"/>
                </a:cxn>
                <a:cxn ang="0">
                  <a:pos x="11" y="12"/>
                </a:cxn>
                <a:cxn ang="0">
                  <a:pos x="8" y="12"/>
                </a:cxn>
              </a:cxnLst>
              <a:rect l="0" t="0" r="r" b="b"/>
              <a:pathLst>
                <a:path w="20" h="21">
                  <a:moveTo>
                    <a:pt x="17" y="15"/>
                  </a:moveTo>
                  <a:cubicBezTo>
                    <a:pt x="17" y="15"/>
                    <a:pt x="17" y="15"/>
                    <a:pt x="17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0"/>
                    <a:pt x="18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8"/>
                    <a:pt x="6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8" y="17"/>
                    <a:pt x="18" y="17"/>
                  </a:cubicBezTo>
                  <a:lnTo>
                    <a:pt x="17" y="15"/>
                  </a:lnTo>
                  <a:close/>
                  <a:moveTo>
                    <a:pt x="8" y="12"/>
                  </a:moveTo>
                  <a:cubicBezTo>
                    <a:pt x="7" y="11"/>
                    <a:pt x="7" y="10"/>
                    <a:pt x="8" y="9"/>
                  </a:cubicBezTo>
                  <a:cubicBezTo>
                    <a:pt x="9" y="8"/>
                    <a:pt x="10" y="8"/>
                    <a:pt x="11" y="9"/>
                  </a:cubicBezTo>
                  <a:cubicBezTo>
                    <a:pt x="12" y="10"/>
                    <a:pt x="12" y="11"/>
                    <a:pt x="11" y="12"/>
                  </a:cubicBezTo>
                  <a:cubicBezTo>
                    <a:pt x="10" y="13"/>
                    <a:pt x="9" y="13"/>
                    <a:pt x="8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54" name="TextBox 35">
            <a:extLst>
              <a:ext uri="{FF2B5EF4-FFF2-40B4-BE49-F238E27FC236}">
                <a16:creationId xmlns:a16="http://schemas.microsoft.com/office/drawing/2014/main" id="{7291AA8D-6282-418E-BBBF-E62F22443344}"/>
              </a:ext>
            </a:extLst>
          </p:cNvPr>
          <p:cNvSpPr txBox="1"/>
          <p:nvPr/>
        </p:nvSpPr>
        <p:spPr>
          <a:xfrm>
            <a:off x="2413528" y="4618190"/>
            <a:ext cx="203132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1"/>
                </a:solidFill>
              </a:rPr>
              <a:t>Programas de interfaz</a:t>
            </a:r>
          </a:p>
        </p:txBody>
      </p:sp>
      <p:sp>
        <p:nvSpPr>
          <p:cNvPr id="57" name="TextBox 41">
            <a:extLst>
              <a:ext uri="{FF2B5EF4-FFF2-40B4-BE49-F238E27FC236}">
                <a16:creationId xmlns:a16="http://schemas.microsoft.com/office/drawing/2014/main" id="{1E4D348D-9BCC-45A6-AA5F-D0BEEA54F30F}"/>
              </a:ext>
            </a:extLst>
          </p:cNvPr>
          <p:cNvSpPr txBox="1"/>
          <p:nvPr/>
        </p:nvSpPr>
        <p:spPr>
          <a:xfrm>
            <a:off x="2413527" y="3479897"/>
            <a:ext cx="25920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2"/>
                </a:solidFill>
              </a:rPr>
              <a:t>Bases de datos y sistemas de información administrativos</a:t>
            </a:r>
          </a:p>
        </p:txBody>
      </p:sp>
      <p:sp>
        <p:nvSpPr>
          <p:cNvPr id="60" name="TextBox 44">
            <a:extLst>
              <a:ext uri="{FF2B5EF4-FFF2-40B4-BE49-F238E27FC236}">
                <a16:creationId xmlns:a16="http://schemas.microsoft.com/office/drawing/2014/main" id="{6F4110CD-6558-4FE8-9108-9C04B74BD672}"/>
              </a:ext>
            </a:extLst>
          </p:cNvPr>
          <p:cNvSpPr txBox="1"/>
          <p:nvPr/>
        </p:nvSpPr>
        <p:spPr>
          <a:xfrm>
            <a:off x="2418833" y="5779609"/>
            <a:ext cx="259200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CO" sz="1600" b="1" dirty="0">
                <a:solidFill>
                  <a:schemeClr val="accent4"/>
                </a:solidFill>
              </a:rPr>
              <a:t>Programas para el procedimiento de solución al modelo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C32BBF3-A7F4-408A-8852-76145A699D0A}"/>
              </a:ext>
            </a:extLst>
          </p:cNvPr>
          <p:cNvSpPr txBox="1"/>
          <p:nvPr/>
        </p:nvSpPr>
        <p:spPr>
          <a:xfrm>
            <a:off x="7182020" y="3546431"/>
            <a:ext cx="25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600" b="1" dirty="0">
                <a:solidFill>
                  <a:schemeClr val="accent4"/>
                </a:solidFill>
              </a:rPr>
              <a:t>Generación de informes gerenciales 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9A52B9A-E029-409E-AC87-86C135C04B97}"/>
              </a:ext>
            </a:extLst>
          </p:cNvPr>
          <p:cNvSpPr txBox="1"/>
          <p:nvPr/>
        </p:nvSpPr>
        <p:spPr>
          <a:xfrm>
            <a:off x="7230019" y="4467614"/>
            <a:ext cx="25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1600" b="1" dirty="0">
                <a:solidFill>
                  <a:schemeClr val="accent1"/>
                </a:solidFill>
              </a:rPr>
              <a:t>La implementación de los resultados de manera automática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ABA7DB61-5809-42E9-BE04-0E04D26C4D46}"/>
              </a:ext>
            </a:extLst>
          </p:cNvPr>
          <p:cNvSpPr txBox="1"/>
          <p:nvPr/>
        </p:nvSpPr>
        <p:spPr>
          <a:xfrm>
            <a:off x="7230019" y="5760007"/>
            <a:ext cx="25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1600" b="1" dirty="0">
                <a:solidFill>
                  <a:schemeClr val="accent2"/>
                </a:solidFill>
              </a:rPr>
              <a:t>Sistemas de apoyo para las decisiones</a:t>
            </a:r>
          </a:p>
        </p:txBody>
      </p:sp>
      <p:pic>
        <p:nvPicPr>
          <p:cNvPr id="9" name="Gráfico 8" descr="Base de datos con relleno sólido">
            <a:extLst>
              <a:ext uri="{FF2B5EF4-FFF2-40B4-BE49-F238E27FC236}">
                <a16:creationId xmlns:a16="http://schemas.microsoft.com/office/drawing/2014/main" id="{BCDA0C70-2DFD-48B6-8CAB-3D497872BE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0828" y="4788208"/>
            <a:ext cx="489179" cy="489179"/>
          </a:xfrm>
          <a:prstGeom prst="rect">
            <a:avLst/>
          </a:prstGeom>
        </p:spPr>
      </p:pic>
      <p:pic>
        <p:nvPicPr>
          <p:cNvPr id="66" name="Gráfico 65" descr="Documento con relleno sólido">
            <a:extLst>
              <a:ext uri="{FF2B5EF4-FFF2-40B4-BE49-F238E27FC236}">
                <a16:creationId xmlns:a16="http://schemas.microsoft.com/office/drawing/2014/main" id="{AF7F92AC-E7F3-4E27-ABAE-8B18384225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7081" y="5743592"/>
            <a:ext cx="527713" cy="5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  <p:bldP spid="23" grpId="0" animBg="1"/>
      <p:bldP spid="24" grpId="0" animBg="1"/>
      <p:bldP spid="25" grpId="0" animBg="1"/>
      <p:bldP spid="54" grpId="0"/>
      <p:bldP spid="57" grpId="0"/>
      <p:bldP spid="60" grpId="0"/>
      <p:bldP spid="63" grpId="0"/>
      <p:bldP spid="64" grpId="0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8" y="505828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2.6 Implementación</a:t>
            </a:r>
          </a:p>
        </p:txBody>
      </p:sp>
      <p:sp>
        <p:nvSpPr>
          <p:cNvPr id="43" name="Freeform 47">
            <a:extLst>
              <a:ext uri="{FF2B5EF4-FFF2-40B4-BE49-F238E27FC236}">
                <a16:creationId xmlns:a16="http://schemas.microsoft.com/office/drawing/2014/main" id="{5379B44F-0A53-46AD-8124-FA3E13783444}"/>
              </a:ext>
            </a:extLst>
          </p:cNvPr>
          <p:cNvSpPr>
            <a:spLocks/>
          </p:cNvSpPr>
          <p:nvPr/>
        </p:nvSpPr>
        <p:spPr bwMode="auto">
          <a:xfrm>
            <a:off x="8662783" y="3511693"/>
            <a:ext cx="20343" cy="365760"/>
          </a:xfrm>
          <a:custGeom>
            <a:avLst/>
            <a:gdLst/>
            <a:ahLst/>
            <a:cxnLst>
              <a:cxn ang="0">
                <a:pos x="0" y="131"/>
              </a:cxn>
              <a:cxn ang="0">
                <a:pos x="6" y="131"/>
              </a:cxn>
              <a:cxn ang="0">
                <a:pos x="6" y="0"/>
              </a:cxn>
              <a:cxn ang="0">
                <a:pos x="0" y="0"/>
              </a:cxn>
              <a:cxn ang="0">
                <a:pos x="0" y="131"/>
              </a:cxn>
              <a:cxn ang="0">
                <a:pos x="0" y="131"/>
              </a:cxn>
            </a:cxnLst>
            <a:rect l="0" t="0" r="r" b="b"/>
            <a:pathLst>
              <a:path w="6" h="131">
                <a:moveTo>
                  <a:pt x="0" y="131"/>
                </a:moveTo>
                <a:lnTo>
                  <a:pt x="6" y="131"/>
                </a:lnTo>
                <a:lnTo>
                  <a:pt x="6" y="0"/>
                </a:lnTo>
                <a:lnTo>
                  <a:pt x="0" y="0"/>
                </a:lnTo>
                <a:lnTo>
                  <a:pt x="0" y="131"/>
                </a:lnTo>
                <a:lnTo>
                  <a:pt x="0" y="131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6" name="Freeform 41">
            <a:extLst>
              <a:ext uri="{FF2B5EF4-FFF2-40B4-BE49-F238E27FC236}">
                <a16:creationId xmlns:a16="http://schemas.microsoft.com/office/drawing/2014/main" id="{9BA6DDD7-7F29-4BE0-B915-6FB39C6C93A0}"/>
              </a:ext>
            </a:extLst>
          </p:cNvPr>
          <p:cNvSpPr>
            <a:spLocks/>
          </p:cNvSpPr>
          <p:nvPr/>
        </p:nvSpPr>
        <p:spPr bwMode="auto">
          <a:xfrm>
            <a:off x="6765837" y="4394684"/>
            <a:ext cx="20343" cy="3657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0"/>
              </a:cxn>
              <a:cxn ang="0">
                <a:pos x="4" y="80"/>
              </a:cxn>
              <a:cxn ang="0">
                <a:pos x="0" y="80"/>
              </a:cxn>
              <a:cxn ang="0">
                <a:pos x="0" y="0"/>
              </a:cxn>
            </a:cxnLst>
            <a:rect l="0" t="0" r="r" b="b"/>
            <a:pathLst>
              <a:path w="4" h="80">
                <a:moveTo>
                  <a:pt x="0" y="0"/>
                </a:moveTo>
                <a:cubicBezTo>
                  <a:pt x="1" y="0"/>
                  <a:pt x="3" y="0"/>
                  <a:pt x="4" y="0"/>
                </a:cubicBezTo>
                <a:cubicBezTo>
                  <a:pt x="4" y="27"/>
                  <a:pt x="4" y="53"/>
                  <a:pt x="4" y="80"/>
                </a:cubicBezTo>
                <a:cubicBezTo>
                  <a:pt x="3" y="80"/>
                  <a:pt x="1" y="80"/>
                  <a:pt x="0" y="80"/>
                </a:cubicBezTo>
                <a:cubicBezTo>
                  <a:pt x="0" y="53"/>
                  <a:pt x="0" y="27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7" name="Freeform 37">
            <a:extLst>
              <a:ext uri="{FF2B5EF4-FFF2-40B4-BE49-F238E27FC236}">
                <a16:creationId xmlns:a16="http://schemas.microsoft.com/office/drawing/2014/main" id="{05F43ECF-2779-4E7C-934A-CD5DBA86CEB9}"/>
              </a:ext>
            </a:extLst>
          </p:cNvPr>
          <p:cNvSpPr>
            <a:spLocks/>
          </p:cNvSpPr>
          <p:nvPr/>
        </p:nvSpPr>
        <p:spPr bwMode="auto">
          <a:xfrm>
            <a:off x="3151770" y="4394684"/>
            <a:ext cx="20343" cy="36576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0"/>
              </a:cxn>
              <a:cxn ang="0">
                <a:pos x="6" y="132"/>
              </a:cxn>
              <a:cxn ang="0">
                <a:pos x="0" y="132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" h="132">
                <a:moveTo>
                  <a:pt x="0" y="0"/>
                </a:moveTo>
                <a:lnTo>
                  <a:pt x="6" y="0"/>
                </a:lnTo>
                <a:lnTo>
                  <a:pt x="6" y="132"/>
                </a:lnTo>
                <a:lnTo>
                  <a:pt x="0" y="13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9" name="Freeform 39">
            <a:extLst>
              <a:ext uri="{FF2B5EF4-FFF2-40B4-BE49-F238E27FC236}">
                <a16:creationId xmlns:a16="http://schemas.microsoft.com/office/drawing/2014/main" id="{C201AFE1-A5E1-4216-927C-2F6ECA81C250}"/>
              </a:ext>
            </a:extLst>
          </p:cNvPr>
          <p:cNvSpPr>
            <a:spLocks/>
          </p:cNvSpPr>
          <p:nvPr/>
        </p:nvSpPr>
        <p:spPr bwMode="auto">
          <a:xfrm>
            <a:off x="4993298" y="3503227"/>
            <a:ext cx="23733" cy="365760"/>
          </a:xfrm>
          <a:custGeom>
            <a:avLst/>
            <a:gdLst/>
            <a:ahLst/>
            <a:cxnLst>
              <a:cxn ang="0">
                <a:pos x="0" y="79"/>
              </a:cxn>
              <a:cxn ang="0">
                <a:pos x="4" y="79"/>
              </a:cxn>
              <a:cxn ang="0">
                <a:pos x="4" y="0"/>
              </a:cxn>
              <a:cxn ang="0">
                <a:pos x="0" y="0"/>
              </a:cxn>
              <a:cxn ang="0">
                <a:pos x="0" y="79"/>
              </a:cxn>
            </a:cxnLst>
            <a:rect l="0" t="0" r="r" b="b"/>
            <a:pathLst>
              <a:path w="4" h="79">
                <a:moveTo>
                  <a:pt x="0" y="79"/>
                </a:moveTo>
                <a:cubicBezTo>
                  <a:pt x="1" y="79"/>
                  <a:pt x="3" y="79"/>
                  <a:pt x="4" y="79"/>
                </a:cubicBezTo>
                <a:cubicBezTo>
                  <a:pt x="4" y="53"/>
                  <a:pt x="4" y="27"/>
                  <a:pt x="4" y="0"/>
                </a:cubicBezTo>
                <a:cubicBezTo>
                  <a:pt x="3" y="0"/>
                  <a:pt x="1" y="0"/>
                  <a:pt x="0" y="0"/>
                </a:cubicBezTo>
                <a:cubicBezTo>
                  <a:pt x="0" y="27"/>
                  <a:pt x="0" y="53"/>
                  <a:pt x="0" y="7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Freeform 27">
            <a:extLst>
              <a:ext uri="{FF2B5EF4-FFF2-40B4-BE49-F238E27FC236}">
                <a16:creationId xmlns:a16="http://schemas.microsoft.com/office/drawing/2014/main" id="{3D7F8204-AADD-4B9C-9EEC-2DCFEC5F4398}"/>
              </a:ext>
            </a:extLst>
          </p:cNvPr>
          <p:cNvSpPr>
            <a:spLocks/>
          </p:cNvSpPr>
          <p:nvPr/>
        </p:nvSpPr>
        <p:spPr bwMode="auto">
          <a:xfrm>
            <a:off x="4000593" y="3364052"/>
            <a:ext cx="1993792" cy="766233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8" y="0"/>
              </a:cxn>
              <a:cxn ang="0">
                <a:pos x="267" y="31"/>
              </a:cxn>
              <a:cxn ang="0">
                <a:pos x="274" y="59"/>
              </a:cxn>
              <a:cxn ang="0">
                <a:pos x="274" y="137"/>
              </a:cxn>
              <a:cxn ang="0">
                <a:pos x="249" y="137"/>
              </a:cxn>
              <a:cxn ang="0">
                <a:pos x="249" y="59"/>
              </a:cxn>
              <a:cxn ang="0">
                <a:pos x="215" y="25"/>
              </a:cxn>
              <a:cxn ang="0">
                <a:pos x="59" y="25"/>
              </a:cxn>
              <a:cxn ang="0">
                <a:pos x="25" y="59"/>
              </a:cxn>
              <a:cxn ang="0">
                <a:pos x="25" y="137"/>
              </a:cxn>
              <a:cxn ang="0">
                <a:pos x="0" y="137"/>
              </a:cxn>
              <a:cxn ang="0">
                <a:pos x="0" y="56"/>
              </a:cxn>
              <a:cxn ang="0">
                <a:pos x="31" y="7"/>
              </a:cxn>
              <a:cxn ang="0">
                <a:pos x="59" y="0"/>
              </a:cxn>
            </a:cxnLst>
            <a:rect l="0" t="0" r="r" b="b"/>
            <a:pathLst>
              <a:path w="274" h="137">
                <a:moveTo>
                  <a:pt x="59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9" y="1"/>
                  <a:pt x="256" y="12"/>
                  <a:pt x="267" y="31"/>
                </a:cubicBezTo>
                <a:cubicBezTo>
                  <a:pt x="272" y="40"/>
                  <a:pt x="274" y="49"/>
                  <a:pt x="274" y="59"/>
                </a:cubicBezTo>
                <a:cubicBezTo>
                  <a:pt x="274" y="137"/>
                  <a:pt x="274" y="137"/>
                  <a:pt x="274" y="137"/>
                </a:cubicBezTo>
                <a:cubicBezTo>
                  <a:pt x="249" y="137"/>
                  <a:pt x="249" y="137"/>
                  <a:pt x="249" y="137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40"/>
                  <a:pt x="233" y="25"/>
                  <a:pt x="215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41" y="25"/>
                  <a:pt x="25" y="40"/>
                  <a:pt x="25" y="59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6"/>
                  <a:pt x="0" y="56"/>
                  <a:pt x="0" y="56"/>
                </a:cubicBezTo>
                <a:cubicBezTo>
                  <a:pt x="2" y="35"/>
                  <a:pt x="12" y="18"/>
                  <a:pt x="31" y="7"/>
                </a:cubicBezTo>
                <a:cubicBezTo>
                  <a:pt x="40" y="2"/>
                  <a:pt x="49" y="0"/>
                  <a:pt x="5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1" name="Freeform 29">
            <a:extLst>
              <a:ext uri="{FF2B5EF4-FFF2-40B4-BE49-F238E27FC236}">
                <a16:creationId xmlns:a16="http://schemas.microsoft.com/office/drawing/2014/main" id="{B35AEBEF-8D8A-4D0B-8929-24A58D1D5D9C}"/>
              </a:ext>
            </a:extLst>
          </p:cNvPr>
          <p:cNvSpPr>
            <a:spLocks/>
          </p:cNvSpPr>
          <p:nvPr/>
        </p:nvSpPr>
        <p:spPr bwMode="auto">
          <a:xfrm>
            <a:off x="5808825" y="4120797"/>
            <a:ext cx="1998212" cy="766233"/>
          </a:xfrm>
          <a:custGeom>
            <a:avLst/>
            <a:gdLst/>
            <a:ahLst/>
            <a:cxnLst>
              <a:cxn ang="0">
                <a:pos x="274" y="0"/>
              </a:cxn>
              <a:cxn ang="0">
                <a:pos x="274" y="81"/>
              </a:cxn>
              <a:cxn ang="0">
                <a:pos x="273" y="87"/>
              </a:cxn>
              <a:cxn ang="0">
                <a:pos x="215" y="137"/>
              </a:cxn>
              <a:cxn ang="0">
                <a:pos x="56" y="137"/>
              </a:cxn>
              <a:cxn ang="0">
                <a:pos x="7" y="106"/>
              </a:cxn>
              <a:cxn ang="0">
                <a:pos x="0" y="78"/>
              </a:cxn>
              <a:cxn ang="0">
                <a:pos x="0" y="0"/>
              </a:cxn>
              <a:cxn ang="0">
                <a:pos x="25" y="0"/>
              </a:cxn>
              <a:cxn ang="0">
                <a:pos x="25" y="77"/>
              </a:cxn>
              <a:cxn ang="0">
                <a:pos x="59" y="112"/>
              </a:cxn>
              <a:cxn ang="0">
                <a:pos x="215" y="112"/>
              </a:cxn>
              <a:cxn ang="0">
                <a:pos x="249" y="77"/>
              </a:cxn>
              <a:cxn ang="0">
                <a:pos x="249" y="0"/>
              </a:cxn>
              <a:cxn ang="0">
                <a:pos x="274" y="0"/>
              </a:cxn>
            </a:cxnLst>
            <a:rect l="0" t="0" r="r" b="b"/>
            <a:pathLst>
              <a:path w="274" h="137">
                <a:moveTo>
                  <a:pt x="274" y="0"/>
                </a:moveTo>
                <a:cubicBezTo>
                  <a:pt x="274" y="81"/>
                  <a:pt x="274" y="81"/>
                  <a:pt x="274" y="81"/>
                </a:cubicBezTo>
                <a:cubicBezTo>
                  <a:pt x="273" y="87"/>
                  <a:pt x="273" y="87"/>
                  <a:pt x="273" y="87"/>
                </a:cubicBezTo>
                <a:cubicBezTo>
                  <a:pt x="268" y="116"/>
                  <a:pt x="245" y="136"/>
                  <a:pt x="215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35" y="135"/>
                  <a:pt x="18" y="125"/>
                  <a:pt x="7" y="106"/>
                </a:cubicBezTo>
                <a:cubicBezTo>
                  <a:pt x="2" y="97"/>
                  <a:pt x="0" y="88"/>
                  <a:pt x="0" y="78"/>
                </a:cubicBezTo>
                <a:cubicBezTo>
                  <a:pt x="0" y="0"/>
                  <a:pt x="0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77"/>
                  <a:pt x="25" y="77"/>
                  <a:pt x="25" y="77"/>
                </a:cubicBezTo>
                <a:cubicBezTo>
                  <a:pt x="25" y="96"/>
                  <a:pt x="41" y="112"/>
                  <a:pt x="59" y="112"/>
                </a:cubicBezTo>
                <a:cubicBezTo>
                  <a:pt x="215" y="112"/>
                  <a:pt x="215" y="112"/>
                  <a:pt x="215" y="112"/>
                </a:cubicBezTo>
                <a:cubicBezTo>
                  <a:pt x="233" y="112"/>
                  <a:pt x="249" y="96"/>
                  <a:pt x="249" y="77"/>
                </a:cubicBezTo>
                <a:cubicBezTo>
                  <a:pt x="249" y="0"/>
                  <a:pt x="249" y="0"/>
                  <a:pt x="249" y="0"/>
                </a:cubicBezTo>
                <a:cubicBezTo>
                  <a:pt x="274" y="0"/>
                  <a:pt x="274" y="0"/>
                  <a:pt x="27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5" name="Freeform 33">
            <a:extLst>
              <a:ext uri="{FF2B5EF4-FFF2-40B4-BE49-F238E27FC236}">
                <a16:creationId xmlns:a16="http://schemas.microsoft.com/office/drawing/2014/main" id="{D06373C6-43A5-4646-BDEA-E64E064DF90B}"/>
              </a:ext>
            </a:extLst>
          </p:cNvPr>
          <p:cNvSpPr>
            <a:spLocks/>
          </p:cNvSpPr>
          <p:nvPr/>
        </p:nvSpPr>
        <p:spPr bwMode="auto">
          <a:xfrm>
            <a:off x="7629557" y="3361660"/>
            <a:ext cx="1998212" cy="1322261"/>
          </a:xfrm>
          <a:custGeom>
            <a:avLst/>
            <a:gdLst/>
            <a:ahLst/>
            <a:cxnLst>
              <a:cxn ang="0">
                <a:pos x="59" y="0"/>
              </a:cxn>
              <a:cxn ang="0">
                <a:pos x="218" y="0"/>
              </a:cxn>
              <a:cxn ang="0">
                <a:pos x="267" y="31"/>
              </a:cxn>
              <a:cxn ang="0">
                <a:pos x="274" y="59"/>
              </a:cxn>
              <a:cxn ang="0">
                <a:pos x="274" y="236"/>
              </a:cxn>
              <a:cxn ang="0">
                <a:pos x="249" y="236"/>
              </a:cxn>
              <a:cxn ang="0">
                <a:pos x="249" y="59"/>
              </a:cxn>
              <a:cxn ang="0">
                <a:pos x="214" y="25"/>
              </a:cxn>
              <a:cxn ang="0">
                <a:pos x="59" y="25"/>
              </a:cxn>
              <a:cxn ang="0">
                <a:pos x="25" y="59"/>
              </a:cxn>
              <a:cxn ang="0">
                <a:pos x="25" y="137"/>
              </a:cxn>
              <a:cxn ang="0">
                <a:pos x="0" y="137"/>
              </a:cxn>
              <a:cxn ang="0">
                <a:pos x="0" y="56"/>
              </a:cxn>
              <a:cxn ang="0">
                <a:pos x="31" y="7"/>
              </a:cxn>
              <a:cxn ang="0">
                <a:pos x="59" y="0"/>
              </a:cxn>
            </a:cxnLst>
            <a:rect l="0" t="0" r="r" b="b"/>
            <a:pathLst>
              <a:path w="274" h="236">
                <a:moveTo>
                  <a:pt x="59" y="0"/>
                </a:moveTo>
                <a:cubicBezTo>
                  <a:pt x="218" y="0"/>
                  <a:pt x="218" y="0"/>
                  <a:pt x="218" y="0"/>
                </a:cubicBezTo>
                <a:cubicBezTo>
                  <a:pt x="239" y="1"/>
                  <a:pt x="256" y="12"/>
                  <a:pt x="267" y="31"/>
                </a:cubicBezTo>
                <a:cubicBezTo>
                  <a:pt x="271" y="40"/>
                  <a:pt x="274" y="49"/>
                  <a:pt x="274" y="59"/>
                </a:cubicBezTo>
                <a:cubicBezTo>
                  <a:pt x="274" y="236"/>
                  <a:pt x="274" y="236"/>
                  <a:pt x="274" y="236"/>
                </a:cubicBezTo>
                <a:cubicBezTo>
                  <a:pt x="249" y="236"/>
                  <a:pt x="249" y="236"/>
                  <a:pt x="249" y="236"/>
                </a:cubicBezTo>
                <a:cubicBezTo>
                  <a:pt x="249" y="59"/>
                  <a:pt x="249" y="59"/>
                  <a:pt x="249" y="59"/>
                </a:cubicBezTo>
                <a:cubicBezTo>
                  <a:pt x="249" y="40"/>
                  <a:pt x="233" y="25"/>
                  <a:pt x="214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40" y="25"/>
                  <a:pt x="25" y="40"/>
                  <a:pt x="25" y="59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56"/>
                  <a:pt x="0" y="56"/>
                  <a:pt x="0" y="56"/>
                </a:cubicBezTo>
                <a:cubicBezTo>
                  <a:pt x="1" y="35"/>
                  <a:pt x="12" y="18"/>
                  <a:pt x="31" y="7"/>
                </a:cubicBezTo>
                <a:cubicBezTo>
                  <a:pt x="40" y="2"/>
                  <a:pt x="49" y="0"/>
                  <a:pt x="5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7" name="Group 52">
            <a:extLst>
              <a:ext uri="{FF2B5EF4-FFF2-40B4-BE49-F238E27FC236}">
                <a16:creationId xmlns:a16="http://schemas.microsoft.com/office/drawing/2014/main" id="{D5478DA9-FE27-4F40-83B7-D578D5F8456C}"/>
              </a:ext>
            </a:extLst>
          </p:cNvPr>
          <p:cNvGrpSpPr/>
          <p:nvPr/>
        </p:nvGrpSpPr>
        <p:grpSpPr>
          <a:xfrm>
            <a:off x="2127422" y="3369296"/>
            <a:ext cx="2049789" cy="1527221"/>
            <a:chOff x="1349718" y="2296284"/>
            <a:chExt cx="1537342" cy="1145416"/>
          </a:xfrm>
        </p:grpSpPr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7BF608BC-134D-4110-822F-3FF712B80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9718" y="2296284"/>
              <a:ext cx="239024" cy="213596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48" y="84"/>
                </a:cxn>
                <a:cxn ang="0">
                  <a:pos x="0" y="0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94" h="84">
                  <a:moveTo>
                    <a:pt x="94" y="0"/>
                  </a:moveTo>
                  <a:lnTo>
                    <a:pt x="48" y="84"/>
                  </a:lnTo>
                  <a:lnTo>
                    <a:pt x="0" y="0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46E57C5A-DDD7-44EE-A027-94FE5031B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8401" y="2480518"/>
              <a:ext cx="1498659" cy="961182"/>
            </a:xfrm>
            <a:custGeom>
              <a:avLst/>
              <a:gdLst/>
              <a:ahLst/>
              <a:cxnLst>
                <a:cxn ang="0">
                  <a:pos x="274" y="92"/>
                </a:cxn>
                <a:cxn ang="0">
                  <a:pos x="274" y="173"/>
                </a:cxn>
                <a:cxn ang="0">
                  <a:pos x="273" y="179"/>
                </a:cxn>
                <a:cxn ang="0">
                  <a:pos x="215" y="229"/>
                </a:cxn>
                <a:cxn ang="0">
                  <a:pos x="56" y="229"/>
                </a:cxn>
                <a:cxn ang="0">
                  <a:pos x="7" y="198"/>
                </a:cxn>
                <a:cxn ang="0">
                  <a:pos x="0" y="170"/>
                </a:cxn>
                <a:cxn ang="0">
                  <a:pos x="0" y="0"/>
                </a:cxn>
                <a:cxn ang="0">
                  <a:pos x="13" y="23"/>
                </a:cxn>
                <a:cxn ang="0">
                  <a:pos x="25" y="0"/>
                </a:cxn>
                <a:cxn ang="0">
                  <a:pos x="25" y="169"/>
                </a:cxn>
                <a:cxn ang="0">
                  <a:pos x="59" y="204"/>
                </a:cxn>
                <a:cxn ang="0">
                  <a:pos x="215" y="204"/>
                </a:cxn>
                <a:cxn ang="0">
                  <a:pos x="249" y="169"/>
                </a:cxn>
                <a:cxn ang="0">
                  <a:pos x="249" y="92"/>
                </a:cxn>
                <a:cxn ang="0">
                  <a:pos x="274" y="92"/>
                </a:cxn>
              </a:cxnLst>
              <a:rect l="0" t="0" r="r" b="b"/>
              <a:pathLst>
                <a:path w="274" h="229">
                  <a:moveTo>
                    <a:pt x="274" y="92"/>
                  </a:moveTo>
                  <a:cubicBezTo>
                    <a:pt x="274" y="173"/>
                    <a:pt x="274" y="173"/>
                    <a:pt x="274" y="173"/>
                  </a:cubicBezTo>
                  <a:cubicBezTo>
                    <a:pt x="273" y="179"/>
                    <a:pt x="273" y="179"/>
                    <a:pt x="273" y="179"/>
                  </a:cubicBezTo>
                  <a:cubicBezTo>
                    <a:pt x="268" y="208"/>
                    <a:pt x="245" y="228"/>
                    <a:pt x="215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35" y="227"/>
                    <a:pt x="18" y="217"/>
                    <a:pt x="7" y="198"/>
                  </a:cubicBezTo>
                  <a:cubicBezTo>
                    <a:pt x="2" y="189"/>
                    <a:pt x="0" y="180"/>
                    <a:pt x="0" y="1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188"/>
                    <a:pt x="41" y="204"/>
                    <a:pt x="59" y="204"/>
                  </a:cubicBezTo>
                  <a:cubicBezTo>
                    <a:pt x="215" y="204"/>
                    <a:pt x="215" y="204"/>
                    <a:pt x="215" y="204"/>
                  </a:cubicBezTo>
                  <a:cubicBezTo>
                    <a:pt x="234" y="204"/>
                    <a:pt x="249" y="188"/>
                    <a:pt x="249" y="169"/>
                  </a:cubicBezTo>
                  <a:cubicBezTo>
                    <a:pt x="249" y="92"/>
                    <a:pt x="249" y="92"/>
                    <a:pt x="249" y="92"/>
                  </a:cubicBezTo>
                  <a:cubicBezTo>
                    <a:pt x="274" y="92"/>
                    <a:pt x="274" y="92"/>
                    <a:pt x="274" y="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61" name="Oval 38">
            <a:extLst>
              <a:ext uri="{FF2B5EF4-FFF2-40B4-BE49-F238E27FC236}">
                <a16:creationId xmlns:a16="http://schemas.microsoft.com/office/drawing/2014/main" id="{3DDD5BFA-F560-4D37-84B2-F9C5CAD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427" y="3364051"/>
            <a:ext cx="1051028" cy="1051028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1</a:t>
            </a:r>
            <a:endParaRPr lang="es-CO" sz="2400" b="1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64" name="Oval 40">
            <a:extLst>
              <a:ext uri="{FF2B5EF4-FFF2-40B4-BE49-F238E27FC236}">
                <a16:creationId xmlns:a16="http://schemas.microsoft.com/office/drawing/2014/main" id="{4394EDEA-8825-41A6-90EE-94E97095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345" y="3838914"/>
            <a:ext cx="1051028" cy="1057809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2</a:t>
            </a:r>
          </a:p>
        </p:txBody>
      </p:sp>
      <p:sp>
        <p:nvSpPr>
          <p:cNvPr id="67" name="Oval 42">
            <a:extLst>
              <a:ext uri="{FF2B5EF4-FFF2-40B4-BE49-F238E27FC236}">
                <a16:creationId xmlns:a16="http://schemas.microsoft.com/office/drawing/2014/main" id="{DB240CD7-0EE9-4E90-AF5B-C3671A925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93" y="3368290"/>
            <a:ext cx="1051028" cy="1051028"/>
          </a:xfrm>
          <a:prstGeom prst="ellipse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3</a:t>
            </a:r>
          </a:p>
        </p:txBody>
      </p:sp>
      <p:sp>
        <p:nvSpPr>
          <p:cNvPr id="76" name="Oval 48">
            <a:extLst>
              <a:ext uri="{FF2B5EF4-FFF2-40B4-BE49-F238E27FC236}">
                <a16:creationId xmlns:a16="http://schemas.microsoft.com/office/drawing/2014/main" id="{A82C1308-D72A-457B-8912-AA4FB73D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441" y="3847384"/>
            <a:ext cx="1051028" cy="1057809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CO" sz="4267" b="1" dirty="0">
                <a:solidFill>
                  <a:schemeClr val="bg1"/>
                </a:solidFill>
                <a:latin typeface="Ancizar Sans" panose="020B0602040300000003" pitchFamily="34" charset="0"/>
              </a:rPr>
              <a:t>4</a:t>
            </a: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A4538CE5-7FE0-469E-B5C4-43B4A69470B6}"/>
              </a:ext>
            </a:extLst>
          </p:cNvPr>
          <p:cNvSpPr txBox="1"/>
          <p:nvPr/>
        </p:nvSpPr>
        <p:spPr>
          <a:xfrm>
            <a:off x="1539632" y="5030080"/>
            <a:ext cx="3264960" cy="1641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El equipo de IO explica a la administración operativa el nuevo sistema que debe adoptar y su relación con la realidad operativa</a:t>
            </a:r>
          </a:p>
        </p:txBody>
      </p:sp>
      <p:sp>
        <p:nvSpPr>
          <p:cNvPr id="79" name="TextBox 65">
            <a:extLst>
              <a:ext uri="{FF2B5EF4-FFF2-40B4-BE49-F238E27FC236}">
                <a16:creationId xmlns:a16="http://schemas.microsoft.com/office/drawing/2014/main" id="{134AEF7D-E3BD-4A42-AE7C-277C91B3D9B8}"/>
              </a:ext>
            </a:extLst>
          </p:cNvPr>
          <p:cNvSpPr txBox="1"/>
          <p:nvPr/>
        </p:nvSpPr>
        <p:spPr>
          <a:xfrm>
            <a:off x="3151769" y="1600201"/>
            <a:ext cx="3518979" cy="16411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Estos dos grupos comparten la responsabilidad de desarrollar los procedimientos que se requieren para poner el sistema en operación</a:t>
            </a:r>
            <a:endParaRPr lang="es-CO" sz="2133" dirty="0">
              <a:solidFill>
                <a:schemeClr val="tx1">
                  <a:lumMod val="50000"/>
                  <a:lumOff val="5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0" name="TextBox 66">
            <a:extLst>
              <a:ext uri="{FF2B5EF4-FFF2-40B4-BE49-F238E27FC236}">
                <a16:creationId xmlns:a16="http://schemas.microsoft.com/office/drawing/2014/main" id="{E8F0A01E-38F8-46FA-A5AC-9385E78598B9}"/>
              </a:ext>
            </a:extLst>
          </p:cNvPr>
          <p:cNvSpPr txBox="1"/>
          <p:nvPr/>
        </p:nvSpPr>
        <p:spPr>
          <a:xfrm>
            <a:off x="5420728" y="5030080"/>
            <a:ext cx="2796619" cy="16411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La administración operativa se encarga de proporcionar una capacitación detallada al personal que participa</a:t>
            </a:r>
            <a:endParaRPr lang="es-CO" sz="2133" dirty="0">
              <a:solidFill>
                <a:schemeClr val="tx1">
                  <a:lumMod val="50000"/>
                  <a:lumOff val="50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1" name="TextBox 67">
            <a:extLst>
              <a:ext uri="{FF2B5EF4-FFF2-40B4-BE49-F238E27FC236}">
                <a16:creationId xmlns:a16="http://schemas.microsoft.com/office/drawing/2014/main" id="{F13C02AC-FB92-410D-B0B4-7D7671A7333B}"/>
              </a:ext>
            </a:extLst>
          </p:cNvPr>
          <p:cNvSpPr txBox="1"/>
          <p:nvPr/>
        </p:nvSpPr>
        <p:spPr>
          <a:xfrm>
            <a:off x="6705601" y="1600201"/>
            <a:ext cx="3846121" cy="16411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E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 El equipo de IO supervisa la experiencia inicial con base en la acción que se tomó para identificar cualquier modificación que deba hacerse en el futuro</a:t>
            </a:r>
            <a:r>
              <a:rPr lang="es-CO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anose="020B0602040300000003" pitchFamily="34" charset="0"/>
              </a:rPr>
              <a:t> </a:t>
            </a:r>
          </a:p>
        </p:txBody>
      </p:sp>
      <p:sp>
        <p:nvSpPr>
          <p:cNvPr id="84" name="Freeform 34">
            <a:extLst>
              <a:ext uri="{FF2B5EF4-FFF2-40B4-BE49-F238E27FC236}">
                <a16:creationId xmlns:a16="http://schemas.microsoft.com/office/drawing/2014/main" id="{8E115C0A-4EAF-4457-8F22-1CC1BB73D326}"/>
              </a:ext>
            </a:extLst>
          </p:cNvPr>
          <p:cNvSpPr>
            <a:spLocks/>
          </p:cNvSpPr>
          <p:nvPr/>
        </p:nvSpPr>
        <p:spPr bwMode="auto">
          <a:xfrm>
            <a:off x="9324454" y="4683921"/>
            <a:ext cx="415557" cy="288187"/>
          </a:xfrm>
          <a:custGeom>
            <a:avLst/>
            <a:gdLst/>
            <a:ahLst/>
            <a:cxnLst>
              <a:cxn ang="0">
                <a:pos x="94" y="0"/>
              </a:cxn>
              <a:cxn ang="0">
                <a:pos x="47" y="85"/>
              </a:cxn>
              <a:cxn ang="0">
                <a:pos x="0" y="0"/>
              </a:cxn>
              <a:cxn ang="0">
                <a:pos x="94" y="0"/>
              </a:cxn>
              <a:cxn ang="0">
                <a:pos x="94" y="0"/>
              </a:cxn>
            </a:cxnLst>
            <a:rect l="0" t="0" r="r" b="b"/>
            <a:pathLst>
              <a:path w="94" h="85">
                <a:moveTo>
                  <a:pt x="94" y="0"/>
                </a:moveTo>
                <a:lnTo>
                  <a:pt x="47" y="85"/>
                </a:lnTo>
                <a:lnTo>
                  <a:pt x="0" y="0"/>
                </a:lnTo>
                <a:lnTo>
                  <a:pt x="94" y="0"/>
                </a:lnTo>
                <a:lnTo>
                  <a:pt x="9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55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8B38A1F7-478C-4EB7-9E41-BF3EC85E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6"/>
          <a:stretch/>
        </p:blipFill>
        <p:spPr>
          <a:xfrm>
            <a:off x="9700388" y="5924363"/>
            <a:ext cx="1829005" cy="790056"/>
          </a:xfrm>
          <a:prstGeom prst="rect">
            <a:avLst/>
          </a:prstGeom>
        </p:spPr>
      </p:pic>
      <p:sp>
        <p:nvSpPr>
          <p:cNvPr id="25" name="17 Rectángulo">
            <a:extLst>
              <a:ext uri="{FF2B5EF4-FFF2-40B4-BE49-F238E27FC236}">
                <a16:creationId xmlns:a16="http://schemas.microsoft.com/office/drawing/2014/main" id="{F6065872-10B2-2C4E-91B2-6408D21CA425}"/>
              </a:ext>
            </a:extLst>
          </p:cNvPr>
          <p:cNvSpPr/>
          <p:nvPr/>
        </p:nvSpPr>
        <p:spPr>
          <a:xfrm>
            <a:off x="203201" y="5156201"/>
            <a:ext cx="221848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67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(Fuente: </a:t>
            </a:r>
            <a:r>
              <a:rPr lang="es-ES" sz="1467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Rardin</a:t>
            </a:r>
            <a:r>
              <a:rPr lang="es-ES" sz="1467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2000)</a:t>
            </a:r>
            <a:endParaRPr lang="es-ES" sz="1467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6" name="Diagram 67">
            <a:extLst>
              <a:ext uri="{FF2B5EF4-FFF2-40B4-BE49-F238E27FC236}">
                <a16:creationId xmlns:a16="http://schemas.microsoft.com/office/drawing/2014/main" id="{77746D9C-3635-B74A-904D-D02870E1A657}"/>
              </a:ext>
            </a:extLst>
          </p:cNvPr>
          <p:cNvGraphicFramePr/>
          <p:nvPr/>
        </p:nvGraphicFramePr>
        <p:xfrm>
          <a:off x="1930400" y="279400"/>
          <a:ext cx="843706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F6855B52-49C9-FA4B-9B5E-DC67E9BB9CDF}"/>
              </a:ext>
            </a:extLst>
          </p:cNvPr>
          <p:cNvSpPr txBox="1"/>
          <p:nvPr/>
        </p:nvSpPr>
        <p:spPr>
          <a:xfrm>
            <a:off x="203201" y="76200"/>
            <a:ext cx="10972801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</p:spTree>
    <p:extLst>
      <p:ext uri="{BB962C8B-B14F-4D97-AF65-F5344CB8AC3E}">
        <p14:creationId xmlns:p14="http://schemas.microsoft.com/office/powerpoint/2010/main" val="196590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584" y="482600"/>
            <a:ext cx="7632848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CO" sz="4267" dirty="0">
                <a:solidFill>
                  <a:schemeClr val="tx2">
                    <a:lumMod val="75000"/>
                  </a:schemeClr>
                </a:solidFill>
              </a:rPr>
              <a:t>ESTRUCTURA GENERAL</a:t>
            </a:r>
          </a:p>
        </p:txBody>
      </p:sp>
      <p:graphicFrame>
        <p:nvGraphicFramePr>
          <p:cNvPr id="12" name="11 Marcador de contenido"/>
          <p:cNvGraphicFramePr>
            <a:graphicFrameLocks noGrp="1"/>
          </p:cNvGraphicFramePr>
          <p:nvPr>
            <p:ph idx="1"/>
          </p:nvPr>
        </p:nvGraphicFramePr>
        <p:xfrm>
          <a:off x="2495600" y="1268760"/>
          <a:ext cx="720080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6C4C59A-ED19-9141-A2DA-EC7DDAD764F9}"/>
              </a:ext>
            </a:extLst>
          </p:cNvPr>
          <p:cNvSpPr txBox="1"/>
          <p:nvPr/>
        </p:nvSpPr>
        <p:spPr>
          <a:xfrm>
            <a:off x="203201" y="77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</p:spTree>
    <p:extLst>
      <p:ext uri="{BB962C8B-B14F-4D97-AF65-F5344CB8AC3E}">
        <p14:creationId xmlns:p14="http://schemas.microsoft.com/office/powerpoint/2010/main" val="3523645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BCFA1C2-730A-7440-BD92-9FBC7ADE14A4}"/>
              </a:ext>
            </a:extLst>
          </p:cNvPr>
          <p:cNvSpPr txBox="1"/>
          <p:nvPr/>
        </p:nvSpPr>
        <p:spPr>
          <a:xfrm>
            <a:off x="5196821" y="-66258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88DD3B3-7737-E64F-B6D3-5E96C3FB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19A2E251-B111-4144-BF85-28DA57E501C9}"/>
              </a:ext>
            </a:extLst>
          </p:cNvPr>
          <p:cNvSpPr txBox="1">
            <a:spLocks/>
          </p:cNvSpPr>
          <p:nvPr/>
        </p:nvSpPr>
        <p:spPr>
          <a:xfrm>
            <a:off x="609600" y="1720850"/>
            <a:ext cx="5384800" cy="6034617"/>
          </a:xfr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s-MX" altLang="es-CO" sz="2133" b="1" i="1"/>
          </a:p>
          <a:p>
            <a:pPr lvl="4">
              <a:buFontTx/>
              <a:buNone/>
            </a:pPr>
            <a:endParaRPr lang="es-MX" altLang="es-CO" sz="2400" b="1" i="1"/>
          </a:p>
        </p:txBody>
      </p:sp>
      <p:sp>
        <p:nvSpPr>
          <p:cNvPr id="74" name="AutoShape 22">
            <a:extLst>
              <a:ext uri="{FF2B5EF4-FFF2-40B4-BE49-F238E27FC236}">
                <a16:creationId xmlns:a16="http://schemas.microsoft.com/office/drawing/2014/main" id="{6A6C5356-0C67-3D4D-96E9-122FB388B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167" y="1646767"/>
            <a:ext cx="2015067" cy="670983"/>
          </a:xfrm>
          <a:prstGeom prst="rightArrow">
            <a:avLst>
              <a:gd name="adj1" fmla="val 50000"/>
              <a:gd name="adj2" fmla="val 750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5" name="AutoShape 23">
            <a:extLst>
              <a:ext uri="{FF2B5EF4-FFF2-40B4-BE49-F238E27FC236}">
                <a16:creationId xmlns:a16="http://schemas.microsoft.com/office/drawing/2014/main" id="{C9B79B19-4042-1947-9C02-4468CC2F4BF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32400" y="5486400"/>
            <a:ext cx="2017184" cy="768349"/>
          </a:xfrm>
          <a:prstGeom prst="rightArrow">
            <a:avLst>
              <a:gd name="adj1" fmla="val 50000"/>
              <a:gd name="adj2" fmla="val 65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6" name="AutoShape 24">
            <a:extLst>
              <a:ext uri="{FF2B5EF4-FFF2-40B4-BE49-F238E27FC236}">
                <a16:creationId xmlns:a16="http://schemas.microsoft.com/office/drawing/2014/main" id="{B26DE0FA-AE6C-BF45-923D-FAA0FAAE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718" y="3181350"/>
            <a:ext cx="768349" cy="1536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7" name="AutoShape 25">
            <a:extLst>
              <a:ext uri="{FF2B5EF4-FFF2-40B4-BE49-F238E27FC236}">
                <a16:creationId xmlns:a16="http://schemas.microsoft.com/office/drawing/2014/main" id="{21FCB7A6-341F-6844-B74D-1C0C98ED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34" y="3181350"/>
            <a:ext cx="768351" cy="1344084"/>
          </a:xfrm>
          <a:prstGeom prst="downArrow">
            <a:avLst>
              <a:gd name="adj1" fmla="val 50000"/>
              <a:gd name="adj2" fmla="val 437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CO" sz="2400">
              <a:latin typeface="Calibri" panose="020F0502020204030204" pitchFamily="34" charset="0"/>
            </a:endParaRPr>
          </a:p>
        </p:txBody>
      </p:sp>
      <p:sp>
        <p:nvSpPr>
          <p:cNvPr id="78" name="Text Box 26">
            <a:extLst>
              <a:ext uri="{FF2B5EF4-FFF2-40B4-BE49-F238E27FC236}">
                <a16:creationId xmlns:a16="http://schemas.microsoft.com/office/drawing/2014/main" id="{1A540446-86A9-FD43-AF41-5ADE7A48D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1" y="1212852"/>
            <a:ext cx="129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Realidad</a:t>
            </a:r>
          </a:p>
        </p:txBody>
      </p:sp>
      <p:sp>
        <p:nvSpPr>
          <p:cNvPr id="79" name="Text Box 27">
            <a:extLst>
              <a:ext uri="{FF2B5EF4-FFF2-40B4-BE49-F238E27FC236}">
                <a16:creationId xmlns:a16="http://schemas.microsoft.com/office/drawing/2014/main" id="{00CEF100-94A6-EE49-988E-52A39D47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93283"/>
            <a:ext cx="1512722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Abstracción</a:t>
            </a:r>
          </a:p>
        </p:txBody>
      </p:sp>
      <p:sp>
        <p:nvSpPr>
          <p:cNvPr id="80" name="Text Box 28">
            <a:extLst>
              <a:ext uri="{FF2B5EF4-FFF2-40B4-BE49-F238E27FC236}">
                <a16:creationId xmlns:a16="http://schemas.microsoft.com/office/drawing/2014/main" id="{CC635327-71E2-FB4C-AAD7-B206DBE84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518" y="1576917"/>
            <a:ext cx="17365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Modelo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Matemático</a:t>
            </a:r>
          </a:p>
        </p:txBody>
      </p:sp>
      <p:sp>
        <p:nvSpPr>
          <p:cNvPr id="81" name="Text Box 29">
            <a:extLst>
              <a:ext uri="{FF2B5EF4-FFF2-40B4-BE49-F238E27FC236}">
                <a16:creationId xmlns:a16="http://schemas.microsoft.com/office/drawing/2014/main" id="{5532E891-A300-374F-93B5-B3E82F4D3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1" y="3378200"/>
            <a:ext cx="1051891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Análisis</a:t>
            </a:r>
          </a:p>
        </p:txBody>
      </p:sp>
      <p:sp>
        <p:nvSpPr>
          <p:cNvPr id="82" name="Text Box 30">
            <a:extLst>
              <a:ext uri="{FF2B5EF4-FFF2-40B4-BE49-F238E27FC236}">
                <a16:creationId xmlns:a16="http://schemas.microsoft.com/office/drawing/2014/main" id="{5336DC03-B243-6845-B08B-0CBC127F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1" y="5609168"/>
            <a:ext cx="15829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Resultados</a:t>
            </a:r>
          </a:p>
        </p:txBody>
      </p:sp>
      <p:sp>
        <p:nvSpPr>
          <p:cNvPr id="83" name="Text Box 31">
            <a:extLst>
              <a:ext uri="{FF2B5EF4-FFF2-40B4-BE49-F238E27FC236}">
                <a16:creationId xmlns:a16="http://schemas.microsoft.com/office/drawing/2014/main" id="{E8756B9E-1D67-5448-9E06-0689E8DE3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18" y="5647268"/>
            <a:ext cx="1545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400" b="1" dirty="0">
                <a:latin typeface="Calibri" panose="020F0502020204030204" pitchFamily="34" charset="0"/>
              </a:rPr>
              <a:t>Decisiones</a:t>
            </a:r>
          </a:p>
        </p:txBody>
      </p:sp>
      <p:sp>
        <p:nvSpPr>
          <p:cNvPr id="84" name="Text Box 32">
            <a:extLst>
              <a:ext uri="{FF2B5EF4-FFF2-40B4-BE49-F238E27FC236}">
                <a16:creationId xmlns:a16="http://schemas.microsoft.com/office/drawing/2014/main" id="{786AE00D-3C01-EF41-9E51-710FA03B8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6159501"/>
            <a:ext cx="1809406" cy="7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 dirty="0">
                <a:solidFill>
                  <a:srgbClr val="0000CC"/>
                </a:solidFill>
                <a:latin typeface="Calibri" panose="020F0502020204030204" pitchFamily="34" charset="0"/>
              </a:rPr>
              <a:t>Interpretación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 dirty="0">
                <a:solidFill>
                  <a:srgbClr val="0000CC"/>
                </a:solidFill>
                <a:latin typeface="Calibri" panose="020F0502020204030204" pitchFamily="34" charset="0"/>
              </a:rPr>
              <a:t>Implementar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8FB42A81-D356-A44A-B960-9BD299AB6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8884" y="3500967"/>
            <a:ext cx="118718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CO" sz="2133" b="1">
                <a:solidFill>
                  <a:srgbClr val="0000CC"/>
                </a:solidFill>
                <a:latin typeface="Calibri" panose="020F0502020204030204" pitchFamily="34" charset="0"/>
              </a:rPr>
              <a:t>Intuición</a:t>
            </a:r>
          </a:p>
        </p:txBody>
      </p:sp>
      <p:pic>
        <p:nvPicPr>
          <p:cNvPr id="1026" name="Picture 2" descr="La Factoria de Proyectos - Fotos | Facebook">
            <a:extLst>
              <a:ext uri="{FF2B5EF4-FFF2-40B4-BE49-F238E27FC236}">
                <a16:creationId xmlns:a16="http://schemas.microsoft.com/office/drawing/2014/main" id="{B4D44B4A-E6F0-C446-89C5-A3C9CACC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9" y="1742017"/>
            <a:ext cx="1525752" cy="76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toria: imágenes, fotos de stock y vectores | Shutterstock">
            <a:extLst>
              <a:ext uri="{FF2B5EF4-FFF2-40B4-BE49-F238E27FC236}">
                <a16:creationId xmlns:a16="http://schemas.microsoft.com/office/drawing/2014/main" id="{49CE5E67-6CD7-8146-A2F6-05FDDFE43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54" y="1172118"/>
            <a:ext cx="2013855" cy="144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 imagen personal Sí importa - Blog de Grupo Antón Comunicación">
            <a:extLst>
              <a:ext uri="{FF2B5EF4-FFF2-40B4-BE49-F238E27FC236}">
                <a16:creationId xmlns:a16="http://schemas.microsoft.com/office/drawing/2014/main" id="{DB7DD1FC-1654-8743-9C90-6E287785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79" y="4792132"/>
            <a:ext cx="2099421" cy="209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7440FE2-94BD-F24C-8787-96F43812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585" y="1155186"/>
            <a:ext cx="2245289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ógica de las Investigaciones Científicas: Tema 6 - ANALISIS Y SINTESIS DE  LOS RESULTADOS">
            <a:extLst>
              <a:ext uri="{FF2B5EF4-FFF2-40B4-BE49-F238E27FC236}">
                <a16:creationId xmlns:a16="http://schemas.microsoft.com/office/drawing/2014/main" id="{A6D81C9D-4DD9-5243-AF38-8B6E22AC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08" y="5103158"/>
            <a:ext cx="2653185" cy="1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3" grpId="1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pic>
        <p:nvPicPr>
          <p:cNvPr id="158" name="Google Shape;158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27891" y="1674763"/>
            <a:ext cx="10574917" cy="4418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A77986-745F-264C-B640-E74F703E1C03}"/>
              </a:ext>
            </a:extLst>
          </p:cNvPr>
          <p:cNvSpPr txBox="1"/>
          <p:nvPr/>
        </p:nvSpPr>
        <p:spPr>
          <a:xfrm>
            <a:off x="203201" y="762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6D22670-B37E-7B4C-A9E9-52F75A4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03FAAD36-2C5D-1F4B-8E8B-8006C5AB1110}"/>
              </a:ext>
            </a:extLst>
          </p:cNvPr>
          <p:cNvSpPr txBox="1">
            <a:spLocks/>
          </p:cNvSpPr>
          <p:nvPr/>
        </p:nvSpPr>
        <p:spPr>
          <a:xfrm>
            <a:off x="609601" y="994834"/>
            <a:ext cx="9148233" cy="1011767"/>
          </a:xfr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3200" b="1" dirty="0">
                <a:solidFill>
                  <a:srgbClr val="FF0000"/>
                </a:solidFill>
              </a:rPr>
              <a:t>¿</a:t>
            </a:r>
            <a:r>
              <a:rPr lang="en-US" sz="3200" b="1" dirty="0" err="1">
                <a:solidFill>
                  <a:srgbClr val="FF0000"/>
                </a:solidFill>
              </a:rPr>
              <a:t>Qué</a:t>
            </a:r>
            <a:r>
              <a:rPr lang="en-US" sz="3200" b="1" dirty="0">
                <a:solidFill>
                  <a:srgbClr val="FF0000"/>
                </a:solidFill>
              </a:rPr>
              <a:t> es un </a:t>
            </a:r>
            <a:r>
              <a:rPr lang="en-US" sz="3200" b="1" dirty="0" err="1">
                <a:solidFill>
                  <a:srgbClr val="FF0000"/>
                </a:solidFill>
              </a:rPr>
              <a:t>modelo</a:t>
            </a:r>
            <a:r>
              <a:rPr lang="en-US" sz="3200" b="1" dirty="0">
                <a:solidFill>
                  <a:srgbClr val="FF0000"/>
                </a:solidFill>
              </a:rPr>
              <a:t>?</a:t>
            </a:r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 </a:t>
            </a:r>
          </a:p>
          <a:p>
            <a:pPr marL="365751" indent="-365751" algn="just">
              <a:buFont typeface="Arial" pitchFamily="34" charset="0"/>
              <a:buChar char="•"/>
              <a:defRPr/>
            </a:pPr>
            <a:r>
              <a:rPr lang="en-US" sz="3200" dirty="0">
                <a:latin typeface="Calibri" pitchFamily="34" charset="0"/>
              </a:rPr>
              <a:t>Una </a:t>
            </a:r>
            <a:r>
              <a:rPr lang="en-US" sz="3200" dirty="0" err="1">
                <a:latin typeface="Calibri" pitchFamily="34" charset="0"/>
              </a:rPr>
              <a:t>representación</a:t>
            </a:r>
            <a:r>
              <a:rPr lang="en-US" sz="3200" dirty="0">
                <a:latin typeface="Calibri" pitchFamily="34" charset="0"/>
              </a:rPr>
              <a:t> abstracta de </a:t>
            </a:r>
            <a:r>
              <a:rPr lang="en-US" sz="3200" dirty="0" err="1">
                <a:latin typeface="Calibri" pitchFamily="34" charset="0"/>
              </a:rPr>
              <a:t>ciertos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aspectos</a:t>
            </a:r>
            <a:r>
              <a:rPr lang="en-US" sz="3200" dirty="0">
                <a:latin typeface="Calibri" pitchFamily="34" charset="0"/>
              </a:rPr>
              <a:t> de la </a:t>
            </a:r>
            <a:r>
              <a:rPr lang="en-US" sz="3200" dirty="0" err="1">
                <a:latin typeface="Calibri" pitchFamily="34" charset="0"/>
              </a:rPr>
              <a:t>realidad</a:t>
            </a:r>
            <a:endParaRPr lang="en-US" sz="3200" dirty="0">
              <a:latin typeface="Calibri" pitchFamily="34" charset="0"/>
            </a:endParaRPr>
          </a:p>
          <a:p>
            <a:pPr marL="365751" indent="-365751" algn="just">
              <a:buFont typeface="Arial" pitchFamily="34" charset="0"/>
              <a:buChar char="•"/>
              <a:defRPr/>
            </a:pPr>
            <a:r>
              <a:rPr lang="en-US" sz="3200" dirty="0" err="1">
                <a:latin typeface="Calibri" pitchFamily="34" charset="0"/>
              </a:rPr>
              <a:t>Estructura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basada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en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elementos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seleccionados</a:t>
            </a:r>
            <a:r>
              <a:rPr lang="en-US" sz="3200" dirty="0">
                <a:latin typeface="Calibri" pitchFamily="34" charset="0"/>
              </a:rPr>
              <a:t> de la </a:t>
            </a:r>
            <a:r>
              <a:rPr lang="en-US" sz="3200" dirty="0" err="1">
                <a:latin typeface="Calibri" pitchFamily="34" charset="0"/>
              </a:rPr>
              <a:t>realidad</a:t>
            </a:r>
            <a:r>
              <a:rPr lang="en-US" sz="3200" dirty="0">
                <a:latin typeface="Calibri" pitchFamily="34" charset="0"/>
              </a:rPr>
              <a:t>.</a:t>
            </a:r>
          </a:p>
          <a:p>
            <a:pPr>
              <a:defRPr/>
            </a:pPr>
            <a:endParaRPr lang="es-NI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FD7E4A54-E461-1D4F-B028-5EB0C51792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2167" y="2036233"/>
            <a:ext cx="11338984" cy="6096000"/>
          </a:xfrm>
        </p:spPr>
        <p:txBody>
          <a:bodyPr rtlCol="0">
            <a:normAutofit/>
          </a:bodyPr>
          <a:lstStyle/>
          <a:p>
            <a:pPr marL="365751" indent="-365751" algn="just">
              <a:buNone/>
              <a:defRPr/>
            </a:pPr>
            <a:r>
              <a:rPr lang="es-ES" sz="2667" u="sng" dirty="0">
                <a:latin typeface="Calibri" pitchFamily="34" charset="0"/>
              </a:rPr>
              <a:t>Tipos de Modelos icónicos, analógicos y simbólicos (matemáticos) </a:t>
            </a:r>
          </a:p>
          <a:p>
            <a:pPr marL="365751" indent="-365751" algn="just">
              <a:buNone/>
              <a:defRPr/>
            </a:pPr>
            <a:r>
              <a:rPr lang="es-ES" sz="2667" b="1" dirty="0">
                <a:solidFill>
                  <a:srgbClr val="FF0000"/>
                </a:solidFill>
                <a:latin typeface="Calibri" pitchFamily="34" charset="0"/>
              </a:rPr>
              <a:t>   Modelos Matemáticos</a:t>
            </a:r>
            <a:endParaRPr lang="es-ES" sz="2667" dirty="0">
              <a:solidFill>
                <a:srgbClr val="FF0000"/>
              </a:solidFill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r>
              <a:rPr lang="es-ES" sz="2667" dirty="0">
                <a:latin typeface="Calibri" pitchFamily="34" charset="0"/>
              </a:rPr>
              <a:t>Un modelo matemático es uno que representa el desempeño y comportamiento de un sistema dado en términos de ecuaciones matemáticas, ofreciendo resultados cuantitativos.</a:t>
            </a:r>
          </a:p>
          <a:p>
            <a:pPr marL="365751" indent="-365751" algn="just">
              <a:spcAft>
                <a:spcPct val="40000"/>
              </a:spcAft>
              <a:defRPr/>
            </a:pPr>
            <a:r>
              <a:rPr lang="es-ES" sz="2667" b="1" i="1" dirty="0">
                <a:solidFill>
                  <a:srgbClr val="FF0000"/>
                </a:solidFill>
                <a:latin typeface="Calibri" pitchFamily="34" charset="0"/>
              </a:rPr>
              <a:t>Otras formas de clasificar los modelos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Estáticos (VD no requieren sucesiones de decisión para periodos múltiples) y Dinámicos.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Lineales (ecuaciones  e inecuaciones son funciones lineales) y N lineales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Enteros (VD deben ser enteros) y no enteros.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es-ES" sz="2133" dirty="0">
                <a:latin typeface="Calibri" pitchFamily="34" charset="0"/>
              </a:rPr>
              <a:t>Determinístico (VD se conoce con certeza) y Estocástico </a:t>
            </a:r>
          </a:p>
          <a:p>
            <a:pPr marL="0" indent="0" algn="just">
              <a:spcBef>
                <a:spcPts val="0"/>
              </a:spcBef>
              <a:defRPr/>
            </a:pPr>
            <a:endParaRPr lang="es-ES" sz="2133" dirty="0"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endParaRPr lang="es-ES" sz="2667" dirty="0">
              <a:latin typeface="Calibri" pitchFamily="34" charset="0"/>
            </a:endParaRPr>
          </a:p>
          <a:p>
            <a:pPr marL="365751" indent="-365751" algn="just">
              <a:spcAft>
                <a:spcPct val="40000"/>
              </a:spcAft>
              <a:defRPr/>
            </a:pPr>
            <a:endParaRPr lang="es-ES" sz="2667" dirty="0">
              <a:latin typeface="Calibri" pitchFamily="34" charset="0"/>
            </a:endParaRPr>
          </a:p>
          <a:p>
            <a:pPr marL="365751" indent="-365751"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574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28752" y="952128"/>
            <a:ext cx="5600848" cy="648072"/>
          </a:xfrm>
          <a:solidFill>
            <a:srgbClr val="FFFF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CO" sz="3200" dirty="0">
                <a:solidFill>
                  <a:schemeClr val="tx2">
                    <a:lumMod val="75000"/>
                  </a:schemeClr>
                </a:solidFill>
              </a:rPr>
              <a:t>PREGUNTAS CLAVE</a:t>
            </a: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3" name="2 Rectángulo"/>
          <p:cNvSpPr/>
          <p:nvPr/>
        </p:nvSpPr>
        <p:spPr>
          <a:xfrm>
            <a:off x="1775520" y="19050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¿Qué decisiones puede tomar?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2A77986-745F-264C-B640-E74F703E1C03}"/>
              </a:ext>
            </a:extLst>
          </p:cNvPr>
          <p:cNvSpPr txBox="1"/>
          <p:nvPr/>
        </p:nvSpPr>
        <p:spPr>
          <a:xfrm>
            <a:off x="203201" y="76200"/>
            <a:ext cx="65024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3. Conclusión</a:t>
            </a:r>
          </a:p>
        </p:txBody>
      </p:sp>
      <p:sp>
        <p:nvSpPr>
          <p:cNvPr id="9" name="2 Rectángulo">
            <a:extLst>
              <a:ext uri="{FF2B5EF4-FFF2-40B4-BE49-F238E27FC236}">
                <a16:creationId xmlns:a16="http://schemas.microsoft.com/office/drawing/2014/main" id="{506681F7-1A02-234C-A59A-EF0FE6D3FEC4}"/>
              </a:ext>
            </a:extLst>
          </p:cNvPr>
          <p:cNvSpPr/>
          <p:nvPr/>
        </p:nvSpPr>
        <p:spPr>
          <a:xfrm>
            <a:off x="2200648" y="26162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¿Cuál es el criterio de decisión?</a:t>
            </a:r>
          </a:p>
        </p:txBody>
      </p:sp>
      <p:sp>
        <p:nvSpPr>
          <p:cNvPr id="10" name="2 Rectángulo">
            <a:extLst>
              <a:ext uri="{FF2B5EF4-FFF2-40B4-BE49-F238E27FC236}">
                <a16:creationId xmlns:a16="http://schemas.microsoft.com/office/drawing/2014/main" id="{D76E2621-F1B8-CB45-8AB1-13B99C690B06}"/>
              </a:ext>
            </a:extLst>
          </p:cNvPr>
          <p:cNvSpPr/>
          <p:nvPr/>
        </p:nvSpPr>
        <p:spPr>
          <a:xfrm>
            <a:off x="2505448" y="3327401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¿Cuánto aporta cada decisión al criterio?</a:t>
            </a:r>
          </a:p>
        </p:txBody>
      </p:sp>
      <p:sp>
        <p:nvSpPr>
          <p:cNvPr id="11" name="2 Rectángulo">
            <a:extLst>
              <a:ext uri="{FF2B5EF4-FFF2-40B4-BE49-F238E27FC236}">
                <a16:creationId xmlns:a16="http://schemas.microsoft.com/office/drawing/2014/main" id="{5386088A-A08B-A740-A6A1-B2F6B3E76D9D}"/>
              </a:ext>
            </a:extLst>
          </p:cNvPr>
          <p:cNvSpPr/>
          <p:nvPr/>
        </p:nvSpPr>
        <p:spPr>
          <a:xfrm>
            <a:off x="2844800" y="4054158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¿Qué aspectos afectan (limitan) las decisiones a tomar?</a:t>
            </a:r>
          </a:p>
        </p:txBody>
      </p:sp>
      <p:sp>
        <p:nvSpPr>
          <p:cNvPr id="13" name="2 Rectángulo">
            <a:extLst>
              <a:ext uri="{FF2B5EF4-FFF2-40B4-BE49-F238E27FC236}">
                <a16:creationId xmlns:a16="http://schemas.microsoft.com/office/drawing/2014/main" id="{F03745BF-26CB-7A4A-827C-B522BC0E0FF7}"/>
              </a:ext>
            </a:extLst>
          </p:cNvPr>
          <p:cNvSpPr/>
          <p:nvPr/>
        </p:nvSpPr>
        <p:spPr>
          <a:xfrm>
            <a:off x="3318248" y="4866958"/>
            <a:ext cx="8568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/>
              <a:t>¿Cuánto agota cada decisión cada uno de los aspectos limitantes? </a:t>
            </a:r>
          </a:p>
        </p:txBody>
      </p:sp>
    </p:spTree>
    <p:extLst>
      <p:ext uri="{BB962C8B-B14F-4D97-AF65-F5344CB8AC3E}">
        <p14:creationId xmlns:p14="http://schemas.microsoft.com/office/powerpoint/2010/main" val="272026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0" grpId="0"/>
      <p:bldP spid="11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31505" y="1125736"/>
            <a:ext cx="8853697" cy="576064"/>
          </a:xfrm>
        </p:spPr>
        <p:txBody>
          <a:bodyPr>
            <a:noAutofit/>
          </a:bodyPr>
          <a:lstStyle/>
          <a:p>
            <a:r>
              <a:rPr lang="es-CO" sz="3733" dirty="0"/>
              <a:t>Qué vamos a aprender ?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0" name="9 Rectángulo"/>
          <p:cNvSpPr/>
          <p:nvPr/>
        </p:nvSpPr>
        <p:spPr>
          <a:xfrm>
            <a:off x="1775520" y="2780928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Modelamiento de un problema de optimización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Como resolverlo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Analizar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5053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6209" y="116632"/>
            <a:ext cx="9004288" cy="576064"/>
          </a:xfrm>
        </p:spPr>
        <p:txBody>
          <a:bodyPr>
            <a:noAutofit/>
          </a:bodyPr>
          <a:lstStyle/>
          <a:p>
            <a:r>
              <a:rPr lang="es-CO" sz="3200" dirty="0"/>
              <a:t>Qué vamos a aprender ? El ejemplo de DHL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Picture 6" descr="http://panethos.files.wordpress.com/2013/01/fede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764705"/>
            <a:ext cx="4808739" cy="24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panethos.files.wordpress.com/2013/01/ups_europe.gif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6" t="2707" b="3931"/>
          <a:stretch/>
        </p:blipFill>
        <p:spPr bwMode="auto">
          <a:xfrm>
            <a:off x="6595402" y="3224047"/>
            <a:ext cx="3633145" cy="364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05" y="908722"/>
            <a:ext cx="4572003" cy="6099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2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4639" y="31056"/>
            <a:ext cx="9004288" cy="576064"/>
          </a:xfrm>
        </p:spPr>
        <p:txBody>
          <a:bodyPr>
            <a:noAutofit/>
          </a:bodyPr>
          <a:lstStyle/>
          <a:p>
            <a:r>
              <a:rPr lang="es-CO" sz="3600" dirty="0"/>
              <a:t>Qué vamos a aprender ? El ejemplo de DHL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613796" y="620689"/>
            <a:ext cx="4842245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189" indent="-457189">
              <a:buAutoNum type="arabicParenR"/>
            </a:pPr>
            <a:r>
              <a:rPr lang="es-CO" sz="2000" dirty="0"/>
              <a:t>El problema de DHL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Millones de paquetes/día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1000 centros de distribución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100 aviones</a:t>
            </a:r>
          </a:p>
          <a:p>
            <a:pPr marL="914377" lvl="1" indent="-457189">
              <a:buFont typeface="Arial" panose="020B0604020202020204" pitchFamily="34" charset="0"/>
              <a:buChar char="•"/>
            </a:pPr>
            <a:r>
              <a:rPr lang="es-CO" dirty="0"/>
              <a:t>Como asignar las rutas a los paquetes ? para minimizar los costos, minimizar los plazos, maximizar la cantidad de paquetes enviados, etc.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6610619" y="840059"/>
            <a:ext cx="3851920" cy="2503528"/>
            <a:chOff x="5292080" y="877276"/>
            <a:chExt cx="3851920" cy="2503528"/>
          </a:xfrm>
        </p:grpSpPr>
        <p:sp>
          <p:nvSpPr>
            <p:cNvPr id="11" name="10 Rectángulo"/>
            <p:cNvSpPr>
              <a:spLocks noChangeAspect="1"/>
            </p:cNvSpPr>
            <p:nvPr/>
          </p:nvSpPr>
          <p:spPr>
            <a:xfrm>
              <a:off x="5292080" y="877276"/>
              <a:ext cx="3851920" cy="25035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2"/>
              </a:pPr>
              <a:r>
                <a:rPr lang="es-CO" sz="2000" dirty="0"/>
                <a:t>Modelamiento</a:t>
              </a:r>
            </a:p>
          </p:txBody>
        </p:sp>
        <p:pic>
          <p:nvPicPr>
            <p:cNvPr id="13" name="Picture 2" descr="http://www.scielo.br/img/revistas/pope/v24n2/21393x1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4773" y="1340768"/>
              <a:ext cx="3722212" cy="1897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4 Grupo"/>
          <p:cNvGrpSpPr/>
          <p:nvPr/>
        </p:nvGrpSpPr>
        <p:grpSpPr>
          <a:xfrm>
            <a:off x="5682996" y="3573016"/>
            <a:ext cx="4922401" cy="3096344"/>
            <a:chOff x="3808594" y="3771624"/>
            <a:chExt cx="4922401" cy="3096344"/>
          </a:xfrm>
        </p:grpSpPr>
        <p:pic>
          <p:nvPicPr>
            <p:cNvPr id="9222" name="Picture 6" descr="http://www.nd.edu/~jeff/Teaching/ESTM60203/Lectures/Lecture_01_Download/images/Giapettos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8594" y="4727780"/>
              <a:ext cx="2853585" cy="2140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14 Rectángulo"/>
            <p:cNvSpPr>
              <a:spLocks noChangeAspect="1"/>
            </p:cNvSpPr>
            <p:nvPr/>
          </p:nvSpPr>
          <p:spPr>
            <a:xfrm>
              <a:off x="4158995" y="3771624"/>
              <a:ext cx="4572000" cy="309634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3"/>
              </a:pPr>
              <a:r>
                <a:rPr lang="es-CO" sz="2000" dirty="0"/>
                <a:t>Resolución</a:t>
              </a:r>
            </a:p>
          </p:txBody>
        </p:sp>
        <p:pic>
          <p:nvPicPr>
            <p:cNvPr id="9220" name="Picture 4" descr="http://a.fsdn.com/con/app/proj/gusek/screenshots/196830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0835" y="4245651"/>
              <a:ext cx="3118637" cy="233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1613796" y="3040759"/>
            <a:ext cx="4194173" cy="3785343"/>
            <a:chOff x="89795" y="3200637"/>
            <a:chExt cx="4194173" cy="3785342"/>
          </a:xfrm>
        </p:grpSpPr>
        <p:pic>
          <p:nvPicPr>
            <p:cNvPr id="9226" name="Picture 10" descr="http://rajeshn.com/travel/MAPS%20OF%20WORLD/world%20air%20routes.gif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62" t="20274" r="31181" b="15484"/>
            <a:stretch/>
          </p:blipFill>
          <p:spPr bwMode="auto">
            <a:xfrm>
              <a:off x="463578" y="3573014"/>
              <a:ext cx="3446606" cy="244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20 Rectángulo"/>
            <p:cNvSpPr>
              <a:spLocks noChangeAspect="1"/>
            </p:cNvSpPr>
            <p:nvPr/>
          </p:nvSpPr>
          <p:spPr>
            <a:xfrm>
              <a:off x="89795" y="3200637"/>
              <a:ext cx="4194173" cy="378534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marL="457189" indent="-457189">
                <a:buFont typeface="+mj-lt"/>
                <a:buAutoNum type="arabicParenR" startAt="4"/>
              </a:pPr>
              <a:r>
                <a:rPr lang="es-CO" sz="2000" dirty="0"/>
                <a:t>Análisis de los resultados</a:t>
              </a:r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pPr marL="457189" indent="-457189">
                <a:buFont typeface="+mj-lt"/>
                <a:buAutoNum type="arabicParenR" startAt="4"/>
              </a:pPr>
              <a:endParaRPr lang="es-CO" sz="2000" dirty="0"/>
            </a:p>
            <a:p>
              <a:r>
                <a:rPr lang="es-CO" sz="1600" dirty="0"/>
                <a:t>Qué pasa si :</a:t>
              </a:r>
            </a:p>
            <a:p>
              <a:pPr marL="342891" indent="-342891">
                <a:buFontTx/>
                <a:buChar char="-"/>
              </a:pPr>
              <a:r>
                <a:rPr lang="es-CO" sz="1600" dirty="0"/>
                <a:t>Tenemos 12000 paquetes en Bogotá en lugar de 10000 ?</a:t>
              </a:r>
            </a:p>
            <a:p>
              <a:pPr marL="342891" indent="-342891">
                <a:buFontTx/>
                <a:buChar char="-"/>
              </a:pPr>
              <a:r>
                <a:rPr lang="es-CO" sz="1600" dirty="0"/>
                <a:t>Hay un problema con un avión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4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6209" y="617736"/>
            <a:ext cx="9004288" cy="576064"/>
          </a:xfrm>
        </p:spPr>
        <p:txBody>
          <a:bodyPr>
            <a:noAutofit/>
          </a:bodyPr>
          <a:lstStyle/>
          <a:p>
            <a:r>
              <a:rPr lang="es-CO" sz="3600" dirty="0"/>
              <a:t>Qué vamos a aprender ? 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6 Rectángulo"/>
          <p:cNvSpPr/>
          <p:nvPr/>
        </p:nvSpPr>
        <p:spPr>
          <a:xfrm>
            <a:off x="1219201" y="1803588"/>
            <a:ext cx="5211559" cy="267765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CO" sz="2400" dirty="0"/>
              <a:t>Modelamiento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Programación lineal</a:t>
            </a:r>
          </a:p>
          <a:p>
            <a:r>
              <a:rPr lang="es-CO" sz="2400" dirty="0"/>
              <a:t>Resolución y análisis de los resultados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Método gráfico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Simplex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s-CO" sz="2400" dirty="0"/>
          </a:p>
        </p:txBody>
      </p:sp>
      <p:sp>
        <p:nvSpPr>
          <p:cNvPr id="5" name="6 Rectángulo">
            <a:extLst>
              <a:ext uri="{FF2B5EF4-FFF2-40B4-BE49-F238E27FC236}">
                <a16:creationId xmlns:a16="http://schemas.microsoft.com/office/drawing/2014/main" id="{595C34A0-98AC-0E41-9120-303A91CC5DD2}"/>
              </a:ext>
            </a:extLst>
          </p:cNvPr>
          <p:cNvSpPr/>
          <p:nvPr/>
        </p:nvSpPr>
        <p:spPr>
          <a:xfrm>
            <a:off x="6502400" y="4036299"/>
            <a:ext cx="5080000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endParaRPr lang="es-CO" sz="24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Núcleo de la asignatura : el modelamiento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99% comprensión, 1% memoria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El secreto : practicar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34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ESTÁNDAR</a:t>
            </a:r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MaxZ = C1X1+ C2X2+ C3X3+ ... + CnXn</a:t>
            </a:r>
            <a:endParaRPr sz="18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s.a.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a11X1 = a12X2+ a13X3+ ... + a1nXn &lt;= b1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a21X1 = a22X2+ a23X3+ ... + a2nXn &lt;= b2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a31X1 = a32X2+ a33X3+ ... + a3nXn &lt;= b3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..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am1X1 = am2X2+ am3X3+ ... + amnXn&lt;=bm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>
                <a:latin typeface="Arial"/>
                <a:ea typeface="Arial"/>
                <a:cs typeface="Arial"/>
                <a:sym typeface="Arial"/>
              </a:rPr>
              <a:t>X1, X2, X3, ..., Xn &gt;=O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MATRICIAL</a:t>
            </a:r>
            <a:endParaRPr/>
          </a:p>
        </p:txBody>
      </p:sp>
      <p:sp>
        <p:nvSpPr>
          <p:cNvPr id="185" name="Google Shape;185;p7"/>
          <p:cNvSpPr txBox="1">
            <a:spLocks noGrp="1"/>
          </p:cNvSpPr>
          <p:nvPr>
            <p:ph idx="1"/>
          </p:nvPr>
        </p:nvSpPr>
        <p:spPr>
          <a:xfrm>
            <a:off x="94247" y="1587350"/>
            <a:ext cx="5602706" cy="490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MATRIZ A: esta matriz contiene todos los elementos de asignación unitaria de recursos.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X: este vector contiene todas las variables del problema y está definido como vector columna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b: en este vector se involucran todas las disponibilidades de recursos o términos independientes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C: en este vector fila se involucran todos los coeficientes de costo, utilidad, ingreso o precio, según sea el caso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MX"/>
              <a:t>VECTOR 0: el vector columna cero contiene tantos ceros como variables involucre el problema, y garantiza las restricciones de no negatividad</a:t>
            </a:r>
            <a:endParaRPr/>
          </a:p>
        </p:txBody>
      </p:sp>
      <p:pic>
        <p:nvPicPr>
          <p:cNvPr id="186" name="Google Shape;1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798503"/>
            <a:ext cx="1933845" cy="15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5713" y="1802703"/>
            <a:ext cx="1078831" cy="16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5474" y="1826270"/>
            <a:ext cx="869898" cy="1439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27127" y="3497180"/>
            <a:ext cx="2414767" cy="44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81273" y="1826270"/>
            <a:ext cx="624927" cy="156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995819" y="4182883"/>
            <a:ext cx="2410161" cy="1371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71209" y="3592445"/>
            <a:ext cx="2168325" cy="270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FORMA SUMATORIAL Y CANÓNICA</a:t>
            </a:r>
            <a:endParaRPr/>
          </a:p>
        </p:txBody>
      </p:sp>
      <p:pic>
        <p:nvPicPr>
          <p:cNvPr id="198" name="Google Shape;198;p8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6705" y="2264499"/>
            <a:ext cx="4069295" cy="302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91417" y="2309069"/>
            <a:ext cx="2353003" cy="2743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PROCEDIMIENTO PARA LA CONSTRUCCIÓN DE MODELOS</a:t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>
            <a:off x="685800" y="2295382"/>
            <a:ext cx="10820400" cy="3822480"/>
            <a:chOff x="0" y="100822"/>
            <a:chExt cx="10820400" cy="3822480"/>
          </a:xfrm>
        </p:grpSpPr>
        <p:sp>
          <p:nvSpPr>
            <p:cNvPr id="206" name="Google Shape;206;p9"/>
            <p:cNvSpPr/>
            <p:nvPr/>
          </p:nvSpPr>
          <p:spPr>
            <a:xfrm>
              <a:off x="0" y="10082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18734" y="11955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1: Formulación del modelo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0" y="53066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 txBox="1"/>
            <p:nvPr/>
          </p:nvSpPr>
          <p:spPr>
            <a:xfrm>
              <a:off x="18734" y="54939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2. Análisis de la información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0" y="96050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18734" y="97923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3. Definición de variables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139034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18734" y="140907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4. Establecer la función objetivo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0" y="182018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18734" y="183891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5. Determinar las restricciones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0" y="225002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18734" y="226875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6. Solución del modelo matemático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267986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 txBox="1"/>
            <p:nvPr/>
          </p:nvSpPr>
          <p:spPr>
            <a:xfrm>
              <a:off x="18734" y="269859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7. Prueba del modelo y la solución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0" y="310970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8734" y="312843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8. Implantación del modelo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0" y="3539542"/>
              <a:ext cx="10820400" cy="383760"/>
            </a:xfrm>
            <a:prstGeom prst="roundRect">
              <a:avLst>
                <a:gd name="adj" fmla="val 16667"/>
              </a:avLst>
            </a:prstGeom>
            <a:solidFill>
              <a:srgbClr val="7D1F9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18734" y="3558276"/>
              <a:ext cx="10782932" cy="346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None/>
              </a:pPr>
              <a:r>
                <a:rPr lang="es-MX"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PASO 9. Controlar y retroalimentar</a:t>
              </a:r>
              <a:endPara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EJEMPLO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idx="1"/>
          </p:nvPr>
        </p:nvSpPr>
        <p:spPr>
          <a:xfrm>
            <a:off x="685800" y="1829601"/>
            <a:ext cx="10820400" cy="34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Variables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X1 = cantidad de sillas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X2 = cantidad de mesas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X3 = cantidad de escritorios a producir por semana.</a:t>
            </a:r>
            <a:endParaRPr sz="1800" b="0" i="0" u="none" strike="noStrike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Función objetivo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Maximizar la utilidad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 b="0" i="0" u="none" strike="noStrike"/>
              <a:t>5000X1 + 8000X2 + 6000X3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Restricciones</a:t>
            </a:r>
            <a:endParaRPr/>
          </a:p>
        </p:txBody>
      </p:sp>
      <p:pic>
        <p:nvPicPr>
          <p:cNvPr id="165" name="Google Shape;16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5045931"/>
            <a:ext cx="6849908" cy="124902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/>
          <p:nvPr/>
        </p:nvSpPr>
        <p:spPr>
          <a:xfrm>
            <a:off x="7074567" y="3877270"/>
            <a:ext cx="47043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negatividad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X1, X2, X3 &gt; 0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Z = 5000X1 + 8000X2 + 6000X3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>
            <a:spLocks noGrp="1"/>
          </p:cNvSpPr>
          <p:nvPr>
            <p:ph type="title"/>
          </p:nvPr>
        </p:nvSpPr>
        <p:spPr>
          <a:xfrm>
            <a:off x="945776" y="86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 dirty="0"/>
              <a:t>REGLAS DE EQUIVALENCIA</a:t>
            </a:r>
            <a:endParaRPr dirty="0"/>
          </a:p>
        </p:txBody>
      </p:sp>
      <p:grpSp>
        <p:nvGrpSpPr>
          <p:cNvPr id="229" name="Google Shape;229;p10"/>
          <p:cNvGrpSpPr/>
          <p:nvPr/>
        </p:nvGrpSpPr>
        <p:grpSpPr>
          <a:xfrm>
            <a:off x="420396" y="887506"/>
            <a:ext cx="11566359" cy="4975412"/>
            <a:chOff x="0" y="0"/>
            <a:chExt cx="11566359" cy="5037220"/>
          </a:xfrm>
        </p:grpSpPr>
        <p:cxnSp>
          <p:nvCxnSpPr>
            <p:cNvPr id="230" name="Google Shape;230;p10"/>
            <p:cNvCxnSpPr/>
            <p:nvPr/>
          </p:nvCxnSpPr>
          <p:spPr>
            <a:xfrm>
              <a:off x="0" y="0"/>
              <a:ext cx="11566359" cy="0"/>
            </a:xfrm>
            <a:prstGeom prst="straightConnector1">
              <a:avLst/>
            </a:prstGeom>
            <a:solidFill>
              <a:srgbClr val="7D1F94"/>
            </a:solidFill>
            <a:ln w="12700" cap="flat" cmpd="sng">
              <a:solidFill>
                <a:srgbClr val="7D1F9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1" name="Google Shape;231;p10"/>
            <p:cNvSpPr/>
            <p:nvPr/>
          </p:nvSpPr>
          <p:spPr>
            <a:xfrm>
              <a:off x="0" y="0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0" y="0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Maximizar cX es equivalente a minimizar –Cx</a:t>
              </a:r>
              <a:endParaRPr/>
            </a:p>
          </p:txBody>
        </p:sp>
        <p:cxnSp>
          <p:nvCxnSpPr>
            <p:cNvPr id="233" name="Google Shape;233;p10"/>
            <p:cNvCxnSpPr/>
            <p:nvPr/>
          </p:nvCxnSpPr>
          <p:spPr>
            <a:xfrm>
              <a:off x="0" y="629652"/>
              <a:ext cx="11566359" cy="0"/>
            </a:xfrm>
            <a:prstGeom prst="straightConnector1">
              <a:avLst/>
            </a:prstGeom>
            <a:solidFill>
              <a:srgbClr val="8422A7"/>
            </a:solidFill>
            <a:ln w="12700" cap="flat" cmpd="sng">
              <a:solidFill>
                <a:srgbClr val="8422A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4" name="Google Shape;234;p10"/>
            <p:cNvSpPr/>
            <p:nvPr/>
          </p:nvSpPr>
          <p:spPr>
            <a:xfrm>
              <a:off x="0" y="629652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0" y="629652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Minimizar cX es equivalente a maximizar –cX</a:t>
              </a:r>
              <a:endParaRPr/>
            </a:p>
          </p:txBody>
        </p:sp>
        <p:cxnSp>
          <p:nvCxnSpPr>
            <p:cNvPr id="236" name="Google Shape;236;p10"/>
            <p:cNvCxnSpPr/>
            <p:nvPr/>
          </p:nvCxnSpPr>
          <p:spPr>
            <a:xfrm>
              <a:off x="0" y="1259305"/>
              <a:ext cx="11566359" cy="0"/>
            </a:xfrm>
            <a:prstGeom prst="straightConnector1">
              <a:avLst/>
            </a:prstGeom>
            <a:solidFill>
              <a:srgbClr val="8924BB"/>
            </a:solidFill>
            <a:ln w="12700" cap="flat" cmpd="sng">
              <a:solidFill>
                <a:srgbClr val="8924B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7" name="Google Shape;237;p10"/>
            <p:cNvSpPr/>
            <p:nvPr/>
          </p:nvSpPr>
          <p:spPr>
            <a:xfrm>
              <a:off x="0" y="1259305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0" y="1259305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desigualdad AX ≤ b es equivalente a  –AX ≥ -b.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39" name="Google Shape;239;p10"/>
            <p:cNvCxnSpPr/>
            <p:nvPr/>
          </p:nvCxnSpPr>
          <p:spPr>
            <a:xfrm>
              <a:off x="0" y="1888957"/>
              <a:ext cx="11566359" cy="0"/>
            </a:xfrm>
            <a:prstGeom prst="straightConnector1">
              <a:avLst/>
            </a:prstGeom>
            <a:solidFill>
              <a:srgbClr val="8924D0"/>
            </a:solidFill>
            <a:ln w="12700" cap="flat" cmpd="sng">
              <a:solidFill>
                <a:srgbClr val="8924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0" name="Google Shape;240;p10"/>
            <p:cNvSpPr/>
            <p:nvPr/>
          </p:nvSpPr>
          <p:spPr>
            <a:xfrm>
              <a:off x="0" y="1888957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0" y="1888957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desigualdad AX ≥ b es equivalente a –AX ≤ -b.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2" name="Google Shape;242;p10"/>
            <p:cNvCxnSpPr/>
            <p:nvPr/>
          </p:nvCxnSpPr>
          <p:spPr>
            <a:xfrm>
              <a:off x="0" y="2518610"/>
              <a:ext cx="11566359" cy="0"/>
            </a:xfrm>
            <a:prstGeom prst="straightConnector1">
              <a:avLst/>
            </a:prstGeom>
            <a:solidFill>
              <a:srgbClr val="892FDB"/>
            </a:solidFill>
            <a:ln w="12700" cap="flat" cmpd="sng">
              <a:solidFill>
                <a:srgbClr val="892FD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0"/>
            <p:cNvSpPr/>
            <p:nvPr/>
          </p:nvSpPr>
          <p:spPr>
            <a:xfrm>
              <a:off x="0" y="2518610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0" y="2518610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Toda restricción de la forma AX = b se puede establecer como la intersección de dos desigualdades así: AX ≤ b y AX ≥ b.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5" name="Google Shape;245;p10"/>
            <p:cNvCxnSpPr/>
            <p:nvPr/>
          </p:nvCxnSpPr>
          <p:spPr>
            <a:xfrm>
              <a:off x="0" y="3148263"/>
              <a:ext cx="11566359" cy="0"/>
            </a:xfrm>
            <a:prstGeom prst="straightConnector1">
              <a:avLst/>
            </a:prstGeom>
            <a:solidFill>
              <a:srgbClr val="893FE1"/>
            </a:solidFill>
            <a:ln w="12700" cap="flat" cmpd="sng">
              <a:solidFill>
                <a:srgbClr val="893FE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6" name="Google Shape;246;p10"/>
            <p:cNvSpPr/>
            <p:nvPr/>
          </p:nvSpPr>
          <p:spPr>
            <a:xfrm>
              <a:off x="0" y="3148263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 txBox="1"/>
            <p:nvPr/>
          </p:nvSpPr>
          <p:spPr>
            <a:xfrm>
              <a:off x="0" y="3148263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Toda desigualdad de la forma AX ≤ b puede convertirse en igualdad mediante la adición de un vector H en el lado izquierdo de la restricción. Este vector contiene m componentes no negativas y se le denomina vector de holgura y a sus componentes variables de holgura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48" name="Google Shape;248;p10"/>
            <p:cNvCxnSpPr/>
            <p:nvPr/>
          </p:nvCxnSpPr>
          <p:spPr>
            <a:xfrm>
              <a:off x="0" y="3777915"/>
              <a:ext cx="11566359" cy="0"/>
            </a:xfrm>
            <a:prstGeom prst="straightConnector1">
              <a:avLst/>
            </a:prstGeom>
            <a:solidFill>
              <a:srgbClr val="8850E6"/>
            </a:solidFill>
            <a:ln w="12700" cap="flat" cmpd="sng">
              <a:solidFill>
                <a:srgbClr val="8850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0"/>
            <p:cNvSpPr/>
            <p:nvPr/>
          </p:nvSpPr>
          <p:spPr>
            <a:xfrm>
              <a:off x="0" y="3777915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 txBox="1"/>
            <p:nvPr/>
          </p:nvSpPr>
          <p:spPr>
            <a:xfrm>
              <a:off x="0" y="3777915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Toda desigualdad de la forma AX ≥ b puede convertirse en igualdad mediante la resta de un vector S en el lado izquierdo de la restricción. Este vector contiene m componentes no negativas y se le denomina vector de exceso o superflúo y a sus componentes variables de exceso o superflúo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1" name="Google Shape;251;p10"/>
            <p:cNvCxnSpPr/>
            <p:nvPr/>
          </p:nvCxnSpPr>
          <p:spPr>
            <a:xfrm>
              <a:off x="0" y="4407568"/>
              <a:ext cx="11566359" cy="0"/>
            </a:xfrm>
            <a:prstGeom prst="straightConnector1">
              <a:avLst/>
            </a:prstGeom>
            <a:solidFill>
              <a:srgbClr val="8B61EB"/>
            </a:solidFill>
            <a:ln w="12700" cap="flat" cmpd="sng">
              <a:solidFill>
                <a:srgbClr val="8B61E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2" name="Google Shape;252;p10"/>
            <p:cNvSpPr/>
            <p:nvPr/>
          </p:nvSpPr>
          <p:spPr>
            <a:xfrm>
              <a:off x="0" y="4407568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0" y="4407568"/>
              <a:ext cx="11566359" cy="62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entury Gothic"/>
                <a:buNone/>
              </a:pPr>
              <a:r>
                <a:rPr lang="es-MX" sz="14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variable no restringida, es aquella que puede tomar cualquier clase de valor: positivos, cero o negativos; puede escribirse como la diferencia entre otras dos variables no negativas.</a:t>
              </a:r>
              <a:endPara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51584" y="889000"/>
            <a:ext cx="7632848" cy="30480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s-CO" sz="1867" dirty="0">
                <a:solidFill>
                  <a:schemeClr val="tx2">
                    <a:lumMod val="75000"/>
                  </a:schemeClr>
                </a:solidFill>
              </a:rPr>
              <a:t>1.4.SUPUESTOS / PRINCIPIOS DE LA PROGRAMACIÓN LINEAL</a:t>
            </a:r>
          </a:p>
        </p:txBody>
      </p:sp>
      <p:sp>
        <p:nvSpPr>
          <p:cNvPr id="10246" name="AutoShape 6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48" name="AutoShape 8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0" name="AutoShape 10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252" name="AutoShape 12" descr="data:image/jpeg;base64,/9j/4AAQSkZJRgABAQAAAQABAAD/2wCEAAkGBhMSERQUERQSFRIWGBsYGRgYGBkWGBgcFxQYGBgaFhweHSYeGxokGRoYHy8gIycpLSwsHR4xNTwqNSYrLCkBCQoKDQwNFAwMFCkYFBgpKSkpKSkpKSkpKSkpKSkpKSkpKSkpKSkpKSkpKSkpKSkpKSkpKSkpKSkpKSkpKSkpKf/AABEIAI0BZgMBIgACEQEDEQH/xAAbAAEAAwEBAQEAAAAAAAAAAAAAAwQFAgYBB//EAEkQAAIBAwIEAgcEBgYIBgMAAAECEQADIRIxBCJBUQVhEyMyQnGBkQZSobEzYnLB0fAUQ1OSsuEHFRZjosLS8USCk7PT4iU0g//EABUBAQEAAAAAAAAAAAAAAAAAAAAB/8QAFBEBAAAAAAAAAAAAAAAAAAAAAP/aAAwDAQACEQMRAD8A/caUpQKUpQKUpQKUpQKUpQKUpQKUpQKUpQKUpQKUpQKUpQKUpQKUpQKUpQKUpQKUpQKUpQKUpQKUpQKUpQKUpQKUpQKUpQKUpQKUpQKUpQKUpQKUpQKUr4aD7SsYO9r0KqZW5A5pOk6RkdY8pifwjs8bo4k2ZbLTmCD6ud95kfD4UG7SlKBSlKBSlKBSlKBSlKBSlKBSlKBSlKBSlKBSlKBSlKBSlKBSlKBSlKBSlKBSlKBSlKBSlKBSlKBSlKBSlKBSszxjxNUGhbqpeOnSNzk9oMiAfoazRx93+3H/AKZ8o9ygu8V/4X9sf4az7o//ACS/5f2Rrm4XbR648hlfVHB2Hu9p38u1Qta1X0uemf0kgA+jI3IXqmn2Sd+9B7ClV/D75e1bZo1MqkxtJAJirFApSlApSlArP8Q49kdFX0Y1Kxl2KjlKiBA/W/CtCvGf6RHj0J8n/wCTzFB0/wBs7kwFt9Jgs8SxXt0iox9pOIYbkY2CdokDV1FVLROkHPsJ3PvHf+fnFds3McDDXe3Ydz+dB7fgnJtoTuVUn4kCamqv4f8Aorf7C/4RVigUpSgUpSgUpVDxDxhLJAadRiAMTPmYUfM9u9BfpWcfFRG9pf230kfEFa64fxdGIUwGOxGUb9lognyMGgv0pSgVBxnFBFnE9AZE5A6A4z2qr4rxjJAUHILSCo9mMEnae9ZXC32a4p1JkqCNZZsi2+ATIMtnfEHrQbvB8etydJEiJEgxIkbbgjIParNYX2aibsbagB02tWgcfGa3aBSlKBSlKBSlKBSlKCte8QRWKknUBMAEmO8AbV8fxK2IlxnaM/l8D9DWF9oB66GKgaQV2nqDhmVfmDORjE1l22C6fZhmJOxDQbek+3EjbBbtQe1scWjyFYEipq879nGm7dz3n+/+037vh23eK4gIjOdlEn4daCWlZf8AtDa+8P8Ai/6af7QWvvD6P/00GpVLxEmUAYqCckRtj90184Txe3cMKekzDCZMCJAmfKvviBjSfM/lP7qDC41C+sKFgY1NplliYJY/e/Ka+XLINtCFAOpcZj3jgiSdh9KjhHBZlsksNRPpVO+MGNoYifOpbN0vbE6TFyBpyABOAT7Ud+89qIiWy2OXp2ufq/q46/yM9WLZDW8RzL/ajqndY+v7jMg4YTsdh7p/U7H+Y8s9WuFhrcDZl91u9rzxt/MZK3PCf0Fr9hf8Iq3WJ4f4/YW0il8qoB5W3Ag9KsH7R8P9/wD4W/hQadKyj9puH++f7r/wrqx9pOHdgofJ+8rKPqQBNBp0pSgV47/SG8LaggYfeP1O4Ir2NeP/ANIQMWonZ5jV+p92gy1PIJidCdvvH4j6f5VYzqP7Vz/AOw/KoUHJ1/Rr37nfH51Kzc5/aub/ALE9T3+fxoj2XAXALNskgci7490VYa8oiSBO0nf4V4u8xA5dK8oOQvMQogiQfISO1d3nZY0Lk6ujFgoCgMIaRMsD8PqHsw4OxFfa8j4C1w3LZeJltgBA59sTHs4k/hXrqKUpSgVgfaJSSACpEZQ7nDeyf53rdc4NeY8acMim8V1E6QcDIXVgHPX2Zbb6BnIFRSQ9y2ZiJb2TJgQYAxO3evtu2huISt1zqAmJ3IgTvGPrFSox0NpuADUPa9ocrcox0/hXIuAsmq6x5lMKIO/SiPYcH+jTEco/Kpqh4M+rTf2RvvtU1FYvj/tJj3X6AgYG+rAnz32rM4JuZI0+2mDJYStqfR45QdznI71reOrzIc4D5GnEgDdiAP37dayeCvc1sFgJa3C4aRoTY7oRk75+EUEnhd4pcIJC+tCkaTBBt2Y2MAxBzvJ2Nej4bi1cSpny6/MV5Xh8ekh2BFycMbcg20JUk7ARv5SIq1wHGC2dXtergetV86hv5ZGR3FB6alU+E8RDtp0kEDOxGIkYJ71coFKUoFKUoFKUoPL+PXkW6DA1agpYBgVlRAZoZYJI6YxtvWddZAyaHDAhSe5L6DAIXIAzgHqMZi94+2m8zaZCjUYjAVBM5kY74P4rQvcSzkal0wUG5gANbUkkwDDKdvI5G5Gv9nVHprmeh+99/wAwv4A/Hvr+MD1F39g/l8D+RrznhXFNbuO8KULsnUMAGyx3k4woq6/F3HtXWZiBkBdMAySBpgFjGMqSST02orIUL9/8V/8AjoOHDMqgySygTEZI39VtUh4YEW9PLggzqBMwVzOAM+15xXH9ItqUVjhikkySJeJG+rbqI8qI008YeGS7pZtTKEVfa0rMT+1AmBj61qcaeW2BHw/8teestGpVckM7gLHNc9WAAGjBPfz8qi8I4Yi+rElidUk7+yDvOdh9BRWhbB0jF3b+ytjqPP8AkedccIJtmdRPpOuknfsML8Om/WoLZTSM2Nh/bD3h0I/neu+GPqW2j0giBpBGr3dQyN8nPToKCytrbHQe6v8Au/P+fln7btkFMRlfdA62/wCf+2agbsO39n+r5fzFfbJOq3IHtL0t/eTtkfLt5ZDZ8O8MttatsVyVUz/5ayuLshZjYOB1nM95nboJ37iuuFHEhEAvEAqulfRoTBGIPy6x0r7eVtGWhtSSTMTmdQWdP/aiIC+3snIGx743Xf8ADepeMAVnXELgY7/BT3qrfdpgtPYyxUxnywduk/KpBfNx3LNbQnfmK7MRHXoJ6bzUHq7B5V+A/KpKwLNziAqgOg5RC6CcR0xtWc32gcyt4srAmBhAYn2sZ+R36VVewmvG/wCkU4s4B9vGP1O4x9RUnDeN3FVdxrGoY1j2owMMBkZyP35n2gu37yozQwUEgoDGY3zMY86D5b/RjH9SI27/ABj6Yqce2f23/wDa8h+X4VDZAKKZmbO+ejDyFTpBuNJgBiegmUVd2kCNROQPrRGittyqadUaOgc9DvFxPyNfb4WDIH6R9wvl95R28/j2iurbCsq3HB0aCtxA4A064DLB2z7R+FQcK95gSpsAAlfjMTEmTOKDR8IB9Inbm6EDE7cwG5+4P316OvHcLbvKRcUcOSD3Ak8x6MM80be7V+54txarqK8MB31wP8VFeipXlD9qL8A6LMGNyw+v4VyftNdYb21M407ESJPNk+QG3Xag9Nx36J/2W/wntmvP2gsEBLjjs1y46jlAgqoMj9uPOuH+0V1lYabZBB6kMQRvHwzjFE5gRIPbKP0jALXPwT+ACtbtk28BG9kfABSBORn+Ar6LjB15rScw2g7sZ+mK5TgrhUAWkIMH2lHT9oET2xUqcFdHs2bc43htjP3vlvRHqODPq0zPKPyqesO34lxCgD0AMADDAdO1dnxa/H/6/wDxf5UV3477h/b+793u0gfT+Ix+Av8AsAMRL25HtA4B390dZ2PSARVji/EbjsguWjbEtB1CDyHEkfln5TUHCEwuXjUhAUkrEMR6TaF8zuYOMQQsXAPTSCBrONpiz0nvBM7V25DhVBJEGAWttBlTsCpHUTgRvmDXKrzX4bOsgRzR6q5gzjcTnEwNqlC3IjQTg4KWW6jYKRn5/SiqfD8QbVxnXlIEkMhVSCFkEAnM7GY3r1XAcSbiBiIMkHfoSOvwmvFXSRKqSnIVddDGMgQdmtGMyDHYmKtWPEbtoEo7hNRbSbVy4IJYkM7Encb4IJE4oPaUr4DX2gUpSgUpSg8n41w6rxBucxYyNPNGbJAYH2QeUYxVWxAbZjp1HTnli8uAeuMdd6veMhvT8kBp8hj0bA9J2noR5jpT4cHVCk6pfSNtBN0RqMGcx33GO4fPDQTZXAn0mw+A79Yz8fkKj42+86Z0qugaj7IAQ+yBkkMT7EfozNS8CfVMCBi5BmIwqzOqR9cfnVW8oZ2VV1EFMY0LNsAGFkEbSII9uB3C142DYFkKSQVnMRqxk9998kfOsjhDF23y69LqIOZAIEbfGtb7UXFIsEdFK9QARpncfKf86x+Gc+nthcN6RQNoEMN/l5VEbyPuoJUM9wejC5b1eFB93tt1p4YfWpPn/gPlUlpm1MrFtRuOCqjDnRkT0+MbHpXPh6+stdpPX/dt8exqiSyX0rzXOn9en3/hn+VqK1+ibP8AWiTqLnce0QrSfgIiNjJHdmzyjlHT/wAMPvfHt+Gd6+Ip9CRDfpBjQBjWDhF9kb/iaK+BP1x090+X+58q+PCQxcEqQY0hZggwCbaxt3HTtVVtIXVqUwJjRkwPj5H8as8AqWVBKkXAILhRcB7SDzLmOVTUH2xxV4+i9EpuFFAJFs6MYhWZlDHzwKs8bd9oMGBLrAYaZ5uhOD/Pepx4hdcrDaeUMwAWQDIGGkASDu0/CMwcXeBDpoZ9QnVm8QGkY91cgwJxQVbjwRv89I7b/wA+XWnic+kvGRGrHKje6O5/E/DpXK8WXLQoUSRBQCPiZ07Zieu1RcWpDFNQZTMHTA9nUCEGRBO4zjG1EaX+uCSpVCdKAHUc5G/cjz61mPwjNoVgqIN45RIIjlYgdPhnOQK+3+KVS49YQDB9HpDKA6CAQZMIGEnp2moTZuPaGlhpLZDBGJI5jDdT1mR3oqbh1CkwwdhsQs6fbCqsDIljhRgZJG54v3bauxtsxXeVYQSSYadzMAQDnfNZ+sqyqRBiJuNKkDK4UAEAkmD1j5W7t9ioDkr21kMDk5FxRBPlHTJoKnGcUtstrYywKoIYySFMY6kg55qseH8Vqe4V1aSRBI9HOUGAwAaCDvjE9K5u3mFz0iiVUzvPujsebtI/ICZfDrstHQBV2E/pFMQTkyZj4HoaIr8XysdOCYmJtH2LMZ6bn4yT2q3FoO+q+UcoAwZRygokPGxJwI8/jUXFEBj12AHMAJtpJie8GYOV8hWd4jwqm6TBJIUiYAEoG2CyBttvv1wVvcBwVhlBum4x9ssrxBKAkkLpIgY7b184qxatKWt3Sy6CObVMSXaGxJh9uxFcKvq1P6gzGoD1Pccyny2HyrhL59MFWAun3Ykyh96B9fnREI4sEiA0Yx2JMLzKZ36aScdascKEKy1sXTAEqWRdI5TpAAbXjdt4xtWVbtzp0np7sLvPMR7Mg8wjMjzq7wXC8jEm6MEwHC4ECMLB7/P60d3GVVYCOgUe8JORc0iGO+ROyzjNaS3SV9o5H3gZx19a09PdasJ+HKhoZjHdZMgtkxBxMSZ36HA9ErEISSwHcswnlHU3FU/Nm+NFVLfDgLp0OGJDBVgzKzPlvMHzqH0ETFq0CPvnBIORHXIOB2NXLXEtysrcwCx8NMd9J/D5b18a0VQl4iDqdySMEOTmBM6jv2+QVLXihtXG9Lbti2WMMApUAkwHwAuOp+o2rX4I23ujSqaW1yABBhUjHXJbcdTWS/j1kHSz6s8pUc6TnG+oT0M1j8LxDI+rh7bqgOFMBYnAE5WBAgSJzuaD13EIoKgACGgRyxNokgRttPT9xo8MMCFcwVJzge2NRBGR9CTkxtU3D2fVWrkk+kILKXJCkI+F3xOM/uEV7TCBJQxkSxlZNz2RiWOTnJzIkURIY9JxAAYc5mOaT6O9vnaIx3gV36HAOlwMwfQx1J0nS+ojBxsZFJPpL055jGdhHEASAJ3kd9u1fTbhRKL1kBLygDuDEn3eg60Vn8UjMIUrrA0htWP0mRoYal0no0xAic1Tu23JBto7goFYFmWWJUXApDrIJAiZEnzM6Ny4dGq3LfdXWpka4lSTMHeHyJG+RVP+lG1pF2zDA6m1BGlWKmRPkrYkZC9qD1vgXEs9slixIZl5tM46HSYPx375mtKsT7OkqGVrZTUzOJCLgxjSrGP35nz26BSlKBSlKDyn2h06zqMLqHQEToMYyN46T8N6rqA2olyFSSV3w1wjJGek71uXJNxz6MyDGuEE4GzMT+AFUOMvEmSyBh90s7AZO+FGwMeXwoIVS0AFtLqzq25JBAyxODHw6dDBu2rJC+s1gbkGNIkGQD2EdDtG1VLtwsqnU9zHUabe53z/AM22mtDhsDGpIAyTqQQr+z3+u3agqeK+GLxCppZxpJAKjXjbYRAGnv8AnWZwduzbYoR6MhgjloltSTCeYkY79DvXpAZAPO3PuuDv1/VH8O9ZPC+CFdd1xA1a/Rk6iYMAHBxAA2JOe9B8ssqkqGeGd4A/rBoEA9j8B16V1a4JLd6wPSMbh5tBg4Npx8THzr5ZvjMN6NWduQLMjQMDoCJgSPkdq68OVUaTLG4FVWOYK6mKgnOFMTsTIxQQi4IGU3H9c3c7Afl3r7wahrTAaSC49mSDOd2y3x7R2rR4rjtCGEtqZ0zEgb5jE7fuqmL4nUwDNkTgAc2wHuiT3zvkbQZv9DVQysLu+kEOAmcjUIkSAveTjGKn8R5kKCNTEaQYBPMNvr08qso2oFoUB1E6ubAE5BgDBIPwrjhgoRSVfUCdBGokgkqpKjMlWA6biaCvpgrqBBXV0cYG/s5ieuRUXGqQgJYquhsEtpkG8wkSs7RkTU9viubSzaBlZucilWDT97GEA5hvU15FtsWuMxVVzcRRAm65EE6mElowehNBS4RAmoAEKHMHRgnOIAkY1N1xnFWOIvMzNcTCMZGk6kELBwMgyDJEH9/VrSoS6EYOWKuWnVkjTnIGGG4yRG9RsbJLszNauEEEwLcsJ/VCMY6GT5Cg640KXOQTJEHDYj2WBmBtERkVTWwSCV1qIOHXQWHQEyRB3zO1aF+zcMyNY1EjT7QExhSJYAAZUmSPjVIsx1aOYwZCHQ4nfUpBHRcEDy8g44d9bWFcWyrlTEKCV9JB1LB1bCegmOuYuBYA5ZYDW+umZDYb1mTI6k7bA7T+HtL8MAJyD3YD0zgz107Sdpjyrm1KwyXFMlMszSdKXCVxBB6CcYoPnF2xDhtsyWGwgZiSAPyxUPhqWg7C2wYgLqMEiPSIBuAQu+25x3rriLg0OHBTVJjKzO8SZZt9iK78L0Qxs4AJ3J3CgiSBCjVp9o9vKg+XwWYgESCMayx/QoeXEk8sRsDpHSoeJa96RktrgaebRkwgBPNJA37de1Xm4K62soRGrTpY6S2m2FBBBgyIMCMznrUN/gJhQ7h4E27oCthQCLbbNsPKgsoDoUnfQM5H9V7rDp2VsnANc+lBaJti6VgkKHPsHucT0ERsOtd2RyCJkp0PMfUmZnD+bjf51Bct8/pS66InYgwbRiIBIByfPpk0RnqRygQCCshif1iduu0TA74mLXBFAgn0W0jYgkERpJMnEdPwisYyIZyZEGZJjtnpkfhVzgvFriiFVnH6oyJ6nuP86C5fXD9RBwGjaRnp32M7+dbnD2zBwQ3XSG1bdYtK0/Eg/nWA9yQ8qBPusII5cT1PQAxG2wgVthAVK6QYA5YBjA93Q0H/APmPhRWJ/S7wBDXrgVTHKsuQcqJmcSQMfxPNgAl0UtdYmTE3mEoVOrSIXcbn41p2LdzAZkuWipMMCjpgKQjKDPtHPQ7xVS1faxcVgFVFUGY5jIXHLg6jJAOPiYNBBa4DQkAKHgCGJHMSQdZWQDIzE5nfeu+FsOjMbty3OnFvTpBnPtkktkQNIIBPlFXU4hbqm76R0Jc6oEEjad9Q5gVhczMz0j4zwZckl0fY6yXVjEwG3mDjegucNxckW4h9c4mYUEZUEd912kAgmlsYMhV/bDAnmujlHRoxmfyNUuC4S4ty2HQ6FYZZQdMqQumSD3AAyJwBNWrUCeZBAjSQZHNcwBkKTuOud4iqLBT1vEHOTnb/AHyzttEfjT0ihQQ6RLQ03FnLyNcEbhtvKK6dPXX5URykHbc3ASc8xBJHTGOlcC4qrqIAOZ5ri94Oo42igzvEeNVBzcxJBONYYagQNUw8YGo6WER7wr7cNt7bMTaI0bk+jGbaEAlWbuceZHTP02n9YFdAHDq2qBI1Ee3phmzIIiTJ8hnHgWNu6xZk5GMowXACkMxmSvN7Mz9aD21tQOKxo1FSSApV9k9o7NsM/AVq1mAn+kLPpNOkxgG2eUeyRsfjvmNq06BSlKBQ0pQefvibt0BrI5h0a4/sqTykx9Ki4vUAJa+RjPIgBOr2UwxP4delS+IekV7hUuwJEKG0baZzpk4EnOwjMiuG8NuOFeLYkjK6i8aujNtA6Y696CG85KqfWvg5fktjDZJ/+2xG8Ve4ZdIB0ssKMg612b2N5+vai+CyE1NccgZ1EAeyd/eOT3q0PD9PsBh0wwIUQcrq23oI4kDFxufvoODuZjl7d8VkkXLsgEaLbFdCnXpKmIaDJI/mN63BwBOGkjVqEsQZ89MY3x8KtcNYCKFEQP4zQeb8LbTd5sabjAz30Y+JxWnw/gy6FMRcEMCeWPKANjJB65rVIr4zgCSYFBh+LcE2kCVLliYnSIhpyd9x0+m9Z7cBcjZOv9YvVgfu/wA/DFbnFfaDh0wXDHso1n8Jqje+0eOWzpH3rpW2PpvUFCwjFQLgEIBCgqS7A48okDHwJ7GzxPCFwDkMM69yCGUjSfZUAAgEnrJ61XbxO9dwrMfKzagf37m3yrq39n7rmXRfjedrzfJQQg+lEcNxiqdJYcQCANIJcpmSeUMSc4Ax+z164FitwrYBsggtouFDMRugOoCOuOlaln7OCIuXbjD7oi2v91ABVseB2NOkW1A8sH671VeW4vxPiHUl59EcDQmkfMtkD5fWu+Dt6V5rvDhSIK6vSO2DGo7SCR7pwI8xr8SWQ+jV2ZcYb2pwQFbBjqSf41VThgGY4BJBJXSMzp3ABiV2MzPnFQR2b9wrHrCZlYAthSTJZTcBJO42IiR1qLjTduJN30ZOdJRdN2IBEO7okwdxAPaqxDI3Pq33BkHB0mCD0Oyx1nvU/oQ4AJZwDK5Gq2QIwIJI6QNUeXQObHDCFuqzMVIlnnUoDs8FAEg5xOCFG8gnu1fCQAFU6QdJAK5kKDEZ3881weDkysMRHMkLcBGQCAc5AwpIgbQTS2w6QdMfKM5xqHzB3MLFBOmgKVuqgskCS2VEDfoRB2bECPuydHiPB3MEXXYaQOUqhjfBUTE5wc/CsP8A1eDOi4LcgA6gSDExzA8p9mJ7bSSa0OA8QfhlFu6G0jAYwyx2BUY+Ux2oKjWDoayQysSYIUxva5uUGMBsfLrm3/RXPKylrUgQ8MuSFOmeYZMxW3w/iFt8gjtOPpPT4GDXPiHD3GIKNy45cDIMyD9N8UHmL7lAVYcoAA94AaIQmCSMEHPlgVFauOL+hcKEYlDokRbVpMBWkZIzFaPGh9IDASI6HV7IUkfTbr51XNp/6UbgVtHoyoJYDmNtQOVjqAnqMUR5y1bEtvMH5FVJESDsc9auSxXLADTBkkxFwAneI6bfxrc4jwG0zTZS4uIOnSUyGB5W5pz26DFT8D4BcX3bQHSQzEfA6lI3OINFUrLcMbUMiteK4AIUk+iEdROIE9Jir1iwSpBQt0jBGw93Uw2/U+Q2FriPBFI9c66e3KoHwYBWH96ohc4OxpOscuVzqztg/wCdBnqqNCNIItlCI9JGFmdAaIgiDpPYCpuJELBQtaAMFittkEe45IJEYhh86s/6+tkn0Ni45JJkIYk5J1AEA/GK89x/AD0mp1eWCnQXcaDCBgSrAkSZzOfKg58Y4eyIi/ygkjJXQTMn7s9JGPLNffCOPlEUvfOQSSAFOohOVxy6gNJjUIAYwajN8W/0aIp7qqhsATzFZBmfaj+NW3xtwtFx0YakJ9KdTQCDIQMC4joJk9aI2LfjBuXUVLlt7RcSYIaVmJkAMZM8ukxtJiZrDAas6enszqm5cxHu7xMz161S4fgLesXEZzcRhLeha0jBoWAXkAywwTnERuLti6ebmYbjSoiPWNgjYKdzknr1gUWXcC/elgRCGCY0esO8mOsxjeq3GcWy2wQ7Ynm1ORkGFflQAZ7rtv3i4q2ly5ci4x9JIIj1bAcwAIGoRHTBM/L54baZGMFtPLDBvSIY9IDIDE6ZOY053OKCAXxadVs62tLlV0wVLDmAOg4BncEZPxqW4i3LbXCBDIWXlDaOaGmAfWEqADjJ6wQJ7FrHKu6knRC6vUjMRgy2FAIBZu2eEPqNQYMdD8yr6vBcyRBjeFGMnygBu2SP6QnsatAmCdeU98THTBjv3rarGW4TesySeXEoIzbMlX3ziR8K2aKUpSgUpSgUpSgUpSgUpSg+MJFUb3gdl/bUt8Wc/mav0oKS+D2gIVAoiOUlfyIrm14HYUyLaz3MsfxJq/Sg+KgAgAAV9pSgUpSg5a2DkgEivly0GEMARXdKCuvh9uI0jtnMjzJ3+dQjwSx/Zrn6/Xf5VepQV24C2d0BxGf39/nXN7wy0xBZFJGx69eu/U1apQVf9WWvuCf47/Xr3rq3wKKCAog9On02qxSgq2vC7SmVRQfKp7doLgCB+Hy7V3Sgju2VYQwBH87dq5tcGigAKIG3WPrU1KBFcugIg7H5V1SgoXPA7DDmtg+eZ+ZmSPKpeH8LsplLVtT3Cifmd6tUoOGtA7/mY+lVL3gthm1NbRj5iR8Y2nbMTgVepQVbXhltTKoFI7Y+WOnltUlng0SdCIs5MKBJ84qalBBxHBo8FhJBBnIPKwYZHSQDFR2/DLaliFgsCDk5DGT171bpQZv+zvD/ANn/AMTfDv2xUtvweysQgEGRk7/X51dpQU28IskQUBneZzK6ZY7sdOJNct4NbM4+WI6z02zV6lBAnBqCDmQIGewj61PSlApSlB//2Q=="/>
          <p:cNvSpPr>
            <a:spLocks noChangeAspect="1" noChangeArrowheads="1"/>
          </p:cNvSpPr>
          <p:nvPr/>
        </p:nvSpPr>
        <p:spPr bwMode="auto">
          <a:xfrm>
            <a:off x="1679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2 Tabla"/>
              <p:cNvGraphicFramePr>
                <a:graphicFrameLocks noGrp="1"/>
              </p:cNvGraphicFramePr>
              <p:nvPr/>
            </p:nvGraphicFramePr>
            <p:xfrm>
              <a:off x="812802" y="1412777"/>
              <a:ext cx="10769599" cy="4530418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19141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131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Supuesto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Clave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Dónde se encuentra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Permitido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>
                              <a:solidFill>
                                <a:srgbClr val="FF0000"/>
                              </a:solidFill>
                            </a:rPr>
                            <a:t>No permitido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24671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Proporcionalidad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Contribución de cada actividad es proporcional al nivel de la actividad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Función objetivo</a:t>
                          </a:r>
                        </a:p>
                        <a:p>
                          <a:r>
                            <a:rPr lang="es-CO" sz="1600" dirty="0"/>
                            <a:t>Lado izquierdo de las restricciones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s-CO" sz="1600" smtClean="0">
                                    <a:latin typeface="Cambria Math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r>
                            <a:rPr lang="es-CO" sz="1600" dirty="0"/>
                            <a:t>s.a.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≥5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dirty="0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s-CO" sz="1600" dirty="0" smtClean="0">
                                    <a:latin typeface="Cambria Math"/>
                                  </a:rPr>
                                  <m:t>=2</m:t>
                                </m:r>
                                <m:sSubSup>
                                  <m:sSubSupPr>
                                    <m:ctrlPr>
                                      <a:rPr lang="es-CO" sz="16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O" sz="1600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s-CO" sz="1600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O" sz="1600" dirty="0" smtClean="0">
                                    <a:latin typeface="Cambria Math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s-CO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dirty="0" smtClean="0"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r>
                            <a:rPr lang="es-CO" sz="1600" dirty="0"/>
                            <a:t>s.a.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s-CO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CO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CO" sz="16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s-CO" sz="1600" smtClean="0">
                                    <a:latin typeface="Cambria Math"/>
                                  </a:rPr>
                                  <m:t>≥5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endParaRPr lang="es-CO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59827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Aditividad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Suma contribuciones individuales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Función objetivo</a:t>
                          </a:r>
                        </a:p>
                        <a:p>
                          <a:r>
                            <a:rPr lang="es-CO" sz="1600" dirty="0"/>
                            <a:t>Lado izquierdo de las restricciones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s-CO" sz="1600" smtClean="0">
                                    <a:latin typeface="Cambria Math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b="0" i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CO" sz="1600" b="0" i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s-CO" sz="1600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r>
                            <a:rPr lang="es-CO" sz="1600" dirty="0"/>
                            <a:t>s.a.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≥5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s-CO" sz="1600" smtClean="0">
                                    <a:latin typeface="Cambria Math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+3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s-CO" sz="1600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r>
                            <a:rPr lang="es-CO" sz="1600" dirty="0"/>
                            <a:t>s.a.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0" smtClean="0">
                                    <a:latin typeface="Cambria Math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CO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CO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s-CO" sz="1600" smtClean="0">
                                    <a:latin typeface="Cambria Math"/>
                                  </a:rPr>
                                  <m:t>≥5</m:t>
                                </m:r>
                              </m:oMath>
                            </m:oMathPara>
                          </a14:m>
                          <a:endParaRPr lang="es-CO" sz="1600" dirty="0"/>
                        </a:p>
                        <a:p>
                          <a:endParaRPr lang="es-CO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Divisibilidad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Cualquier valor, incluyendo no enteros (fraccionados)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Variables de decisión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s-CO" sz="1600" dirty="0">
                              <a:solidFill>
                                <a:srgbClr val="FF0000"/>
                              </a:solidFill>
                            </a:rPr>
                            <a:t>Algunas variables podrían tener la condición de ser sólo enteras (Programación</a:t>
                          </a:r>
                          <a:r>
                            <a:rPr lang="es-CO" sz="1600" baseline="0" dirty="0">
                              <a:solidFill>
                                <a:srgbClr val="FF0000"/>
                              </a:solidFill>
                            </a:rPr>
                            <a:t> Entera-Mixta</a:t>
                          </a:r>
                          <a:r>
                            <a:rPr lang="es-CO" sz="1600" dirty="0">
                              <a:solidFill>
                                <a:srgbClr val="FF0000"/>
                              </a:solidFill>
                            </a:rPr>
                            <a:t>)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2 Tabla"/>
              <p:cNvGraphicFramePr>
                <a:graphicFrameLocks noGrp="1"/>
              </p:cNvGraphicFramePr>
              <p:nvPr/>
            </p:nvGraphicFramePr>
            <p:xfrm>
              <a:off x="812802" y="1412777"/>
              <a:ext cx="10769599" cy="4530418"/>
            </p:xfrm>
            <a:graphic>
              <a:graphicData uri="http://schemas.openxmlformats.org/drawingml/2006/table">
                <a:tbl>
                  <a:tblPr firstRow="1" bandRow="1">
                    <a:tableStyleId>{10A1B5D5-9B99-4C35-A422-299274C87663}</a:tableStyleId>
                  </a:tblPr>
                  <a:tblGrid>
                    <a:gridCol w="19141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141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1131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Supuesto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Clave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Dónde se encuentra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Permitido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2000" dirty="0">
                              <a:solidFill>
                                <a:srgbClr val="FF0000"/>
                              </a:solidFill>
                            </a:rPr>
                            <a:t>No permitido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24671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Proporcionalidad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Contribución de cada actividad es proporcional al nivel de la actividad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Función objetivo</a:t>
                          </a:r>
                        </a:p>
                        <a:p>
                          <a:r>
                            <a:rPr lang="es-CO" sz="1600" dirty="0"/>
                            <a:t>Lado izquierdo de las restricciones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637" t="-45872" r="-163376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46184" t="-45872" r="-391" b="-203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59827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Aditividad</a:t>
                          </a:r>
                          <a:endParaRPr lang="es-CO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Suma contribuciones individuales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Función objetivo</a:t>
                          </a:r>
                        </a:p>
                        <a:p>
                          <a:r>
                            <a:rPr lang="es-CO" sz="1600" dirty="0"/>
                            <a:t>Lado izquierdo de las restricciones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00637" t="-124219" r="-163376" b="-7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246184" t="-124219" r="-391" b="-7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Divisibilidad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Cualquier valor, incluyendo no enteros (fraccionados)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Variables de decisión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s-CO" sz="1600" dirty="0">
                              <a:solidFill>
                                <a:srgbClr val="FF0000"/>
                              </a:solidFill>
                            </a:rPr>
                            <a:t>Algunas variables podrían tener la condición de ser sólo enteras (Programación</a:t>
                          </a:r>
                          <a:r>
                            <a:rPr lang="es-CO" sz="1600" baseline="0" dirty="0">
                              <a:solidFill>
                                <a:srgbClr val="FF0000"/>
                              </a:solidFill>
                            </a:rPr>
                            <a:t> Entera-Mixta</a:t>
                          </a:r>
                          <a:r>
                            <a:rPr lang="es-CO" sz="1600" dirty="0">
                              <a:solidFill>
                                <a:srgbClr val="FF0000"/>
                              </a:solidFill>
                            </a:rPr>
                            <a:t>)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s-CO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8AF2885B-2A14-5747-BC31-B81096E7DE8A}"/>
              </a:ext>
            </a:extLst>
          </p:cNvPr>
          <p:cNvSpPr txBox="1"/>
          <p:nvPr/>
        </p:nvSpPr>
        <p:spPr>
          <a:xfrm>
            <a:off x="812802" y="6004562"/>
            <a:ext cx="10769597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>
                <a:latin typeface="Ancizar Sans Black" panose="020B0A02040300000003" pitchFamily="34" charset="0"/>
              </a:rPr>
              <a:t>Certidumbre: Se supone que los valores asignados a cada parámetro de un modelo de PL so constantes conocidas.  </a:t>
            </a:r>
            <a:endParaRPr lang="es-ES" sz="4267" dirty="0">
              <a:latin typeface="Ancizar Sans Black" panose="020B0A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40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SUPOSICIONES</a:t>
            </a:r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idx="1"/>
          </p:nvPr>
        </p:nvSpPr>
        <p:spPr>
          <a:xfrm>
            <a:off x="583533" y="2838305"/>
            <a:ext cx="5169568" cy="177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Suposición de proporcionalidad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Suposicion de aditividad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Suposición de divisibilidad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Suposición de certidumbre</a:t>
            </a:r>
            <a:endParaRPr/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8900" y="2911734"/>
            <a:ext cx="5315692" cy="162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>
            <a:extLst>
              <a:ext uri="{FF2B5EF4-FFF2-40B4-BE49-F238E27FC236}">
                <a16:creationId xmlns:a16="http://schemas.microsoft.com/office/drawing/2014/main" id="{3DAE37E8-7A91-4E04-954C-537C8118D828}"/>
              </a:ext>
            </a:extLst>
          </p:cNvPr>
          <p:cNvSpPr/>
          <p:nvPr/>
        </p:nvSpPr>
        <p:spPr bwMode="auto">
          <a:xfrm>
            <a:off x="1" y="1600200"/>
            <a:ext cx="4267200" cy="5243273"/>
          </a:xfrm>
          <a:prstGeom prst="rect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29F3E0-0558-4DBF-8E01-C4ECE01A8985}"/>
              </a:ext>
            </a:extLst>
          </p:cNvPr>
          <p:cNvSpPr txBox="1"/>
          <p:nvPr/>
        </p:nvSpPr>
        <p:spPr>
          <a:xfrm>
            <a:off x="322237" y="57767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1.1 Introducción. - PL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B7DF2A5-517E-4754-AA02-DE73CEE1C502}"/>
              </a:ext>
            </a:extLst>
          </p:cNvPr>
          <p:cNvSpPr txBox="1"/>
          <p:nvPr/>
        </p:nvSpPr>
        <p:spPr>
          <a:xfrm>
            <a:off x="4636475" y="1952535"/>
            <a:ext cx="7184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/>
              <a:t>La aplicación más común abarca el problema general de </a:t>
            </a:r>
            <a:r>
              <a:rPr lang="es-ES" sz="2400" b="1" dirty="0">
                <a:solidFill>
                  <a:schemeClr val="accent2"/>
                </a:solidFill>
              </a:rPr>
              <a:t>asignar de la mejor manera posible </a:t>
            </a:r>
            <a:r>
              <a:rPr lang="es-ES" sz="2400" dirty="0"/>
              <a:t>—es decir, de forma óptima— </a:t>
            </a:r>
            <a:r>
              <a:rPr lang="es-ES" sz="2400" b="1" dirty="0">
                <a:solidFill>
                  <a:schemeClr val="accent2"/>
                </a:solidFill>
              </a:rPr>
              <a:t>recursos limitados a actividades que compiten entre sí por ellos. </a:t>
            </a:r>
          </a:p>
        </p:txBody>
      </p:sp>
      <p:sp>
        <p:nvSpPr>
          <p:cNvPr id="30" name="Rectangle 38">
            <a:extLst>
              <a:ext uri="{FF2B5EF4-FFF2-40B4-BE49-F238E27FC236}">
                <a16:creationId xmlns:a16="http://schemas.microsoft.com/office/drawing/2014/main" id="{0CC6C156-4D2B-4440-8561-A4034833EF99}"/>
              </a:ext>
            </a:extLst>
          </p:cNvPr>
          <p:cNvSpPr/>
          <p:nvPr/>
        </p:nvSpPr>
        <p:spPr>
          <a:xfrm>
            <a:off x="283931" y="3620898"/>
            <a:ext cx="3576869" cy="1010348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CO" sz="2667" dirty="0">
                <a:solidFill>
                  <a:schemeClr val="accent5"/>
                </a:solidFill>
                <a:latin typeface="Ancizar Sans" panose="020B0602040300000003" pitchFamily="34" charset="0"/>
              </a:rPr>
              <a:t>¿Cuál es la naturaleza de la PL?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073AAA1-1A7F-4961-B776-B1E8C71D4C10}"/>
              </a:ext>
            </a:extLst>
          </p:cNvPr>
          <p:cNvSpPr txBox="1"/>
          <p:nvPr/>
        </p:nvSpPr>
        <p:spPr>
          <a:xfrm>
            <a:off x="4636475" y="3901430"/>
            <a:ext cx="2880000" cy="2052333"/>
          </a:xfrm>
          <a:prstGeom prst="roundRect">
            <a:avLst/>
          </a:prstGeom>
          <a:solidFill>
            <a:schemeClr val="accent4"/>
          </a:solidFill>
        </p:spPr>
        <p:txBody>
          <a:bodyPr wrap="square" anchor="ctr">
            <a:noAutofit/>
          </a:bodyPr>
          <a:lstStyle/>
          <a:p>
            <a:r>
              <a:rPr lang="es-ES" sz="2000" dirty="0"/>
              <a:t>Consiste en elegir el </a:t>
            </a:r>
            <a:r>
              <a:rPr lang="es-ES" sz="2000" dirty="0">
                <a:highlight>
                  <a:srgbClr val="FFFF00"/>
                </a:highlight>
              </a:rPr>
              <a:t>nivel de ciertas actividades </a:t>
            </a:r>
            <a:r>
              <a:rPr lang="es-ES" sz="2000" dirty="0"/>
              <a:t>que compiten por recursos escasos necesarios para realizarlas.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27A0262-4351-439F-B169-F00EFCF4CCB1}"/>
              </a:ext>
            </a:extLst>
          </p:cNvPr>
          <p:cNvSpPr txBox="1"/>
          <p:nvPr/>
        </p:nvSpPr>
        <p:spPr>
          <a:xfrm>
            <a:off x="8940800" y="3902074"/>
            <a:ext cx="2880000" cy="2051689"/>
          </a:xfrm>
          <a:prstGeom prst="roundRect">
            <a:avLst/>
          </a:prstGeom>
          <a:solidFill>
            <a:schemeClr val="accent3"/>
          </a:solidFill>
        </p:spPr>
        <p:txBody>
          <a:bodyPr wrap="square" anchor="ctr" anchorCtr="0">
            <a:noAutofit/>
          </a:bodyPr>
          <a:lstStyle/>
          <a:p>
            <a:pPr algn="r"/>
            <a:r>
              <a:rPr lang="es-ES" sz="2000" dirty="0"/>
              <a:t>Los </a:t>
            </a:r>
            <a:r>
              <a:rPr lang="es-ES" sz="2000" dirty="0">
                <a:highlight>
                  <a:srgbClr val="FFFF00"/>
                </a:highlight>
              </a:rPr>
              <a:t>niveles de actividad </a:t>
            </a:r>
            <a:r>
              <a:rPr lang="es-ES" sz="2000" dirty="0"/>
              <a:t>que se eligen dictan la cantidad de recursos que consumirá cada una de ellas.</a:t>
            </a:r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65F8A6F0-5653-478A-A9B9-BE4BAF685371}"/>
              </a:ext>
            </a:extLst>
          </p:cNvPr>
          <p:cNvSpPr/>
          <p:nvPr/>
        </p:nvSpPr>
        <p:spPr bwMode="auto">
          <a:xfrm>
            <a:off x="7867994" y="4578806"/>
            <a:ext cx="797685" cy="697581"/>
          </a:xfrm>
          <a:prstGeom prst="rightArrow">
            <a:avLst/>
          </a:prstGeom>
          <a:solidFill>
            <a:schemeClr val="tx2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E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1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 animBg="1"/>
      <p:bldP spid="35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>
            <a:extLst>
              <a:ext uri="{FF2B5EF4-FFF2-40B4-BE49-F238E27FC236}">
                <a16:creationId xmlns:a16="http://schemas.microsoft.com/office/drawing/2014/main" id="{3DAE37E8-7A91-4E04-954C-537C8118D828}"/>
              </a:ext>
            </a:extLst>
          </p:cNvPr>
          <p:cNvSpPr/>
          <p:nvPr/>
        </p:nvSpPr>
        <p:spPr bwMode="auto">
          <a:xfrm>
            <a:off x="1" y="1600200"/>
            <a:ext cx="4267200" cy="5243273"/>
          </a:xfrm>
          <a:prstGeom prst="rect">
            <a:avLst/>
          </a:prstGeom>
          <a:solidFill>
            <a:schemeClr val="accent4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29F3E0-0558-4DBF-8E01-C4ECE01A8985}"/>
              </a:ext>
            </a:extLst>
          </p:cNvPr>
          <p:cNvSpPr txBox="1"/>
          <p:nvPr/>
        </p:nvSpPr>
        <p:spPr>
          <a:xfrm>
            <a:off x="322237" y="617300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1.1 Introducción. PL</a:t>
            </a:r>
          </a:p>
        </p:txBody>
      </p:sp>
      <p:sp>
        <p:nvSpPr>
          <p:cNvPr id="31" name="Rectangle 38">
            <a:extLst>
              <a:ext uri="{FF2B5EF4-FFF2-40B4-BE49-F238E27FC236}">
                <a16:creationId xmlns:a16="http://schemas.microsoft.com/office/drawing/2014/main" id="{F7900D16-7DD4-4EAA-ACC0-37AA49AC07F4}"/>
              </a:ext>
            </a:extLst>
          </p:cNvPr>
          <p:cNvSpPr/>
          <p:nvPr/>
        </p:nvSpPr>
        <p:spPr>
          <a:xfrm>
            <a:off x="283930" y="2125119"/>
            <a:ext cx="3576871" cy="1464444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667" dirty="0">
                <a:solidFill>
                  <a:schemeClr val="accent2"/>
                </a:solidFill>
                <a:latin typeface="Ancizar Sans" panose="020B0602040300000003" pitchFamily="34" charset="0"/>
              </a:rPr>
              <a:t>¿Qué tipos de problemas puede manejar PL?</a:t>
            </a:r>
            <a:endParaRPr lang="es-CO" sz="2667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CD36D7EE-4730-574C-840B-5D07F802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1836936"/>
            <a:ext cx="7518400" cy="576064"/>
          </a:xfrm>
        </p:spPr>
        <p:txBody>
          <a:bodyPr>
            <a:noAutofit/>
          </a:bodyPr>
          <a:lstStyle/>
          <a:p>
            <a:r>
              <a:rPr lang="es-CO" sz="3600" dirty="0"/>
              <a:t>Qué es un Programa lineal ? </a:t>
            </a:r>
          </a:p>
        </p:txBody>
      </p:sp>
      <p:sp>
        <p:nvSpPr>
          <p:cNvPr id="11" name="6 Rectángulo">
            <a:extLst>
              <a:ext uri="{FF2B5EF4-FFF2-40B4-BE49-F238E27FC236}">
                <a16:creationId xmlns:a16="http://schemas.microsoft.com/office/drawing/2014/main" id="{DCC38894-1A5C-4C47-AF7D-9A6BAAB51E9E}"/>
              </a:ext>
            </a:extLst>
          </p:cNvPr>
          <p:cNvSpPr/>
          <p:nvPr/>
        </p:nvSpPr>
        <p:spPr>
          <a:xfrm>
            <a:off x="4867896" y="2854167"/>
            <a:ext cx="69177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Es un problema de optimización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Que consiste en 3 elementos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>
                <a:highlight>
                  <a:srgbClr val="FFFF00"/>
                </a:highlight>
              </a:rPr>
              <a:t>Variables de decisión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>
                <a:highlight>
                  <a:srgbClr val="FFFF00"/>
                </a:highlight>
              </a:rPr>
              <a:t>Una función objetivo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>
                <a:highlight>
                  <a:srgbClr val="FFFF00"/>
                </a:highlight>
              </a:rPr>
              <a:t>Restricciones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s-CO" sz="2400" dirty="0"/>
              <a:t>Estos 3 elementos se expresan en forma lineal, </a:t>
            </a:r>
            <a:r>
              <a:rPr lang="es-CO" sz="2400" dirty="0" err="1"/>
              <a:t>p.e</a:t>
            </a:r>
            <a:r>
              <a:rPr lang="es-CO" sz="2400" dirty="0"/>
              <a:t>.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s-CO" sz="2400" dirty="0"/>
              <a:t>3 X</a:t>
            </a:r>
            <a:r>
              <a:rPr lang="es-CO" sz="2400" baseline="-25000" dirty="0"/>
              <a:t>1 </a:t>
            </a:r>
            <a:r>
              <a:rPr lang="es-CO" sz="2400" dirty="0"/>
              <a:t>+ 2 X</a:t>
            </a:r>
            <a:r>
              <a:rPr lang="es-CO" sz="2400" baseline="-25000" dirty="0"/>
              <a:t>2</a:t>
            </a:r>
            <a:r>
              <a:rPr lang="es-CO" sz="2400" dirty="0"/>
              <a:t> + 5 X</a:t>
            </a:r>
            <a:r>
              <a:rPr lang="es-CO" sz="2400" baseline="-25000" dirty="0"/>
              <a:t>3 </a:t>
            </a:r>
            <a:r>
              <a:rPr lang="es-CO" sz="2400" dirty="0"/>
              <a:t>+ etc.</a:t>
            </a:r>
          </a:p>
        </p:txBody>
      </p:sp>
      <p:sp>
        <p:nvSpPr>
          <p:cNvPr id="12" name="Rectangle 38">
            <a:extLst>
              <a:ext uri="{FF2B5EF4-FFF2-40B4-BE49-F238E27FC236}">
                <a16:creationId xmlns:a16="http://schemas.microsoft.com/office/drawing/2014/main" id="{894AECD5-E126-A64D-8685-F87EB9A8066C}"/>
              </a:ext>
            </a:extLst>
          </p:cNvPr>
          <p:cNvSpPr/>
          <p:nvPr/>
        </p:nvSpPr>
        <p:spPr>
          <a:xfrm>
            <a:off x="304801" y="4665404"/>
            <a:ext cx="3576871" cy="1917901"/>
          </a:xfrm>
          <a:prstGeom prst="roundRect">
            <a:avLst/>
          </a:prstGeom>
          <a:ln w="28575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s-ES" sz="2133" dirty="0">
                <a:solidFill>
                  <a:schemeClr val="accent2"/>
                </a:solidFill>
                <a:latin typeface="Ancizar Sans" panose="020B0602040300000003" pitchFamily="34" charset="0"/>
              </a:rPr>
              <a:t>Aquellos que se puedan representar a través de un modelo que cumpla ciertos requisitos; áreas de aplicación son diversas</a:t>
            </a:r>
            <a:endParaRPr lang="es-CO" sz="2133" dirty="0">
              <a:solidFill>
                <a:schemeClr val="accent2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Título">
            <a:extLst>
              <a:ext uri="{FF2B5EF4-FFF2-40B4-BE49-F238E27FC236}">
                <a16:creationId xmlns:a16="http://schemas.microsoft.com/office/drawing/2014/main" id="{5BBDAA90-592C-5045-9B32-622D7885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NI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650" name="2 Marcador de contenido">
            <a:extLst>
              <a:ext uri="{FF2B5EF4-FFF2-40B4-BE49-F238E27FC236}">
                <a16:creationId xmlns:a16="http://schemas.microsoft.com/office/drawing/2014/main" id="{1CAC5B81-BB69-BC49-965A-765680E3E4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16001" y="889000"/>
            <a:ext cx="9956800" cy="4572000"/>
          </a:xfrm>
        </p:spPr>
        <p:txBody>
          <a:bodyPr/>
          <a:lstStyle/>
          <a:p>
            <a:pPr algn="just" eaLnBrk="1" hangingPunct="1">
              <a:buFont typeface="Wingdings 2" pitchFamily="2" charset="2"/>
              <a:buNone/>
            </a:pPr>
            <a:endParaRPr lang="es-ES_tradnl" altLang="es-CO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s-ES_tradnl" altLang="es-CO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La programación lineal utiliza un modelo matemático para describir el problema.</a:t>
            </a:r>
            <a:r>
              <a:rPr lang="es-ES" altLang="es-CO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s-CO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algn="just" eaLnBrk="1" hangingPunct="1">
              <a:buFont typeface="Wingdings 2" pitchFamily="2" charset="2"/>
              <a:buNone/>
            </a:pPr>
            <a:r>
              <a:rPr lang="es-ES_tradnl" altLang="es-CO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El adjetivo </a:t>
            </a:r>
            <a:r>
              <a:rPr lang="es-ES_tradnl" altLang="es-CO" sz="3600" b="1" i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lineal</a:t>
            </a:r>
            <a:r>
              <a:rPr lang="es-ES_tradnl" altLang="es-CO" sz="3600" b="1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altLang="es-CO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significa que todas las funciones matemáticas del modelo deber ser </a:t>
            </a:r>
            <a:r>
              <a:rPr lang="es-ES_tradnl" altLang="es-CO" sz="3600" i="1" dirty="0">
                <a:latin typeface="Calibri" panose="020F0502020204030204" pitchFamily="34" charset="0"/>
                <a:cs typeface="Times New Roman" panose="02020603050405020304" pitchFamily="18" charset="0"/>
              </a:rPr>
              <a:t>funciones lineales.</a:t>
            </a:r>
            <a:r>
              <a:rPr lang="es-ES_tradnl" altLang="es-CO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 En este caso, las palabra </a:t>
            </a:r>
            <a:r>
              <a:rPr lang="es-ES_tradnl" altLang="es-CO" sz="36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programación</a:t>
            </a:r>
            <a:r>
              <a:rPr lang="es-ES_tradnl" altLang="es-CO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 no se refiere a programación en computadoras; en esencia es un sinónimo de </a:t>
            </a:r>
            <a:r>
              <a:rPr lang="es-ES_tradnl" altLang="es-CO" sz="36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planeación. </a:t>
            </a:r>
            <a:r>
              <a:rPr lang="es-ES" altLang="es-CO" sz="3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_tradnl" altLang="es-CO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s-NI" altLang="es-CO" sz="3600" dirty="0">
              <a:latin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4455B0-B951-5848-AB6B-9B9739F27675}"/>
              </a:ext>
            </a:extLst>
          </p:cNvPr>
          <p:cNvSpPr txBox="1"/>
          <p:nvPr/>
        </p:nvSpPr>
        <p:spPr>
          <a:xfrm>
            <a:off x="322237" y="57767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1.1 Introducción - PL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50C95D9E-41D9-2547-BBF1-C039673B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s-NI" b="1" dirty="0">
              <a:solidFill>
                <a:schemeClr val="tx2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8674" name="2 Marcador de contenido">
            <a:extLst>
              <a:ext uri="{FF2B5EF4-FFF2-40B4-BE49-F238E27FC236}">
                <a16:creationId xmlns:a16="http://schemas.microsoft.com/office/drawing/2014/main" id="{ECFAA029-1847-A443-88D8-91D75F42A5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1" y="1527175"/>
            <a:ext cx="9415464" cy="4572000"/>
          </a:xfrm>
        </p:spPr>
        <p:txBody>
          <a:bodyPr/>
          <a:lstStyle/>
          <a:p>
            <a:pPr marL="0" indent="0" algn="just">
              <a:buNone/>
            </a:pP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Así, la </a:t>
            </a:r>
            <a:r>
              <a:rPr lang="es-ES_tradnl" altLang="es-CO" sz="3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programación lineal </a:t>
            </a: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trata la </a:t>
            </a:r>
            <a:r>
              <a:rPr lang="es-ES_tradnl" altLang="es-CO" sz="32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planeación de las actividades</a:t>
            </a: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para obtener un resultado óptimo, esto es, el resultado que mejor alcance la meta especificada (según el modelo matemático) entre todas las alternativas de solución.</a:t>
            </a:r>
          </a:p>
          <a:p>
            <a:pPr algn="just" eaLnBrk="1" hangingPunct="1">
              <a:buFont typeface="Wingdings 2" pitchFamily="2" charset="2"/>
              <a:buNone/>
            </a:pPr>
            <a:endParaRPr lang="es-ES_tradnl" altLang="es-CO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Arial" panose="020B0604020202020204" pitchFamily="34" charset="0"/>
              <a:buChar char="•"/>
            </a:pPr>
            <a:r>
              <a:rPr lang="es-ES_tradnl" altLang="es-CO" sz="3200" b="1" i="1" u="sng" dirty="0">
                <a:latin typeface="Calibri" panose="020F0502020204030204" pitchFamily="34" charset="0"/>
                <a:cs typeface="Times New Roman" panose="02020603050405020304" pitchFamily="18" charset="0"/>
              </a:rPr>
              <a:t>Método simplex</a:t>
            </a:r>
            <a:r>
              <a:rPr lang="es-MX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resuelve problemas de </a:t>
            </a:r>
            <a:r>
              <a:rPr lang="es-ES_tradnl" altLang="es-CO" sz="32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variables por </a:t>
            </a:r>
            <a:r>
              <a:rPr lang="es-ES_tradnl" altLang="es-CO" sz="32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ES_tradnl" altLang="es-CO" sz="3200" dirty="0">
                <a:latin typeface="Calibri" panose="020F0502020204030204" pitchFamily="34" charset="0"/>
                <a:cs typeface="Times New Roman" panose="02020603050405020304" pitchFamily="18" charset="0"/>
              </a:rPr>
              <a:t> restricciones.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15417C-5905-C048-A43A-58C2CC4B9970}"/>
              </a:ext>
            </a:extLst>
          </p:cNvPr>
          <p:cNvSpPr txBox="1"/>
          <p:nvPr/>
        </p:nvSpPr>
        <p:spPr>
          <a:xfrm>
            <a:off x="322237" y="57767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1.1 Introducción. PL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8674" grpI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1 Título">
            <a:extLst>
              <a:ext uri="{FF2B5EF4-FFF2-40B4-BE49-F238E27FC236}">
                <a16:creationId xmlns:a16="http://schemas.microsoft.com/office/drawing/2014/main" id="{87C2E518-0743-0C45-8E8C-604A06A9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NI" altLang="es-CO" dirty="0">
              <a:solidFill>
                <a:srgbClr val="88A44D"/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7B767CAD-94EF-B443-BBD4-10575F51ED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17601" y="1527176"/>
            <a:ext cx="10363199" cy="4543425"/>
          </a:xfrm>
        </p:spPr>
        <p:txBody>
          <a:bodyPr rtlCol="0">
            <a:normAutofit lnSpcReduction="10000"/>
          </a:bodyPr>
          <a:lstStyle/>
          <a:p>
            <a:pPr marL="274313" indent="-274313" algn="just">
              <a:defRPr/>
            </a:pPr>
            <a:r>
              <a:rPr lang="es-ES_tradnl" dirty="0">
                <a:latin typeface="Calibri" pitchFamily="34" charset="0"/>
                <a:cs typeface="Tahoma" pitchFamily="34" charset="0"/>
              </a:rPr>
              <a:t>Los términos clave son </a:t>
            </a:r>
            <a:r>
              <a:rPr lang="es-ES_tradnl" b="1" i="1" dirty="0">
                <a:highlight>
                  <a:srgbClr val="FFFF00"/>
                </a:highlight>
                <a:latin typeface="Calibri" pitchFamily="34" charset="0"/>
                <a:cs typeface="Tahoma" pitchFamily="34" charset="0"/>
              </a:rPr>
              <a:t>recursos </a:t>
            </a:r>
            <a:r>
              <a:rPr lang="es-ES_tradnl" i="1" dirty="0">
                <a:highlight>
                  <a:srgbClr val="FFFF00"/>
                </a:highlight>
                <a:latin typeface="Calibri" pitchFamily="34" charset="0"/>
                <a:cs typeface="Tahoma" pitchFamily="34" charset="0"/>
              </a:rPr>
              <a:t>y </a:t>
            </a:r>
            <a:r>
              <a:rPr lang="es-ES_tradnl" b="1" i="1" dirty="0">
                <a:highlight>
                  <a:srgbClr val="FFFF00"/>
                </a:highlight>
                <a:latin typeface="Calibri" pitchFamily="34" charset="0"/>
                <a:cs typeface="Tahoma" pitchFamily="34" charset="0"/>
              </a:rPr>
              <a:t>actividades</a:t>
            </a:r>
            <a:r>
              <a:rPr lang="es-ES_tradnl" i="1" dirty="0">
                <a:latin typeface="Calibri" pitchFamily="34" charset="0"/>
                <a:cs typeface="Tahoma" pitchFamily="34" charset="0"/>
              </a:rPr>
              <a:t>,</a:t>
            </a:r>
            <a:r>
              <a:rPr lang="es-ES_tradnl" dirty="0">
                <a:latin typeface="Calibri" pitchFamily="34" charset="0"/>
                <a:cs typeface="Tahoma" pitchFamily="34" charset="0"/>
              </a:rPr>
              <a:t> en donde </a:t>
            </a:r>
            <a:r>
              <a:rPr lang="es-ES_tradnl" i="1" dirty="0">
                <a:highlight>
                  <a:srgbClr val="00FF00"/>
                </a:highlight>
                <a:latin typeface="Calibri" pitchFamily="34" charset="0"/>
                <a:cs typeface="Tahoma" pitchFamily="34" charset="0"/>
              </a:rPr>
              <a:t>m</a:t>
            </a:r>
            <a:r>
              <a:rPr lang="es-ES_tradnl" dirty="0">
                <a:latin typeface="Calibri" pitchFamily="34" charset="0"/>
                <a:cs typeface="Tahoma" pitchFamily="34" charset="0"/>
              </a:rPr>
              <a:t> denota el número de distintos tipos de recursos que se pueden usar y </a:t>
            </a:r>
            <a:r>
              <a:rPr lang="es-ES_tradnl" i="1" dirty="0">
                <a:highlight>
                  <a:srgbClr val="00FF00"/>
                </a:highlight>
                <a:latin typeface="Calibri" pitchFamily="34" charset="0"/>
                <a:cs typeface="Tahoma" pitchFamily="34" charset="0"/>
              </a:rPr>
              <a:t>n</a:t>
            </a:r>
            <a:r>
              <a:rPr lang="es-ES_tradnl" dirty="0">
                <a:latin typeface="Calibri" pitchFamily="34" charset="0"/>
                <a:cs typeface="Tahoma" pitchFamily="34" charset="0"/>
              </a:rPr>
              <a:t> denota el número de actividades bajo consideración.</a:t>
            </a:r>
            <a:r>
              <a:rPr lang="es-ES" dirty="0">
                <a:latin typeface="Calibri" pitchFamily="34" charset="0"/>
              </a:rPr>
              <a:t> </a:t>
            </a:r>
            <a:endParaRPr lang="es-MX" dirty="0">
              <a:latin typeface="Calibri" pitchFamily="34" charset="0"/>
            </a:endParaRPr>
          </a:p>
          <a:p>
            <a:pPr marL="274313" indent="-274313" algn="just">
              <a:defRPr/>
            </a:pPr>
            <a:r>
              <a:rPr lang="es-ES_tradnl" i="1" u="sng" dirty="0">
                <a:latin typeface="Calibri" pitchFamily="34" charset="0"/>
                <a:cs typeface="Tahoma" pitchFamily="34" charset="0"/>
              </a:rPr>
              <a:t>ejemplos de recursos</a:t>
            </a:r>
            <a:r>
              <a:rPr lang="es-ES_tradnl" dirty="0">
                <a:latin typeface="Calibri" pitchFamily="34" charset="0"/>
                <a:cs typeface="Tahoma" pitchFamily="34" charset="0"/>
              </a:rPr>
              <a:t> son dinero y tipos especiales de maquinaria, equipo, vehículos y personal. </a:t>
            </a:r>
            <a:endParaRPr lang="es-ES_tradnl" i="1" u="sng" dirty="0">
              <a:latin typeface="Calibri" pitchFamily="34" charset="0"/>
              <a:cs typeface="Tahoma" pitchFamily="34" charset="0"/>
            </a:endParaRPr>
          </a:p>
          <a:p>
            <a:pPr marL="274313" indent="-274313" algn="just">
              <a:defRPr/>
            </a:pPr>
            <a:r>
              <a:rPr lang="es-ES_tradnl" i="1" u="sng" dirty="0">
                <a:latin typeface="Calibri" pitchFamily="34" charset="0"/>
                <a:cs typeface="Tahoma" pitchFamily="34" charset="0"/>
              </a:rPr>
              <a:t>Los ejemplos de actividades</a:t>
            </a:r>
            <a:r>
              <a:rPr lang="es-ES_tradnl" dirty="0">
                <a:latin typeface="Calibri" pitchFamily="34" charset="0"/>
                <a:cs typeface="Tahoma" pitchFamily="34" charset="0"/>
              </a:rPr>
              <a:t> incluyen inversión en proyectos específicos, publicidad en un medio determinado y el envío de bienes de cierta fuente a cierto destino</a:t>
            </a:r>
          </a:p>
          <a:p>
            <a:pPr marL="274313" indent="-274313" algn="just">
              <a:defRPr/>
            </a:pPr>
            <a:endParaRPr lang="es-ES_tradnl" dirty="0">
              <a:latin typeface="Calibri" pitchFamily="34" charset="0"/>
              <a:cs typeface="Tahoma" pitchFamily="34" charset="0"/>
            </a:endParaRPr>
          </a:p>
          <a:p>
            <a:pPr marL="274313" indent="-274313" algn="ctr">
              <a:defRPr/>
            </a:pPr>
            <a:r>
              <a:rPr lang="es-ES_tradnl" dirty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QUÉ HACER ? </a:t>
            </a:r>
          </a:p>
          <a:p>
            <a:pPr marL="274313" indent="-274313" algn="ctr">
              <a:defRPr/>
            </a:pPr>
            <a:r>
              <a:rPr lang="es-ES_tradnl" dirty="0">
                <a:solidFill>
                  <a:srgbClr val="002060"/>
                </a:solidFill>
                <a:latin typeface="Calibri" pitchFamily="34" charset="0"/>
                <a:cs typeface="Tahoma" pitchFamily="34" charset="0"/>
              </a:rPr>
              <a:t>CUÁNTO HACER? </a:t>
            </a:r>
            <a:endParaRPr lang="es-ES" dirty="0">
              <a:solidFill>
                <a:srgbClr val="002060"/>
              </a:solidFill>
              <a:latin typeface="Calibri" pitchFamily="34" charset="0"/>
              <a:cs typeface="Tahoma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080CA5-9EF1-DD48-9D5D-D7DF92D73F28}"/>
              </a:ext>
            </a:extLst>
          </p:cNvPr>
          <p:cNvSpPr txBox="1"/>
          <p:nvPr/>
        </p:nvSpPr>
        <p:spPr>
          <a:xfrm>
            <a:off x="322237" y="577679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1.1 Introducción. PL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50FC98F-9784-6B4B-AFAE-AABE8AF4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57261"/>
            <a:ext cx="4470400" cy="642939"/>
          </a:xfrm>
        </p:spPr>
        <p:txBody>
          <a:bodyPr/>
          <a:lstStyle/>
          <a:p>
            <a:pPr eaLnBrk="1" hangingPunct="1"/>
            <a:r>
              <a:rPr lang="es-MX" altLang="es-CO" sz="2667" b="1" dirty="0">
                <a:latin typeface="Calibri" panose="020F0502020204030204" pitchFamily="34" charset="0"/>
              </a:rPr>
              <a:t>Modelo general de PL</a:t>
            </a:r>
            <a:endParaRPr lang="es-ES" altLang="es-CO" sz="2667" b="1" dirty="0">
              <a:latin typeface="Calibri" panose="020F0502020204030204" pitchFamily="34" charset="0"/>
            </a:endParaRPr>
          </a:p>
        </p:txBody>
      </p:sp>
      <p:sp>
        <p:nvSpPr>
          <p:cNvPr id="32770" name="Text Box 3">
            <a:extLst>
              <a:ext uri="{FF2B5EF4-FFF2-40B4-BE49-F238E27FC236}">
                <a16:creationId xmlns:a16="http://schemas.microsoft.com/office/drawing/2014/main" id="{7D990EF9-4697-5D4B-BF6D-1FC8CF72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498601"/>
            <a:ext cx="765810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OBJETIVO:</a:t>
            </a:r>
            <a:r>
              <a:rPr lang="es-ES_tradnl" altLang="es-CO" sz="1800" dirty="0">
                <a:solidFill>
                  <a:srgbClr val="6EAC1C"/>
                </a:solidFill>
                <a:latin typeface="Tahoma" panose="020B0604030504040204" pitchFamily="34" charset="0"/>
                <a:cs typeface="Tahoma" panose="020B060403050404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Optimizar (Maximizar o Minimizar) Z 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= c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+ c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+....+ 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s-ES_tradnl" altLang="es-CO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D266E9-E13E-0C45-9F9E-CB7E052ECE47}"/>
              </a:ext>
            </a:extLst>
          </p:cNvPr>
          <p:cNvSpPr txBox="1"/>
          <p:nvPr/>
        </p:nvSpPr>
        <p:spPr>
          <a:xfrm>
            <a:off x="101600" y="76200"/>
            <a:ext cx="6807200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733" dirty="0">
                <a:latin typeface="Ancizar Sans Black" panose="020B0A02040300000003" pitchFamily="34" charset="0"/>
              </a:rPr>
              <a:t>1.1 Introducción. PL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66244DD-2EB0-3B4C-94D4-B7E5E268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1" y="2571484"/>
            <a:ext cx="6845300" cy="2031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  <a:hlinkClick r:id="rId3" action="ppaction://hlinksldjump"/>
              </a:rPr>
              <a:t>Sujeta a las LIMITACIONES:</a:t>
            </a:r>
            <a:endParaRPr lang="es-ES_tradnl" altLang="es-CO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    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+....+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s-ES_tradnl" altLang="es-CO" sz="18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b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s-ES_tradnl" altLang="es-CO" sz="1800" baseline="-25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    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+....+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s-ES_tradnl" altLang="es-CO" sz="18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b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s-ES_tradnl" altLang="es-CO" sz="1800" baseline="-25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				.</a:t>
            </a:r>
            <a:endParaRPr lang="es-ES_tradnl" altLang="es-CO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    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 a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+....+ 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mn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s-ES_tradnl" altLang="es-CO" sz="1800" u="sng" dirty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endParaRPr lang="es-ES_tradnl" altLang="es-CO" sz="1800" baseline="-25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E0874CF-1F27-374F-BB4F-5594EC1D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1" y="4627197"/>
            <a:ext cx="6845300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  <a:hlinkClick r:id="rId4" action="ppaction://hlinksldjump"/>
              </a:rPr>
              <a:t>Restricciones de no negatividad,  el valor de las VD es:  </a:t>
            </a:r>
            <a:endParaRPr lang="es-ES_tradnl" altLang="es-CO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O" sz="1800" dirty="0">
                <a:latin typeface="Tahoma" panose="020B0604030504040204" pitchFamily="34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0, X</a:t>
            </a:r>
            <a:r>
              <a:rPr lang="es-ES_tradnl" altLang="es-CO" sz="18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O" sz="1800" dirty="0">
                <a:latin typeface="Tahoma" panose="020B0604030504040204" pitchFamily="34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0,     ...,      </a:t>
            </a:r>
            <a:r>
              <a:rPr lang="es-ES_tradnl" altLang="es-CO" sz="1800" dirty="0" err="1"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ES_tradnl" altLang="es-CO" sz="1800" baseline="-25000" dirty="0" err="1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_tradnl" altLang="es-CO" sz="1800" dirty="0">
                <a:latin typeface="Tahoma" panose="020B0604030504040204" pitchFamily="34" charset="0"/>
                <a:cs typeface="Times New Roman" panose="02020603050405020304" pitchFamily="18" charset="0"/>
                <a:sym typeface="Symbol" pitchFamily="2" charset="2"/>
              </a:rPr>
              <a:t></a:t>
            </a: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 0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4D53493-8B1E-DC43-9FD0-D9AC4F72C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2" y="5670491"/>
            <a:ext cx="6299199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CO" sz="1800" dirty="0">
                <a:latin typeface="Tahoma" panose="020B0604030504040204" pitchFamily="34" charset="0"/>
                <a:cs typeface="Tahoma" panose="020B0604030504040204" pitchFamily="34" charset="0"/>
              </a:rPr>
              <a:t>m: recursos.      n:  las actividades</a:t>
            </a:r>
            <a:endParaRPr lang="es-ES_tradnl" altLang="es-CO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B31441A-9F4C-594D-8D22-2EF498A1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76200"/>
            <a:ext cx="4267200" cy="12416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s-ES" altLang="es-CO" sz="1467" b="1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El objetivo </a:t>
            </a:r>
            <a:r>
              <a:rPr lang="es-ES" altLang="es-CO" sz="1467" dirty="0">
                <a:latin typeface="Calibri" panose="020F0502020204030204" pitchFamily="34" charset="0"/>
                <a:cs typeface="Tahoma" panose="020B0604030504040204" pitchFamily="34" charset="0"/>
              </a:rPr>
              <a:t>pretende </a:t>
            </a:r>
            <a:r>
              <a:rPr lang="es-ES" altLang="es-CO" sz="1467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medir la efectividad </a:t>
            </a:r>
            <a:r>
              <a:rPr lang="es-ES" altLang="es-CO" sz="1467" dirty="0">
                <a:latin typeface="Calibri" panose="020F0502020204030204" pitchFamily="34" charset="0"/>
                <a:cs typeface="Tahoma" panose="020B0604030504040204" pitchFamily="34" charset="0"/>
              </a:rPr>
              <a:t>de las diferentes soluciones factibles que pueden obtenerse y determinar la mejor solución. </a:t>
            </a:r>
            <a:r>
              <a:rPr lang="es-MX" altLang="es-CO" sz="1467" dirty="0">
                <a:latin typeface="Calibri" panose="020F0502020204030204" pitchFamily="34" charset="0"/>
                <a:cs typeface="Tahoma" panose="020B0604030504040204" pitchFamily="34" charset="0"/>
              </a:rPr>
              <a:t>Deberá</a:t>
            </a:r>
            <a:r>
              <a:rPr lang="es-ES" altLang="es-CO" sz="1467" dirty="0">
                <a:latin typeface="Calibri" panose="020F0502020204030204" pitchFamily="34" charset="0"/>
                <a:cs typeface="Tahoma" panose="020B0604030504040204" pitchFamily="34" charset="0"/>
              </a:rPr>
              <a:t> definirse claramente las unidades de medición del objetivo, como dinero, tiempo, etc</a:t>
            </a:r>
            <a:r>
              <a:rPr lang="es-ES" altLang="es-CO" sz="1600" dirty="0">
                <a:latin typeface="Calibri" panose="020F0502020204030204" pitchFamily="34" charset="0"/>
                <a:cs typeface="Tahoma" panose="020B0604030504040204" pitchFamily="34" charset="0"/>
              </a:rPr>
              <a:t>.</a:t>
            </a:r>
            <a:r>
              <a:rPr lang="es-ES" altLang="es-CO" sz="1600" dirty="0">
                <a:latin typeface="Calibri" panose="020F0502020204030204" pitchFamily="34" charset="0"/>
              </a:rPr>
              <a:t> OJO UNIDADES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833E4FC-F07A-184C-B90C-5FF98CA4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200" y="1295401"/>
            <a:ext cx="4267200" cy="10158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VD: </a:t>
            </a:r>
            <a:r>
              <a:rPr lang="es-ES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las incógnitas del problema y consisten en los niveles de todas actividades que pueden llevarse a cabo en el problema a formular. Estas pueden ser de tantos tipos diferentes como sea necesario.</a:t>
            </a:r>
            <a:endParaRPr lang="es-ES" altLang="es-CO" sz="1600" dirty="0">
              <a:latin typeface="Calibri" panose="020F0502020204030204" pitchFamily="34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204C0E5-1FD1-CD41-AF26-8723FD8D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14601"/>
            <a:ext cx="5994400" cy="4036426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2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9BBB59"/>
              </a:buClr>
              <a:buSzPct val="75000"/>
              <a:buFont typeface="Wingdings 2" pitchFamily="2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064A2"/>
              </a:buClr>
              <a:buSzPct val="70000"/>
              <a:buFont typeface="Wingdings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BACC6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s-ES" altLang="es-CO" sz="1333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LIMITACIONES O RESTRICCIONES ESTRUCTURALES O FUNCIONALES</a:t>
            </a:r>
            <a:r>
              <a:rPr lang="es-ES" altLang="es-CO" sz="1400" dirty="0">
                <a:solidFill>
                  <a:srgbClr val="FF0000"/>
                </a:solidFill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dirty="0">
                <a:latin typeface="Calibri" panose="020F0502020204030204" pitchFamily="34" charset="0"/>
                <a:cs typeface="Tahoma" panose="020B0604030504040204" pitchFamily="34" charset="0"/>
              </a:rPr>
              <a:t>Son diferentes requisitos que debe cumplir cualquier solución para que pueda llevarse a cabo. Son las q limitan los valores de los niveles de las diferentes actividades (variables). Las restricciones más comunes son:</a:t>
            </a:r>
            <a:endParaRPr lang="es-ES" altLang="es-CO" sz="1467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 de capacidad.</a:t>
            </a:r>
            <a:r>
              <a:rPr lang="es-ES" altLang="es-CO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Limitan el valor de las variables debido a la disponibilidad de horas-hombre, horas-máquina, espacio, etc. </a:t>
            </a: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 de mercado. </a:t>
            </a:r>
            <a:r>
              <a:rPr lang="es-ES" altLang="es-CO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Surgen de los valores máximos y/o mínimos de la demanda o el uso del producto o actividad a realizar.</a:t>
            </a: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 de entradas. </a:t>
            </a:r>
            <a:r>
              <a:rPr lang="es-ES" altLang="es-CO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limitantes debido a la escasez de materias primas, mano de obra, dinero, etc.</a:t>
            </a: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 de calidad.</a:t>
            </a:r>
            <a:r>
              <a:rPr lang="es-ES" altLang="es-CO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las restricciones que limitan las mezclas de ingredientes, definiendo usualmente la calidad de los artículos a manufacturar, mezcla de ingredientes, etc.</a:t>
            </a:r>
          </a:p>
          <a:p>
            <a:pPr marL="228594" indent="-228594" algn="just">
              <a:lnSpc>
                <a:spcPct val="110000"/>
              </a:lnSpc>
              <a:spcBef>
                <a:spcPct val="0"/>
              </a:spcBef>
              <a:buClrTx/>
              <a:buSzTx/>
            </a:pPr>
            <a:r>
              <a:rPr lang="es-ES" altLang="es-CO" sz="1467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 de balance de materiales. </a:t>
            </a:r>
            <a:r>
              <a:rPr lang="es-ES" altLang="es-CO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Estos son las restricciones que definen las salidas de un proceso en función de las entradas, tomando en cuenta generalmente cierto porcentaje de merma o desperdicio.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32770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uiExpand="1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3129F3E0-0558-4DBF-8E01-C4ECE01A8985}"/>
              </a:ext>
            </a:extLst>
          </p:cNvPr>
          <p:cNvSpPr txBox="1"/>
          <p:nvPr/>
        </p:nvSpPr>
        <p:spPr>
          <a:xfrm>
            <a:off x="304800" y="542073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267" dirty="0">
                <a:latin typeface="Ancizar Sans Black" panose="020B0A02040300000003" pitchFamily="34" charset="0"/>
              </a:rPr>
              <a:t>1.2 Ejemplo #1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478963-D2FF-4BDF-8CDA-BE081FBAD4A6}"/>
              </a:ext>
            </a:extLst>
          </p:cNvPr>
          <p:cNvSpPr txBox="1"/>
          <p:nvPr/>
        </p:nvSpPr>
        <p:spPr>
          <a:xfrm>
            <a:off x="304801" y="1394709"/>
            <a:ext cx="7607300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67" dirty="0"/>
              <a:t>Una juguetería fabrica dos tipos de juguetes de madera: soldados y trenes. Un soldado se vende en </a:t>
            </a:r>
            <a:r>
              <a:rPr lang="es-ES" sz="1867" dirty="0">
                <a:solidFill>
                  <a:srgbClr val="FF0000"/>
                </a:solidFill>
              </a:rPr>
              <a:t>27</a:t>
            </a:r>
            <a:r>
              <a:rPr lang="es-ES" sz="1867" dirty="0"/>
              <a:t> dólares y requiere </a:t>
            </a:r>
            <a:r>
              <a:rPr lang="es-ES" sz="1867" dirty="0">
                <a:solidFill>
                  <a:srgbClr val="FF0000"/>
                </a:solidFill>
              </a:rPr>
              <a:t>10</a:t>
            </a:r>
            <a:r>
              <a:rPr lang="es-ES" sz="1867" dirty="0"/>
              <a:t> dólares de materia prima. Cada soldado que se fabrica incrementa la mano de obra variable y los costos globales de la juguetería en </a:t>
            </a:r>
            <a:r>
              <a:rPr lang="es-ES" sz="1867" dirty="0">
                <a:solidFill>
                  <a:srgbClr val="FF0000"/>
                </a:solidFill>
              </a:rPr>
              <a:t>14</a:t>
            </a:r>
            <a:r>
              <a:rPr lang="es-ES" sz="1867" dirty="0"/>
              <a:t> dólares. Un tren se vende en </a:t>
            </a:r>
            <a:r>
              <a:rPr lang="es-ES" sz="1867" dirty="0">
                <a:solidFill>
                  <a:srgbClr val="FF0000"/>
                </a:solidFill>
              </a:rPr>
              <a:t>21 </a:t>
            </a:r>
            <a:r>
              <a:rPr lang="es-ES" sz="1867" dirty="0"/>
              <a:t>dólares y utiliza </a:t>
            </a:r>
            <a:r>
              <a:rPr lang="es-ES" sz="1867" dirty="0">
                <a:solidFill>
                  <a:srgbClr val="FF0000"/>
                </a:solidFill>
              </a:rPr>
              <a:t>9 </a:t>
            </a:r>
            <a:r>
              <a:rPr lang="es-ES" sz="1867" dirty="0"/>
              <a:t>dólares de su valor en materia prima. Cada tren fabricado</a:t>
            </a:r>
          </a:p>
          <a:p>
            <a:pPr algn="just"/>
            <a:r>
              <a:rPr lang="es-ES" sz="1867" dirty="0"/>
              <a:t> aumentan la mano de obra variable y los costos globales en </a:t>
            </a:r>
            <a:r>
              <a:rPr lang="es-ES" sz="1867" dirty="0">
                <a:solidFill>
                  <a:srgbClr val="FF0000"/>
                </a:solidFill>
              </a:rPr>
              <a:t>10</a:t>
            </a:r>
            <a:r>
              <a:rPr lang="es-ES" sz="1867" dirty="0"/>
              <a:t> dólares. </a:t>
            </a:r>
          </a:p>
          <a:p>
            <a:pPr algn="just"/>
            <a:r>
              <a:rPr lang="es-ES" sz="1867" dirty="0"/>
              <a:t>Se requiere dos tipos de mano de obra especializada: carpintería y acabados. Un soldado necesita </a:t>
            </a:r>
            <a:r>
              <a:rPr lang="es-ES" sz="1867" dirty="0">
                <a:solidFill>
                  <a:srgbClr val="FF0000"/>
                </a:solidFill>
              </a:rPr>
              <a:t>2 </a:t>
            </a:r>
            <a:r>
              <a:rPr lang="es-ES" sz="1867" dirty="0"/>
              <a:t>horas de trabajo de acabado y </a:t>
            </a:r>
            <a:r>
              <a:rPr lang="es-ES" sz="1867" dirty="0">
                <a:solidFill>
                  <a:srgbClr val="FF0000"/>
                </a:solidFill>
              </a:rPr>
              <a:t>1</a:t>
            </a:r>
            <a:r>
              <a:rPr lang="es-ES" sz="1867" dirty="0"/>
              <a:t> hora de carpintería. Un tren requiere </a:t>
            </a:r>
            <a:r>
              <a:rPr lang="es-ES" sz="1867" dirty="0">
                <a:solidFill>
                  <a:srgbClr val="FF0000"/>
                </a:solidFill>
              </a:rPr>
              <a:t>1</a:t>
            </a:r>
            <a:r>
              <a:rPr lang="es-ES" sz="1867" dirty="0"/>
              <a:t> hora de acabado y </a:t>
            </a:r>
            <a:r>
              <a:rPr lang="es-ES" sz="1867" dirty="0">
                <a:solidFill>
                  <a:srgbClr val="FF0000"/>
                </a:solidFill>
              </a:rPr>
              <a:t>1</a:t>
            </a:r>
            <a:r>
              <a:rPr lang="es-ES" sz="1867" dirty="0"/>
              <a:t> hora de carpintería. Se consigue todo la materia prima necesaria, pero sólo tiene </a:t>
            </a:r>
            <a:r>
              <a:rPr lang="es-ES" sz="1867" dirty="0">
                <a:solidFill>
                  <a:srgbClr val="FF0000"/>
                </a:solidFill>
              </a:rPr>
              <a:t>100</a:t>
            </a:r>
            <a:r>
              <a:rPr lang="es-ES" sz="1867" dirty="0"/>
              <a:t> horas de trabajo de acabado y </a:t>
            </a:r>
            <a:r>
              <a:rPr lang="es-ES" sz="1867" dirty="0">
                <a:solidFill>
                  <a:srgbClr val="FF0000"/>
                </a:solidFill>
              </a:rPr>
              <a:t>80 </a:t>
            </a:r>
            <a:r>
              <a:rPr lang="es-ES" sz="1867" dirty="0"/>
              <a:t>horas de carpintería por semana. La demanda de trenes es ilimitada, pero se venden cuando mucho </a:t>
            </a:r>
            <a:r>
              <a:rPr lang="es-ES" sz="1867" dirty="0">
                <a:solidFill>
                  <a:srgbClr val="FF0000"/>
                </a:solidFill>
              </a:rPr>
              <a:t>40</a:t>
            </a:r>
            <a:r>
              <a:rPr lang="es-ES" sz="1867" dirty="0"/>
              <a:t> soldados por semana. La juguetería desea maximizar las utilidades semanales. </a:t>
            </a:r>
          </a:p>
          <a:p>
            <a:pPr algn="just"/>
            <a:r>
              <a:rPr lang="es-ES" sz="1867" dirty="0"/>
              <a:t>Diseñe un modelo matemático para la situación de la juguetería.</a:t>
            </a:r>
          </a:p>
        </p:txBody>
      </p:sp>
      <p:pic>
        <p:nvPicPr>
          <p:cNvPr id="1026" name="Picture 2" descr="Muñeco de madera. Juguete con imanes articulado - Fieito">
            <a:extLst>
              <a:ext uri="{FF2B5EF4-FFF2-40B4-BE49-F238E27FC236}">
                <a16:creationId xmlns:a16="http://schemas.microsoft.com/office/drawing/2014/main" id="{FDBF4151-95A6-44D0-8F6C-E088313B3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49" b="99757" l="27333" r="86500">
                        <a14:foregroundMark x1="39667" y1="22628" x2="39667" y2="22628"/>
                        <a14:foregroundMark x1="32833" y1="20195" x2="55333" y2="19951"/>
                        <a14:foregroundMark x1="55333" y1="19951" x2="78333" y2="23601"/>
                        <a14:foregroundMark x1="78333" y1="23601" x2="82667" y2="27981"/>
                        <a14:foregroundMark x1="81167" y1="73966" x2="76500" y2="99027"/>
                        <a14:foregroundMark x1="76500" y1="99027" x2="42167" y2="93187"/>
                        <a14:foregroundMark x1="42167" y1="93187" x2="32500" y2="61557"/>
                        <a14:foregroundMark x1="32500" y1="61557" x2="34167" y2="36010"/>
                        <a14:foregroundMark x1="34167" y1="36010" x2="48500" y2="27251"/>
                        <a14:foregroundMark x1="48500" y1="27251" x2="49167" y2="31387"/>
                        <a14:foregroundMark x1="77833" y1="68370" x2="69167" y2="54015"/>
                        <a14:foregroundMark x1="69167" y1="54015" x2="83500" y2="52555"/>
                        <a14:foregroundMark x1="83500" y1="52555" x2="71000" y2="35523"/>
                        <a14:foregroundMark x1="71000" y1="35523" x2="63000" y2="36010"/>
                        <a14:foregroundMark x1="81000" y1="82968" x2="63500" y2="68127"/>
                        <a14:foregroundMark x1="63500" y1="68127" x2="77500" y2="89538"/>
                        <a14:foregroundMark x1="77500" y1="89538" x2="58500" y2="95620"/>
                        <a14:foregroundMark x1="58500" y1="95620" x2="50833" y2="74696"/>
                        <a14:foregroundMark x1="50833" y1="74696" x2="45833" y2="95377"/>
                        <a14:foregroundMark x1="45833" y1="95377" x2="33167" y2="86131"/>
                        <a14:foregroundMark x1="33167" y1="86131" x2="25500" y2="60584"/>
                        <a14:foregroundMark x1="25500" y1="60584" x2="29667" y2="17032"/>
                        <a14:foregroundMark x1="29667" y1="17032" x2="47333" y2="16058"/>
                        <a14:foregroundMark x1="47333" y1="16058" x2="83833" y2="16788"/>
                        <a14:foregroundMark x1="83833" y1="16788" x2="82500" y2="95620"/>
                        <a14:foregroundMark x1="82500" y1="95620" x2="82500" y2="95620"/>
                        <a14:foregroundMark x1="82667" y1="97324" x2="45333" y2="99513"/>
                        <a14:foregroundMark x1="45333" y1="99513" x2="31167" y2="94161"/>
                        <a14:foregroundMark x1="31167" y1="94161" x2="56833" y2="97324"/>
                        <a14:foregroundMark x1="29333" y1="98297" x2="30833" y2="33820"/>
                        <a14:foregroundMark x1="28000" y1="97080" x2="28833" y2="74696"/>
                        <a14:foregroundMark x1="28833" y1="74696" x2="28333" y2="72506"/>
                        <a14:foregroundMark x1="32000" y1="14599" x2="28000" y2="27737"/>
                        <a14:foregroundMark x1="30000" y1="13139" x2="73000" y2="14599"/>
                        <a14:foregroundMark x1="73000" y1="14599" x2="85000" y2="19951"/>
                        <a14:foregroundMark x1="85000" y1="19951" x2="84667" y2="95620"/>
                        <a14:foregroundMark x1="86167" y1="99513" x2="86833" y2="28224"/>
                        <a14:foregroundMark x1="86833" y1="28224" x2="78667" y2="13625"/>
                        <a14:foregroundMark x1="78667" y1="13625" x2="34333" y2="12409"/>
                        <a14:foregroundMark x1="34333" y1="12409" x2="28000" y2="26277"/>
                        <a14:foregroundMark x1="84500" y1="13139" x2="84500" y2="13139"/>
                        <a14:foregroundMark x1="85667" y1="15815" x2="85667" y2="15815"/>
                        <a14:foregroundMark x1="85667" y1="12409" x2="85667" y2="12409"/>
                        <a14:foregroundMark x1="29833" y1="13869" x2="29833" y2="13869"/>
                        <a14:foregroundMark x1="27500" y1="18735" x2="28500" y2="18735"/>
                        <a14:foregroundMark x1="27833" y1="14355" x2="27833" y2="14355"/>
                        <a14:foregroundMark x1="45333" y1="63504" x2="45333" y2="63504"/>
                        <a14:foregroundMark x1="48167" y1="51582" x2="48167" y2="51582"/>
                        <a14:foregroundMark x1="27500" y1="77129" x2="27500" y2="77129"/>
                        <a14:foregroundMark x1="81000" y1="14355" x2="85000" y2="13139"/>
                        <a14:foregroundMark x1="85500" y1="17518" x2="86167" y2="27251"/>
                        <a14:foregroundMark x1="85167" y1="12165" x2="27500" y2="11436"/>
                        <a14:foregroundMark x1="86167" y1="10949" x2="86500" y2="25547"/>
                        <a14:foregroundMark x1="27833" y1="81509" x2="27833" y2="99757"/>
                        <a14:foregroundMark x1="27333" y1="20438" x2="27833" y2="35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33" t="11070" r="13334"/>
          <a:stretch/>
        </p:blipFill>
        <p:spPr bwMode="auto">
          <a:xfrm>
            <a:off x="8026400" y="1359874"/>
            <a:ext cx="3048000" cy="3129337"/>
          </a:xfrm>
          <a:prstGeom prst="snip2DiagRect">
            <a:avLst>
              <a:gd name="adj1" fmla="val 37917"/>
              <a:gd name="adj2" fmla="val 212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che pequeño con rueda de recambio Waldorf">
            <a:extLst>
              <a:ext uri="{FF2B5EF4-FFF2-40B4-BE49-F238E27FC236}">
                <a16:creationId xmlns:a16="http://schemas.microsoft.com/office/drawing/2014/main" id="{199F0A56-6955-45D5-8252-69F345EBE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1" t="20590" r="7386" b="16142"/>
          <a:stretch/>
        </p:blipFill>
        <p:spPr bwMode="auto">
          <a:xfrm flipH="1">
            <a:off x="8483600" y="4222688"/>
            <a:ext cx="3644901" cy="2476625"/>
          </a:xfrm>
          <a:prstGeom prst="snipRoundRect">
            <a:avLst>
              <a:gd name="adj1" fmla="val 45534"/>
              <a:gd name="adj2" fmla="val 4931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8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GENERAL</a:t>
            </a:r>
            <a:endParaRPr/>
          </a:p>
        </p:txBody>
      </p:sp>
      <p:pic>
        <p:nvPicPr>
          <p:cNvPr id="172" name="Google Shape;172;p5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4379" y="1772442"/>
            <a:ext cx="6756521" cy="3389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4877195"/>
            <a:ext cx="5668166" cy="160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454400" y="3806628"/>
                <a:ext cx="6273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2400" b="1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𝐶𝑎𝑛𝑡𝑖𝑑𝑎𝑑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𝑠𝑜𝑙𝑑𝑎𝑑𝑜𝑠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𝑓𝑎𝑏𝑟𝑖𝑐𝑎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𝑠𝑒𝑚𝑎𝑛𝑎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3806628"/>
                <a:ext cx="6273800" cy="369332"/>
              </a:xfrm>
              <a:prstGeom prst="rect">
                <a:avLst/>
              </a:prstGeom>
              <a:blipFill>
                <a:blip r:embed="rId3"/>
                <a:stretch>
                  <a:fillRect l="-1263" t="-1639" r="-6803" b="-327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/>
              <p:nvPr/>
            </p:nvSpPr>
            <p:spPr>
              <a:xfrm>
                <a:off x="3454400" y="5018475"/>
                <a:ext cx="67818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 xmlns:m="http://schemas.openxmlformats.org/officeDocument/2006/math">
                    <m:sSub>
                      <m:sSubPr>
                        <m:ctrlPr>
                          <a:rPr lang="es-CO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2400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CO" sz="2400" i="1">
                        <a:latin typeface="Cambria Math" panose="02040503050406030204" pitchFamily="18" charset="0"/>
                      </a:rPr>
                      <m:t>𝐶𝑎𝑛𝑡𝑖𝑑𝑎𝑑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𝑡𝑟𝑒𝑛𝑒𝑠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𝑓𝑎𝑏𝑟𝑖𝑐𝑎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400" i="1"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5018475"/>
                <a:ext cx="6781800" cy="369332"/>
              </a:xfrm>
              <a:prstGeom prst="rect">
                <a:avLst/>
              </a:prstGeom>
              <a:blipFill>
                <a:blip r:embed="rId4"/>
                <a:stretch>
                  <a:fillRect l="-1169" t="-24590" b="-4918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8">
            <a:extLst>
              <a:ext uri="{FF2B5EF4-FFF2-40B4-BE49-F238E27FC236}">
                <a16:creationId xmlns:a16="http://schemas.microsoft.com/office/drawing/2014/main" id="{09CC9D10-961C-4A42-ACBC-F3A436326147}"/>
              </a:ext>
            </a:extLst>
          </p:cNvPr>
          <p:cNvSpPr/>
          <p:nvPr/>
        </p:nvSpPr>
        <p:spPr>
          <a:xfrm>
            <a:off x="3378200" y="1907543"/>
            <a:ext cx="7899400" cy="964875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CO" sz="2400" dirty="0">
                <a:solidFill>
                  <a:schemeClr val="accent5"/>
                </a:solidFill>
                <a:latin typeface="Ancizar Sans" panose="020B0602040300000003" pitchFamily="34" charset="0"/>
              </a:rPr>
              <a:t>La </a:t>
            </a:r>
            <a:r>
              <a:rPr lang="es-CO" sz="2667" b="1" dirty="0">
                <a:solidFill>
                  <a:schemeClr val="accent5"/>
                </a:solidFill>
                <a:latin typeface="Ancizar Sans" panose="020B0602040300000003" pitchFamily="34" charset="0"/>
              </a:rPr>
              <a:t>juguetería</a:t>
            </a:r>
            <a:r>
              <a:rPr lang="es-CO" sz="2400" dirty="0">
                <a:solidFill>
                  <a:schemeClr val="accent5"/>
                </a:solidFill>
                <a:latin typeface="Ancizar Sans" panose="020B0602040300000003" pitchFamily="34" charset="0"/>
              </a:rPr>
              <a:t> debe decidir </a:t>
            </a:r>
            <a:r>
              <a:rPr lang="es-CO" sz="2400" b="1" dirty="0">
                <a:solidFill>
                  <a:schemeClr val="accent5"/>
                </a:solidFill>
                <a:latin typeface="Ancizar Sans" panose="020B0602040300000003" pitchFamily="34" charset="0"/>
              </a:rPr>
              <a:t>cuántos soldados y trenes</a:t>
            </a:r>
            <a:r>
              <a:rPr lang="es-CO" sz="2400" dirty="0">
                <a:solidFill>
                  <a:schemeClr val="accent5"/>
                </a:solidFill>
                <a:latin typeface="Ancizar Sans" panose="020B0602040300000003" pitchFamily="34" charset="0"/>
              </a:rPr>
              <a:t> se deben fabricar cada semana</a:t>
            </a:r>
          </a:p>
        </p:txBody>
      </p:sp>
      <p:grpSp>
        <p:nvGrpSpPr>
          <p:cNvPr id="37" name="Group 53">
            <a:extLst>
              <a:ext uri="{FF2B5EF4-FFF2-40B4-BE49-F238E27FC236}">
                <a16:creationId xmlns:a16="http://schemas.microsoft.com/office/drawing/2014/main" id="{139A124B-881B-41B7-9879-29EEA257A7BA}"/>
              </a:ext>
            </a:extLst>
          </p:cNvPr>
          <p:cNvGrpSpPr/>
          <p:nvPr/>
        </p:nvGrpSpPr>
        <p:grpSpPr>
          <a:xfrm>
            <a:off x="508000" y="3898901"/>
            <a:ext cx="2601384" cy="1155700"/>
            <a:chOff x="1733550" y="3700462"/>
            <a:chExt cx="1951038" cy="738188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6C327779-2E06-4DD6-A271-ACAFFEF4D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5B91FB29-D0EA-4ADC-B404-D98B05A7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8847FCF-1906-4CD2-AF11-8A1F1F0A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49" name="Freeform 47">
            <a:extLst>
              <a:ext uri="{FF2B5EF4-FFF2-40B4-BE49-F238E27FC236}">
                <a16:creationId xmlns:a16="http://schemas.microsoft.com/office/drawing/2014/main" id="{DCAA39FB-66B7-464D-8073-F0776439F93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45169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D9C6B94E-9C64-485E-97A4-C5A8B63BE32C}"/>
              </a:ext>
            </a:extLst>
          </p:cNvPr>
          <p:cNvSpPr txBox="1"/>
          <p:nvPr/>
        </p:nvSpPr>
        <p:spPr>
          <a:xfrm>
            <a:off x="675314" y="18012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01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95B8B9C-177B-4C9B-B0DD-9AA9034B7688}"/>
              </a:ext>
            </a:extLst>
          </p:cNvPr>
          <p:cNvSpPr txBox="1"/>
          <p:nvPr/>
        </p:nvSpPr>
        <p:spPr>
          <a:xfrm>
            <a:off x="1447800" y="4153773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Variables de decisión</a:t>
            </a:r>
            <a:endParaRPr lang="es-CO" sz="1867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68225D9-BDC4-5B4F-9D46-5B0E1A35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6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𝐶𝑎𝑛𝑡𝑖𝑑𝑎𝑑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𝑠𝑜𝑙𝑑𝑎𝑑𝑜𝑠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𝑓𝑎𝑏𝑟𝑖𝑐𝑎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𝑠𝑒𝑚𝑎𝑛𝑎</m:t>
                      </m:r>
                    </m:oMath>
                  </m:oMathPara>
                </a14:m>
                <a:endParaRPr lang="es-ES" sz="1867" dirty="0">
                  <a:solidFill>
                    <a:srgbClr val="42BA97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blipFill>
                <a:blip r:embed="rId3"/>
                <a:stretch>
                  <a:fillRect l="-702" b="-31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/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 xmlns:m="http://schemas.openxmlformats.org/officeDocument/2006/math">
                    <m:sSub>
                      <m:sSubPr>
                        <m:ctrlPr>
                          <a:rPr lang="es-CO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867" i="1" dirty="0">
                    <a:solidFill>
                      <a:srgbClr val="42BA97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𝐶𝑎𝑛𝑡𝑖𝑑𝑎𝑑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𝑡𝑟𝑒𝑛𝑒𝑠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𝑓𝑎𝑏𝑟𝑖𝑐𝑎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1867" i="1" dirty="0">
                  <a:solidFill>
                    <a:srgbClr val="42BA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blipFill>
                <a:blip r:embed="rId4"/>
                <a:stretch>
                  <a:fillRect l="-702" t="-25532" b="-510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4">
            <a:extLst>
              <a:ext uri="{FF2B5EF4-FFF2-40B4-BE49-F238E27FC236}">
                <a16:creationId xmlns:a16="http://schemas.microsoft.com/office/drawing/2014/main" id="{6C327779-2E06-4DD6-A271-ACAFFEF4D598}"/>
              </a:ext>
            </a:extLst>
          </p:cNvPr>
          <p:cNvSpPr>
            <a:spLocks/>
          </p:cNvSpPr>
          <p:nvPr/>
        </p:nvSpPr>
        <p:spPr bwMode="auto">
          <a:xfrm>
            <a:off x="514352" y="1957795"/>
            <a:ext cx="2595033" cy="88976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3" y="1"/>
              </a:cxn>
              <a:cxn ang="0">
                <a:pos x="12" y="4"/>
              </a:cxn>
              <a:cxn ang="0">
                <a:pos x="0" y="24"/>
              </a:cxn>
              <a:cxn ang="0">
                <a:pos x="0" y="61"/>
              </a:cxn>
              <a:cxn ang="0">
                <a:pos x="0" y="97"/>
              </a:cxn>
              <a:cxn ang="0">
                <a:pos x="0" y="106"/>
              </a:cxn>
              <a:cxn ang="0">
                <a:pos x="0" y="113"/>
              </a:cxn>
              <a:cxn ang="0">
                <a:pos x="16" y="137"/>
              </a:cxn>
              <a:cxn ang="0">
                <a:pos x="51" y="148"/>
              </a:cxn>
              <a:cxn ang="0">
                <a:pos x="55" y="149"/>
              </a:cxn>
              <a:cxn ang="0">
                <a:pos x="516" y="149"/>
              </a:cxn>
              <a:cxn ang="0">
                <a:pos x="516" y="0"/>
              </a:cxn>
              <a:cxn ang="0">
                <a:pos x="502" y="0"/>
              </a:cxn>
              <a:cxn ang="0">
                <a:pos x="292" y="0"/>
              </a:cxn>
              <a:cxn ang="0">
                <a:pos x="164" y="0"/>
              </a:cxn>
              <a:cxn ang="0">
                <a:pos x="112" y="0"/>
              </a:cxn>
              <a:cxn ang="0">
                <a:pos x="56" y="0"/>
              </a:cxn>
            </a:cxnLst>
            <a:rect l="0" t="0" r="r" b="b"/>
            <a:pathLst>
              <a:path w="516" h="149">
                <a:moveTo>
                  <a:pt x="56" y="0"/>
                </a:moveTo>
                <a:cubicBezTo>
                  <a:pt x="52" y="0"/>
                  <a:pt x="47" y="1"/>
                  <a:pt x="43" y="1"/>
                </a:cubicBezTo>
                <a:cubicBezTo>
                  <a:pt x="32" y="1"/>
                  <a:pt x="22" y="1"/>
                  <a:pt x="12" y="4"/>
                </a:cubicBezTo>
                <a:cubicBezTo>
                  <a:pt x="0" y="8"/>
                  <a:pt x="0" y="12"/>
                  <a:pt x="0" y="24"/>
                </a:cubicBezTo>
                <a:cubicBezTo>
                  <a:pt x="0" y="36"/>
                  <a:pt x="0" y="48"/>
                  <a:pt x="0" y="61"/>
                </a:cubicBezTo>
                <a:cubicBezTo>
                  <a:pt x="0" y="73"/>
                  <a:pt x="0" y="85"/>
                  <a:pt x="0" y="97"/>
                </a:cubicBezTo>
                <a:cubicBezTo>
                  <a:pt x="0" y="100"/>
                  <a:pt x="0" y="103"/>
                  <a:pt x="0" y="106"/>
                </a:cubicBezTo>
                <a:cubicBezTo>
                  <a:pt x="0" y="108"/>
                  <a:pt x="0" y="110"/>
                  <a:pt x="0" y="113"/>
                </a:cubicBezTo>
                <a:cubicBezTo>
                  <a:pt x="1" y="123"/>
                  <a:pt x="8" y="132"/>
                  <a:pt x="16" y="137"/>
                </a:cubicBezTo>
                <a:cubicBezTo>
                  <a:pt x="26" y="144"/>
                  <a:pt x="39" y="147"/>
                  <a:pt x="51" y="148"/>
                </a:cubicBezTo>
                <a:cubicBezTo>
                  <a:pt x="52" y="149"/>
                  <a:pt x="54" y="149"/>
                  <a:pt x="55" y="149"/>
                </a:cubicBezTo>
                <a:cubicBezTo>
                  <a:pt x="516" y="149"/>
                  <a:pt x="516" y="149"/>
                  <a:pt x="516" y="149"/>
                </a:cubicBezTo>
                <a:cubicBezTo>
                  <a:pt x="516" y="149"/>
                  <a:pt x="516" y="0"/>
                  <a:pt x="516" y="0"/>
                </a:cubicBezTo>
                <a:cubicBezTo>
                  <a:pt x="516" y="0"/>
                  <a:pt x="503" y="0"/>
                  <a:pt x="502" y="0"/>
                </a:cubicBezTo>
                <a:cubicBezTo>
                  <a:pt x="432" y="0"/>
                  <a:pt x="362" y="0"/>
                  <a:pt x="292" y="0"/>
                </a:cubicBezTo>
                <a:cubicBezTo>
                  <a:pt x="249" y="0"/>
                  <a:pt x="207" y="0"/>
                  <a:pt x="164" y="0"/>
                </a:cubicBezTo>
                <a:cubicBezTo>
                  <a:pt x="147" y="0"/>
                  <a:pt x="129" y="0"/>
                  <a:pt x="112" y="0"/>
                </a:cubicBezTo>
                <a:cubicBezTo>
                  <a:pt x="93" y="0"/>
                  <a:pt x="75" y="0"/>
                  <a:pt x="56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5B91FB29-D0EA-4ADC-B404-D98B05A7B3A4}"/>
              </a:ext>
            </a:extLst>
          </p:cNvPr>
          <p:cNvSpPr>
            <a:spLocks/>
          </p:cNvSpPr>
          <p:nvPr/>
        </p:nvSpPr>
        <p:spPr bwMode="auto">
          <a:xfrm>
            <a:off x="514351" y="1701800"/>
            <a:ext cx="742951" cy="88230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75" y="0"/>
              </a:cxn>
              <a:cxn ang="0">
                <a:pos x="56" y="1"/>
              </a:cxn>
              <a:cxn ang="0">
                <a:pos x="33" y="5"/>
              </a:cxn>
              <a:cxn ang="0">
                <a:pos x="23" y="10"/>
              </a:cxn>
              <a:cxn ang="0">
                <a:pos x="2" y="35"/>
              </a:cxn>
              <a:cxn ang="0">
                <a:pos x="0" y="44"/>
              </a:cxn>
              <a:cxn ang="0">
                <a:pos x="0" y="59"/>
              </a:cxn>
              <a:cxn ang="0">
                <a:pos x="0" y="96"/>
              </a:cxn>
              <a:cxn ang="0">
                <a:pos x="0" y="133"/>
              </a:cxn>
              <a:cxn ang="0">
                <a:pos x="0" y="141"/>
              </a:cxn>
              <a:cxn ang="0">
                <a:pos x="0" y="148"/>
              </a:cxn>
              <a:cxn ang="0">
                <a:pos x="4" y="134"/>
              </a:cxn>
              <a:cxn ang="0">
                <a:pos x="7" y="129"/>
              </a:cxn>
              <a:cxn ang="0">
                <a:pos x="11" y="124"/>
              </a:cxn>
              <a:cxn ang="0">
                <a:pos x="16" y="120"/>
              </a:cxn>
              <a:cxn ang="0">
                <a:pos x="34" y="111"/>
              </a:cxn>
              <a:cxn ang="0">
                <a:pos x="41" y="109"/>
              </a:cxn>
              <a:cxn ang="0">
                <a:pos x="106" y="105"/>
              </a:cxn>
              <a:cxn ang="0">
                <a:pos x="111" y="105"/>
              </a:cxn>
              <a:cxn ang="0">
                <a:pos x="148" y="105"/>
              </a:cxn>
              <a:cxn ang="0">
                <a:pos x="148" y="0"/>
              </a:cxn>
            </a:cxnLst>
            <a:rect l="0" t="0" r="r" b="b"/>
            <a:pathLst>
              <a:path w="148" h="148">
                <a:moveTo>
                  <a:pt x="148" y="0"/>
                </a:moveTo>
                <a:cubicBezTo>
                  <a:pt x="75" y="0"/>
                  <a:pt x="75" y="0"/>
                  <a:pt x="75" y="0"/>
                </a:cubicBezTo>
                <a:cubicBezTo>
                  <a:pt x="69" y="0"/>
                  <a:pt x="63" y="0"/>
                  <a:pt x="56" y="1"/>
                </a:cubicBezTo>
                <a:cubicBezTo>
                  <a:pt x="49" y="1"/>
                  <a:pt x="41" y="3"/>
                  <a:pt x="33" y="5"/>
                </a:cubicBezTo>
                <a:cubicBezTo>
                  <a:pt x="30" y="7"/>
                  <a:pt x="27" y="8"/>
                  <a:pt x="23" y="10"/>
                </a:cubicBezTo>
                <a:cubicBezTo>
                  <a:pt x="13" y="16"/>
                  <a:pt x="5" y="24"/>
                  <a:pt x="2" y="35"/>
                </a:cubicBezTo>
                <a:cubicBezTo>
                  <a:pt x="1" y="38"/>
                  <a:pt x="0" y="41"/>
                  <a:pt x="0" y="44"/>
                </a:cubicBezTo>
                <a:cubicBezTo>
                  <a:pt x="0" y="49"/>
                  <a:pt x="0" y="54"/>
                  <a:pt x="0" y="59"/>
                </a:cubicBezTo>
                <a:cubicBezTo>
                  <a:pt x="0" y="72"/>
                  <a:pt x="0" y="84"/>
                  <a:pt x="0" y="96"/>
                </a:cubicBezTo>
                <a:cubicBezTo>
                  <a:pt x="0" y="109"/>
                  <a:pt x="0" y="121"/>
                  <a:pt x="0" y="133"/>
                </a:cubicBezTo>
                <a:cubicBezTo>
                  <a:pt x="0" y="136"/>
                  <a:pt x="0" y="139"/>
                  <a:pt x="0" y="141"/>
                </a:cubicBezTo>
                <a:cubicBezTo>
                  <a:pt x="0" y="144"/>
                  <a:pt x="0" y="146"/>
                  <a:pt x="0" y="148"/>
                </a:cubicBezTo>
                <a:cubicBezTo>
                  <a:pt x="1" y="143"/>
                  <a:pt x="2" y="138"/>
                  <a:pt x="4" y="134"/>
                </a:cubicBezTo>
                <a:cubicBezTo>
                  <a:pt x="5" y="132"/>
                  <a:pt x="6" y="131"/>
                  <a:pt x="7" y="129"/>
                </a:cubicBezTo>
                <a:cubicBezTo>
                  <a:pt x="8" y="127"/>
                  <a:pt x="10" y="126"/>
                  <a:pt x="11" y="124"/>
                </a:cubicBezTo>
                <a:cubicBezTo>
                  <a:pt x="13" y="123"/>
                  <a:pt x="14" y="121"/>
                  <a:pt x="16" y="120"/>
                </a:cubicBezTo>
                <a:cubicBezTo>
                  <a:pt x="22" y="116"/>
                  <a:pt x="28" y="113"/>
                  <a:pt x="34" y="111"/>
                </a:cubicBezTo>
                <a:cubicBezTo>
                  <a:pt x="36" y="110"/>
                  <a:pt x="39" y="110"/>
                  <a:pt x="41" y="109"/>
                </a:cubicBezTo>
                <a:cubicBezTo>
                  <a:pt x="62" y="103"/>
                  <a:pt x="84" y="105"/>
                  <a:pt x="106" y="105"/>
                </a:cubicBezTo>
                <a:cubicBezTo>
                  <a:pt x="107" y="105"/>
                  <a:pt x="109" y="105"/>
                  <a:pt x="111" y="105"/>
                </a:cubicBezTo>
                <a:cubicBezTo>
                  <a:pt x="131" y="105"/>
                  <a:pt x="148" y="105"/>
                  <a:pt x="148" y="105"/>
                </a:cubicBezTo>
                <a:lnTo>
                  <a:pt x="14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2315689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DCAA39FB-66B7-464D-8073-F0776439F93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495493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D9C6B94E-9C64-485E-97A4-C5A8B63BE32C}"/>
              </a:ext>
            </a:extLst>
          </p:cNvPr>
          <p:cNvSpPr txBox="1"/>
          <p:nvPr/>
        </p:nvSpPr>
        <p:spPr>
          <a:xfrm>
            <a:off x="675314" y="18012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01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95B8B9C-177B-4C9B-B0DD-9AA9034B7688}"/>
              </a:ext>
            </a:extLst>
          </p:cNvPr>
          <p:cNvSpPr txBox="1"/>
          <p:nvPr/>
        </p:nvSpPr>
        <p:spPr>
          <a:xfrm>
            <a:off x="1447800" y="2070100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Variables de decisión</a:t>
            </a:r>
            <a:endParaRPr lang="es-CO" sz="1867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474980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540000" y="5359401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48492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22401" y="4953001"/>
            <a:ext cx="15494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F068BFE-93E1-4D4F-BDA0-7398118FA6C9}"/>
              </a:ext>
            </a:extLst>
          </p:cNvPr>
          <p:cNvSpPr txBox="1"/>
          <p:nvPr/>
        </p:nvSpPr>
        <p:spPr>
          <a:xfrm>
            <a:off x="3300011" y="5257801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maximizar las utilidades semanales. 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84647C-23A3-684E-9A1F-F1E40395619D}"/>
              </a:ext>
            </a:extLst>
          </p:cNvPr>
          <p:cNvSpPr txBox="1"/>
          <p:nvPr/>
        </p:nvSpPr>
        <p:spPr>
          <a:xfrm>
            <a:off x="508000" y="4054158"/>
            <a:ext cx="345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Medida del desempeño?</a:t>
            </a:r>
            <a:endParaRPr lang="es-ES" sz="2400" b="1" dirty="0">
              <a:solidFill>
                <a:schemeClr val="accent2">
                  <a:lumMod val="75000"/>
                </a:schemeClr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0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40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1092201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135461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047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145409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1722911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77" name="Rectangle 38">
            <a:extLst>
              <a:ext uri="{FF2B5EF4-FFF2-40B4-BE49-F238E27FC236}">
                <a16:creationId xmlns:a16="http://schemas.microsoft.com/office/drawing/2014/main" id="{BF28E59C-F009-4BC1-B92C-BAB5E05995EE}"/>
              </a:ext>
            </a:extLst>
          </p:cNvPr>
          <p:cNvSpPr/>
          <p:nvPr/>
        </p:nvSpPr>
        <p:spPr>
          <a:xfrm>
            <a:off x="3378200" y="1812806"/>
            <a:ext cx="7594600" cy="51077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maximizar las </a:t>
            </a:r>
            <a:r>
              <a:rPr lang="es-ES" sz="2400" b="1" dirty="0">
                <a:solidFill>
                  <a:srgbClr val="FF0000"/>
                </a:solidFill>
                <a:latin typeface="Ancizar Sans" panose="020B0602040300000003" pitchFamily="34" charset="0"/>
              </a:rPr>
              <a:t>utilidades semanales</a:t>
            </a:r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3D6079F4-AE7E-48D5-9C12-561B891F669A}"/>
                  </a:ext>
                </a:extLst>
              </p:cNvPr>
              <p:cNvSpPr txBox="1"/>
              <p:nvPr/>
            </p:nvSpPr>
            <p:spPr>
              <a:xfrm>
                <a:off x="790739" y="3948141"/>
                <a:ext cx="1526052" cy="574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𝑼𝒕𝒊𝒍𝒊𝒅𝒂𝒅𝒆𝒔</m:t>
                      </m:r>
                      <m:r>
                        <a:rPr lang="es-CO" sz="1867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CuadroTexto 91">
                <a:extLst>
                  <a:ext uri="{FF2B5EF4-FFF2-40B4-BE49-F238E27FC236}">
                    <a16:creationId xmlns:a16="http://schemas.microsoft.com/office/drawing/2014/main" id="{3D6079F4-AE7E-48D5-9C12-561B891F6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9" y="3948141"/>
                <a:ext cx="1526052" cy="574644"/>
              </a:xfrm>
              <a:prstGeom prst="rect">
                <a:avLst/>
              </a:prstGeom>
              <a:blipFill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EB24B421-2031-4525-989F-97DA299A3126}"/>
                  </a:ext>
                </a:extLst>
              </p:cNvPr>
              <p:cNvSpPr txBox="1"/>
              <p:nvPr/>
            </p:nvSpPr>
            <p:spPr>
              <a:xfrm>
                <a:off x="6558089" y="3733800"/>
                <a:ext cx="2135672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𝑪𝒐𝒔𝒕𝒐𝒔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𝒎𝒂𝒕𝒆𝒓𝒊𝒂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𝒑𝒓𝒊𝒎𝒂</m:t>
                      </m:r>
                    </m:oMath>
                  </m:oMathPara>
                </a14:m>
                <a:endParaRPr lang="es-ES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EB24B421-2031-4525-989F-97DA299A3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89" y="3733800"/>
                <a:ext cx="2135672" cy="10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4FB52FA9-EA18-43B3-883A-B18CA533EA6E}"/>
                  </a:ext>
                </a:extLst>
              </p:cNvPr>
              <p:cNvSpPr txBox="1"/>
              <p:nvPr/>
            </p:nvSpPr>
            <p:spPr>
              <a:xfrm>
                <a:off x="4165600" y="3733800"/>
                <a:ext cx="1661584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4FB52FA9-EA18-43B3-883A-B18CA533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3733800"/>
                <a:ext cx="1661584" cy="10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283A8E75-6401-4C67-BBCC-650B9D3C5C51}"/>
                  </a:ext>
                </a:extLst>
              </p:cNvPr>
              <p:cNvSpPr txBox="1"/>
              <p:nvPr/>
            </p:nvSpPr>
            <p:spPr>
              <a:xfrm>
                <a:off x="5881378" y="4030215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283A8E75-6401-4C67-BBCC-650B9D3C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378" y="4030215"/>
                <a:ext cx="450141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C1A132FC-68CD-4760-B4F5-F03E3B2EE907}"/>
                  </a:ext>
                </a:extLst>
              </p:cNvPr>
              <p:cNvSpPr txBox="1"/>
              <p:nvPr/>
            </p:nvSpPr>
            <p:spPr>
              <a:xfrm>
                <a:off x="3373241" y="4047953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96" name="CuadroTexto 95">
                <a:extLst>
                  <a:ext uri="{FF2B5EF4-FFF2-40B4-BE49-F238E27FC236}">
                    <a16:creationId xmlns:a16="http://schemas.microsoft.com/office/drawing/2014/main" id="{C1A132FC-68CD-4760-B4F5-F03E3B2E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41" y="4047953"/>
                <a:ext cx="569383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183F4126-D1E6-464F-B86A-DC93AE4FEEDB}"/>
                  </a:ext>
                </a:extLst>
              </p:cNvPr>
              <p:cNvSpPr txBox="1"/>
              <p:nvPr/>
            </p:nvSpPr>
            <p:spPr>
              <a:xfrm>
                <a:off x="9424667" y="3733800"/>
                <a:ext cx="2135672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𝑶𝒕𝒓𝒐𝒔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𝒄𝒐𝒔𝒕𝒐𝒔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𝒗𝒂𝒓𝒊𝒂𝒃𝒍𝒆𝒔</m:t>
                      </m:r>
                    </m:oMath>
                  </m:oMathPara>
                </a14:m>
                <a:endParaRPr lang="es-ES" sz="1867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CuadroTexto 96">
                <a:extLst>
                  <a:ext uri="{FF2B5EF4-FFF2-40B4-BE49-F238E27FC236}">
                    <a16:creationId xmlns:a16="http://schemas.microsoft.com/office/drawing/2014/main" id="{183F4126-D1E6-464F-B86A-DC93AE4F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67" y="3733800"/>
                <a:ext cx="2135672" cy="10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6B3EE68-289C-4206-BABB-7C093BFA14B7}"/>
                  </a:ext>
                </a:extLst>
              </p:cNvPr>
              <p:cNvSpPr txBox="1"/>
              <p:nvPr/>
            </p:nvSpPr>
            <p:spPr>
              <a:xfrm>
                <a:off x="8747955" y="4030215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86B3EE68-289C-4206-BABB-7C093BFA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955" y="4030215"/>
                <a:ext cx="450141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1A606B7-56EA-4888-A509-9F1F371EE703}"/>
                  </a:ext>
                </a:extLst>
              </p:cNvPr>
              <p:cNvSpPr txBox="1"/>
              <p:nvPr/>
            </p:nvSpPr>
            <p:spPr>
              <a:xfrm>
                <a:off x="2202513" y="4047952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01A606B7-56EA-4888-A509-9F1F371E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13" y="4047952"/>
                <a:ext cx="569383" cy="3796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4B932CE9-CB22-4139-A915-618F3F456376}"/>
                  </a:ext>
                </a:extLst>
              </p:cNvPr>
              <p:cNvSpPr txBox="1"/>
              <p:nvPr/>
            </p:nvSpPr>
            <p:spPr>
              <a:xfrm>
                <a:off x="2861830" y="4030215"/>
                <a:ext cx="606917" cy="410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667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2667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0" name="CuadroTexto 99">
                <a:extLst>
                  <a:ext uri="{FF2B5EF4-FFF2-40B4-BE49-F238E27FC236}">
                    <a16:creationId xmlns:a16="http://schemas.microsoft.com/office/drawing/2014/main" id="{4B932CE9-CB22-4139-A915-618F3F45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30" y="4030215"/>
                <a:ext cx="606917" cy="4104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1092201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135461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047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145409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1722911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/>
              <p:nvPr/>
            </p:nvSpPr>
            <p:spPr>
              <a:xfrm>
                <a:off x="566145" y="3429000"/>
                <a:ext cx="1307041" cy="574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5" y="3429000"/>
                <a:ext cx="1307041" cy="574644"/>
              </a:xfrm>
              <a:prstGeom prst="rect">
                <a:avLst/>
              </a:prstGeom>
              <a:blipFill>
                <a:blip r:embed="rId3"/>
                <a:stretch>
                  <a:fillRect l="-935" r="-8411" b="-53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/>
              <p:nvPr/>
            </p:nvSpPr>
            <p:spPr>
              <a:xfrm>
                <a:off x="6615113" y="3268995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𝒔𝒆𝒎𝒂𝒏𝒂𝒍𝒆𝒔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𝒑𝒐𝒓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𝒕𝒓𝒆𝒏𝒆𝒔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13" y="3268995"/>
                <a:ext cx="2985600" cy="10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/>
              <p:nvPr/>
            </p:nvSpPr>
            <p:spPr>
              <a:xfrm>
                <a:off x="2680060" y="3251257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𝒔𝒆𝒎𝒂𝒏𝒂𝒍𝒆𝒔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𝒑𝒐𝒓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𝒔𝒐𝒍𝒅𝒂𝒅𝒐𝒔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060" y="3251257"/>
                <a:ext cx="2985600" cy="10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/>
              <p:nvPr/>
            </p:nvSpPr>
            <p:spPr>
              <a:xfrm>
                <a:off x="5888638" y="3547672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638" y="3547672"/>
                <a:ext cx="450141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/>
              <p:nvPr/>
            </p:nvSpPr>
            <p:spPr>
              <a:xfrm>
                <a:off x="1887701" y="3678348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01" y="3678348"/>
                <a:ext cx="569383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AC38915E-2EB2-48C4-BA7F-F723189C3D1E}"/>
                  </a:ext>
                </a:extLst>
              </p:cNvPr>
              <p:cNvSpPr txBox="1"/>
              <p:nvPr/>
            </p:nvSpPr>
            <p:spPr>
              <a:xfrm>
                <a:off x="2793352" y="4403437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𝒅𝒐𝒍𝒂𝒓𝒆𝒔</m:t>
                              </m:r>
                            </m:num>
                            <m:den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𝒔𝒐𝒍𝒅𝒂𝒅𝒐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𝑺𝒐𝒍𝒅𝒂𝒅𝒐𝒔</m:t>
                              </m:r>
                            </m:num>
                            <m:den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AC38915E-2EB2-48C4-BA7F-F723189C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352" y="4403437"/>
                <a:ext cx="2985600" cy="10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03146E3-96D9-4EDF-B9E9-2F820CA7B150}"/>
                  </a:ext>
                </a:extLst>
              </p:cNvPr>
              <p:cNvSpPr txBox="1"/>
              <p:nvPr/>
            </p:nvSpPr>
            <p:spPr>
              <a:xfrm>
                <a:off x="5897798" y="4699852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003146E3-96D9-4EDF-B9E9-2F820CA7B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98" y="4699852"/>
                <a:ext cx="450141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E00A95F-8E73-4CF5-A28E-56B0D75F3B8E}"/>
                  </a:ext>
                </a:extLst>
              </p:cNvPr>
              <p:cNvSpPr txBox="1"/>
              <p:nvPr/>
            </p:nvSpPr>
            <p:spPr>
              <a:xfrm>
                <a:off x="6597596" y="4416915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𝒅𝒐𝒍𝒂𝒓𝒆𝒔</m:t>
                              </m:r>
                            </m:num>
                            <m:den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𝒕𝒓𝒆𝒏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𝒕𝒓𝒆𝒏𝒆𝒔</m:t>
                              </m:r>
                            </m:num>
                            <m:den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9" name="CuadroTexto 88">
                <a:extLst>
                  <a:ext uri="{FF2B5EF4-FFF2-40B4-BE49-F238E27FC236}">
                    <a16:creationId xmlns:a16="http://schemas.microsoft.com/office/drawing/2014/main" id="{7E00A95F-8E73-4CF5-A28E-56B0D75F3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96" y="4416915"/>
                <a:ext cx="2985600" cy="1003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/>
              <p:nvPr/>
            </p:nvSpPr>
            <p:spPr>
              <a:xfrm>
                <a:off x="4470400" y="5575400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𝟐𝟕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𝟐𝟏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400" y="5575400"/>
                <a:ext cx="2985600" cy="1003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/>
              <p:nvPr/>
            </p:nvSpPr>
            <p:spPr>
              <a:xfrm>
                <a:off x="1887701" y="5867400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01" y="5867400"/>
                <a:ext cx="569383" cy="379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067E6F5-2E33-444C-ABEA-548B8670DFAE}"/>
                  </a:ext>
                </a:extLst>
              </p:cNvPr>
              <p:cNvSpPr txBox="1"/>
              <p:nvPr/>
            </p:nvSpPr>
            <p:spPr>
              <a:xfrm>
                <a:off x="1887789" y="4713329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067E6F5-2E33-444C-ABEA-548B8670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89" y="4713329"/>
                <a:ext cx="569383" cy="3796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9801F426-42EC-4D24-A831-D9F8E50EA45D}"/>
              </a:ext>
            </a:extLst>
          </p:cNvPr>
          <p:cNvSpPr txBox="1"/>
          <p:nvPr/>
        </p:nvSpPr>
        <p:spPr>
          <a:xfrm>
            <a:off x="495261" y="4443868"/>
            <a:ext cx="1353291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soldado se vende en $27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726A915-F6C6-496D-BFA5-20D89E198752}"/>
              </a:ext>
            </a:extLst>
          </p:cNvPr>
          <p:cNvSpPr txBox="1"/>
          <p:nvPr/>
        </p:nvSpPr>
        <p:spPr>
          <a:xfrm>
            <a:off x="9832854" y="4445771"/>
            <a:ext cx="1173813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tren se vende en $21 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ACCF247-0305-4303-89F1-21BB309E3A6E}"/>
              </a:ext>
            </a:extLst>
          </p:cNvPr>
          <p:cNvCxnSpPr>
            <a:cxnSpLocks/>
          </p:cNvCxnSpPr>
          <p:nvPr/>
        </p:nvCxnSpPr>
        <p:spPr>
          <a:xfrm>
            <a:off x="1160651" y="5305643"/>
            <a:ext cx="2541335" cy="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34057C1-C681-46CC-984E-67AC5FC357C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486586" y="5276768"/>
            <a:ext cx="2933175" cy="1671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8">
            <a:extLst>
              <a:ext uri="{FF2B5EF4-FFF2-40B4-BE49-F238E27FC236}">
                <a16:creationId xmlns:a16="http://schemas.microsoft.com/office/drawing/2014/main" id="{086310D4-FA0E-4FEA-A0B5-867C51B0401D}"/>
              </a:ext>
            </a:extLst>
          </p:cNvPr>
          <p:cNvSpPr/>
          <p:nvPr/>
        </p:nvSpPr>
        <p:spPr>
          <a:xfrm>
            <a:off x="3378200" y="1812806"/>
            <a:ext cx="7594600" cy="51077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maximizar las utilidades semanales. </a:t>
            </a: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B33AD0BD-E6A6-5A40-8E5B-862C687AD0A3}"/>
              </a:ext>
            </a:extLst>
          </p:cNvPr>
          <p:cNvSpPr/>
          <p:nvPr/>
        </p:nvSpPr>
        <p:spPr>
          <a:xfrm>
            <a:off x="812800" y="2697996"/>
            <a:ext cx="6299200" cy="5107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OJO con las unidades de los diferentes términos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F82411-F990-EB42-876D-0CA4EA8F26F4}"/>
                  </a:ext>
                </a:extLst>
              </p:cNvPr>
              <p:cNvSpPr txBox="1"/>
              <p:nvPr/>
            </p:nvSpPr>
            <p:spPr>
              <a:xfrm>
                <a:off x="406401" y="5800884"/>
                <a:ext cx="1307041" cy="574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F82411-F990-EB42-876D-0CA4EA8F2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1" y="5800884"/>
                <a:ext cx="1307041" cy="574644"/>
              </a:xfrm>
              <a:prstGeom prst="rect">
                <a:avLst/>
              </a:prstGeom>
              <a:blipFill>
                <a:blip r:embed="rId14"/>
                <a:stretch>
                  <a:fillRect l="-935" r="-8411" b="-53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xplosión: 14 puntos 26">
            <a:extLst>
              <a:ext uri="{FF2B5EF4-FFF2-40B4-BE49-F238E27FC236}">
                <a16:creationId xmlns:a16="http://schemas.microsoft.com/office/drawing/2014/main" id="{AA4EDD59-95D3-D049-BDCA-846B360334DE}"/>
              </a:ext>
            </a:extLst>
          </p:cNvPr>
          <p:cNvSpPr/>
          <p:nvPr/>
        </p:nvSpPr>
        <p:spPr bwMode="auto">
          <a:xfrm>
            <a:off x="9550400" y="4953001"/>
            <a:ext cx="2985600" cy="2110673"/>
          </a:xfrm>
          <a:prstGeom prst="irregularSeal2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CO" sz="1600" b="1" dirty="0">
                <a:latin typeface="Ancizar Sans" panose="020B0602040300000003" pitchFamily="34" charset="0"/>
              </a:rPr>
              <a:t>Observe que las unidades de todos los términos sean iguales</a:t>
            </a:r>
            <a:endParaRPr lang="es-ES" sz="1600" b="1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3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3" grpId="0"/>
      <p:bldP spid="87" grpId="0"/>
      <p:bldP spid="88" grpId="0"/>
      <p:bldP spid="89" grpId="0"/>
      <p:bldP spid="23" grpId="0"/>
      <p:bldP spid="24" grpId="0"/>
      <p:bldP spid="26" grpId="0"/>
      <p:bldP spid="28" grpId="0"/>
      <p:bldP spid="30" grpId="0"/>
      <p:bldP spid="27" grpId="0" animBg="1"/>
      <p:bldP spid="31" grpId="0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1092201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135461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047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145409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1722911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/>
              <p:nvPr/>
            </p:nvSpPr>
            <p:spPr>
              <a:xfrm>
                <a:off x="1131827" y="3650892"/>
                <a:ext cx="1727200" cy="861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𝑪𝒐𝒔𝒕𝒐𝒔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𝒎𝒂𝒕𝒆𝒓𝒊𝒂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𝒑𝒓𝒊𝒎𝒂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𝑴𝑷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1867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827" y="3650892"/>
                <a:ext cx="1727200" cy="861967"/>
              </a:xfrm>
              <a:prstGeom prst="rect">
                <a:avLst/>
              </a:prstGeom>
              <a:blipFill>
                <a:blip r:embed="rId3"/>
                <a:stretch>
                  <a:fillRect l="-8127" r="-3534" b="-1134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/>
              <p:nvPr/>
            </p:nvSpPr>
            <p:spPr>
              <a:xfrm>
                <a:off x="7582205" y="3445601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𝑪𝒐𝒔𝒕𝒐𝒔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𝑴𝑷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𝒕𝒓𝒆𝒏𝒆𝒔</m:t>
                      </m:r>
                    </m:oMath>
                  </m:oMathPara>
                </a14:m>
                <a:endParaRPr lang="es-ES" sz="1867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205" y="3445601"/>
                <a:ext cx="2985600" cy="10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/>
              <p:nvPr/>
            </p:nvSpPr>
            <p:spPr>
              <a:xfrm>
                <a:off x="3647152" y="3427864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𝑪𝒐𝒔𝒕𝒐𝒔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𝑴𝑷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𝒔𝒐𝒍𝒅𝒂𝒅𝒐𝒔</m:t>
                      </m:r>
                    </m:oMath>
                  </m:oMathPara>
                </a14:m>
                <a:endParaRPr lang="es-ES" sz="1867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152" y="3427864"/>
                <a:ext cx="2985600" cy="10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/>
              <p:nvPr/>
            </p:nvSpPr>
            <p:spPr>
              <a:xfrm>
                <a:off x="6855730" y="3724279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730" y="3724279"/>
                <a:ext cx="450141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/>
              <p:nvPr/>
            </p:nvSpPr>
            <p:spPr>
              <a:xfrm>
                <a:off x="2854793" y="3742017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93" y="3742017"/>
                <a:ext cx="569383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/>
              <p:nvPr/>
            </p:nvSpPr>
            <p:spPr>
              <a:xfrm>
                <a:off x="5588000" y="4437464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0" y="4437464"/>
                <a:ext cx="2985600" cy="10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/>
              <p:nvPr/>
            </p:nvSpPr>
            <p:spPr>
              <a:xfrm>
                <a:off x="2854793" y="4733879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793" y="4733879"/>
                <a:ext cx="569383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9801F426-42EC-4D24-A831-D9F8E50EA45D}"/>
              </a:ext>
            </a:extLst>
          </p:cNvPr>
          <p:cNvSpPr txBox="1"/>
          <p:nvPr/>
        </p:nvSpPr>
        <p:spPr>
          <a:xfrm>
            <a:off x="756642" y="4592282"/>
            <a:ext cx="2124677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soldado requiere </a:t>
            </a:r>
          </a:p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$10 de MP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ACCF247-0305-4303-89F1-21BB309E3A6E}"/>
              </a:ext>
            </a:extLst>
          </p:cNvPr>
          <p:cNvCxnSpPr>
            <a:cxnSpLocks/>
          </p:cNvCxnSpPr>
          <p:nvPr/>
        </p:nvCxnSpPr>
        <p:spPr>
          <a:xfrm flipV="1">
            <a:off x="2253584" y="5137848"/>
            <a:ext cx="4379169" cy="1280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34057C1-C681-46CC-984E-67AC5FC357C5}"/>
              </a:ext>
            </a:extLst>
          </p:cNvPr>
          <p:cNvCxnSpPr>
            <a:cxnSpLocks/>
          </p:cNvCxnSpPr>
          <p:nvPr/>
        </p:nvCxnSpPr>
        <p:spPr>
          <a:xfrm flipV="1">
            <a:off x="7331943" y="5137848"/>
            <a:ext cx="2910511" cy="640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8">
            <a:extLst>
              <a:ext uri="{FF2B5EF4-FFF2-40B4-BE49-F238E27FC236}">
                <a16:creationId xmlns:a16="http://schemas.microsoft.com/office/drawing/2014/main" id="{36D7B525-52A7-4CCD-91B2-72CC53259626}"/>
              </a:ext>
            </a:extLst>
          </p:cNvPr>
          <p:cNvSpPr/>
          <p:nvPr/>
        </p:nvSpPr>
        <p:spPr>
          <a:xfrm>
            <a:off x="3378200" y="1812806"/>
            <a:ext cx="7594600" cy="51077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maximizar las utilidades semanales.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69D7B7-D71C-4C2B-875E-DA70D95B52CC}"/>
              </a:ext>
            </a:extLst>
          </p:cNvPr>
          <p:cNvSpPr txBox="1"/>
          <p:nvPr/>
        </p:nvSpPr>
        <p:spPr>
          <a:xfrm>
            <a:off x="9180456" y="4609086"/>
            <a:ext cx="221250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tren utiliza $9 de MP</a:t>
            </a:r>
          </a:p>
        </p:txBody>
      </p:sp>
    </p:spTree>
    <p:extLst>
      <p:ext uri="{BB962C8B-B14F-4D97-AF65-F5344CB8AC3E}">
        <p14:creationId xmlns:p14="http://schemas.microsoft.com/office/powerpoint/2010/main" val="3469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3" grpId="0"/>
      <p:bldP spid="23" grpId="0"/>
      <p:bldP spid="24" grpId="0"/>
      <p:bldP spid="28" grpId="0"/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1092201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135461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047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145409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1722911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/>
              <p:nvPr/>
            </p:nvSpPr>
            <p:spPr>
              <a:xfrm>
                <a:off x="1030227" y="3614133"/>
                <a:ext cx="1727200" cy="574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62A39F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𝑶𝒕𝒓𝒐𝒔</m:t>
                      </m:r>
                      <m:r>
                        <a:rPr lang="es-CO" sz="1867" b="1" i="1">
                          <a:solidFill>
                            <a:srgbClr val="62A39F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62A39F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𝒄𝒐𝒔𝒕𝒐𝒔</m:t>
                      </m:r>
                      <m:r>
                        <a:rPr lang="es-CO" sz="1867" b="1" i="1">
                          <a:solidFill>
                            <a:srgbClr val="62A39F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rgbClr val="62A39F">
                      <a:lumMod val="75000"/>
                    </a:srgbClr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62A39F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𝒗𝒂𝒓𝒊𝒂𝒃𝒍𝒆𝒔</m:t>
                      </m:r>
                    </m:oMath>
                  </m:oMathPara>
                </a14:m>
                <a:endParaRPr lang="es-CO" sz="1867" dirty="0"/>
              </a:p>
            </p:txBody>
          </p:sp>
        </mc:Choice>
        <mc:Fallback xmlns=""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617A0485-0186-478C-9DEA-EF32763E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27" y="3614133"/>
                <a:ext cx="1727200" cy="574644"/>
              </a:xfrm>
              <a:prstGeom prst="rect">
                <a:avLst/>
              </a:prstGeom>
              <a:blipFill>
                <a:blip r:embed="rId3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/>
              <p:nvPr/>
            </p:nvSpPr>
            <p:spPr>
              <a:xfrm>
                <a:off x="7480605" y="3408844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𝑶𝒕𝒓𝒐𝒔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𝒄𝒐𝒔𝒕𝒐𝒔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𝒕𝒓𝒆𝒏𝒆𝒔</m:t>
                      </m:r>
                    </m:oMath>
                  </m:oMathPara>
                </a14:m>
                <a:endParaRPr lang="es-ES" sz="1867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CuadroTexto 78">
                <a:extLst>
                  <a:ext uri="{FF2B5EF4-FFF2-40B4-BE49-F238E27FC236}">
                    <a16:creationId xmlns:a16="http://schemas.microsoft.com/office/drawing/2014/main" id="{840ADBE8-6A3C-45BE-AAA7-70B8D53EA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605" y="3408844"/>
                <a:ext cx="2985600" cy="1003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/>
              <p:nvPr/>
            </p:nvSpPr>
            <p:spPr>
              <a:xfrm>
                <a:off x="3545552" y="3391107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𝑶𝒕𝒓𝒐𝒔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𝒄𝒐𝒔𝒕𝒐𝒔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𝒅𝒆</m:t>
                      </m:r>
                    </m:oMath>
                  </m:oMathPara>
                </a14:m>
                <a:endParaRPr lang="es-CO" sz="1867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𝒍𝒐𝒔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𝒔𝒐𝒍𝒅𝒂𝒅𝒐𝒔</m:t>
                      </m:r>
                    </m:oMath>
                  </m:oMathPara>
                </a14:m>
                <a:endParaRPr lang="es-ES" sz="1867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CuadroTexto 79">
                <a:extLst>
                  <a:ext uri="{FF2B5EF4-FFF2-40B4-BE49-F238E27FC236}">
                    <a16:creationId xmlns:a16="http://schemas.microsoft.com/office/drawing/2014/main" id="{D4BFB6E6-1BBC-4804-BE01-8A61D228A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52" y="3391107"/>
                <a:ext cx="2985600" cy="1003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/>
              <p:nvPr/>
            </p:nvSpPr>
            <p:spPr>
              <a:xfrm>
                <a:off x="6754130" y="3687521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81" name="CuadroTexto 80">
                <a:extLst>
                  <a:ext uri="{FF2B5EF4-FFF2-40B4-BE49-F238E27FC236}">
                    <a16:creationId xmlns:a16="http://schemas.microsoft.com/office/drawing/2014/main" id="{BB5E8B8A-565A-45F9-9CCC-2BBCF3003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30" y="3687521"/>
                <a:ext cx="450141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/>
              <p:nvPr/>
            </p:nvSpPr>
            <p:spPr>
              <a:xfrm>
                <a:off x="2753193" y="3705260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83" name="CuadroTexto 82">
                <a:extLst>
                  <a:ext uri="{FF2B5EF4-FFF2-40B4-BE49-F238E27FC236}">
                    <a16:creationId xmlns:a16="http://schemas.microsoft.com/office/drawing/2014/main" id="{323E8DE3-E677-4CC6-B2C1-A7882CE75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93" y="3705260"/>
                <a:ext cx="569383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/>
              <p:nvPr/>
            </p:nvSpPr>
            <p:spPr>
              <a:xfrm>
                <a:off x="5486400" y="4400707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𝟏𝟒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B5C7FF61-79D7-47C8-85FC-E50D5FCE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00707"/>
                <a:ext cx="2985600" cy="1003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/>
              <p:nvPr/>
            </p:nvSpPr>
            <p:spPr>
              <a:xfrm>
                <a:off x="2753193" y="4697121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b="1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C6EAA52-E709-4C75-AF34-FB6D6BA5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93" y="4697121"/>
                <a:ext cx="569383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9801F426-42EC-4D24-A831-D9F8E50EA45D}"/>
              </a:ext>
            </a:extLst>
          </p:cNvPr>
          <p:cNvSpPr txBox="1"/>
          <p:nvPr/>
        </p:nvSpPr>
        <p:spPr>
          <a:xfrm>
            <a:off x="786218" y="4335397"/>
            <a:ext cx="212467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soldado incrementa los costos globales en  $14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ACCF247-0305-4303-89F1-21BB309E3A6E}"/>
              </a:ext>
            </a:extLst>
          </p:cNvPr>
          <p:cNvCxnSpPr>
            <a:cxnSpLocks/>
          </p:cNvCxnSpPr>
          <p:nvPr/>
        </p:nvCxnSpPr>
        <p:spPr>
          <a:xfrm flipV="1">
            <a:off x="2151984" y="5101091"/>
            <a:ext cx="4379169" cy="1280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334057C1-C681-46CC-984E-67AC5FC357C5}"/>
              </a:ext>
            </a:extLst>
          </p:cNvPr>
          <p:cNvCxnSpPr>
            <a:cxnSpLocks/>
          </p:cNvCxnSpPr>
          <p:nvPr/>
        </p:nvCxnSpPr>
        <p:spPr>
          <a:xfrm flipV="1">
            <a:off x="7230343" y="5101091"/>
            <a:ext cx="2910511" cy="6400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8">
            <a:extLst>
              <a:ext uri="{FF2B5EF4-FFF2-40B4-BE49-F238E27FC236}">
                <a16:creationId xmlns:a16="http://schemas.microsoft.com/office/drawing/2014/main" id="{36D7B525-52A7-4CCD-91B2-72CC53259626}"/>
              </a:ext>
            </a:extLst>
          </p:cNvPr>
          <p:cNvSpPr/>
          <p:nvPr/>
        </p:nvSpPr>
        <p:spPr>
          <a:xfrm>
            <a:off x="3378200" y="1812806"/>
            <a:ext cx="7594600" cy="51077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maximizar las utilidades semanales. 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69D7B7-D71C-4C2B-875E-DA70D95B52CC}"/>
              </a:ext>
            </a:extLst>
          </p:cNvPr>
          <p:cNvSpPr txBox="1"/>
          <p:nvPr/>
        </p:nvSpPr>
        <p:spPr>
          <a:xfrm>
            <a:off x="9421454" y="4246493"/>
            <a:ext cx="202811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chemeClr val="accent3"/>
                </a:solidFill>
                <a:latin typeface="Ancizar Sans" panose="020B0602040300000003" pitchFamily="34" charset="0"/>
              </a:rPr>
              <a:t>Un tren incrementa los costos globales en  $10</a:t>
            </a:r>
          </a:p>
        </p:txBody>
      </p:sp>
    </p:spTree>
    <p:extLst>
      <p:ext uri="{BB962C8B-B14F-4D97-AF65-F5344CB8AC3E}">
        <p14:creationId xmlns:p14="http://schemas.microsoft.com/office/powerpoint/2010/main" val="38468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3" grpId="0"/>
      <p:bldP spid="23" grpId="0"/>
      <p:bldP spid="24" grpId="0"/>
      <p:bldP spid="28" grpId="0"/>
      <p:bldP spid="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1092201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1354611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047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145409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1722911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p:sp>
        <p:nvSpPr>
          <p:cNvPr id="77" name="Rectangle 38">
            <a:extLst>
              <a:ext uri="{FF2B5EF4-FFF2-40B4-BE49-F238E27FC236}">
                <a16:creationId xmlns:a16="http://schemas.microsoft.com/office/drawing/2014/main" id="{BF28E59C-F009-4BC1-B92C-BAB5E05995EE}"/>
              </a:ext>
            </a:extLst>
          </p:cNvPr>
          <p:cNvSpPr/>
          <p:nvPr/>
        </p:nvSpPr>
        <p:spPr>
          <a:xfrm>
            <a:off x="3378200" y="1812806"/>
            <a:ext cx="7594600" cy="51077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r>
              <a:rPr lang="es-ES" sz="2400" dirty="0">
                <a:solidFill>
                  <a:schemeClr val="accent2">
                    <a:lumMod val="75000"/>
                  </a:schemeClr>
                </a:solidFill>
                <a:latin typeface="Ancizar Sans" panose="020B0602040300000003" pitchFamily="34" charset="0"/>
              </a:rPr>
              <a:t>La juguetería desea maximizar las </a:t>
            </a:r>
            <a:r>
              <a:rPr lang="es-ES" sz="2400" dirty="0">
                <a:solidFill>
                  <a:srgbClr val="C00000"/>
                </a:solidFill>
                <a:latin typeface="Ancizar Sans" panose="020B0602040300000003" pitchFamily="34" charset="0"/>
              </a:rPr>
              <a:t>utilidades semanales.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307A1E-F96C-40A6-A7AB-2EC65329CFAF}"/>
                  </a:ext>
                </a:extLst>
              </p:cNvPr>
              <p:cNvSpPr txBox="1"/>
              <p:nvPr/>
            </p:nvSpPr>
            <p:spPr>
              <a:xfrm>
                <a:off x="3457848" y="4315869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𝟐𝟕</m:t>
                          </m:r>
                          <m:sSub>
                            <m:sSub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  <m:sSub>
                            <m:sSubPr>
                              <m:ctrlPr>
                                <a:rPr lang="es-CO" sz="1867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O" sz="1867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AF307A1E-F96C-40A6-A7AB-2EC65329C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848" y="4315869"/>
                <a:ext cx="2985600" cy="100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0A0A735-89C5-43AC-B5B7-64F8E16B939C}"/>
                  </a:ext>
                </a:extLst>
              </p:cNvPr>
              <p:cNvSpPr txBox="1"/>
              <p:nvPr/>
            </p:nvSpPr>
            <p:spPr>
              <a:xfrm>
                <a:off x="5869844" y="4599475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0A0A735-89C5-43AC-B5B7-64F8E16B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44" y="4599475"/>
                <a:ext cx="450141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17D4F2B-05FA-48A5-BCCA-F5DCCA767BD6}"/>
                  </a:ext>
                </a:extLst>
              </p:cNvPr>
              <p:cNvSpPr txBox="1"/>
              <p:nvPr/>
            </p:nvSpPr>
            <p:spPr>
              <a:xfrm>
                <a:off x="8736422" y="4599475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17D4F2B-05FA-48A5-BCCA-F5DCCA76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22" y="4599475"/>
                <a:ext cx="450141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3E197C-442C-4220-B63D-05D761858F37}"/>
                  </a:ext>
                </a:extLst>
              </p:cNvPr>
              <p:cNvSpPr txBox="1"/>
              <p:nvPr/>
            </p:nvSpPr>
            <p:spPr>
              <a:xfrm>
                <a:off x="6260000" y="4303059"/>
                <a:ext cx="27824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𝟗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A3E197C-442C-4220-B63D-05D76185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00" y="4303059"/>
                <a:ext cx="2782400" cy="1003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A6D37B4-28AF-4DA3-BC8C-CBF477927B66}"/>
                  </a:ext>
                </a:extLst>
              </p:cNvPr>
              <p:cNvSpPr txBox="1"/>
              <p:nvPr/>
            </p:nvSpPr>
            <p:spPr>
              <a:xfrm>
                <a:off x="9432555" y="4303059"/>
                <a:ext cx="2657844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𝟏𝟒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A6D37B4-28AF-4DA3-BC8C-CBF477927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555" y="4303059"/>
                <a:ext cx="2657844" cy="1003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7C25A65-83CF-4A25-BEE1-74222B83AE8D}"/>
                  </a:ext>
                </a:extLst>
              </p:cNvPr>
              <p:cNvSpPr txBox="1"/>
              <p:nvPr/>
            </p:nvSpPr>
            <p:spPr>
              <a:xfrm>
                <a:off x="3361706" y="4612207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57C25A65-83CF-4A25-BEE1-74222B83A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06" y="4612207"/>
                <a:ext cx="569383" cy="3796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2211910-83BF-428E-B6D4-568545078315}"/>
                  </a:ext>
                </a:extLst>
              </p:cNvPr>
              <p:cNvSpPr txBox="1"/>
              <p:nvPr/>
            </p:nvSpPr>
            <p:spPr>
              <a:xfrm>
                <a:off x="3383673" y="5634916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2211910-83BF-428E-B6D4-56854507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673" y="5634916"/>
                <a:ext cx="569383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F1B430F-BD25-4539-BD93-DB9F9024A36D}"/>
                  </a:ext>
                </a:extLst>
              </p:cNvPr>
              <p:cNvSpPr txBox="1"/>
              <p:nvPr/>
            </p:nvSpPr>
            <p:spPr>
              <a:xfrm>
                <a:off x="3923200" y="5363999"/>
                <a:ext cx="2985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DF1B430F-BD25-4539-BD93-DB9F9024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00" y="5363999"/>
                <a:ext cx="2985600" cy="1003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05B3574-2AE5-45A7-83DF-63878B149B5A}"/>
                  </a:ext>
                </a:extLst>
              </p:cNvPr>
              <p:cNvSpPr txBox="1"/>
              <p:nvPr/>
            </p:nvSpPr>
            <p:spPr>
              <a:xfrm>
                <a:off x="2053117" y="5670776"/>
                <a:ext cx="1526052" cy="328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133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CO" sz="2133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133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2133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05B3574-2AE5-45A7-83DF-63878B14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17" y="5670776"/>
                <a:ext cx="1526052" cy="328231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9BA896-D465-43AE-9535-2540010D8737}"/>
                  </a:ext>
                </a:extLst>
              </p:cNvPr>
              <p:cNvSpPr txBox="1"/>
              <p:nvPr/>
            </p:nvSpPr>
            <p:spPr>
              <a:xfrm>
                <a:off x="809150" y="3499456"/>
                <a:ext cx="1526052" cy="5746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𝑼𝒕𝒊𝒍𝒊𝒅𝒂𝒅𝒆𝒔</m:t>
                      </m:r>
                      <m:r>
                        <a:rPr lang="es-CO" sz="1867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259BA896-D465-43AE-9535-2540010D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50" y="3499456"/>
                <a:ext cx="1526052" cy="574644"/>
              </a:xfrm>
              <a:prstGeom prst="rect">
                <a:avLst/>
              </a:prstGeom>
              <a:blipFill>
                <a:blip r:embed="rId1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B8F515C-408B-4A3A-B416-6BFBEA773FBD}"/>
                  </a:ext>
                </a:extLst>
              </p:cNvPr>
              <p:cNvSpPr txBox="1"/>
              <p:nvPr/>
            </p:nvSpPr>
            <p:spPr>
              <a:xfrm>
                <a:off x="6576500" y="3285115"/>
                <a:ext cx="2135672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𝑪𝒐𝒔𝒕𝒐𝒔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𝒎𝒂𝒕𝒆𝒓𝒊𝒂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𝒑𝒓𝒊𝒎𝒂</m:t>
                      </m:r>
                    </m:oMath>
                  </m:oMathPara>
                </a14:m>
                <a:endParaRPr lang="es-ES" sz="1867" b="1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EB8F515C-408B-4A3A-B416-6BFBEA77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500" y="3285115"/>
                <a:ext cx="2135672" cy="1003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160CD49-4DC8-454B-9D40-677C071F0629}"/>
                  </a:ext>
                </a:extLst>
              </p:cNvPr>
              <p:cNvSpPr txBox="1"/>
              <p:nvPr/>
            </p:nvSpPr>
            <p:spPr>
              <a:xfrm>
                <a:off x="4184011" y="3285115"/>
                <a:ext cx="1661584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𝑰𝒏𝒈𝒓𝒆𝒔𝒐𝒔</m:t>
                      </m:r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𝒔𝒆𝒎𝒂𝒏𝒂𝒍𝒆𝒔</m:t>
                      </m:r>
                    </m:oMath>
                  </m:oMathPara>
                </a14:m>
                <a:endParaRPr lang="es-ES" sz="1867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160CD49-4DC8-454B-9D40-677C071F0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11" y="3285115"/>
                <a:ext cx="1661584" cy="1003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0675AF2-A8FB-46A9-B16E-669339C82B13}"/>
                  </a:ext>
                </a:extLst>
              </p:cNvPr>
              <p:cNvSpPr txBox="1"/>
              <p:nvPr/>
            </p:nvSpPr>
            <p:spPr>
              <a:xfrm>
                <a:off x="5899788" y="3581529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0675AF2-A8FB-46A9-B16E-669339C8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88" y="3581529"/>
                <a:ext cx="450141" cy="3796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17FA1A-D8E3-4AB8-8CC5-28667C0E08EB}"/>
                  </a:ext>
                </a:extLst>
              </p:cNvPr>
              <p:cNvSpPr txBox="1"/>
              <p:nvPr/>
            </p:nvSpPr>
            <p:spPr>
              <a:xfrm>
                <a:off x="3391651" y="3599268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17FA1A-D8E3-4AB8-8CC5-28667C0E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651" y="3599268"/>
                <a:ext cx="569383" cy="3796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29F145D-4F72-4472-994F-D5C735502AD8}"/>
                  </a:ext>
                </a:extLst>
              </p:cNvPr>
              <p:cNvSpPr txBox="1"/>
              <p:nvPr/>
            </p:nvSpPr>
            <p:spPr>
              <a:xfrm>
                <a:off x="9443077" y="3285115"/>
                <a:ext cx="2135672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𝑶𝒕𝒓𝒐𝒔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𝒄𝒐𝒔𝒕𝒐𝒔</m:t>
                      </m:r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sz="1867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𝒗𝒂𝒓𝒊𝒂𝒃𝒍𝒆𝒔</m:t>
                      </m:r>
                    </m:oMath>
                  </m:oMathPara>
                </a14:m>
                <a:endParaRPr lang="es-ES" sz="1867" b="1" i="1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529F145D-4F72-4472-994F-D5C73550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077" y="3285115"/>
                <a:ext cx="2135672" cy="1003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87A3609-DA3E-45DB-91A3-3E07EF5F68BF}"/>
                  </a:ext>
                </a:extLst>
              </p:cNvPr>
              <p:cNvSpPr txBox="1"/>
              <p:nvPr/>
            </p:nvSpPr>
            <p:spPr>
              <a:xfrm>
                <a:off x="8766366" y="3581529"/>
                <a:ext cx="450141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i="1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587A3609-DA3E-45DB-91A3-3E07EF5F6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366" y="3581529"/>
                <a:ext cx="450141" cy="3796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5BF7588-A98E-40B4-BF9C-1315BBE5E6D3}"/>
                  </a:ext>
                </a:extLst>
              </p:cNvPr>
              <p:cNvSpPr txBox="1"/>
              <p:nvPr/>
            </p:nvSpPr>
            <p:spPr>
              <a:xfrm>
                <a:off x="2220923" y="3599267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5BF7588-A98E-40B4-BF9C-1315BBE5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923" y="3599267"/>
                <a:ext cx="569383" cy="379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D426B87-6D24-42BC-9430-7C2123904FAD}"/>
                  </a:ext>
                </a:extLst>
              </p:cNvPr>
              <p:cNvSpPr txBox="1"/>
              <p:nvPr/>
            </p:nvSpPr>
            <p:spPr>
              <a:xfrm>
                <a:off x="2880240" y="3581530"/>
                <a:ext cx="606917" cy="410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667" b="1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2667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D426B87-6D24-42BC-9430-7C212390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40" y="3581530"/>
                <a:ext cx="606917" cy="4104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5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𝐶𝑎𝑛𝑡𝑖𝑑𝑎𝑑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𝑠𝑜𝑙𝑑𝑎𝑑𝑜𝑠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𝑓𝑎𝑏𝑟𝑖𝑐𝑎𝑑𝑜𝑠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𝑠𝑒𝑚𝑎𝑛𝑎</m:t>
                      </m:r>
                    </m:oMath>
                  </m:oMathPara>
                </a14:m>
                <a:endParaRPr lang="es-ES" sz="1867" dirty="0">
                  <a:solidFill>
                    <a:srgbClr val="42BA97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blipFill>
                <a:blip r:embed="rId3"/>
                <a:stretch>
                  <a:fillRect l="-702" b="-31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/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 xmlns:m="http://schemas.openxmlformats.org/officeDocument/2006/math">
                    <m:sSub>
                      <m:sSubPr>
                        <m:ctrlPr>
                          <a:rPr lang="es-CO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867" i="1" dirty="0">
                    <a:solidFill>
                      <a:srgbClr val="42BA97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𝐶𝑎𝑛𝑡𝑖𝑑𝑎𝑑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𝑡𝑟𝑒𝑛𝑒𝑠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𝑓𝑎𝑏𝑟𝑖𝑐𝑎𝑑𝑜𝑠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1867" i="1" dirty="0">
                  <a:solidFill>
                    <a:srgbClr val="42BA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blipFill>
                <a:blip r:embed="rId4"/>
                <a:stretch>
                  <a:fillRect l="-702" t="-25532" b="-510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4">
            <a:extLst>
              <a:ext uri="{FF2B5EF4-FFF2-40B4-BE49-F238E27FC236}">
                <a16:creationId xmlns:a16="http://schemas.microsoft.com/office/drawing/2014/main" id="{6C327779-2E06-4DD6-A271-ACAFFEF4D598}"/>
              </a:ext>
            </a:extLst>
          </p:cNvPr>
          <p:cNvSpPr>
            <a:spLocks/>
          </p:cNvSpPr>
          <p:nvPr/>
        </p:nvSpPr>
        <p:spPr bwMode="auto">
          <a:xfrm>
            <a:off x="514352" y="1957795"/>
            <a:ext cx="2595033" cy="88976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3" y="1"/>
              </a:cxn>
              <a:cxn ang="0">
                <a:pos x="12" y="4"/>
              </a:cxn>
              <a:cxn ang="0">
                <a:pos x="0" y="24"/>
              </a:cxn>
              <a:cxn ang="0">
                <a:pos x="0" y="61"/>
              </a:cxn>
              <a:cxn ang="0">
                <a:pos x="0" y="97"/>
              </a:cxn>
              <a:cxn ang="0">
                <a:pos x="0" y="106"/>
              </a:cxn>
              <a:cxn ang="0">
                <a:pos x="0" y="113"/>
              </a:cxn>
              <a:cxn ang="0">
                <a:pos x="16" y="137"/>
              </a:cxn>
              <a:cxn ang="0">
                <a:pos x="51" y="148"/>
              </a:cxn>
              <a:cxn ang="0">
                <a:pos x="55" y="149"/>
              </a:cxn>
              <a:cxn ang="0">
                <a:pos x="516" y="149"/>
              </a:cxn>
              <a:cxn ang="0">
                <a:pos x="516" y="0"/>
              </a:cxn>
              <a:cxn ang="0">
                <a:pos x="502" y="0"/>
              </a:cxn>
              <a:cxn ang="0">
                <a:pos x="292" y="0"/>
              </a:cxn>
              <a:cxn ang="0">
                <a:pos x="164" y="0"/>
              </a:cxn>
              <a:cxn ang="0">
                <a:pos x="112" y="0"/>
              </a:cxn>
              <a:cxn ang="0">
                <a:pos x="56" y="0"/>
              </a:cxn>
            </a:cxnLst>
            <a:rect l="0" t="0" r="r" b="b"/>
            <a:pathLst>
              <a:path w="516" h="149">
                <a:moveTo>
                  <a:pt x="56" y="0"/>
                </a:moveTo>
                <a:cubicBezTo>
                  <a:pt x="52" y="0"/>
                  <a:pt x="47" y="1"/>
                  <a:pt x="43" y="1"/>
                </a:cubicBezTo>
                <a:cubicBezTo>
                  <a:pt x="32" y="1"/>
                  <a:pt x="22" y="1"/>
                  <a:pt x="12" y="4"/>
                </a:cubicBezTo>
                <a:cubicBezTo>
                  <a:pt x="0" y="8"/>
                  <a:pt x="0" y="12"/>
                  <a:pt x="0" y="24"/>
                </a:cubicBezTo>
                <a:cubicBezTo>
                  <a:pt x="0" y="36"/>
                  <a:pt x="0" y="48"/>
                  <a:pt x="0" y="61"/>
                </a:cubicBezTo>
                <a:cubicBezTo>
                  <a:pt x="0" y="73"/>
                  <a:pt x="0" y="85"/>
                  <a:pt x="0" y="97"/>
                </a:cubicBezTo>
                <a:cubicBezTo>
                  <a:pt x="0" y="100"/>
                  <a:pt x="0" y="103"/>
                  <a:pt x="0" y="106"/>
                </a:cubicBezTo>
                <a:cubicBezTo>
                  <a:pt x="0" y="108"/>
                  <a:pt x="0" y="110"/>
                  <a:pt x="0" y="113"/>
                </a:cubicBezTo>
                <a:cubicBezTo>
                  <a:pt x="1" y="123"/>
                  <a:pt x="8" y="132"/>
                  <a:pt x="16" y="137"/>
                </a:cubicBezTo>
                <a:cubicBezTo>
                  <a:pt x="26" y="144"/>
                  <a:pt x="39" y="147"/>
                  <a:pt x="51" y="148"/>
                </a:cubicBezTo>
                <a:cubicBezTo>
                  <a:pt x="52" y="149"/>
                  <a:pt x="54" y="149"/>
                  <a:pt x="55" y="149"/>
                </a:cubicBezTo>
                <a:cubicBezTo>
                  <a:pt x="516" y="149"/>
                  <a:pt x="516" y="149"/>
                  <a:pt x="516" y="149"/>
                </a:cubicBezTo>
                <a:cubicBezTo>
                  <a:pt x="516" y="149"/>
                  <a:pt x="516" y="0"/>
                  <a:pt x="516" y="0"/>
                </a:cubicBezTo>
                <a:cubicBezTo>
                  <a:pt x="516" y="0"/>
                  <a:pt x="503" y="0"/>
                  <a:pt x="502" y="0"/>
                </a:cubicBezTo>
                <a:cubicBezTo>
                  <a:pt x="432" y="0"/>
                  <a:pt x="362" y="0"/>
                  <a:pt x="292" y="0"/>
                </a:cubicBezTo>
                <a:cubicBezTo>
                  <a:pt x="249" y="0"/>
                  <a:pt x="207" y="0"/>
                  <a:pt x="164" y="0"/>
                </a:cubicBezTo>
                <a:cubicBezTo>
                  <a:pt x="147" y="0"/>
                  <a:pt x="129" y="0"/>
                  <a:pt x="112" y="0"/>
                </a:cubicBezTo>
                <a:cubicBezTo>
                  <a:pt x="93" y="0"/>
                  <a:pt x="75" y="0"/>
                  <a:pt x="56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5B91FB29-D0EA-4ADC-B404-D98B05A7B3A4}"/>
              </a:ext>
            </a:extLst>
          </p:cNvPr>
          <p:cNvSpPr>
            <a:spLocks/>
          </p:cNvSpPr>
          <p:nvPr/>
        </p:nvSpPr>
        <p:spPr bwMode="auto">
          <a:xfrm>
            <a:off x="514351" y="1701800"/>
            <a:ext cx="742951" cy="88230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75" y="0"/>
              </a:cxn>
              <a:cxn ang="0">
                <a:pos x="56" y="1"/>
              </a:cxn>
              <a:cxn ang="0">
                <a:pos x="33" y="5"/>
              </a:cxn>
              <a:cxn ang="0">
                <a:pos x="23" y="10"/>
              </a:cxn>
              <a:cxn ang="0">
                <a:pos x="2" y="35"/>
              </a:cxn>
              <a:cxn ang="0">
                <a:pos x="0" y="44"/>
              </a:cxn>
              <a:cxn ang="0">
                <a:pos x="0" y="59"/>
              </a:cxn>
              <a:cxn ang="0">
                <a:pos x="0" y="96"/>
              </a:cxn>
              <a:cxn ang="0">
                <a:pos x="0" y="133"/>
              </a:cxn>
              <a:cxn ang="0">
                <a:pos x="0" y="141"/>
              </a:cxn>
              <a:cxn ang="0">
                <a:pos x="0" y="148"/>
              </a:cxn>
              <a:cxn ang="0">
                <a:pos x="4" y="134"/>
              </a:cxn>
              <a:cxn ang="0">
                <a:pos x="7" y="129"/>
              </a:cxn>
              <a:cxn ang="0">
                <a:pos x="11" y="124"/>
              </a:cxn>
              <a:cxn ang="0">
                <a:pos x="16" y="120"/>
              </a:cxn>
              <a:cxn ang="0">
                <a:pos x="34" y="111"/>
              </a:cxn>
              <a:cxn ang="0">
                <a:pos x="41" y="109"/>
              </a:cxn>
              <a:cxn ang="0">
                <a:pos x="106" y="105"/>
              </a:cxn>
              <a:cxn ang="0">
                <a:pos x="111" y="105"/>
              </a:cxn>
              <a:cxn ang="0">
                <a:pos x="148" y="105"/>
              </a:cxn>
              <a:cxn ang="0">
                <a:pos x="148" y="0"/>
              </a:cxn>
            </a:cxnLst>
            <a:rect l="0" t="0" r="r" b="b"/>
            <a:pathLst>
              <a:path w="148" h="148">
                <a:moveTo>
                  <a:pt x="148" y="0"/>
                </a:moveTo>
                <a:cubicBezTo>
                  <a:pt x="75" y="0"/>
                  <a:pt x="75" y="0"/>
                  <a:pt x="75" y="0"/>
                </a:cubicBezTo>
                <a:cubicBezTo>
                  <a:pt x="69" y="0"/>
                  <a:pt x="63" y="0"/>
                  <a:pt x="56" y="1"/>
                </a:cubicBezTo>
                <a:cubicBezTo>
                  <a:pt x="49" y="1"/>
                  <a:pt x="41" y="3"/>
                  <a:pt x="33" y="5"/>
                </a:cubicBezTo>
                <a:cubicBezTo>
                  <a:pt x="30" y="7"/>
                  <a:pt x="27" y="8"/>
                  <a:pt x="23" y="10"/>
                </a:cubicBezTo>
                <a:cubicBezTo>
                  <a:pt x="13" y="16"/>
                  <a:pt x="5" y="24"/>
                  <a:pt x="2" y="35"/>
                </a:cubicBezTo>
                <a:cubicBezTo>
                  <a:pt x="1" y="38"/>
                  <a:pt x="0" y="41"/>
                  <a:pt x="0" y="44"/>
                </a:cubicBezTo>
                <a:cubicBezTo>
                  <a:pt x="0" y="49"/>
                  <a:pt x="0" y="54"/>
                  <a:pt x="0" y="59"/>
                </a:cubicBezTo>
                <a:cubicBezTo>
                  <a:pt x="0" y="72"/>
                  <a:pt x="0" y="84"/>
                  <a:pt x="0" y="96"/>
                </a:cubicBezTo>
                <a:cubicBezTo>
                  <a:pt x="0" y="109"/>
                  <a:pt x="0" y="121"/>
                  <a:pt x="0" y="133"/>
                </a:cubicBezTo>
                <a:cubicBezTo>
                  <a:pt x="0" y="136"/>
                  <a:pt x="0" y="139"/>
                  <a:pt x="0" y="141"/>
                </a:cubicBezTo>
                <a:cubicBezTo>
                  <a:pt x="0" y="144"/>
                  <a:pt x="0" y="146"/>
                  <a:pt x="0" y="148"/>
                </a:cubicBezTo>
                <a:cubicBezTo>
                  <a:pt x="1" y="143"/>
                  <a:pt x="2" y="138"/>
                  <a:pt x="4" y="134"/>
                </a:cubicBezTo>
                <a:cubicBezTo>
                  <a:pt x="5" y="132"/>
                  <a:pt x="6" y="131"/>
                  <a:pt x="7" y="129"/>
                </a:cubicBezTo>
                <a:cubicBezTo>
                  <a:pt x="8" y="127"/>
                  <a:pt x="10" y="126"/>
                  <a:pt x="11" y="124"/>
                </a:cubicBezTo>
                <a:cubicBezTo>
                  <a:pt x="13" y="123"/>
                  <a:pt x="14" y="121"/>
                  <a:pt x="16" y="120"/>
                </a:cubicBezTo>
                <a:cubicBezTo>
                  <a:pt x="22" y="116"/>
                  <a:pt x="28" y="113"/>
                  <a:pt x="34" y="111"/>
                </a:cubicBezTo>
                <a:cubicBezTo>
                  <a:pt x="36" y="110"/>
                  <a:pt x="39" y="110"/>
                  <a:pt x="41" y="109"/>
                </a:cubicBezTo>
                <a:cubicBezTo>
                  <a:pt x="62" y="103"/>
                  <a:pt x="84" y="105"/>
                  <a:pt x="106" y="105"/>
                </a:cubicBezTo>
                <a:cubicBezTo>
                  <a:pt x="107" y="105"/>
                  <a:pt x="109" y="105"/>
                  <a:pt x="111" y="105"/>
                </a:cubicBezTo>
                <a:cubicBezTo>
                  <a:pt x="131" y="105"/>
                  <a:pt x="148" y="105"/>
                  <a:pt x="148" y="105"/>
                </a:cubicBezTo>
                <a:lnTo>
                  <a:pt x="14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2315689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DCAA39FB-66B7-464D-8073-F0776439F93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495493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D9C6B94E-9C64-485E-97A4-C5A8B63BE32C}"/>
              </a:ext>
            </a:extLst>
          </p:cNvPr>
          <p:cNvSpPr txBox="1"/>
          <p:nvPr/>
        </p:nvSpPr>
        <p:spPr>
          <a:xfrm>
            <a:off x="675314" y="18012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01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95B8B9C-177B-4C9B-B0DD-9AA9034B7688}"/>
              </a:ext>
            </a:extLst>
          </p:cNvPr>
          <p:cNvSpPr txBox="1"/>
          <p:nvPr/>
        </p:nvSpPr>
        <p:spPr>
          <a:xfrm>
            <a:off x="1447800" y="2070100"/>
            <a:ext cx="166158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Variables de decisión</a:t>
            </a:r>
            <a:endParaRPr lang="es-CO" sz="1867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2578099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3373966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2677581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447801" y="2946399"/>
            <a:ext cx="15494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/>
              <p:nvPr/>
            </p:nvSpPr>
            <p:spPr>
              <a:xfrm>
                <a:off x="4165601" y="3055451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1" y="3055451"/>
                <a:ext cx="569383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/>
              <p:nvPr/>
            </p:nvSpPr>
            <p:spPr>
              <a:xfrm>
                <a:off x="4450291" y="3029754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91" y="3029754"/>
                <a:ext cx="172674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/>
              <p:nvPr/>
            </p:nvSpPr>
            <p:spPr>
              <a:xfrm>
                <a:off x="3031115" y="3091310"/>
                <a:ext cx="1526052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15" y="3091310"/>
                <a:ext cx="1526052" cy="287323"/>
              </a:xfrm>
              <a:prstGeom prst="rect">
                <a:avLst/>
              </a:prstGeom>
              <a:blipFill>
                <a:blip r:embed="rId7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508000" y="3454399"/>
            <a:ext cx="2601384" cy="1155700"/>
            <a:chOff x="1733550" y="3700462"/>
            <a:chExt cx="1951038" cy="738188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3553881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447800" y="3897655"/>
            <a:ext cx="15494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4250266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912612-D915-4BB5-92F8-7AB001FDB413}"/>
              </a:ext>
            </a:extLst>
          </p:cNvPr>
          <p:cNvSpPr txBox="1"/>
          <p:nvPr/>
        </p:nvSpPr>
        <p:spPr>
          <a:xfrm>
            <a:off x="3287496" y="3864634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1D9BA1"/>
                </a:solidFill>
                <a:latin typeface="Ancizar Sans" panose="020B0602040300000003" pitchFamily="34" charset="0"/>
              </a:rPr>
              <a:t>Limitaciones sobre los valores de las variables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9292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508000" y="1358901"/>
            <a:ext cx="2601384" cy="1155700"/>
            <a:chOff x="1733550" y="3700462"/>
            <a:chExt cx="1951038" cy="738188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14583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447800" y="1802157"/>
            <a:ext cx="15494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47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912612-D915-4BB5-92F8-7AB001FDB413}"/>
              </a:ext>
            </a:extLst>
          </p:cNvPr>
          <p:cNvSpPr txBox="1"/>
          <p:nvPr/>
        </p:nvSpPr>
        <p:spPr>
          <a:xfrm>
            <a:off x="3287496" y="1769135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1D9BA1"/>
                </a:solidFill>
                <a:latin typeface="Ancizar Sans" panose="020B0602040300000003" pitchFamily="34" charset="0"/>
              </a:rPr>
              <a:t>Limitaciones sobre los valores de las variables de decisión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A1AE29EF-6D03-45A4-B26E-2E6C062FD9A3}"/>
              </a:ext>
            </a:extLst>
          </p:cNvPr>
          <p:cNvSpPr txBox="1"/>
          <p:nvPr/>
        </p:nvSpPr>
        <p:spPr>
          <a:xfrm>
            <a:off x="850902" y="2921001"/>
            <a:ext cx="104835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1: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Se pueden usar cada semana no más de 100 horas de tiempo de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acabado</a:t>
            </a:r>
          </a:p>
        </p:txBody>
      </p:sp>
      <p:sp>
        <p:nvSpPr>
          <p:cNvPr id="34" name="TextBox 68">
            <a:extLst>
              <a:ext uri="{FF2B5EF4-FFF2-40B4-BE49-F238E27FC236}">
                <a16:creationId xmlns:a16="http://schemas.microsoft.com/office/drawing/2014/main" id="{085526DA-A344-49FD-B7FD-77B1F5426CDD}"/>
              </a:ext>
            </a:extLst>
          </p:cNvPr>
          <p:cNvSpPr txBox="1"/>
          <p:nvPr/>
        </p:nvSpPr>
        <p:spPr>
          <a:xfrm>
            <a:off x="812801" y="3754737"/>
            <a:ext cx="1048250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2: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Cada semana se pueden usar no más de 80 horas de tiempo en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carpintería</a:t>
            </a:r>
          </a:p>
        </p:txBody>
      </p:sp>
      <p:sp>
        <p:nvSpPr>
          <p:cNvPr id="36" name="TextBox 68">
            <a:extLst>
              <a:ext uri="{FF2B5EF4-FFF2-40B4-BE49-F238E27FC236}">
                <a16:creationId xmlns:a16="http://schemas.microsoft.com/office/drawing/2014/main" id="{378C3794-A7B3-4A77-B1E7-E726FFD1220F}"/>
              </a:ext>
            </a:extLst>
          </p:cNvPr>
          <p:cNvSpPr txBox="1"/>
          <p:nvPr/>
        </p:nvSpPr>
        <p:spPr>
          <a:xfrm>
            <a:off x="850902" y="4588473"/>
            <a:ext cx="1048250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9945" indent="-1559945"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3: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Debido a la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demanda limitada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, cuando mucho se deben producir cada semana 40 soldados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5B832DC-CC12-4900-A828-F269F3796423}"/>
              </a:ext>
            </a:extLst>
          </p:cNvPr>
          <p:cNvSpPr txBox="1"/>
          <p:nvPr/>
        </p:nvSpPr>
        <p:spPr>
          <a:xfrm>
            <a:off x="850901" y="5751753"/>
            <a:ext cx="10361395" cy="748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133" dirty="0">
                <a:solidFill>
                  <a:schemeClr val="accent3">
                    <a:lumMod val="50000"/>
                  </a:schemeClr>
                </a:solidFill>
                <a:latin typeface="Ancizar Sans" panose="020B0602040300000003" pitchFamily="34" charset="0"/>
              </a:rPr>
              <a:t>Considerar que la cantidad de materia prima en existencia es ilimitada, así que no hay restricción alguna relacionada con esto</a:t>
            </a:r>
            <a:endParaRPr lang="es-ES" sz="2133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4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508000" y="1358901"/>
            <a:ext cx="2601384" cy="1155700"/>
            <a:chOff x="1733550" y="3700462"/>
            <a:chExt cx="1951038" cy="738188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14583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447800" y="1802157"/>
            <a:ext cx="15494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47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912612-D915-4BB5-92F8-7AB001FDB413}"/>
              </a:ext>
            </a:extLst>
          </p:cNvPr>
          <p:cNvSpPr txBox="1"/>
          <p:nvPr/>
        </p:nvSpPr>
        <p:spPr>
          <a:xfrm>
            <a:off x="3287496" y="1769135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1D9BA1"/>
                </a:solidFill>
                <a:latin typeface="Ancizar Sans" panose="020B0602040300000003" pitchFamily="34" charset="0"/>
              </a:rPr>
              <a:t>Limitaciones sobre los valores de las variables de decisión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A1AE29EF-6D03-45A4-B26E-2E6C062FD9A3}"/>
              </a:ext>
            </a:extLst>
          </p:cNvPr>
          <p:cNvSpPr txBox="1"/>
          <p:nvPr/>
        </p:nvSpPr>
        <p:spPr>
          <a:xfrm>
            <a:off x="850902" y="2921001"/>
            <a:ext cx="104835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1: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Se pueden usar cada semana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no mas de 100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 horas de tiempo de acabado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AF28F21-C2ED-4297-9A3B-ECB45243E7B7}"/>
                  </a:ext>
                </a:extLst>
              </p:cNvPr>
              <p:cNvSpPr txBox="1"/>
              <p:nvPr/>
            </p:nvSpPr>
            <p:spPr>
              <a:xfrm>
                <a:off x="2881843" y="3613592"/>
                <a:ext cx="4673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7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𝒉𝒐𝒓𝒂𝒔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𝒂𝒄𝒂𝒃𝒂𝒅𝒐</m:t>
                              </m:r>
                            </m:num>
                            <m:den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𝒔𝒐𝒍𝒅𝒂𝒅𝒐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7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𝑺𝒐𝒍𝒅𝒂𝒅𝒐𝒔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𝒇𝒂𝒃𝒓𝒊𝒄𝒂𝒅𝒐𝒔</m:t>
                              </m:r>
                            </m:num>
                            <m:den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AF28F21-C2ED-4297-9A3B-ECB45243E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843" y="3613592"/>
                <a:ext cx="4673600" cy="100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9404FEF-71C5-4336-8762-768C18BC896B}"/>
                  </a:ext>
                </a:extLst>
              </p:cNvPr>
              <p:cNvSpPr txBox="1"/>
              <p:nvPr/>
            </p:nvSpPr>
            <p:spPr>
              <a:xfrm>
                <a:off x="7337022" y="3920267"/>
                <a:ext cx="450141" cy="359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733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9404FEF-71C5-4336-8762-768C18BC8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22" y="3920267"/>
                <a:ext cx="450141" cy="3590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1436F2-B2C1-4E94-988B-BF66874A9756}"/>
                  </a:ext>
                </a:extLst>
              </p:cNvPr>
              <p:cNvSpPr txBox="1"/>
              <p:nvPr/>
            </p:nvSpPr>
            <p:spPr>
              <a:xfrm>
                <a:off x="285744" y="3800276"/>
                <a:ext cx="2711456" cy="599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𝒂𝒄𝒂𝒃𝒂𝒅𝒐</m:t>
                          </m:r>
                        </m:num>
                        <m:den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𝑺𝒆𝒎𝒂𝒏𝒂</m:t>
                          </m:r>
                        </m:den>
                      </m:f>
                      <m:r>
                        <a:rPr lang="es-CO" sz="1733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1436F2-B2C1-4E94-988B-BF66874A9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44" y="3800276"/>
                <a:ext cx="2711456" cy="599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D80A664-3901-484C-ADE2-FBB5D46E41C5}"/>
                  </a:ext>
                </a:extLst>
              </p:cNvPr>
              <p:cNvSpPr txBox="1"/>
              <p:nvPr/>
            </p:nvSpPr>
            <p:spPr>
              <a:xfrm>
                <a:off x="7565437" y="3613592"/>
                <a:ext cx="4310633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7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𝒉𝒐𝒓𝒂𝒔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𝒂𝒄𝒂𝒃𝒂𝒅𝒐</m:t>
                              </m:r>
                            </m:num>
                            <m:den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𝒕𝒓𝒆𝒏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7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𝒕𝒓𝒆𝒏𝒆𝒔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𝒇𝒂𝒃𝒓𝒊𝒄𝒂𝒅𝒐𝒔</m:t>
                              </m:r>
                            </m:num>
                            <m:den>
                              <m:r>
                                <a:rPr lang="es-CO" sz="1733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D80A664-3901-484C-ADE2-FBB5D46E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37" y="3613592"/>
                <a:ext cx="4310633" cy="1003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5E672B-F361-4DAF-97AA-F03A891B0CC9}"/>
                  </a:ext>
                </a:extLst>
              </p:cNvPr>
              <p:cNvSpPr txBox="1"/>
              <p:nvPr/>
            </p:nvSpPr>
            <p:spPr>
              <a:xfrm>
                <a:off x="6166449" y="4935965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5E672B-F361-4DAF-97AA-F03A891B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449" y="4935965"/>
                <a:ext cx="1726740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96AE30E-8ED8-4A1B-A1E3-4B536C306B45}"/>
                  </a:ext>
                </a:extLst>
              </p:cNvPr>
              <p:cNvSpPr txBox="1"/>
              <p:nvPr/>
            </p:nvSpPr>
            <p:spPr>
              <a:xfrm>
                <a:off x="3759201" y="4831169"/>
                <a:ext cx="2823641" cy="599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𝒂𝒄𝒂𝒃𝒂𝒅𝒐</m:t>
                          </m:r>
                        </m:num>
                        <m:den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𝑺𝒆𝒎𝒂𝒏𝒂</m:t>
                          </m:r>
                        </m:den>
                      </m:f>
                      <m:r>
                        <a:rPr lang="es-CO" sz="1733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96AE30E-8ED8-4A1B-A1E3-4B536C306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1" y="4831169"/>
                <a:ext cx="2823641" cy="599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/>
              <p:nvPr/>
            </p:nvSpPr>
            <p:spPr>
              <a:xfrm>
                <a:off x="5486400" y="5664201"/>
                <a:ext cx="142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sym typeface="Symbol" pitchFamily="2" charset="2"/>
                  </a:rPr>
                  <a:t></a:t>
                </a:r>
                <a:r>
                  <a:rPr lang="es-CO" sz="1867" dirty="0"/>
                  <a:t> </a:t>
                </a:r>
                <a14:m>
                  <m:oMath xmlns:m="http://schemas.openxmlformats.org/officeDocument/2006/math">
                    <m:r>
                      <a:rPr lang="es-ES" sz="1733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733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733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s-ES" sz="1733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64201"/>
                <a:ext cx="1422400" cy="461665"/>
              </a:xfrm>
              <a:prstGeom prst="rect">
                <a:avLst/>
              </a:prstGeom>
              <a:blipFill>
                <a:blip r:embed="rId9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/>
              <p:nvPr/>
            </p:nvSpPr>
            <p:spPr>
              <a:xfrm>
                <a:off x="3861261" y="5761832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61" y="5761832"/>
                <a:ext cx="1726740" cy="4103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xplosión: 14 puntos 26">
            <a:extLst>
              <a:ext uri="{FF2B5EF4-FFF2-40B4-BE49-F238E27FC236}">
                <a16:creationId xmlns:a16="http://schemas.microsoft.com/office/drawing/2014/main" id="{56608B69-A37F-1542-9FA4-C2EB64A74FC7}"/>
              </a:ext>
            </a:extLst>
          </p:cNvPr>
          <p:cNvSpPr/>
          <p:nvPr/>
        </p:nvSpPr>
        <p:spPr bwMode="auto">
          <a:xfrm>
            <a:off x="9347200" y="4851401"/>
            <a:ext cx="2985600" cy="2110673"/>
          </a:xfrm>
          <a:prstGeom prst="irregularSeal2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CO" sz="1600" b="1" dirty="0">
                <a:latin typeface="Ancizar Sans" panose="020B0602040300000003" pitchFamily="34" charset="0"/>
              </a:rPr>
              <a:t>Observe que las unidades de todos los términos sean iguales</a:t>
            </a:r>
            <a:endParaRPr lang="es-ES" sz="1600" b="1" dirty="0"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3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  <p:bldP spid="29" grpId="0"/>
      <p:bldP spid="30" grpId="0"/>
      <p:bldP spid="31" grpId="0"/>
      <p:bldP spid="32" grpId="0"/>
      <p:bldP spid="35" grpId="0"/>
      <p:bldP spid="37" grpId="0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03854" y="27685"/>
            <a:ext cx="8853697" cy="360040"/>
          </a:xfrm>
        </p:spPr>
        <p:txBody>
          <a:bodyPr>
            <a:noAutofit/>
          </a:bodyPr>
          <a:lstStyle/>
          <a:p>
            <a:r>
              <a:rPr lang="es-CO" sz="2400" dirty="0"/>
              <a:t>Sectores de aplicación de la investigación de operaciones (2/2)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958" y="404664"/>
            <a:ext cx="7558236" cy="604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2207569" y="6420396"/>
            <a:ext cx="835335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s-CO" sz="1200" i="1" dirty="0" err="1"/>
              <a:t>Source</a:t>
            </a:r>
            <a:r>
              <a:rPr lang="es-CO" sz="1200" i="1" dirty="0"/>
              <a:t> : </a:t>
            </a:r>
            <a:r>
              <a:rPr lang="en-US" sz="1200" i="1" dirty="0"/>
              <a:t>Hillier y Lieberman. </a:t>
            </a:r>
            <a:r>
              <a:rPr lang="en-US" sz="1200" i="1" dirty="0" err="1"/>
              <a:t>Introducción</a:t>
            </a:r>
            <a:r>
              <a:rPr lang="en-US" sz="1200" i="1" dirty="0"/>
              <a:t> a la </a:t>
            </a:r>
            <a:r>
              <a:rPr lang="en-US" sz="1200" i="1" dirty="0" err="1"/>
              <a:t>Investigación</a:t>
            </a:r>
            <a:r>
              <a:rPr lang="en-US" sz="1200" i="1" dirty="0"/>
              <a:t> de </a:t>
            </a:r>
            <a:r>
              <a:rPr lang="en-US" sz="1200" i="1" dirty="0" err="1"/>
              <a:t>Operaciones</a:t>
            </a:r>
            <a:r>
              <a:rPr lang="en-US" sz="1200" dirty="0"/>
              <a:t>. 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565846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508000" y="1358901"/>
            <a:ext cx="2601384" cy="1155700"/>
            <a:chOff x="1733550" y="3700462"/>
            <a:chExt cx="1951038" cy="738188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14583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447800" y="1802157"/>
            <a:ext cx="15494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47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912612-D915-4BB5-92F8-7AB001FDB413}"/>
              </a:ext>
            </a:extLst>
          </p:cNvPr>
          <p:cNvSpPr txBox="1"/>
          <p:nvPr/>
        </p:nvSpPr>
        <p:spPr>
          <a:xfrm>
            <a:off x="3287496" y="1769135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1D9BA1"/>
                </a:solidFill>
                <a:latin typeface="Ancizar Sans" panose="020B0602040300000003" pitchFamily="34" charset="0"/>
              </a:rPr>
              <a:t>Limitaciones sobre los valores de las variables de decisión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A1AE29EF-6D03-45A4-B26E-2E6C062FD9A3}"/>
              </a:ext>
            </a:extLst>
          </p:cNvPr>
          <p:cNvSpPr txBox="1"/>
          <p:nvPr/>
        </p:nvSpPr>
        <p:spPr>
          <a:xfrm>
            <a:off x="850902" y="2921001"/>
            <a:ext cx="1048358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2: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Cada semana se pueden usar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no mas de 80 horas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de tiempo en carpintería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AF28F21-C2ED-4297-9A3B-ECB45243E7B7}"/>
                  </a:ext>
                </a:extLst>
              </p:cNvPr>
              <p:cNvSpPr txBox="1"/>
              <p:nvPr/>
            </p:nvSpPr>
            <p:spPr>
              <a:xfrm>
                <a:off x="2881843" y="3613592"/>
                <a:ext cx="4673600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𝒉𝒐𝒓𝒂𝒔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𝒄𝒂𝒓𝒑𝒊𝒏𝒕𝒆𝒓𝒊𝒂</m:t>
                              </m:r>
                            </m:num>
                            <m:den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𝒔𝒐𝒍𝒅𝒂𝒅𝒐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𝑺𝒐𝒍𝒅𝒂𝒅𝒐𝒔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𝒇𝒂𝒃𝒓𝒊𝒄𝒂𝒅𝒐𝒔</m:t>
                              </m:r>
                            </m:num>
                            <m:den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AF28F21-C2ED-4297-9A3B-ECB45243E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843" y="3613592"/>
                <a:ext cx="4673600" cy="1003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9404FEF-71C5-4336-8762-768C18BC896B}"/>
                  </a:ext>
                </a:extLst>
              </p:cNvPr>
              <p:cNvSpPr txBox="1"/>
              <p:nvPr/>
            </p:nvSpPr>
            <p:spPr>
              <a:xfrm>
                <a:off x="7337022" y="3920267"/>
                <a:ext cx="4501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600" b="1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F9404FEF-71C5-4336-8762-768C18BC8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22" y="3920267"/>
                <a:ext cx="45014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1436F2-B2C1-4E94-988B-BF66874A9756}"/>
                  </a:ext>
                </a:extLst>
              </p:cNvPr>
              <p:cNvSpPr txBox="1"/>
              <p:nvPr/>
            </p:nvSpPr>
            <p:spPr>
              <a:xfrm>
                <a:off x="102711" y="3800248"/>
                <a:ext cx="3109384" cy="560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𝒄𝒂𝒓𝒑𝒊𝒏𝒕𝒆𝒓𝒊𝒂</m:t>
                          </m:r>
                        </m:num>
                        <m:den>
                          <m:r>
                            <a:rPr lang="es-CO" sz="1600" b="1" i="1">
                              <a:latin typeface="Cambria Math" panose="02040503050406030204" pitchFamily="18" charset="0"/>
                            </a:rPr>
                            <m:t>𝑺𝒆𝒎𝒂𝒏𝒂</m:t>
                          </m:r>
                        </m:den>
                      </m:f>
                      <m:r>
                        <a:rPr lang="es-CO" sz="16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1436F2-B2C1-4E94-988B-BF66874A9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1" y="3800248"/>
                <a:ext cx="3109384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D80A664-3901-484C-ADE2-FBB5D46E41C5}"/>
                  </a:ext>
                </a:extLst>
              </p:cNvPr>
              <p:cNvSpPr txBox="1"/>
              <p:nvPr/>
            </p:nvSpPr>
            <p:spPr>
              <a:xfrm>
                <a:off x="7565437" y="3613592"/>
                <a:ext cx="4310633" cy="1003200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𝒉𝒐𝒓𝒂𝒔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𝒄𝒂𝒓𝒑𝒊𝒏𝒕𝒆𝒓𝒊𝒂</m:t>
                              </m:r>
                            </m:num>
                            <m:den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𝒕𝒓𝒆𝒏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O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𝒕𝒓𝒆𝒏𝒆𝒔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𝒇𝒂𝒃𝒓𝒊𝒄𝒂𝒅𝒐𝒔</m:t>
                              </m:r>
                            </m:num>
                            <m:den>
                              <m:r>
                                <a:rPr lang="es-CO" sz="1600" b="1" i="1">
                                  <a:latin typeface="Cambria Math" panose="02040503050406030204" pitchFamily="18" charset="0"/>
                                </a:rPr>
                                <m:t>𝒔𝒆𝒎𝒂𝒏𝒂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D80A664-3901-484C-ADE2-FBB5D46E4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437" y="3613592"/>
                <a:ext cx="4310633" cy="1003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5E672B-F361-4DAF-97AA-F03A891B0CC9}"/>
                  </a:ext>
                </a:extLst>
              </p:cNvPr>
              <p:cNvSpPr txBox="1"/>
              <p:nvPr/>
            </p:nvSpPr>
            <p:spPr>
              <a:xfrm>
                <a:off x="6060423" y="4941801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05E672B-F361-4DAF-97AA-F03A891B0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423" y="4941801"/>
                <a:ext cx="1726740" cy="4103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96AE30E-8ED8-4A1B-A1E3-4B536C306B45}"/>
                  </a:ext>
                </a:extLst>
              </p:cNvPr>
              <p:cNvSpPr txBox="1"/>
              <p:nvPr/>
            </p:nvSpPr>
            <p:spPr>
              <a:xfrm>
                <a:off x="3454401" y="4831169"/>
                <a:ext cx="3128441" cy="599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733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𝒉𝒐𝒓𝒂𝒔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𝒄𝒂𝒓𝒑𝒊𝒏𝒕𝒆𝒓𝒊𝒂</m:t>
                          </m:r>
                        </m:num>
                        <m:den>
                          <m:r>
                            <a:rPr lang="es-CO" sz="1733" b="1" i="1">
                              <a:latin typeface="Cambria Math" panose="02040503050406030204" pitchFamily="18" charset="0"/>
                            </a:rPr>
                            <m:t>𝑺𝒆𝒎𝒂𝒏𝒂</m:t>
                          </m:r>
                        </m:den>
                      </m:f>
                      <m:r>
                        <a:rPr lang="es-CO" sz="1733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96AE30E-8ED8-4A1B-A1E3-4B536C306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1" y="4831169"/>
                <a:ext cx="3128441" cy="599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/>
              <p:nvPr/>
            </p:nvSpPr>
            <p:spPr>
              <a:xfrm>
                <a:off x="7213600" y="5765801"/>
                <a:ext cx="1282699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s-ES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00" y="5765801"/>
                <a:ext cx="1282699" cy="3727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/>
              <p:nvPr/>
            </p:nvSpPr>
            <p:spPr>
              <a:xfrm>
                <a:off x="6103918" y="5765490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918" y="5765490"/>
                <a:ext cx="1726740" cy="4103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6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0" grpId="0"/>
      <p:bldP spid="31" grpId="0"/>
      <p:bldP spid="32" grpId="0"/>
      <p:bldP spid="35" grpId="0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508000" y="1358901"/>
            <a:ext cx="2601384" cy="1155700"/>
            <a:chOff x="1733550" y="3700462"/>
            <a:chExt cx="1951038" cy="738188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14583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447800" y="1802157"/>
            <a:ext cx="154940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1547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6912612-D915-4BB5-92F8-7AB001FDB413}"/>
              </a:ext>
            </a:extLst>
          </p:cNvPr>
          <p:cNvSpPr txBox="1"/>
          <p:nvPr/>
        </p:nvSpPr>
        <p:spPr>
          <a:xfrm>
            <a:off x="3287496" y="1769135"/>
            <a:ext cx="792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1D9BA1"/>
                </a:solidFill>
                <a:latin typeface="Ancizar Sans" panose="020B0602040300000003" pitchFamily="34" charset="0"/>
              </a:rPr>
              <a:t>Limitaciones sobre los valores de las variables de decisión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A1AE29EF-6D03-45A4-B26E-2E6C062FD9A3}"/>
              </a:ext>
            </a:extLst>
          </p:cNvPr>
          <p:cNvSpPr txBox="1"/>
          <p:nvPr/>
        </p:nvSpPr>
        <p:spPr>
          <a:xfrm>
            <a:off x="850902" y="2921001"/>
            <a:ext cx="104835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9945" indent="-1559945"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Restricción 3: 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Debido a la </a:t>
            </a:r>
            <a:r>
              <a:rPr lang="es-CO" sz="2133" dirty="0">
                <a:solidFill>
                  <a:srgbClr val="1D9BA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demanda limitada</a:t>
            </a:r>
            <a:r>
              <a:rPr lang="es-CO" sz="2133" dirty="0">
                <a:solidFill>
                  <a:srgbClr val="1D9BA1"/>
                </a:solidFill>
                <a:latin typeface="Ancizar Sans" panose="020B0602040300000003" pitchFamily="34" charset="0"/>
              </a:rPr>
              <a:t>, cuando mucho se deben producir cada semana 40 soldados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/>
              <p:nvPr/>
            </p:nvSpPr>
            <p:spPr>
              <a:xfrm>
                <a:off x="4978401" y="4400825"/>
                <a:ext cx="1206276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5FD198B-DA1C-4893-9A5C-B537C913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01" y="4400825"/>
                <a:ext cx="1206276" cy="372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/>
              <p:nvPr/>
            </p:nvSpPr>
            <p:spPr>
              <a:xfrm>
                <a:off x="3657601" y="4360124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69F79777-75CE-4B3A-9891-FD29C843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4360124"/>
                <a:ext cx="1726740" cy="41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0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/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1867" b="1" i="1">
                              <a:solidFill>
                                <a:srgbClr val="42BA9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𝐶𝑎𝑛𝑡𝑖𝑑𝑎𝑑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𝑠𝑜𝑙𝑑𝑎𝑑𝑜𝑠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𝑓𝑎𝑏𝑟𝑖𝑐𝑎</m:t>
                      </m:r>
                      <m:r>
                        <a:rPr lang="es-ES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𝑝𝑜𝑟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i="1">
                          <a:solidFill>
                            <a:srgbClr val="42BA97"/>
                          </a:solidFill>
                          <a:latin typeface="Cambria Math" panose="02040503050406030204" pitchFamily="18" charset="0"/>
                        </a:rPr>
                        <m:t>𝑠𝑒𝑚𝑎𝑛𝑎</m:t>
                      </m:r>
                    </m:oMath>
                  </m:oMathPara>
                </a14:m>
                <a:endParaRPr lang="es-ES" sz="1867" dirty="0">
                  <a:solidFill>
                    <a:srgbClr val="42BA97"/>
                  </a:solidFill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CCB3B175-BEE0-489A-AAD7-5067408C7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103105"/>
                <a:ext cx="8679504" cy="287323"/>
              </a:xfrm>
              <a:prstGeom prst="rect">
                <a:avLst/>
              </a:prstGeom>
              <a:blipFill>
                <a:blip r:embed="rId3"/>
                <a:stretch>
                  <a:fillRect l="-702" b="-31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/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37061" indent="-237061"/>
                <a14:m>
                  <m:oMath xmlns:m="http://schemas.openxmlformats.org/officeDocument/2006/math">
                    <m:sSub>
                      <m:sSubPr>
                        <m:ctrlPr>
                          <a:rPr lang="es-CO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sz="1867" b="1" i="1">
                            <a:solidFill>
                              <a:srgbClr val="42BA97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s-ES" sz="1867" i="1" dirty="0">
                    <a:solidFill>
                      <a:srgbClr val="42BA97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𝐶𝑎𝑛𝑡𝑖𝑑𝑎𝑑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𝑡𝑟𝑒𝑛𝑒𝑠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𝑓𝑎𝑏𝑟𝑖𝑐𝑎</m:t>
                    </m:r>
                    <m:r>
                      <a:rPr lang="es-ES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𝑝𝑜𝑟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867" i="1">
                        <a:solidFill>
                          <a:srgbClr val="42BA97"/>
                        </a:solidFill>
                        <a:latin typeface="Cambria Math" panose="02040503050406030204" pitchFamily="18" charset="0"/>
                      </a:rPr>
                      <m:t>𝑠𝑒𝑚𝑎𝑛𝑎</m:t>
                    </m:r>
                  </m:oMath>
                </a14:m>
                <a:endParaRPr lang="es-ES" sz="1867" i="1" dirty="0">
                  <a:solidFill>
                    <a:srgbClr val="42BA9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326091D-D549-4DDD-BEB8-8E19200F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00" y="2451061"/>
                <a:ext cx="8679504" cy="287323"/>
              </a:xfrm>
              <a:prstGeom prst="rect">
                <a:avLst/>
              </a:prstGeom>
              <a:blipFill>
                <a:blip r:embed="rId4"/>
                <a:stretch>
                  <a:fillRect l="-702" t="-25532" b="-5106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4">
            <a:extLst>
              <a:ext uri="{FF2B5EF4-FFF2-40B4-BE49-F238E27FC236}">
                <a16:creationId xmlns:a16="http://schemas.microsoft.com/office/drawing/2014/main" id="{6C327779-2E06-4DD6-A271-ACAFFEF4D598}"/>
              </a:ext>
            </a:extLst>
          </p:cNvPr>
          <p:cNvSpPr>
            <a:spLocks/>
          </p:cNvSpPr>
          <p:nvPr/>
        </p:nvSpPr>
        <p:spPr bwMode="auto">
          <a:xfrm>
            <a:off x="514352" y="1957795"/>
            <a:ext cx="2595033" cy="88976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43" y="1"/>
              </a:cxn>
              <a:cxn ang="0">
                <a:pos x="12" y="4"/>
              </a:cxn>
              <a:cxn ang="0">
                <a:pos x="0" y="24"/>
              </a:cxn>
              <a:cxn ang="0">
                <a:pos x="0" y="61"/>
              </a:cxn>
              <a:cxn ang="0">
                <a:pos x="0" y="97"/>
              </a:cxn>
              <a:cxn ang="0">
                <a:pos x="0" y="106"/>
              </a:cxn>
              <a:cxn ang="0">
                <a:pos x="0" y="113"/>
              </a:cxn>
              <a:cxn ang="0">
                <a:pos x="16" y="137"/>
              </a:cxn>
              <a:cxn ang="0">
                <a:pos x="51" y="148"/>
              </a:cxn>
              <a:cxn ang="0">
                <a:pos x="55" y="149"/>
              </a:cxn>
              <a:cxn ang="0">
                <a:pos x="516" y="149"/>
              </a:cxn>
              <a:cxn ang="0">
                <a:pos x="516" y="0"/>
              </a:cxn>
              <a:cxn ang="0">
                <a:pos x="502" y="0"/>
              </a:cxn>
              <a:cxn ang="0">
                <a:pos x="292" y="0"/>
              </a:cxn>
              <a:cxn ang="0">
                <a:pos x="164" y="0"/>
              </a:cxn>
              <a:cxn ang="0">
                <a:pos x="112" y="0"/>
              </a:cxn>
              <a:cxn ang="0">
                <a:pos x="56" y="0"/>
              </a:cxn>
            </a:cxnLst>
            <a:rect l="0" t="0" r="r" b="b"/>
            <a:pathLst>
              <a:path w="516" h="149">
                <a:moveTo>
                  <a:pt x="56" y="0"/>
                </a:moveTo>
                <a:cubicBezTo>
                  <a:pt x="52" y="0"/>
                  <a:pt x="47" y="1"/>
                  <a:pt x="43" y="1"/>
                </a:cubicBezTo>
                <a:cubicBezTo>
                  <a:pt x="32" y="1"/>
                  <a:pt x="22" y="1"/>
                  <a:pt x="12" y="4"/>
                </a:cubicBezTo>
                <a:cubicBezTo>
                  <a:pt x="0" y="8"/>
                  <a:pt x="0" y="12"/>
                  <a:pt x="0" y="24"/>
                </a:cubicBezTo>
                <a:cubicBezTo>
                  <a:pt x="0" y="36"/>
                  <a:pt x="0" y="48"/>
                  <a:pt x="0" y="61"/>
                </a:cubicBezTo>
                <a:cubicBezTo>
                  <a:pt x="0" y="73"/>
                  <a:pt x="0" y="85"/>
                  <a:pt x="0" y="97"/>
                </a:cubicBezTo>
                <a:cubicBezTo>
                  <a:pt x="0" y="100"/>
                  <a:pt x="0" y="103"/>
                  <a:pt x="0" y="106"/>
                </a:cubicBezTo>
                <a:cubicBezTo>
                  <a:pt x="0" y="108"/>
                  <a:pt x="0" y="110"/>
                  <a:pt x="0" y="113"/>
                </a:cubicBezTo>
                <a:cubicBezTo>
                  <a:pt x="1" y="123"/>
                  <a:pt x="8" y="132"/>
                  <a:pt x="16" y="137"/>
                </a:cubicBezTo>
                <a:cubicBezTo>
                  <a:pt x="26" y="144"/>
                  <a:pt x="39" y="147"/>
                  <a:pt x="51" y="148"/>
                </a:cubicBezTo>
                <a:cubicBezTo>
                  <a:pt x="52" y="149"/>
                  <a:pt x="54" y="149"/>
                  <a:pt x="55" y="149"/>
                </a:cubicBezTo>
                <a:cubicBezTo>
                  <a:pt x="516" y="149"/>
                  <a:pt x="516" y="149"/>
                  <a:pt x="516" y="149"/>
                </a:cubicBezTo>
                <a:cubicBezTo>
                  <a:pt x="516" y="149"/>
                  <a:pt x="516" y="0"/>
                  <a:pt x="516" y="0"/>
                </a:cubicBezTo>
                <a:cubicBezTo>
                  <a:pt x="516" y="0"/>
                  <a:pt x="503" y="0"/>
                  <a:pt x="502" y="0"/>
                </a:cubicBezTo>
                <a:cubicBezTo>
                  <a:pt x="432" y="0"/>
                  <a:pt x="362" y="0"/>
                  <a:pt x="292" y="0"/>
                </a:cubicBezTo>
                <a:cubicBezTo>
                  <a:pt x="249" y="0"/>
                  <a:pt x="207" y="0"/>
                  <a:pt x="164" y="0"/>
                </a:cubicBezTo>
                <a:cubicBezTo>
                  <a:pt x="147" y="0"/>
                  <a:pt x="129" y="0"/>
                  <a:pt x="112" y="0"/>
                </a:cubicBezTo>
                <a:cubicBezTo>
                  <a:pt x="93" y="0"/>
                  <a:pt x="75" y="0"/>
                  <a:pt x="56" y="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5B91FB29-D0EA-4ADC-B404-D98B05A7B3A4}"/>
              </a:ext>
            </a:extLst>
          </p:cNvPr>
          <p:cNvSpPr>
            <a:spLocks/>
          </p:cNvSpPr>
          <p:nvPr/>
        </p:nvSpPr>
        <p:spPr bwMode="auto">
          <a:xfrm>
            <a:off x="514351" y="1701800"/>
            <a:ext cx="742951" cy="882309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75" y="0"/>
              </a:cxn>
              <a:cxn ang="0">
                <a:pos x="56" y="1"/>
              </a:cxn>
              <a:cxn ang="0">
                <a:pos x="33" y="5"/>
              </a:cxn>
              <a:cxn ang="0">
                <a:pos x="23" y="10"/>
              </a:cxn>
              <a:cxn ang="0">
                <a:pos x="2" y="35"/>
              </a:cxn>
              <a:cxn ang="0">
                <a:pos x="0" y="44"/>
              </a:cxn>
              <a:cxn ang="0">
                <a:pos x="0" y="59"/>
              </a:cxn>
              <a:cxn ang="0">
                <a:pos x="0" y="96"/>
              </a:cxn>
              <a:cxn ang="0">
                <a:pos x="0" y="133"/>
              </a:cxn>
              <a:cxn ang="0">
                <a:pos x="0" y="141"/>
              </a:cxn>
              <a:cxn ang="0">
                <a:pos x="0" y="148"/>
              </a:cxn>
              <a:cxn ang="0">
                <a:pos x="4" y="134"/>
              </a:cxn>
              <a:cxn ang="0">
                <a:pos x="7" y="129"/>
              </a:cxn>
              <a:cxn ang="0">
                <a:pos x="11" y="124"/>
              </a:cxn>
              <a:cxn ang="0">
                <a:pos x="16" y="120"/>
              </a:cxn>
              <a:cxn ang="0">
                <a:pos x="34" y="111"/>
              </a:cxn>
              <a:cxn ang="0">
                <a:pos x="41" y="109"/>
              </a:cxn>
              <a:cxn ang="0">
                <a:pos x="106" y="105"/>
              </a:cxn>
              <a:cxn ang="0">
                <a:pos x="111" y="105"/>
              </a:cxn>
              <a:cxn ang="0">
                <a:pos x="148" y="105"/>
              </a:cxn>
              <a:cxn ang="0">
                <a:pos x="148" y="0"/>
              </a:cxn>
            </a:cxnLst>
            <a:rect l="0" t="0" r="r" b="b"/>
            <a:pathLst>
              <a:path w="148" h="148">
                <a:moveTo>
                  <a:pt x="148" y="0"/>
                </a:moveTo>
                <a:cubicBezTo>
                  <a:pt x="75" y="0"/>
                  <a:pt x="75" y="0"/>
                  <a:pt x="75" y="0"/>
                </a:cubicBezTo>
                <a:cubicBezTo>
                  <a:pt x="69" y="0"/>
                  <a:pt x="63" y="0"/>
                  <a:pt x="56" y="1"/>
                </a:cubicBezTo>
                <a:cubicBezTo>
                  <a:pt x="49" y="1"/>
                  <a:pt x="41" y="3"/>
                  <a:pt x="33" y="5"/>
                </a:cubicBezTo>
                <a:cubicBezTo>
                  <a:pt x="30" y="7"/>
                  <a:pt x="27" y="8"/>
                  <a:pt x="23" y="10"/>
                </a:cubicBezTo>
                <a:cubicBezTo>
                  <a:pt x="13" y="16"/>
                  <a:pt x="5" y="24"/>
                  <a:pt x="2" y="35"/>
                </a:cubicBezTo>
                <a:cubicBezTo>
                  <a:pt x="1" y="38"/>
                  <a:pt x="0" y="41"/>
                  <a:pt x="0" y="44"/>
                </a:cubicBezTo>
                <a:cubicBezTo>
                  <a:pt x="0" y="49"/>
                  <a:pt x="0" y="54"/>
                  <a:pt x="0" y="59"/>
                </a:cubicBezTo>
                <a:cubicBezTo>
                  <a:pt x="0" y="72"/>
                  <a:pt x="0" y="84"/>
                  <a:pt x="0" y="96"/>
                </a:cubicBezTo>
                <a:cubicBezTo>
                  <a:pt x="0" y="109"/>
                  <a:pt x="0" y="121"/>
                  <a:pt x="0" y="133"/>
                </a:cubicBezTo>
                <a:cubicBezTo>
                  <a:pt x="0" y="136"/>
                  <a:pt x="0" y="139"/>
                  <a:pt x="0" y="141"/>
                </a:cubicBezTo>
                <a:cubicBezTo>
                  <a:pt x="0" y="144"/>
                  <a:pt x="0" y="146"/>
                  <a:pt x="0" y="148"/>
                </a:cubicBezTo>
                <a:cubicBezTo>
                  <a:pt x="1" y="143"/>
                  <a:pt x="2" y="138"/>
                  <a:pt x="4" y="134"/>
                </a:cubicBezTo>
                <a:cubicBezTo>
                  <a:pt x="5" y="132"/>
                  <a:pt x="6" y="131"/>
                  <a:pt x="7" y="129"/>
                </a:cubicBezTo>
                <a:cubicBezTo>
                  <a:pt x="8" y="127"/>
                  <a:pt x="10" y="126"/>
                  <a:pt x="11" y="124"/>
                </a:cubicBezTo>
                <a:cubicBezTo>
                  <a:pt x="13" y="123"/>
                  <a:pt x="14" y="121"/>
                  <a:pt x="16" y="120"/>
                </a:cubicBezTo>
                <a:cubicBezTo>
                  <a:pt x="22" y="116"/>
                  <a:pt x="28" y="113"/>
                  <a:pt x="34" y="111"/>
                </a:cubicBezTo>
                <a:cubicBezTo>
                  <a:pt x="36" y="110"/>
                  <a:pt x="39" y="110"/>
                  <a:pt x="41" y="109"/>
                </a:cubicBezTo>
                <a:cubicBezTo>
                  <a:pt x="62" y="103"/>
                  <a:pt x="84" y="105"/>
                  <a:pt x="106" y="105"/>
                </a:cubicBezTo>
                <a:cubicBezTo>
                  <a:pt x="107" y="105"/>
                  <a:pt x="109" y="105"/>
                  <a:pt x="111" y="105"/>
                </a:cubicBezTo>
                <a:cubicBezTo>
                  <a:pt x="131" y="105"/>
                  <a:pt x="148" y="105"/>
                  <a:pt x="148" y="105"/>
                </a:cubicBezTo>
                <a:lnTo>
                  <a:pt x="14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C8847FCF-1906-4CD2-AF11-8A1F1F0AB96E}"/>
              </a:ext>
            </a:extLst>
          </p:cNvPr>
          <p:cNvSpPr>
            <a:spLocks/>
          </p:cNvSpPr>
          <p:nvPr/>
        </p:nvSpPr>
        <p:spPr bwMode="auto">
          <a:xfrm>
            <a:off x="508000" y="2315689"/>
            <a:ext cx="2601384" cy="541812"/>
          </a:xfrm>
          <a:custGeom>
            <a:avLst/>
            <a:gdLst/>
            <a:ahLst/>
            <a:cxnLst>
              <a:cxn ang="0">
                <a:pos x="517" y="87"/>
              </a:cxn>
              <a:cxn ang="0">
                <a:pos x="113" y="87"/>
              </a:cxn>
              <a:cxn ang="0">
                <a:pos x="109" y="87"/>
              </a:cxn>
              <a:cxn ang="0">
                <a:pos x="85" y="88"/>
              </a:cxn>
              <a:cxn ang="0">
                <a:pos x="65" y="87"/>
              </a:cxn>
              <a:cxn ang="0">
                <a:pos x="59" y="87"/>
              </a:cxn>
              <a:cxn ang="0">
                <a:pos x="55" y="87"/>
              </a:cxn>
              <a:cxn ang="0">
                <a:pos x="48" y="86"/>
              </a:cxn>
              <a:cxn ang="0">
                <a:pos x="20" y="77"/>
              </a:cxn>
              <a:cxn ang="0">
                <a:pos x="5" y="58"/>
              </a:cxn>
              <a:cxn ang="0">
                <a:pos x="6" y="36"/>
              </a:cxn>
              <a:cxn ang="0">
                <a:pos x="18" y="19"/>
              </a:cxn>
              <a:cxn ang="0">
                <a:pos x="22" y="16"/>
              </a:cxn>
              <a:cxn ang="0">
                <a:pos x="28" y="13"/>
              </a:cxn>
              <a:cxn ang="0">
                <a:pos x="41" y="8"/>
              </a:cxn>
              <a:cxn ang="0">
                <a:pos x="69" y="4"/>
              </a:cxn>
              <a:cxn ang="0">
                <a:pos x="97" y="3"/>
              </a:cxn>
              <a:cxn ang="0">
                <a:pos x="147" y="4"/>
              </a:cxn>
              <a:cxn ang="0">
                <a:pos x="147" y="1"/>
              </a:cxn>
              <a:cxn ang="0">
                <a:pos x="90" y="0"/>
              </a:cxn>
              <a:cxn ang="0">
                <a:pos x="62" y="1"/>
              </a:cxn>
              <a:cxn ang="0">
                <a:pos x="34" y="7"/>
              </a:cxn>
              <a:cxn ang="0">
                <a:pos x="22" y="13"/>
              </a:cxn>
              <a:cxn ang="0">
                <a:pos x="13" y="20"/>
              </a:cxn>
              <a:cxn ang="0">
                <a:pos x="2" y="38"/>
              </a:cxn>
              <a:cxn ang="0">
                <a:pos x="3" y="61"/>
              </a:cxn>
              <a:cxn ang="0">
                <a:pos x="20" y="81"/>
              </a:cxn>
              <a:cxn ang="0">
                <a:pos x="49" y="90"/>
              </a:cxn>
              <a:cxn ang="0">
                <a:pos x="52" y="90"/>
              </a:cxn>
              <a:cxn ang="0">
                <a:pos x="56" y="90"/>
              </a:cxn>
              <a:cxn ang="0">
                <a:pos x="61" y="91"/>
              </a:cxn>
              <a:cxn ang="0">
                <a:pos x="66" y="91"/>
              </a:cxn>
              <a:cxn ang="0">
                <a:pos x="70" y="91"/>
              </a:cxn>
              <a:cxn ang="0">
                <a:pos x="73" y="91"/>
              </a:cxn>
              <a:cxn ang="0">
                <a:pos x="77" y="91"/>
              </a:cxn>
              <a:cxn ang="0">
                <a:pos x="108" y="91"/>
              </a:cxn>
              <a:cxn ang="0">
                <a:pos x="112" y="91"/>
              </a:cxn>
              <a:cxn ang="0">
                <a:pos x="517" y="91"/>
              </a:cxn>
              <a:cxn ang="0">
                <a:pos x="517" y="87"/>
              </a:cxn>
            </a:cxnLst>
            <a:rect l="0" t="0" r="r" b="b"/>
            <a:pathLst>
              <a:path w="517" h="91">
                <a:moveTo>
                  <a:pt x="517" y="87"/>
                </a:moveTo>
                <a:cubicBezTo>
                  <a:pt x="312" y="87"/>
                  <a:pt x="113" y="87"/>
                  <a:pt x="113" y="87"/>
                </a:cubicBezTo>
                <a:cubicBezTo>
                  <a:pt x="112" y="87"/>
                  <a:pt x="111" y="87"/>
                  <a:pt x="109" y="87"/>
                </a:cubicBezTo>
                <a:cubicBezTo>
                  <a:pt x="101" y="87"/>
                  <a:pt x="93" y="87"/>
                  <a:pt x="85" y="88"/>
                </a:cubicBezTo>
                <a:cubicBezTo>
                  <a:pt x="78" y="88"/>
                  <a:pt x="72" y="88"/>
                  <a:pt x="65" y="87"/>
                </a:cubicBezTo>
                <a:cubicBezTo>
                  <a:pt x="63" y="87"/>
                  <a:pt x="61" y="87"/>
                  <a:pt x="59" y="87"/>
                </a:cubicBezTo>
                <a:cubicBezTo>
                  <a:pt x="58" y="87"/>
                  <a:pt x="56" y="87"/>
                  <a:pt x="55" y="87"/>
                </a:cubicBezTo>
                <a:cubicBezTo>
                  <a:pt x="52" y="87"/>
                  <a:pt x="50" y="87"/>
                  <a:pt x="48" y="86"/>
                </a:cubicBezTo>
                <a:cubicBezTo>
                  <a:pt x="38" y="85"/>
                  <a:pt x="28" y="82"/>
                  <a:pt x="20" y="77"/>
                </a:cubicBezTo>
                <a:cubicBezTo>
                  <a:pt x="13" y="72"/>
                  <a:pt x="8" y="66"/>
                  <a:pt x="5" y="58"/>
                </a:cubicBezTo>
                <a:cubicBezTo>
                  <a:pt x="3" y="51"/>
                  <a:pt x="3" y="43"/>
                  <a:pt x="6" y="36"/>
                </a:cubicBezTo>
                <a:cubicBezTo>
                  <a:pt x="8" y="29"/>
                  <a:pt x="13" y="24"/>
                  <a:pt x="18" y="19"/>
                </a:cubicBezTo>
                <a:cubicBezTo>
                  <a:pt x="19" y="18"/>
                  <a:pt x="21" y="17"/>
                  <a:pt x="22" y="16"/>
                </a:cubicBezTo>
                <a:cubicBezTo>
                  <a:pt x="24" y="15"/>
                  <a:pt x="26" y="14"/>
                  <a:pt x="28" y="13"/>
                </a:cubicBezTo>
                <a:cubicBezTo>
                  <a:pt x="32" y="11"/>
                  <a:pt x="36" y="9"/>
                  <a:pt x="41" y="8"/>
                </a:cubicBezTo>
                <a:cubicBezTo>
                  <a:pt x="50" y="5"/>
                  <a:pt x="59" y="4"/>
                  <a:pt x="69" y="4"/>
                </a:cubicBezTo>
                <a:cubicBezTo>
                  <a:pt x="78" y="3"/>
                  <a:pt x="88" y="3"/>
                  <a:pt x="97" y="3"/>
                </a:cubicBezTo>
                <a:cubicBezTo>
                  <a:pt x="114" y="3"/>
                  <a:pt x="131" y="3"/>
                  <a:pt x="147" y="4"/>
                </a:cubicBezTo>
                <a:cubicBezTo>
                  <a:pt x="149" y="4"/>
                  <a:pt x="149" y="1"/>
                  <a:pt x="147" y="1"/>
                </a:cubicBezTo>
                <a:cubicBezTo>
                  <a:pt x="128" y="0"/>
                  <a:pt x="109" y="0"/>
                  <a:pt x="90" y="0"/>
                </a:cubicBezTo>
                <a:cubicBezTo>
                  <a:pt x="81" y="0"/>
                  <a:pt x="71" y="0"/>
                  <a:pt x="62" y="1"/>
                </a:cubicBezTo>
                <a:cubicBezTo>
                  <a:pt x="52" y="2"/>
                  <a:pt x="43" y="3"/>
                  <a:pt x="34" y="7"/>
                </a:cubicBezTo>
                <a:cubicBezTo>
                  <a:pt x="30" y="8"/>
                  <a:pt x="25" y="10"/>
                  <a:pt x="22" y="13"/>
                </a:cubicBezTo>
                <a:cubicBezTo>
                  <a:pt x="18" y="15"/>
                  <a:pt x="15" y="17"/>
                  <a:pt x="13" y="20"/>
                </a:cubicBezTo>
                <a:cubicBezTo>
                  <a:pt x="7" y="25"/>
                  <a:pt x="3" y="31"/>
                  <a:pt x="2" y="38"/>
                </a:cubicBezTo>
                <a:cubicBezTo>
                  <a:pt x="0" y="46"/>
                  <a:pt x="0" y="54"/>
                  <a:pt x="3" y="61"/>
                </a:cubicBezTo>
                <a:cubicBezTo>
                  <a:pt x="6" y="69"/>
                  <a:pt x="12" y="76"/>
                  <a:pt x="20" y="81"/>
                </a:cubicBezTo>
                <a:cubicBezTo>
                  <a:pt x="28" y="86"/>
                  <a:pt x="38" y="89"/>
                  <a:pt x="49" y="90"/>
                </a:cubicBezTo>
                <a:cubicBezTo>
                  <a:pt x="50" y="90"/>
                  <a:pt x="51" y="90"/>
                  <a:pt x="52" y="90"/>
                </a:cubicBezTo>
                <a:cubicBezTo>
                  <a:pt x="54" y="90"/>
                  <a:pt x="55" y="90"/>
                  <a:pt x="56" y="90"/>
                </a:cubicBezTo>
                <a:cubicBezTo>
                  <a:pt x="58" y="91"/>
                  <a:pt x="60" y="91"/>
                  <a:pt x="61" y="91"/>
                </a:cubicBezTo>
                <a:cubicBezTo>
                  <a:pt x="63" y="91"/>
                  <a:pt x="64" y="91"/>
                  <a:pt x="66" y="91"/>
                </a:cubicBezTo>
                <a:cubicBezTo>
                  <a:pt x="67" y="91"/>
                  <a:pt x="68" y="91"/>
                  <a:pt x="70" y="91"/>
                </a:cubicBezTo>
                <a:cubicBezTo>
                  <a:pt x="71" y="91"/>
                  <a:pt x="72" y="91"/>
                  <a:pt x="73" y="91"/>
                </a:cubicBezTo>
                <a:cubicBezTo>
                  <a:pt x="74" y="91"/>
                  <a:pt x="75" y="91"/>
                  <a:pt x="77" y="91"/>
                </a:cubicBezTo>
                <a:cubicBezTo>
                  <a:pt x="87" y="91"/>
                  <a:pt x="98" y="91"/>
                  <a:pt x="108" y="91"/>
                </a:cubicBezTo>
                <a:cubicBezTo>
                  <a:pt x="110" y="91"/>
                  <a:pt x="111" y="91"/>
                  <a:pt x="112" y="91"/>
                </a:cubicBezTo>
                <a:cubicBezTo>
                  <a:pt x="112" y="91"/>
                  <a:pt x="311" y="91"/>
                  <a:pt x="517" y="91"/>
                </a:cubicBezTo>
                <a:lnTo>
                  <a:pt x="517" y="8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49" name="Freeform 47">
            <a:extLst>
              <a:ext uri="{FF2B5EF4-FFF2-40B4-BE49-F238E27FC236}">
                <a16:creationId xmlns:a16="http://schemas.microsoft.com/office/drawing/2014/main" id="{DCAA39FB-66B7-464D-8073-F0776439F93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2495493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D9C6B94E-9C64-485E-97A4-C5A8B63BE32C}"/>
              </a:ext>
            </a:extLst>
          </p:cNvPr>
          <p:cNvSpPr txBox="1"/>
          <p:nvPr/>
        </p:nvSpPr>
        <p:spPr>
          <a:xfrm>
            <a:off x="675314" y="1801283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01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95B8B9C-177B-4C9B-B0DD-9AA9034B7688}"/>
              </a:ext>
            </a:extLst>
          </p:cNvPr>
          <p:cNvSpPr txBox="1"/>
          <p:nvPr/>
        </p:nvSpPr>
        <p:spPr>
          <a:xfrm>
            <a:off x="1295399" y="2070100"/>
            <a:ext cx="144568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Variables de decisión</a:t>
            </a:r>
            <a:endParaRPr lang="es-CO" sz="1867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p:grpSp>
        <p:nvGrpSpPr>
          <p:cNvPr id="53" name="Group 62">
            <a:extLst>
              <a:ext uri="{FF2B5EF4-FFF2-40B4-BE49-F238E27FC236}">
                <a16:creationId xmlns:a16="http://schemas.microsoft.com/office/drawing/2014/main" id="{448D7ED6-503E-47BB-8304-A12A208B5D3A}"/>
              </a:ext>
            </a:extLst>
          </p:cNvPr>
          <p:cNvGrpSpPr/>
          <p:nvPr/>
        </p:nvGrpSpPr>
        <p:grpSpPr>
          <a:xfrm>
            <a:off x="508000" y="2578099"/>
            <a:ext cx="2601384" cy="1155700"/>
            <a:chOff x="1733550" y="3700462"/>
            <a:chExt cx="1951038" cy="738188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D80636B3-5FE6-4EB3-9725-05C94F438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5" name="Freeform 45">
              <a:extLst>
                <a:ext uri="{FF2B5EF4-FFF2-40B4-BE49-F238E27FC236}">
                  <a16:creationId xmlns:a16="http://schemas.microsoft.com/office/drawing/2014/main" id="{52DB9661-C11E-4FA8-AD50-FC2C10C2F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D6EA5DBD-A4AD-43CB-8E31-00BF6D90F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57" name="Freeform 47">
            <a:extLst>
              <a:ext uri="{FF2B5EF4-FFF2-40B4-BE49-F238E27FC236}">
                <a16:creationId xmlns:a16="http://schemas.microsoft.com/office/drawing/2014/main" id="{C95A8877-7767-4BF3-99D7-83EB96FE1AF3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3373966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58" name="TextBox 67">
            <a:extLst>
              <a:ext uri="{FF2B5EF4-FFF2-40B4-BE49-F238E27FC236}">
                <a16:creationId xmlns:a16="http://schemas.microsoft.com/office/drawing/2014/main" id="{0462C0BB-5046-40F3-991A-FA3890678A6F}"/>
              </a:ext>
            </a:extLst>
          </p:cNvPr>
          <p:cNvSpPr txBox="1"/>
          <p:nvPr/>
        </p:nvSpPr>
        <p:spPr>
          <a:xfrm>
            <a:off x="659285" y="2677581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02</a:t>
            </a:r>
          </a:p>
        </p:txBody>
      </p:sp>
      <p:sp>
        <p:nvSpPr>
          <p:cNvPr id="59" name="TextBox 68">
            <a:extLst>
              <a:ext uri="{FF2B5EF4-FFF2-40B4-BE49-F238E27FC236}">
                <a16:creationId xmlns:a16="http://schemas.microsoft.com/office/drawing/2014/main" id="{66781498-D6F4-47AB-A4A1-2AA73B4916B3}"/>
              </a:ext>
            </a:extLst>
          </p:cNvPr>
          <p:cNvSpPr txBox="1"/>
          <p:nvPr/>
        </p:nvSpPr>
        <p:spPr>
          <a:xfrm>
            <a:off x="1295400" y="2946399"/>
            <a:ext cx="15494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prstClr val="white"/>
                </a:solidFill>
                <a:latin typeface="Ancizar Sans" panose="020B0602040300000003" pitchFamily="34" charset="0"/>
              </a:rPr>
              <a:t>Función objetivo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/>
              <p:nvPr/>
            </p:nvSpPr>
            <p:spPr>
              <a:xfrm>
                <a:off x="4612218" y="3053247"/>
                <a:ext cx="569383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67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218" y="3053247"/>
                <a:ext cx="569383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/>
              <p:nvPr/>
            </p:nvSpPr>
            <p:spPr>
              <a:xfrm>
                <a:off x="5080461" y="3027550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solidFill>
                                <a:srgbClr val="1D629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61" y="3027550"/>
                <a:ext cx="172674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/>
              <p:nvPr/>
            </p:nvSpPr>
            <p:spPr>
              <a:xfrm>
                <a:off x="3147549" y="3089106"/>
                <a:ext cx="1526052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1867" b="1" i="1">
                          <a:solidFill>
                            <a:srgbClr val="1D6295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1867" dirty="0">
                  <a:solidFill>
                    <a:srgbClr val="1D6295"/>
                  </a:solidFill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549" y="3089106"/>
                <a:ext cx="1526052" cy="287323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70">
            <a:extLst>
              <a:ext uri="{FF2B5EF4-FFF2-40B4-BE49-F238E27FC236}">
                <a16:creationId xmlns:a16="http://schemas.microsoft.com/office/drawing/2014/main" id="{48C7CA18-D545-48C8-A3F6-BC6DD0B83C04}"/>
              </a:ext>
            </a:extLst>
          </p:cNvPr>
          <p:cNvGrpSpPr/>
          <p:nvPr/>
        </p:nvGrpSpPr>
        <p:grpSpPr>
          <a:xfrm>
            <a:off x="461720" y="3454400"/>
            <a:ext cx="2789480" cy="1603581"/>
            <a:chOff x="1698840" y="3700462"/>
            <a:chExt cx="2092110" cy="1024266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BF8F32DB-19F9-408E-8DB0-896752767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847861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C6AC4CB-F42F-4C7A-AF17-2977C855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76A91420-797D-45E1-BAF9-F8F5C80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840" y="4079258"/>
              <a:ext cx="2092110" cy="645470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25" name="TextBox 75">
            <a:extLst>
              <a:ext uri="{FF2B5EF4-FFF2-40B4-BE49-F238E27FC236}">
                <a16:creationId xmlns:a16="http://schemas.microsoft.com/office/drawing/2014/main" id="{D6DCAC2F-45DE-41E6-B3FA-82071B59ACED}"/>
              </a:ext>
            </a:extLst>
          </p:cNvPr>
          <p:cNvSpPr txBox="1"/>
          <p:nvPr/>
        </p:nvSpPr>
        <p:spPr>
          <a:xfrm>
            <a:off x="659285" y="3553881"/>
            <a:ext cx="486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03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866F795D-C76C-41BE-BBEC-276A561AFD75}"/>
              </a:ext>
            </a:extLst>
          </p:cNvPr>
          <p:cNvSpPr txBox="1"/>
          <p:nvPr/>
        </p:nvSpPr>
        <p:spPr>
          <a:xfrm>
            <a:off x="1295397" y="3897655"/>
            <a:ext cx="15494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srgbClr val="C00000"/>
                </a:solidFill>
                <a:latin typeface="Ancizar Sans" panose="020B0602040300000003" pitchFamily="34" charset="0"/>
              </a:rPr>
              <a:t>Restricciones</a:t>
            </a:r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A7AF0357-05C0-413E-BB33-97DFD726929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66484" y="4720168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31" name="TextBox 68">
            <a:extLst>
              <a:ext uri="{FF2B5EF4-FFF2-40B4-BE49-F238E27FC236}">
                <a16:creationId xmlns:a16="http://schemas.microsoft.com/office/drawing/2014/main" id="{B33EB2FA-61E8-49B1-867A-557CCB94F26D}"/>
              </a:ext>
            </a:extLst>
          </p:cNvPr>
          <p:cNvSpPr txBox="1"/>
          <p:nvPr/>
        </p:nvSpPr>
        <p:spPr>
          <a:xfrm>
            <a:off x="3251200" y="3679055"/>
            <a:ext cx="17267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1867" b="1" dirty="0">
                <a:solidFill>
                  <a:srgbClr val="1D9BA1"/>
                </a:solidFill>
                <a:latin typeface="Ancizar Sans" panose="020B0602040300000003" pitchFamily="34" charset="0"/>
              </a:rPr>
              <a:t>R1: Acabado</a:t>
            </a:r>
            <a:endParaRPr lang="es-CO" sz="1867" dirty="0">
              <a:solidFill>
                <a:srgbClr val="1D9BA1"/>
              </a:solidFill>
              <a:latin typeface="Ancizar Sans" panose="020B0602040300000003" pitchFamily="34" charset="0"/>
            </a:endParaRPr>
          </a:p>
        </p:txBody>
      </p:sp>
      <p:sp>
        <p:nvSpPr>
          <p:cNvPr id="32" name="TextBox 68">
            <a:extLst>
              <a:ext uri="{FF2B5EF4-FFF2-40B4-BE49-F238E27FC236}">
                <a16:creationId xmlns:a16="http://schemas.microsoft.com/office/drawing/2014/main" id="{4E9374C7-7392-43AE-847C-D6C048250E7F}"/>
              </a:ext>
            </a:extLst>
          </p:cNvPr>
          <p:cNvSpPr txBox="1"/>
          <p:nvPr/>
        </p:nvSpPr>
        <p:spPr>
          <a:xfrm>
            <a:off x="3252282" y="4086502"/>
            <a:ext cx="203731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defRPr/>
            </a:pP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R2: Carpintería</a:t>
            </a:r>
            <a:endParaRPr lang="es-CO" sz="2133" dirty="0">
              <a:solidFill>
                <a:srgbClr val="1D9BA1"/>
              </a:solidFill>
              <a:latin typeface="Ancizar Sans" panose="020B0602040300000003" pitchFamily="34" charset="0"/>
            </a:endParaRP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CFD0C81B-5E3C-4CAC-8702-1D18E128C04E}"/>
              </a:ext>
            </a:extLst>
          </p:cNvPr>
          <p:cNvSpPr txBox="1"/>
          <p:nvPr/>
        </p:nvSpPr>
        <p:spPr>
          <a:xfrm>
            <a:off x="3252283" y="4537907"/>
            <a:ext cx="238456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59945" indent="-1559945" defTabSz="1219170">
              <a:defRPr/>
            </a:pPr>
            <a:r>
              <a:rPr lang="es-CO" sz="1867" b="1" dirty="0">
                <a:solidFill>
                  <a:srgbClr val="1D9BA1"/>
                </a:solidFill>
                <a:latin typeface="Ancizar Sans" panose="020B0602040300000003" pitchFamily="34" charset="0"/>
              </a:rPr>
              <a:t>R3</a:t>
            </a:r>
            <a:r>
              <a:rPr lang="es-CO" sz="2133" b="1" dirty="0">
                <a:solidFill>
                  <a:srgbClr val="1D9BA1"/>
                </a:solidFill>
                <a:latin typeface="Ancizar Sans" panose="020B0602040300000003" pitchFamily="34" charset="0"/>
              </a:rPr>
              <a:t>: Dda. Soldado</a:t>
            </a:r>
            <a:endParaRPr lang="es-CO" sz="2133" dirty="0">
              <a:solidFill>
                <a:srgbClr val="1D9BA1"/>
              </a:solidFill>
              <a:latin typeface="Ancizar Sans" panose="020B0602040300000003" pitchFamily="34" charset="0"/>
            </a:endParaRPr>
          </a:p>
        </p:txBody>
      </p:sp>
      <p:grpSp>
        <p:nvGrpSpPr>
          <p:cNvPr id="47" name="Group 78">
            <a:extLst>
              <a:ext uri="{FF2B5EF4-FFF2-40B4-BE49-F238E27FC236}">
                <a16:creationId xmlns:a16="http://schemas.microsoft.com/office/drawing/2014/main" id="{7E2F8513-2C74-4684-984E-76435B2FF46B}"/>
              </a:ext>
            </a:extLst>
          </p:cNvPr>
          <p:cNvGrpSpPr/>
          <p:nvPr/>
        </p:nvGrpSpPr>
        <p:grpSpPr>
          <a:xfrm>
            <a:off x="508000" y="4749801"/>
            <a:ext cx="2601384" cy="1155700"/>
            <a:chOff x="1733550" y="3700462"/>
            <a:chExt cx="1951038" cy="738188"/>
          </a:xfrm>
        </p:grpSpPr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CA847B87-E901-40F2-9FFD-A78D465AC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863975"/>
              <a:ext cx="1946275" cy="5683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3" y="1"/>
                </a:cxn>
                <a:cxn ang="0">
                  <a:pos x="12" y="4"/>
                </a:cxn>
                <a:cxn ang="0">
                  <a:pos x="0" y="24"/>
                </a:cxn>
                <a:cxn ang="0">
                  <a:pos x="0" y="61"/>
                </a:cxn>
                <a:cxn ang="0">
                  <a:pos x="0" y="97"/>
                </a:cxn>
                <a:cxn ang="0">
                  <a:pos x="0" y="106"/>
                </a:cxn>
                <a:cxn ang="0">
                  <a:pos x="0" y="113"/>
                </a:cxn>
                <a:cxn ang="0">
                  <a:pos x="16" y="137"/>
                </a:cxn>
                <a:cxn ang="0">
                  <a:pos x="51" y="148"/>
                </a:cxn>
                <a:cxn ang="0">
                  <a:pos x="55" y="149"/>
                </a:cxn>
                <a:cxn ang="0">
                  <a:pos x="516" y="149"/>
                </a:cxn>
                <a:cxn ang="0">
                  <a:pos x="516" y="0"/>
                </a:cxn>
                <a:cxn ang="0">
                  <a:pos x="502" y="0"/>
                </a:cxn>
                <a:cxn ang="0">
                  <a:pos x="292" y="0"/>
                </a:cxn>
                <a:cxn ang="0">
                  <a:pos x="164" y="0"/>
                </a:cxn>
                <a:cxn ang="0">
                  <a:pos x="112" y="0"/>
                </a:cxn>
                <a:cxn ang="0">
                  <a:pos x="56" y="0"/>
                </a:cxn>
              </a:cxnLst>
              <a:rect l="0" t="0" r="r" b="b"/>
              <a:pathLst>
                <a:path w="516" h="149">
                  <a:moveTo>
                    <a:pt x="56" y="0"/>
                  </a:moveTo>
                  <a:cubicBezTo>
                    <a:pt x="52" y="0"/>
                    <a:pt x="47" y="1"/>
                    <a:pt x="43" y="1"/>
                  </a:cubicBezTo>
                  <a:cubicBezTo>
                    <a:pt x="32" y="1"/>
                    <a:pt x="22" y="1"/>
                    <a:pt x="12" y="4"/>
                  </a:cubicBezTo>
                  <a:cubicBezTo>
                    <a:pt x="0" y="8"/>
                    <a:pt x="0" y="12"/>
                    <a:pt x="0" y="24"/>
                  </a:cubicBezTo>
                  <a:cubicBezTo>
                    <a:pt x="0" y="36"/>
                    <a:pt x="0" y="48"/>
                    <a:pt x="0" y="61"/>
                  </a:cubicBezTo>
                  <a:cubicBezTo>
                    <a:pt x="0" y="73"/>
                    <a:pt x="0" y="85"/>
                    <a:pt x="0" y="97"/>
                  </a:cubicBezTo>
                  <a:cubicBezTo>
                    <a:pt x="0" y="100"/>
                    <a:pt x="0" y="103"/>
                    <a:pt x="0" y="106"/>
                  </a:cubicBezTo>
                  <a:cubicBezTo>
                    <a:pt x="0" y="108"/>
                    <a:pt x="0" y="110"/>
                    <a:pt x="0" y="113"/>
                  </a:cubicBezTo>
                  <a:cubicBezTo>
                    <a:pt x="1" y="123"/>
                    <a:pt x="8" y="132"/>
                    <a:pt x="16" y="137"/>
                  </a:cubicBezTo>
                  <a:cubicBezTo>
                    <a:pt x="26" y="144"/>
                    <a:pt x="39" y="147"/>
                    <a:pt x="51" y="148"/>
                  </a:cubicBezTo>
                  <a:cubicBezTo>
                    <a:pt x="52" y="149"/>
                    <a:pt x="54" y="149"/>
                    <a:pt x="55" y="149"/>
                  </a:cubicBezTo>
                  <a:cubicBezTo>
                    <a:pt x="516" y="149"/>
                    <a:pt x="516" y="149"/>
                    <a:pt x="516" y="149"/>
                  </a:cubicBezTo>
                  <a:cubicBezTo>
                    <a:pt x="516" y="149"/>
                    <a:pt x="516" y="0"/>
                    <a:pt x="516" y="0"/>
                  </a:cubicBezTo>
                  <a:cubicBezTo>
                    <a:pt x="516" y="0"/>
                    <a:pt x="503" y="0"/>
                    <a:pt x="502" y="0"/>
                  </a:cubicBezTo>
                  <a:cubicBezTo>
                    <a:pt x="432" y="0"/>
                    <a:pt x="362" y="0"/>
                    <a:pt x="292" y="0"/>
                  </a:cubicBezTo>
                  <a:cubicBezTo>
                    <a:pt x="249" y="0"/>
                    <a:pt x="207" y="0"/>
                    <a:pt x="164" y="0"/>
                  </a:cubicBezTo>
                  <a:cubicBezTo>
                    <a:pt x="147" y="0"/>
                    <a:pt x="129" y="0"/>
                    <a:pt x="112" y="0"/>
                  </a:cubicBezTo>
                  <a:cubicBezTo>
                    <a:pt x="93" y="0"/>
                    <a:pt x="75" y="0"/>
                    <a:pt x="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6D8330E-C9AB-4030-AE64-C543D260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313" y="3700462"/>
              <a:ext cx="557213" cy="563563"/>
            </a:xfrm>
            <a:custGeom>
              <a:avLst/>
              <a:gdLst/>
              <a:ahLst/>
              <a:cxnLst>
                <a:cxn ang="0">
                  <a:pos x="148" y="0"/>
                </a:cxn>
                <a:cxn ang="0">
                  <a:pos x="75" y="0"/>
                </a:cxn>
                <a:cxn ang="0">
                  <a:pos x="56" y="1"/>
                </a:cxn>
                <a:cxn ang="0">
                  <a:pos x="33" y="5"/>
                </a:cxn>
                <a:cxn ang="0">
                  <a:pos x="23" y="10"/>
                </a:cxn>
                <a:cxn ang="0">
                  <a:pos x="2" y="35"/>
                </a:cxn>
                <a:cxn ang="0">
                  <a:pos x="0" y="44"/>
                </a:cxn>
                <a:cxn ang="0">
                  <a:pos x="0" y="59"/>
                </a:cxn>
                <a:cxn ang="0">
                  <a:pos x="0" y="96"/>
                </a:cxn>
                <a:cxn ang="0">
                  <a:pos x="0" y="133"/>
                </a:cxn>
                <a:cxn ang="0">
                  <a:pos x="0" y="141"/>
                </a:cxn>
                <a:cxn ang="0">
                  <a:pos x="0" y="148"/>
                </a:cxn>
                <a:cxn ang="0">
                  <a:pos x="4" y="134"/>
                </a:cxn>
                <a:cxn ang="0">
                  <a:pos x="7" y="129"/>
                </a:cxn>
                <a:cxn ang="0">
                  <a:pos x="11" y="124"/>
                </a:cxn>
                <a:cxn ang="0">
                  <a:pos x="16" y="120"/>
                </a:cxn>
                <a:cxn ang="0">
                  <a:pos x="34" y="111"/>
                </a:cxn>
                <a:cxn ang="0">
                  <a:pos x="41" y="109"/>
                </a:cxn>
                <a:cxn ang="0">
                  <a:pos x="106" y="105"/>
                </a:cxn>
                <a:cxn ang="0">
                  <a:pos x="111" y="105"/>
                </a:cxn>
                <a:cxn ang="0">
                  <a:pos x="148" y="105"/>
                </a:cxn>
                <a:cxn ang="0">
                  <a:pos x="148" y="0"/>
                </a:cxn>
              </a:cxnLst>
              <a:rect l="0" t="0" r="r" b="b"/>
              <a:pathLst>
                <a:path w="148" h="148">
                  <a:moveTo>
                    <a:pt x="148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69" y="0"/>
                    <a:pt x="63" y="0"/>
                    <a:pt x="56" y="1"/>
                  </a:cubicBezTo>
                  <a:cubicBezTo>
                    <a:pt x="49" y="1"/>
                    <a:pt x="41" y="3"/>
                    <a:pt x="33" y="5"/>
                  </a:cubicBezTo>
                  <a:cubicBezTo>
                    <a:pt x="30" y="7"/>
                    <a:pt x="27" y="8"/>
                    <a:pt x="23" y="10"/>
                  </a:cubicBezTo>
                  <a:cubicBezTo>
                    <a:pt x="13" y="16"/>
                    <a:pt x="5" y="24"/>
                    <a:pt x="2" y="35"/>
                  </a:cubicBezTo>
                  <a:cubicBezTo>
                    <a:pt x="1" y="38"/>
                    <a:pt x="0" y="41"/>
                    <a:pt x="0" y="44"/>
                  </a:cubicBezTo>
                  <a:cubicBezTo>
                    <a:pt x="0" y="49"/>
                    <a:pt x="0" y="54"/>
                    <a:pt x="0" y="59"/>
                  </a:cubicBezTo>
                  <a:cubicBezTo>
                    <a:pt x="0" y="72"/>
                    <a:pt x="0" y="84"/>
                    <a:pt x="0" y="96"/>
                  </a:cubicBezTo>
                  <a:cubicBezTo>
                    <a:pt x="0" y="109"/>
                    <a:pt x="0" y="121"/>
                    <a:pt x="0" y="133"/>
                  </a:cubicBezTo>
                  <a:cubicBezTo>
                    <a:pt x="0" y="136"/>
                    <a:pt x="0" y="139"/>
                    <a:pt x="0" y="141"/>
                  </a:cubicBezTo>
                  <a:cubicBezTo>
                    <a:pt x="0" y="144"/>
                    <a:pt x="0" y="146"/>
                    <a:pt x="0" y="148"/>
                  </a:cubicBezTo>
                  <a:cubicBezTo>
                    <a:pt x="1" y="143"/>
                    <a:pt x="2" y="138"/>
                    <a:pt x="4" y="134"/>
                  </a:cubicBezTo>
                  <a:cubicBezTo>
                    <a:pt x="5" y="132"/>
                    <a:pt x="6" y="131"/>
                    <a:pt x="7" y="129"/>
                  </a:cubicBezTo>
                  <a:cubicBezTo>
                    <a:pt x="8" y="127"/>
                    <a:pt x="10" y="126"/>
                    <a:pt x="11" y="124"/>
                  </a:cubicBezTo>
                  <a:cubicBezTo>
                    <a:pt x="13" y="123"/>
                    <a:pt x="14" y="121"/>
                    <a:pt x="16" y="120"/>
                  </a:cubicBezTo>
                  <a:cubicBezTo>
                    <a:pt x="22" y="116"/>
                    <a:pt x="28" y="113"/>
                    <a:pt x="34" y="111"/>
                  </a:cubicBezTo>
                  <a:cubicBezTo>
                    <a:pt x="36" y="110"/>
                    <a:pt x="39" y="110"/>
                    <a:pt x="41" y="109"/>
                  </a:cubicBezTo>
                  <a:cubicBezTo>
                    <a:pt x="62" y="103"/>
                    <a:pt x="84" y="105"/>
                    <a:pt x="106" y="105"/>
                  </a:cubicBezTo>
                  <a:cubicBezTo>
                    <a:pt x="107" y="105"/>
                    <a:pt x="109" y="105"/>
                    <a:pt x="111" y="105"/>
                  </a:cubicBezTo>
                  <a:cubicBezTo>
                    <a:pt x="131" y="105"/>
                    <a:pt x="148" y="105"/>
                    <a:pt x="148" y="105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9C307439-53EB-454C-A744-15666B36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550" y="4092575"/>
              <a:ext cx="1951038" cy="346075"/>
            </a:xfrm>
            <a:custGeom>
              <a:avLst/>
              <a:gdLst/>
              <a:ahLst/>
              <a:cxnLst>
                <a:cxn ang="0">
                  <a:pos x="517" y="87"/>
                </a:cxn>
                <a:cxn ang="0">
                  <a:pos x="113" y="87"/>
                </a:cxn>
                <a:cxn ang="0">
                  <a:pos x="109" y="87"/>
                </a:cxn>
                <a:cxn ang="0">
                  <a:pos x="85" y="88"/>
                </a:cxn>
                <a:cxn ang="0">
                  <a:pos x="65" y="87"/>
                </a:cxn>
                <a:cxn ang="0">
                  <a:pos x="59" y="87"/>
                </a:cxn>
                <a:cxn ang="0">
                  <a:pos x="55" y="87"/>
                </a:cxn>
                <a:cxn ang="0">
                  <a:pos x="48" y="86"/>
                </a:cxn>
                <a:cxn ang="0">
                  <a:pos x="20" y="77"/>
                </a:cxn>
                <a:cxn ang="0">
                  <a:pos x="5" y="58"/>
                </a:cxn>
                <a:cxn ang="0">
                  <a:pos x="6" y="36"/>
                </a:cxn>
                <a:cxn ang="0">
                  <a:pos x="18" y="19"/>
                </a:cxn>
                <a:cxn ang="0">
                  <a:pos x="22" y="16"/>
                </a:cxn>
                <a:cxn ang="0">
                  <a:pos x="28" y="13"/>
                </a:cxn>
                <a:cxn ang="0">
                  <a:pos x="41" y="8"/>
                </a:cxn>
                <a:cxn ang="0">
                  <a:pos x="69" y="4"/>
                </a:cxn>
                <a:cxn ang="0">
                  <a:pos x="97" y="3"/>
                </a:cxn>
                <a:cxn ang="0">
                  <a:pos x="147" y="4"/>
                </a:cxn>
                <a:cxn ang="0">
                  <a:pos x="147" y="1"/>
                </a:cxn>
                <a:cxn ang="0">
                  <a:pos x="90" y="0"/>
                </a:cxn>
                <a:cxn ang="0">
                  <a:pos x="62" y="1"/>
                </a:cxn>
                <a:cxn ang="0">
                  <a:pos x="34" y="7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2" y="38"/>
                </a:cxn>
                <a:cxn ang="0">
                  <a:pos x="3" y="61"/>
                </a:cxn>
                <a:cxn ang="0">
                  <a:pos x="20" y="81"/>
                </a:cxn>
                <a:cxn ang="0">
                  <a:pos x="49" y="90"/>
                </a:cxn>
                <a:cxn ang="0">
                  <a:pos x="52" y="90"/>
                </a:cxn>
                <a:cxn ang="0">
                  <a:pos x="56" y="90"/>
                </a:cxn>
                <a:cxn ang="0">
                  <a:pos x="61" y="91"/>
                </a:cxn>
                <a:cxn ang="0">
                  <a:pos x="66" y="91"/>
                </a:cxn>
                <a:cxn ang="0">
                  <a:pos x="70" y="91"/>
                </a:cxn>
                <a:cxn ang="0">
                  <a:pos x="73" y="91"/>
                </a:cxn>
                <a:cxn ang="0">
                  <a:pos x="77" y="91"/>
                </a:cxn>
                <a:cxn ang="0">
                  <a:pos x="108" y="91"/>
                </a:cxn>
                <a:cxn ang="0">
                  <a:pos x="112" y="91"/>
                </a:cxn>
                <a:cxn ang="0">
                  <a:pos x="517" y="91"/>
                </a:cxn>
                <a:cxn ang="0">
                  <a:pos x="517" y="87"/>
                </a:cxn>
              </a:cxnLst>
              <a:rect l="0" t="0" r="r" b="b"/>
              <a:pathLst>
                <a:path w="517" h="91">
                  <a:moveTo>
                    <a:pt x="517" y="87"/>
                  </a:moveTo>
                  <a:cubicBezTo>
                    <a:pt x="312" y="87"/>
                    <a:pt x="113" y="87"/>
                    <a:pt x="113" y="87"/>
                  </a:cubicBezTo>
                  <a:cubicBezTo>
                    <a:pt x="112" y="87"/>
                    <a:pt x="111" y="87"/>
                    <a:pt x="109" y="87"/>
                  </a:cubicBezTo>
                  <a:cubicBezTo>
                    <a:pt x="101" y="87"/>
                    <a:pt x="93" y="87"/>
                    <a:pt x="85" y="88"/>
                  </a:cubicBezTo>
                  <a:cubicBezTo>
                    <a:pt x="78" y="88"/>
                    <a:pt x="72" y="88"/>
                    <a:pt x="65" y="87"/>
                  </a:cubicBezTo>
                  <a:cubicBezTo>
                    <a:pt x="63" y="87"/>
                    <a:pt x="61" y="87"/>
                    <a:pt x="59" y="87"/>
                  </a:cubicBezTo>
                  <a:cubicBezTo>
                    <a:pt x="58" y="87"/>
                    <a:pt x="56" y="87"/>
                    <a:pt x="55" y="87"/>
                  </a:cubicBezTo>
                  <a:cubicBezTo>
                    <a:pt x="52" y="87"/>
                    <a:pt x="50" y="87"/>
                    <a:pt x="48" y="86"/>
                  </a:cubicBezTo>
                  <a:cubicBezTo>
                    <a:pt x="38" y="85"/>
                    <a:pt x="28" y="82"/>
                    <a:pt x="20" y="77"/>
                  </a:cubicBezTo>
                  <a:cubicBezTo>
                    <a:pt x="13" y="72"/>
                    <a:pt x="8" y="66"/>
                    <a:pt x="5" y="58"/>
                  </a:cubicBezTo>
                  <a:cubicBezTo>
                    <a:pt x="3" y="51"/>
                    <a:pt x="3" y="43"/>
                    <a:pt x="6" y="36"/>
                  </a:cubicBezTo>
                  <a:cubicBezTo>
                    <a:pt x="8" y="29"/>
                    <a:pt x="13" y="24"/>
                    <a:pt x="18" y="19"/>
                  </a:cubicBezTo>
                  <a:cubicBezTo>
                    <a:pt x="19" y="18"/>
                    <a:pt x="21" y="17"/>
                    <a:pt x="22" y="16"/>
                  </a:cubicBezTo>
                  <a:cubicBezTo>
                    <a:pt x="24" y="15"/>
                    <a:pt x="26" y="14"/>
                    <a:pt x="28" y="13"/>
                  </a:cubicBezTo>
                  <a:cubicBezTo>
                    <a:pt x="32" y="11"/>
                    <a:pt x="36" y="9"/>
                    <a:pt x="41" y="8"/>
                  </a:cubicBezTo>
                  <a:cubicBezTo>
                    <a:pt x="50" y="5"/>
                    <a:pt x="59" y="4"/>
                    <a:pt x="69" y="4"/>
                  </a:cubicBezTo>
                  <a:cubicBezTo>
                    <a:pt x="78" y="3"/>
                    <a:pt x="88" y="3"/>
                    <a:pt x="97" y="3"/>
                  </a:cubicBezTo>
                  <a:cubicBezTo>
                    <a:pt x="114" y="3"/>
                    <a:pt x="131" y="3"/>
                    <a:pt x="147" y="4"/>
                  </a:cubicBezTo>
                  <a:cubicBezTo>
                    <a:pt x="149" y="4"/>
                    <a:pt x="149" y="1"/>
                    <a:pt x="147" y="1"/>
                  </a:cubicBezTo>
                  <a:cubicBezTo>
                    <a:pt x="128" y="0"/>
                    <a:pt x="109" y="0"/>
                    <a:pt x="90" y="0"/>
                  </a:cubicBezTo>
                  <a:cubicBezTo>
                    <a:pt x="81" y="0"/>
                    <a:pt x="71" y="0"/>
                    <a:pt x="62" y="1"/>
                  </a:cubicBezTo>
                  <a:cubicBezTo>
                    <a:pt x="52" y="2"/>
                    <a:pt x="43" y="3"/>
                    <a:pt x="34" y="7"/>
                  </a:cubicBezTo>
                  <a:cubicBezTo>
                    <a:pt x="30" y="8"/>
                    <a:pt x="25" y="10"/>
                    <a:pt x="22" y="13"/>
                  </a:cubicBezTo>
                  <a:cubicBezTo>
                    <a:pt x="18" y="15"/>
                    <a:pt x="15" y="17"/>
                    <a:pt x="13" y="20"/>
                  </a:cubicBezTo>
                  <a:cubicBezTo>
                    <a:pt x="7" y="25"/>
                    <a:pt x="3" y="31"/>
                    <a:pt x="2" y="38"/>
                  </a:cubicBezTo>
                  <a:cubicBezTo>
                    <a:pt x="0" y="46"/>
                    <a:pt x="0" y="54"/>
                    <a:pt x="3" y="61"/>
                  </a:cubicBezTo>
                  <a:cubicBezTo>
                    <a:pt x="6" y="69"/>
                    <a:pt x="12" y="76"/>
                    <a:pt x="20" y="81"/>
                  </a:cubicBezTo>
                  <a:cubicBezTo>
                    <a:pt x="28" y="86"/>
                    <a:pt x="38" y="89"/>
                    <a:pt x="49" y="90"/>
                  </a:cubicBezTo>
                  <a:cubicBezTo>
                    <a:pt x="50" y="90"/>
                    <a:pt x="51" y="90"/>
                    <a:pt x="52" y="90"/>
                  </a:cubicBezTo>
                  <a:cubicBezTo>
                    <a:pt x="54" y="90"/>
                    <a:pt x="55" y="90"/>
                    <a:pt x="56" y="90"/>
                  </a:cubicBezTo>
                  <a:cubicBezTo>
                    <a:pt x="58" y="91"/>
                    <a:pt x="60" y="91"/>
                    <a:pt x="61" y="91"/>
                  </a:cubicBezTo>
                  <a:cubicBezTo>
                    <a:pt x="63" y="91"/>
                    <a:pt x="64" y="91"/>
                    <a:pt x="66" y="91"/>
                  </a:cubicBezTo>
                  <a:cubicBezTo>
                    <a:pt x="67" y="91"/>
                    <a:pt x="68" y="91"/>
                    <a:pt x="70" y="91"/>
                  </a:cubicBezTo>
                  <a:cubicBezTo>
                    <a:pt x="71" y="91"/>
                    <a:pt x="72" y="91"/>
                    <a:pt x="73" y="91"/>
                  </a:cubicBezTo>
                  <a:cubicBezTo>
                    <a:pt x="74" y="91"/>
                    <a:pt x="75" y="91"/>
                    <a:pt x="77" y="91"/>
                  </a:cubicBezTo>
                  <a:cubicBezTo>
                    <a:pt x="87" y="91"/>
                    <a:pt x="98" y="91"/>
                    <a:pt x="108" y="91"/>
                  </a:cubicBezTo>
                  <a:cubicBezTo>
                    <a:pt x="110" y="91"/>
                    <a:pt x="111" y="91"/>
                    <a:pt x="112" y="91"/>
                  </a:cubicBezTo>
                  <a:cubicBezTo>
                    <a:pt x="112" y="91"/>
                    <a:pt x="311" y="91"/>
                    <a:pt x="517" y="91"/>
                  </a:cubicBezTo>
                  <a:lnTo>
                    <a:pt x="517" y="8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CO" sz="2400" dirty="0">
                <a:latin typeface="Ancizar Sans" panose="020B0602040300000003" pitchFamily="34" charset="0"/>
              </a:endParaRPr>
            </a:p>
          </p:txBody>
        </p:sp>
      </p:grpSp>
      <p:sp>
        <p:nvSpPr>
          <p:cNvPr id="65" name="Freeform 47">
            <a:extLst>
              <a:ext uri="{FF2B5EF4-FFF2-40B4-BE49-F238E27FC236}">
                <a16:creationId xmlns:a16="http://schemas.microsoft.com/office/drawing/2014/main" id="{F3A8D51C-0247-438D-9B07-1A13392BD09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2741084" y="5493566"/>
            <a:ext cx="230717" cy="23283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"/>
              </a:cxn>
              <a:cxn ang="0">
                <a:pos x="46" y="46"/>
              </a:cxn>
              <a:cxn ang="0">
                <a:pos x="46" y="0"/>
              </a:cxn>
              <a:cxn ang="0">
                <a:pos x="0" y="0"/>
              </a:cxn>
              <a:cxn ang="0">
                <a:pos x="38" y="28"/>
              </a:cxn>
              <a:cxn ang="0">
                <a:pos x="19" y="28"/>
              </a:cxn>
              <a:cxn ang="0">
                <a:pos x="26" y="36"/>
              </a:cxn>
              <a:cxn ang="0">
                <a:pos x="20" y="42"/>
              </a:cxn>
              <a:cxn ang="0">
                <a:pos x="5" y="27"/>
              </a:cxn>
              <a:cxn ang="0">
                <a:pos x="4" y="24"/>
              </a:cxn>
              <a:cxn ang="0">
                <a:pos x="5" y="21"/>
              </a:cxn>
              <a:cxn ang="0">
                <a:pos x="20" y="6"/>
              </a:cxn>
              <a:cxn ang="0">
                <a:pos x="26" y="12"/>
              </a:cxn>
              <a:cxn ang="0">
                <a:pos x="19" y="19"/>
              </a:cxn>
              <a:cxn ang="0">
                <a:pos x="38" y="19"/>
              </a:cxn>
              <a:cxn ang="0">
                <a:pos x="38" y="28"/>
              </a:cxn>
            </a:cxnLst>
            <a:rect l="0" t="0" r="r" b="b"/>
            <a:pathLst>
              <a:path w="46" h="46">
                <a:moveTo>
                  <a:pt x="0" y="0"/>
                </a:moveTo>
                <a:cubicBezTo>
                  <a:pt x="0" y="46"/>
                  <a:pt x="0" y="46"/>
                  <a:pt x="0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0"/>
                  <a:pt x="46" y="0"/>
                  <a:pt x="46" y="0"/>
                </a:cubicBezTo>
                <a:lnTo>
                  <a:pt x="0" y="0"/>
                </a:lnTo>
                <a:close/>
                <a:moveTo>
                  <a:pt x="38" y="28"/>
                </a:moveTo>
                <a:cubicBezTo>
                  <a:pt x="19" y="28"/>
                  <a:pt x="19" y="28"/>
                  <a:pt x="19" y="28"/>
                </a:cubicBezTo>
                <a:cubicBezTo>
                  <a:pt x="21" y="31"/>
                  <a:pt x="24" y="33"/>
                  <a:pt x="26" y="36"/>
                </a:cubicBezTo>
                <a:cubicBezTo>
                  <a:pt x="30" y="40"/>
                  <a:pt x="24" y="46"/>
                  <a:pt x="20" y="42"/>
                </a:cubicBezTo>
                <a:cubicBezTo>
                  <a:pt x="15" y="37"/>
                  <a:pt x="10" y="32"/>
                  <a:pt x="5" y="27"/>
                </a:cubicBezTo>
                <a:cubicBezTo>
                  <a:pt x="4" y="26"/>
                  <a:pt x="4" y="25"/>
                  <a:pt x="4" y="24"/>
                </a:cubicBezTo>
                <a:cubicBezTo>
                  <a:pt x="4" y="23"/>
                  <a:pt x="4" y="22"/>
                  <a:pt x="5" y="21"/>
                </a:cubicBezTo>
                <a:cubicBezTo>
                  <a:pt x="10" y="16"/>
                  <a:pt x="15" y="11"/>
                  <a:pt x="20" y="6"/>
                </a:cubicBezTo>
                <a:cubicBezTo>
                  <a:pt x="24" y="2"/>
                  <a:pt x="30" y="8"/>
                  <a:pt x="26" y="12"/>
                </a:cubicBezTo>
                <a:cubicBezTo>
                  <a:pt x="24" y="14"/>
                  <a:pt x="21" y="17"/>
                  <a:pt x="19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44" y="19"/>
                  <a:pt x="44" y="28"/>
                  <a:pt x="38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s-CO" sz="2400" dirty="0">
              <a:latin typeface="Ancizar Sans" panose="020B0602040300000003" pitchFamily="34" charset="0"/>
            </a:endParaRPr>
          </a:p>
        </p:txBody>
      </p:sp>
      <p:sp>
        <p:nvSpPr>
          <p:cNvPr id="66" name="TextBox 51">
            <a:extLst>
              <a:ext uri="{FF2B5EF4-FFF2-40B4-BE49-F238E27FC236}">
                <a16:creationId xmlns:a16="http://schemas.microsoft.com/office/drawing/2014/main" id="{DB931866-A09E-434F-BE04-A32DDCD26390}"/>
              </a:ext>
            </a:extLst>
          </p:cNvPr>
          <p:cNvSpPr txBox="1"/>
          <p:nvPr/>
        </p:nvSpPr>
        <p:spPr>
          <a:xfrm>
            <a:off x="1270000" y="5068173"/>
            <a:ext cx="15494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67" b="1" dirty="0">
                <a:solidFill>
                  <a:schemeClr val="bg1"/>
                </a:solidFill>
                <a:latin typeface="Ancizar Sans" panose="020B0602040300000003" pitchFamily="34" charset="0"/>
              </a:rPr>
              <a:t>Restricciones de signo</a:t>
            </a:r>
            <a:endParaRPr lang="es-CO" sz="1867" dirty="0">
              <a:solidFill>
                <a:schemeClr val="bg1"/>
              </a:solidFill>
              <a:latin typeface="Ancizar Sans" panose="020B060204030000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A4C9D18-0C6F-41A5-96EB-2B9EA99A7608}"/>
                  </a:ext>
                </a:extLst>
              </p:cNvPr>
              <p:cNvSpPr txBox="1"/>
              <p:nvPr/>
            </p:nvSpPr>
            <p:spPr>
              <a:xfrm>
                <a:off x="3594101" y="5359401"/>
                <a:ext cx="876299" cy="359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733" i="1">
                          <a:solidFill>
                            <a:srgbClr val="318B7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sz="1733" dirty="0">
                  <a:solidFill>
                    <a:srgbClr val="318B71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A4C9D18-0C6F-41A5-96EB-2B9EA99A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01" y="5359401"/>
                <a:ext cx="876299" cy="3590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FF3BA51-DC8B-4C73-B35B-0A917F229DA4}"/>
                  </a:ext>
                </a:extLst>
              </p:cNvPr>
              <p:cNvSpPr txBox="1"/>
              <p:nvPr/>
            </p:nvSpPr>
            <p:spPr>
              <a:xfrm>
                <a:off x="3356592" y="5355432"/>
                <a:ext cx="499029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1867" dirty="0">
                  <a:solidFill>
                    <a:srgbClr val="318B71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FF3BA51-DC8B-4C73-B35B-0A917F22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592" y="5355432"/>
                <a:ext cx="499029" cy="4103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3F5ECFC-86D9-4B4A-A37A-F9F678F99104}"/>
                  </a:ext>
                </a:extLst>
              </p:cNvPr>
              <p:cNvSpPr txBox="1"/>
              <p:nvPr/>
            </p:nvSpPr>
            <p:spPr>
              <a:xfrm>
                <a:off x="4914901" y="5359401"/>
                <a:ext cx="876299" cy="359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733" i="1">
                          <a:solidFill>
                            <a:srgbClr val="318B7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sz="1733" dirty="0">
                  <a:solidFill>
                    <a:srgbClr val="318B71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3F5ECFC-86D9-4B4A-A37A-F9F678F9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1" y="5359401"/>
                <a:ext cx="876299" cy="3590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B33D135-2746-4D9E-8288-091A4BDCA964}"/>
                  </a:ext>
                </a:extLst>
              </p:cNvPr>
              <p:cNvSpPr txBox="1"/>
              <p:nvPr/>
            </p:nvSpPr>
            <p:spPr>
              <a:xfrm>
                <a:off x="4682571" y="5359401"/>
                <a:ext cx="499029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1867" i="1">
                              <a:solidFill>
                                <a:srgbClr val="318B7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1867" dirty="0">
                  <a:solidFill>
                    <a:srgbClr val="318B71"/>
                  </a:solidFill>
                </a:endParaRPr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B33D135-2746-4D9E-8288-091A4BDCA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1" y="5359401"/>
                <a:ext cx="499029" cy="4103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75">
            <a:extLst>
              <a:ext uri="{FF2B5EF4-FFF2-40B4-BE49-F238E27FC236}">
                <a16:creationId xmlns:a16="http://schemas.microsoft.com/office/drawing/2014/main" id="{D153E368-C157-4766-B89F-491EBDBBC3FB}"/>
              </a:ext>
            </a:extLst>
          </p:cNvPr>
          <p:cNvSpPr txBox="1"/>
          <p:nvPr/>
        </p:nvSpPr>
        <p:spPr>
          <a:xfrm>
            <a:off x="631713" y="4832280"/>
            <a:ext cx="54117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133" b="1" dirty="0">
                <a:solidFill>
                  <a:schemeClr val="bg1"/>
                </a:solidFill>
                <a:latin typeface="Ancizar Sans" panose="020B0602040300000003" pitchFamily="34" charset="0"/>
              </a:rPr>
              <a:t>04</a:t>
            </a:r>
          </a:p>
        </p:txBody>
      </p:sp>
      <p:sp>
        <p:nvSpPr>
          <p:cNvPr id="70" name="Explosión: 14 puntos 69">
            <a:extLst>
              <a:ext uri="{FF2B5EF4-FFF2-40B4-BE49-F238E27FC236}">
                <a16:creationId xmlns:a16="http://schemas.microsoft.com/office/drawing/2014/main" id="{7FFD956D-57C2-4AD9-8D09-62068C53276D}"/>
              </a:ext>
            </a:extLst>
          </p:cNvPr>
          <p:cNvSpPr/>
          <p:nvPr/>
        </p:nvSpPr>
        <p:spPr bwMode="auto">
          <a:xfrm>
            <a:off x="8934364" y="4045873"/>
            <a:ext cx="3962400" cy="2904743"/>
          </a:xfrm>
          <a:prstGeom prst="irregularSeal2">
            <a:avLst/>
          </a:prstGeom>
          <a:solidFill>
            <a:schemeClr val="accent1"/>
          </a:solidFill>
          <a:ln w="19050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s-CO" sz="1600" b="1" dirty="0">
                <a:latin typeface="Ancizar Sans" panose="020B0602040300000003" pitchFamily="34" charset="0"/>
              </a:rPr>
              <a:t>Observe que las unidades de todos los términos sean iguales</a:t>
            </a:r>
            <a:endParaRPr lang="es-ES" sz="1600" b="1" dirty="0">
              <a:latin typeface="Ancizar Sans" panose="020B0602040300000003" pitchFamily="34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FCD070B-2FCB-324F-BC43-7AD63E3D31EC}"/>
              </a:ext>
            </a:extLst>
          </p:cNvPr>
          <p:cNvSpPr txBox="1"/>
          <p:nvPr/>
        </p:nvSpPr>
        <p:spPr>
          <a:xfrm rot="16200000">
            <a:off x="7608039" y="3838731"/>
            <a:ext cx="1680636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67" dirty="0">
                <a:solidFill>
                  <a:srgbClr val="318B7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Restricciones</a:t>
            </a:r>
          </a:p>
          <a:p>
            <a:r>
              <a:rPr lang="es-ES" sz="1867" dirty="0">
                <a:solidFill>
                  <a:srgbClr val="318B7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Funcionales</a:t>
            </a:r>
          </a:p>
          <a:p>
            <a:r>
              <a:rPr lang="es-ES" sz="1867" dirty="0">
                <a:solidFill>
                  <a:srgbClr val="318B71"/>
                </a:solidFill>
                <a:highlight>
                  <a:srgbClr val="FFFF00"/>
                </a:highlight>
                <a:latin typeface="Ancizar Sans" panose="020B0602040300000003" pitchFamily="34" charset="0"/>
              </a:rPr>
              <a:t>Estructurales</a:t>
            </a:r>
            <a:endParaRPr lang="es-ES" sz="1600" dirty="0">
              <a:solidFill>
                <a:srgbClr val="318B71"/>
              </a:solidFill>
              <a:highlight>
                <a:srgbClr val="FFFF00"/>
              </a:highlight>
              <a:latin typeface="Ancizar Sans" panose="020B060204030000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E9F7D6E-D9A1-724A-9A8B-96807D34659D}"/>
                  </a:ext>
                </a:extLst>
              </p:cNvPr>
              <p:cNvSpPr txBox="1"/>
              <p:nvPr/>
            </p:nvSpPr>
            <p:spPr>
              <a:xfrm>
                <a:off x="6908800" y="3648750"/>
                <a:ext cx="1422400" cy="359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733" dirty="0">
                    <a:sym typeface="Symbol" pitchFamily="2" charset="2"/>
                  </a:rPr>
                  <a:t></a:t>
                </a:r>
                <a:r>
                  <a:rPr lang="es-CO" sz="1733" dirty="0"/>
                  <a:t> </a:t>
                </a:r>
                <a14:m>
                  <m:oMath xmlns:m="http://schemas.openxmlformats.org/officeDocument/2006/math">
                    <m:r>
                      <a:rPr lang="es-ES" sz="1733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733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733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s-ES" sz="1733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4E9F7D6E-D9A1-724A-9A8B-96807D346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0" y="3648750"/>
                <a:ext cx="1422400" cy="359009"/>
              </a:xfrm>
              <a:prstGeom prst="rect">
                <a:avLst/>
              </a:prstGeom>
              <a:blipFill>
                <a:blip r:embed="rId12"/>
                <a:stretch>
                  <a:fillRect l="-2991" t="-8621" b="-224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A39E80AE-7375-7A42-93B2-2C0893682FF5}"/>
                  </a:ext>
                </a:extLst>
              </p:cNvPr>
              <p:cNvSpPr txBox="1"/>
              <p:nvPr/>
            </p:nvSpPr>
            <p:spPr>
              <a:xfrm>
                <a:off x="5181601" y="3632201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867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A39E80AE-7375-7A42-93B2-2C089368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3632201"/>
                <a:ext cx="1726740" cy="4103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7C7204CC-AF84-8348-BF9D-C01C5D22578F}"/>
                  </a:ext>
                </a:extLst>
              </p:cNvPr>
              <p:cNvSpPr txBox="1"/>
              <p:nvPr/>
            </p:nvSpPr>
            <p:spPr>
              <a:xfrm>
                <a:off x="6540501" y="4034631"/>
                <a:ext cx="1282699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    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s-ES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7C7204CC-AF84-8348-BF9D-C01C5D22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1" y="4034631"/>
                <a:ext cx="1282699" cy="3727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B8BB7C8-E9EF-D54B-AB7E-A2ECB5C21C28}"/>
                  </a:ext>
                </a:extLst>
              </p:cNvPr>
              <p:cNvSpPr txBox="1"/>
              <p:nvPr/>
            </p:nvSpPr>
            <p:spPr>
              <a:xfrm>
                <a:off x="5283201" y="4034321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1867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1B8BB7C8-E9EF-D54B-AB7E-A2ECB5C2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1" y="4034321"/>
                <a:ext cx="1726740" cy="4103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9A35667-1EB6-1E4C-B29F-3D33EED8EA55}"/>
                  </a:ext>
                </a:extLst>
              </p:cNvPr>
              <p:cNvSpPr txBox="1"/>
              <p:nvPr/>
            </p:nvSpPr>
            <p:spPr>
              <a:xfrm>
                <a:off x="6718525" y="4587302"/>
                <a:ext cx="1206276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75" name="CuadroTexto 74">
                <a:extLst>
                  <a:ext uri="{FF2B5EF4-FFF2-40B4-BE49-F238E27FC236}">
                    <a16:creationId xmlns:a16="http://schemas.microsoft.com/office/drawing/2014/main" id="{D9A35667-1EB6-1E4C-B29F-3D33EED8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25" y="4587302"/>
                <a:ext cx="1206276" cy="3727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8DA20D0A-E8A6-4F41-AAFA-695B1019180B}"/>
                  </a:ext>
                </a:extLst>
              </p:cNvPr>
              <p:cNvSpPr txBox="1"/>
              <p:nvPr/>
            </p:nvSpPr>
            <p:spPr>
              <a:xfrm>
                <a:off x="4991325" y="4546601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1867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1867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ES" sz="1867" dirty="0"/>
              </a:p>
            </p:txBody>
          </p:sp>
        </mc:Choice>
        <mc:Fallback xmlns="">
          <p:sp>
            <p:nvSpPr>
              <p:cNvPr id="76" name="CuadroTexto 75">
                <a:extLst>
                  <a:ext uri="{FF2B5EF4-FFF2-40B4-BE49-F238E27FC236}">
                    <a16:creationId xmlns:a16="http://schemas.microsoft.com/office/drawing/2014/main" id="{8DA20D0A-E8A6-4F41-AAFA-695B1019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25" y="4546601"/>
                <a:ext cx="1726740" cy="4103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3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41" grpId="0" animBg="1"/>
      <p:bldP spid="49" grpId="0" animBg="1"/>
      <p:bldP spid="50" grpId="0"/>
      <p:bldP spid="51" grpId="0"/>
      <p:bldP spid="58" grpId="0"/>
      <p:bldP spid="59" grpId="0"/>
      <p:bldP spid="37" grpId="0"/>
      <p:bldP spid="38" grpId="0"/>
      <p:bldP spid="39" grpId="0"/>
      <p:bldP spid="25" grpId="0"/>
      <p:bldP spid="26" grpId="0"/>
      <p:bldP spid="27" grpId="0" animBg="1"/>
      <p:bldP spid="31" grpId="0"/>
      <p:bldP spid="32" grpId="0"/>
      <p:bldP spid="33" grpId="0"/>
      <p:bldP spid="65" grpId="0" animBg="1"/>
      <p:bldP spid="66" grpId="0"/>
      <p:bldP spid="62" grpId="0"/>
      <p:bldP spid="63" grpId="0"/>
      <p:bldP spid="64" grpId="0"/>
      <p:bldP spid="68" grpId="0"/>
      <p:bldP spid="69" grpId="0"/>
      <p:bldP spid="70" grpId="0" animBg="1"/>
      <p:bldP spid="67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50A20F21-F240-4F37-9753-0E51EA3A9099}"/>
              </a:ext>
            </a:extLst>
          </p:cNvPr>
          <p:cNvSpPr txBox="1"/>
          <p:nvPr/>
        </p:nvSpPr>
        <p:spPr>
          <a:xfrm>
            <a:off x="406399" y="505828"/>
            <a:ext cx="10363200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267" dirty="0">
                <a:latin typeface="Ancizar Sans Black" panose="020B0A02040300000003" pitchFamily="34" charset="0"/>
              </a:rPr>
              <a:t>1.2 Ejemplo #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/>
              <p:nvPr/>
            </p:nvSpPr>
            <p:spPr>
              <a:xfrm>
                <a:off x="5252981" y="2735005"/>
                <a:ext cx="5693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2B40D90-FED2-47F6-8197-34FFD3372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981" y="2735005"/>
                <a:ext cx="5693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/>
              <p:nvPr/>
            </p:nvSpPr>
            <p:spPr>
              <a:xfrm>
                <a:off x="5781583" y="2771152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s-CO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O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400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s-CO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E638B4-5539-42ED-A109-C0FD44D1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83" y="2771152"/>
                <a:ext cx="1726740" cy="410369"/>
              </a:xfrm>
              <a:prstGeom prst="rect">
                <a:avLst/>
              </a:prstGeom>
              <a:blipFill>
                <a:blip r:embed="rId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/>
              <p:nvPr/>
            </p:nvSpPr>
            <p:spPr>
              <a:xfrm>
                <a:off x="4061949" y="2788428"/>
                <a:ext cx="15260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CO" sz="2400" b="1" i="1">
                          <a:latin typeface="Cambria Math" panose="02040503050406030204" pitchFamily="18" charset="0"/>
                        </a:rPr>
                        <m:t>𝑴𝒂𝒙</m:t>
                      </m:r>
                      <m:r>
                        <a:rPr lang="es-CO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400" b="1" i="1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FEF95F4A-1029-45B6-90E2-9977AACB2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49" y="2788428"/>
                <a:ext cx="1526052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C565C71-EC31-403B-8737-3B093FE86CA2}"/>
                  </a:ext>
                </a:extLst>
              </p:cNvPr>
              <p:cNvSpPr txBox="1"/>
              <p:nvPr/>
            </p:nvSpPr>
            <p:spPr>
              <a:xfrm>
                <a:off x="3759201" y="4684413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13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133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13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133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6C565C71-EC31-403B-8737-3B093FE86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1" y="4684413"/>
                <a:ext cx="1726740" cy="4103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022BE2-D862-4795-AFBE-E71028371FDF}"/>
                  </a:ext>
                </a:extLst>
              </p:cNvPr>
              <p:cNvSpPr txBox="1"/>
              <p:nvPr/>
            </p:nvSpPr>
            <p:spPr>
              <a:xfrm>
                <a:off x="4064461" y="3795857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1022BE2-D862-4795-AFBE-E7102837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61" y="3795857"/>
                <a:ext cx="1726740" cy="410369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BCC52034-6B1D-48BE-8A11-47622D6B7222}"/>
                  </a:ext>
                </a:extLst>
              </p:cNvPr>
              <p:cNvSpPr txBox="1"/>
              <p:nvPr/>
            </p:nvSpPr>
            <p:spPr>
              <a:xfrm>
                <a:off x="4105813" y="4258777"/>
                <a:ext cx="1726740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BCC52034-6B1D-48BE-8A11-47622D6B7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813" y="4258777"/>
                <a:ext cx="1726740" cy="410369"/>
              </a:xfrm>
              <a:prstGeom prst="rect">
                <a:avLst/>
              </a:prstGeom>
              <a:blipFill>
                <a:blip r:embed="rId8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A4C9D18-0C6F-41A5-96EB-2B9EA99A7608}"/>
                  </a:ext>
                </a:extLst>
              </p:cNvPr>
              <p:cNvSpPr txBox="1"/>
              <p:nvPr/>
            </p:nvSpPr>
            <p:spPr>
              <a:xfrm>
                <a:off x="3891455" y="5273358"/>
                <a:ext cx="876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A4C9D18-0C6F-41A5-96EB-2B9EA99A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455" y="5273358"/>
                <a:ext cx="87629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FF3BA51-DC8B-4C73-B35B-0A917F229DA4}"/>
                  </a:ext>
                </a:extLst>
              </p:cNvPr>
              <p:cNvSpPr txBox="1"/>
              <p:nvPr/>
            </p:nvSpPr>
            <p:spPr>
              <a:xfrm>
                <a:off x="3579523" y="5273358"/>
                <a:ext cx="499029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DFF3BA51-DC8B-4C73-B35B-0A917F229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23" y="5273358"/>
                <a:ext cx="499029" cy="410369"/>
              </a:xfrm>
              <a:prstGeom prst="rect">
                <a:avLst/>
              </a:prstGeom>
              <a:blipFill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3F5ECFC-86D9-4B4A-A37A-F9F678F99104}"/>
                  </a:ext>
                </a:extLst>
              </p:cNvPr>
              <p:cNvSpPr txBox="1"/>
              <p:nvPr/>
            </p:nvSpPr>
            <p:spPr>
              <a:xfrm>
                <a:off x="5321301" y="5257801"/>
                <a:ext cx="876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13F5ECFC-86D9-4B4A-A37A-F9F678F9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301" y="5257801"/>
                <a:ext cx="87629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B33D135-2746-4D9E-8288-091A4BDCA964}"/>
                  </a:ext>
                </a:extLst>
              </p:cNvPr>
              <p:cNvSpPr txBox="1"/>
              <p:nvPr/>
            </p:nvSpPr>
            <p:spPr>
              <a:xfrm>
                <a:off x="5014934" y="5265992"/>
                <a:ext cx="499029" cy="410369"/>
              </a:xfrm>
              <a:prstGeom prst="rect">
                <a:avLst/>
              </a:prstGeom>
              <a:noFill/>
            </p:spPr>
            <p:txBody>
              <a:bodyPr wrap="square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B33D135-2746-4D9E-8288-091A4BDCA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34" y="5265992"/>
                <a:ext cx="499029" cy="410369"/>
              </a:xfrm>
              <a:prstGeom prst="rect">
                <a:avLst/>
              </a:prstGeom>
              <a:blipFill>
                <a:blip r:embed="rId1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uadroTexto 66">
            <a:extLst>
              <a:ext uri="{FF2B5EF4-FFF2-40B4-BE49-F238E27FC236}">
                <a16:creationId xmlns:a16="http://schemas.microsoft.com/office/drawing/2014/main" id="{8D1A31CA-3446-4362-8245-1CD143813974}"/>
              </a:ext>
            </a:extLst>
          </p:cNvPr>
          <p:cNvSpPr txBox="1"/>
          <p:nvPr/>
        </p:nvSpPr>
        <p:spPr>
          <a:xfrm>
            <a:off x="277533" y="1805959"/>
            <a:ext cx="60960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latin typeface="Ancizar Sans" panose="020B0602040300000003" pitchFamily="34" charset="0"/>
              </a:rPr>
              <a:t>El modelo de optimización resultante es: </a:t>
            </a:r>
            <a:endParaRPr lang="es-ES" sz="24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EFC3F8A-1B3B-42F1-88AF-CA796D261FEA}"/>
              </a:ext>
            </a:extLst>
          </p:cNvPr>
          <p:cNvSpPr txBox="1"/>
          <p:nvPr/>
        </p:nvSpPr>
        <p:spPr>
          <a:xfrm>
            <a:off x="3315501" y="3269904"/>
            <a:ext cx="60960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2400" dirty="0">
                <a:latin typeface="Ancizar Sans" panose="020B0602040300000003" pitchFamily="34" charset="0"/>
              </a:rPr>
              <a:t>Restricciones: </a:t>
            </a:r>
            <a:endParaRPr lang="es-ES" sz="2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CC36B5-A5AF-6149-999E-0308B57691C1}"/>
              </a:ext>
            </a:extLst>
          </p:cNvPr>
          <p:cNvSpPr txBox="1"/>
          <p:nvPr/>
        </p:nvSpPr>
        <p:spPr>
          <a:xfrm>
            <a:off x="3251200" y="2819401"/>
            <a:ext cx="1124560" cy="410369"/>
          </a:xfrm>
          <a:prstGeom prst="rect">
            <a:avLst/>
          </a:prstGeom>
          <a:solidFill>
            <a:srgbClr val="FFC000"/>
          </a:solidFill>
        </p:spPr>
        <p:txBody>
          <a:bodyPr wrap="square" anchor="ctr">
            <a:noAutofit/>
          </a:bodyPr>
          <a:lstStyle/>
          <a:p>
            <a:r>
              <a:rPr lang="es-ES" sz="1867" dirty="0"/>
              <a:t>F.O.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165ED7F-3818-F340-AE05-02E1B6BB3930}"/>
                  </a:ext>
                </a:extLst>
              </p:cNvPr>
              <p:cNvSpPr txBox="1"/>
              <p:nvPr/>
            </p:nvSpPr>
            <p:spPr>
              <a:xfrm>
                <a:off x="5753099" y="3835401"/>
                <a:ext cx="1422400" cy="359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1733" dirty="0">
                    <a:sym typeface="Symbol" pitchFamily="2" charset="2"/>
                  </a:rPr>
                  <a:t></a:t>
                </a:r>
                <a:r>
                  <a:rPr lang="es-CO" sz="1733" dirty="0"/>
                  <a:t> </a:t>
                </a:r>
                <a14:m>
                  <m:oMath xmlns:m="http://schemas.openxmlformats.org/officeDocument/2006/math">
                    <m:r>
                      <a:rPr lang="es-ES" sz="1733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733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1733" b="1" i="1"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s-ES" sz="1733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165ED7F-3818-F340-AE05-02E1B6BB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099" y="3835401"/>
                <a:ext cx="1422400" cy="359009"/>
              </a:xfrm>
              <a:prstGeom prst="rect">
                <a:avLst/>
              </a:prstGeom>
              <a:blipFill>
                <a:blip r:embed="rId13"/>
                <a:stretch>
                  <a:fillRect l="-3004" t="-8475" b="-220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773D7C5-A58A-3546-9332-41143F8CC65D}"/>
                  </a:ext>
                </a:extLst>
              </p:cNvPr>
              <p:cNvSpPr txBox="1"/>
              <p:nvPr/>
            </p:nvSpPr>
            <p:spPr>
              <a:xfrm>
                <a:off x="5384800" y="4221282"/>
                <a:ext cx="1282699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    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s-ES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773D7C5-A58A-3546-9332-41143F8C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0" y="4221282"/>
                <a:ext cx="1282699" cy="3727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7B8C9D9-516C-894F-8AE5-F9D7216511B8}"/>
                  </a:ext>
                </a:extLst>
              </p:cNvPr>
              <p:cNvSpPr txBox="1"/>
              <p:nvPr/>
            </p:nvSpPr>
            <p:spPr>
              <a:xfrm>
                <a:off x="5486401" y="4749801"/>
                <a:ext cx="1206276" cy="372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1867" dirty="0">
                          <a:sym typeface="Symbol" pitchFamily="2" charset="2"/>
                        </a:rPr>
                        <m:t></m:t>
                      </m:r>
                      <m:r>
                        <a:rPr lang="es-ES" sz="1867" b="1" i="1" dirty="0">
                          <a:latin typeface="Cambria Math" panose="02040503050406030204" pitchFamily="18" charset="0"/>
                          <a:sym typeface="Symbol" pitchFamily="2" charset="2"/>
                        </a:rPr>
                        <m:t>     </m:t>
                      </m:r>
                      <m:r>
                        <a:rPr lang="es-CO" sz="1733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s-ES" sz="1733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7B8C9D9-516C-894F-8AE5-F9D72165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4749801"/>
                <a:ext cx="1206276" cy="3727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6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s-MX"/>
              <a:t>PROGRAMACIÓN LINEAL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MX"/>
              <a:t>Formulación de modelos relevantes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La compañía SIGMA fabrica pupitres, sillas y mesas, para los cuales ha establecido que rinden una contribución a las utilidades de $ 5.000, $6.000 y $3.000 por unidad respectivamente. Para la producción de dichos artículos la compañía cuenta con una disponibilidad semanal de 150 metros de madera, 120 metros de tubo y 200 horas-hombre de trabajo. Plantee el modelo matemático de programación lineal que se genera si sabe que para producir un pupitre se requiere de 5 metros de madera, 3 metros de tubo y 4 horas hombre de trabajo; para producir una silla se requieren 3 metros de madera, 4 metros de tubo y 5 horas-hombre de trabajo; mientras que, para producir una mesa se requieren 2 metros de madera, 3 metros de tubo y 1 hora-hombre de trabajo.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pic>
        <p:nvPicPr>
          <p:cNvPr id="278" name="Google Shape;278;p14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26258"/>
          <a:stretch/>
        </p:blipFill>
        <p:spPr>
          <a:xfrm>
            <a:off x="982637" y="2823411"/>
            <a:ext cx="10084195" cy="2545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idx="1"/>
          </p:nvPr>
        </p:nvSpPr>
        <p:spPr>
          <a:xfrm>
            <a:off x="685800" y="1748589"/>
            <a:ext cx="10820400" cy="47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Definición de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X1 =cantidad de pupitres a producir por semana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X2 =cantidad de sillas a producir por semana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X3 =cantidad de mesas a producir por semana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Función objetivo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Máx. Z = 5.000 X1 + 6.000 X2 + 3.000 X3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Restricciones del modelo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5X1 + 3 X2 + 2X3 ≤ 150 metros de madera.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3X1 + 4 X2 + 3 X3 ≤ 120 metros de tubo.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4 X1 + 5 X2 + X3 ≤ 200 horas-hombre.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X1, X2, X3 ≥0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La compañía BETA ha sacado del mercado un producto que ya no le era rentable, lo cual genera que haya una capacidad disponible semanal que no se esta utilizando en sus 3 departamentos así: 200 horas en corte, 240 horas en soldadura y 150 horas en empaque.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El departamento de producción propone que dicha capacidad sea utilizada en la producción de puertas, ventanas y claraboyas en la forma más eficiente posible, para dichos artículos se ha establecido un posible precio de venta de $5.000, $3.000 y $4.000 por unidad respectivamente. Además se ha determinado que para producir una puerta se requiere de 2 horas en corte, 3 horas en soldadura y 5 horas en empaque. Para producir una ventana se requiere 5 horas en corte, 4 horas en soldadura y 1 hora en empaque; mientras que para producir una claraboya se requiere 4 horas en corte, 2 horas en soldadura y 3 horas en empaque.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MX" dirty="0"/>
              <a:t>Plantee el modelo de programación lineal que se genera si se sabe que el departamento de mercadeo informo que mínimo se venderán 20 ventanas y como máximo 10 claraboyas.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1053902" y="205740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Análisis de información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7" name="Google Shape;2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61" y="2800230"/>
            <a:ext cx="10195477" cy="279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914400" y="27178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914400" y="2981294"/>
            <a:ext cx="2112000" cy="8125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I.O. </a:t>
            </a:r>
          </a:p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TRATA DE: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3253854" y="2611961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b="1" dirty="0">
                <a:solidFill>
                  <a:schemeClr val="accent6">
                    <a:lumMod val="50000"/>
                  </a:schemeClr>
                </a:solidFill>
                <a:latin typeface="Ancizar Sans" panose="020B0602040300000003" pitchFamily="34" charset="0"/>
              </a:rPr>
              <a:t>Modelos matemáticos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3288597" y="3327400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dirty="0">
                <a:latin typeface="Ancizar Sans" panose="020B0602040300000003" pitchFamily="34" charset="0"/>
              </a:rPr>
              <a:t>Soluciones Factibles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799CBE-BE56-1688-AB2B-2EC6293A4A81}"/>
              </a:ext>
            </a:extLst>
          </p:cNvPr>
          <p:cNvSpPr txBox="1"/>
          <p:nvPr/>
        </p:nvSpPr>
        <p:spPr>
          <a:xfrm>
            <a:off x="3491797" y="4038600"/>
            <a:ext cx="7379404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ES" sz="3733" dirty="0">
                <a:latin typeface="Ancizar Sans" panose="020B0602040300000003" pitchFamily="34" charset="0"/>
              </a:rPr>
              <a:t>Optimización</a:t>
            </a:r>
          </a:p>
        </p:txBody>
      </p:sp>
    </p:spTree>
    <p:extLst>
      <p:ext uri="{BB962C8B-B14F-4D97-AF65-F5344CB8AC3E}">
        <p14:creationId xmlns:p14="http://schemas.microsoft.com/office/powerpoint/2010/main" val="5024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idx="1"/>
          </p:nvPr>
        </p:nvSpPr>
        <p:spPr>
          <a:xfrm>
            <a:off x="685800" y="1748589"/>
            <a:ext cx="10820400" cy="47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Definición de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X1 =cantidad de puertas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X2 =cantidad de ventanas a producir por semana.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X3 =cantidad de claraboyas a producir por semana.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Función objetivo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Máx. z = 5000 X1 + 3000 X2 + 4000 X3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Restricciones del modelo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2X1 + 5 X2 + 4X3 ≤ 200 horas disponibles en la sección de corte.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5X1 + X2 + 3 X3 ≤ 150 horas disponibles en la sección de empaque.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3 X1 + 4 X2 + 2X3 ≤ 240 horas disponibles en la sección de soldadura.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X1, X2, X3 ≥0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/>
              <a:t>X2 ≥ 20; X3 ≤ 10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309" name="Google Shape;309;p19"/>
          <p:cNvSpPr txBox="1">
            <a:spLocks noGrp="1"/>
          </p:cNvSpPr>
          <p:nvPr>
            <p:ph idx="1"/>
          </p:nvPr>
        </p:nvSpPr>
        <p:spPr>
          <a:xfrm>
            <a:off x="685800" y="1748589"/>
            <a:ext cx="10820400" cy="47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Máx. z = 5.000 X1 + 3.000 X2 + 4.000 X3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s.a.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2X1 + 5 X2 + 4X3 ≤ 200 horas disponibles en la sección de corte.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5X1 + X2 + 3 X3 ≤ 150 horas disponibles en la sección de empaque.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3 X1 + 4 X2 + 2X3 ≤ 240 horas disponibles en la sección de soldadura.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X2 ≥ 20 venta mínima de ventanas.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X3 ≤ 10 venta máxima de claraboyas.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X1, X2, X3 ≥ 0 restricciones de no negatividad.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idx="1"/>
          </p:nvPr>
        </p:nvSpPr>
        <p:spPr>
          <a:xfrm>
            <a:off x="685800" y="1748589"/>
            <a:ext cx="10820400" cy="47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/>
              <a:t>La compañía ALFA se dedica a la fabricación de esferos, estilógrafos y plumillas en dos tipos de talleres; en el primero de ellos se realiza el montaje y en el segundo la decoración. El departamento de producción determinó que para la fabricación de un paquete de 10 esferos se requiere de una hora de trabajo en montaje y 1.5 horas en decoración; que para la producción de un paquete de 10 estilógrafos se requiere de dos horas de montaje y 3 en decoración; mientras que para la producción de un paquete de 10 plumillas se necesita 1.5 y 2.5 horas respectivamente. Plantee el modelo matemático de programación lineal que se genera a fin de maximizar el beneficio si se sabe que se dispone mensualmente de 100 horas para montaje y 175 para decoración; y que la utilidad generada por cada esfero es de $200, por cada estilógrafo es de $250 y por cada plumilla es de $225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320854969_0_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321" name="Google Shape;321;g11320854969_0_5"/>
          <p:cNvSpPr txBox="1"/>
          <p:nvPr/>
        </p:nvSpPr>
        <p:spPr>
          <a:xfrm>
            <a:off x="1053902" y="2057401"/>
            <a:ext cx="609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Análisis de información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g11320854969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75" y="2655599"/>
            <a:ext cx="10251875" cy="22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320854969_0_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s-MX"/>
              <a:t>MODELO PRODUCTO-INSUMO</a:t>
            </a:r>
            <a:endParaRPr/>
          </a:p>
        </p:txBody>
      </p:sp>
      <p:sp>
        <p:nvSpPr>
          <p:cNvPr id="328" name="Google Shape;328;g11320854969_0_11"/>
          <p:cNvSpPr txBox="1">
            <a:spLocks noGrp="1"/>
          </p:cNvSpPr>
          <p:nvPr>
            <p:ph idx="1"/>
          </p:nvPr>
        </p:nvSpPr>
        <p:spPr>
          <a:xfrm>
            <a:off x="685800" y="1748589"/>
            <a:ext cx="10820400" cy="4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 dirty="0"/>
              <a:t>Definición de variables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X1 =paquetes de esferos a producir por mes.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X2 =Paquetes de estilógrafos a producir por mes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X3 =paquetes de plumillas a producir por mes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 dirty="0"/>
              <a:t>Función objetivo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Máx. Z = 2.000 X1 + 2.500X2 + 2.250X3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s-MX" dirty="0"/>
              <a:t>Restricciones del modelo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X1 + 2 X2 + 1.5 X3 ≤100 horas disponibles en montaje.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s-MX" dirty="0"/>
              <a:t>1.5 X1 + 3 X2 + 2.5 X3 ≤175 horas disponibles en decoración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s-MX" dirty="0"/>
              <a:t>X1, X2, X3 ≥0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E2E786F-F98D-4F2D-AF99-192315707232}"/>
              </a:ext>
            </a:extLst>
          </p:cNvPr>
          <p:cNvSpPr txBox="1"/>
          <p:nvPr/>
        </p:nvSpPr>
        <p:spPr>
          <a:xfrm>
            <a:off x="2641600" y="279401"/>
            <a:ext cx="8940800" cy="238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CO" sz="2133" dirty="0"/>
              <a:t>Imagine que USTED tiene un compromiso de negocios que requiere 5 semanas de traslado continuo entre (A) y (B). Sale de A los lunes y regresa los miércoles. Un boleto regular de viaje redondo cuesta $400, pero se ofrece 20% de descuento si el viaje redondo comprende un fin de semana. Un boleto sencillo en cualquier dirección cuesta 75% del precio regular. </a:t>
            </a:r>
            <a:r>
              <a:rPr lang="es-CO" sz="2133" b="1" dirty="0">
                <a:solidFill>
                  <a:srgbClr val="FF0000"/>
                </a:solidFill>
              </a:rPr>
              <a:t>¿Cómo debe comprar los boletos para reducir el costo del traslado durante las 5 semanas?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2889249"/>
            <a:ext cx="89407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Podemos considerar la situación como un problema de toma de decisiones, cuya solución requiere responder :</a:t>
            </a:r>
          </a:p>
          <a:p>
            <a:pPr algn="just"/>
            <a:r>
              <a:rPr lang="es-CO" sz="2400" dirty="0">
                <a:solidFill>
                  <a:srgbClr val="FF0000"/>
                </a:solidFill>
              </a:rPr>
              <a:t>1. ¿Cuáles son las alternativas</a:t>
            </a:r>
            <a:r>
              <a:rPr lang="es-CO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s-CO" sz="2400" dirty="0">
                <a:solidFill>
                  <a:srgbClr val="FF0000"/>
                </a:solidFill>
              </a:rPr>
              <a:t>de decisión?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B47A2-397C-EBCA-B2E9-0CA11BDE1840}"/>
              </a:ext>
            </a:extLst>
          </p:cNvPr>
          <p:cNvSpPr txBox="1"/>
          <p:nvPr/>
        </p:nvSpPr>
        <p:spPr>
          <a:xfrm>
            <a:off x="2641601" y="4562158"/>
            <a:ext cx="8940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FF0000"/>
                </a:solidFill>
              </a:rPr>
              <a:t>2. ¿Conforme a qué </a:t>
            </a:r>
            <a:r>
              <a:rPr lang="es-CO" sz="2400" dirty="0">
                <a:highlight>
                  <a:srgbClr val="FFFF00"/>
                </a:highlight>
              </a:rPr>
              <a:t>restricciones</a:t>
            </a:r>
            <a:r>
              <a:rPr lang="es-CO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s-CO" sz="2400" dirty="0">
                <a:solidFill>
                  <a:srgbClr val="FF0000"/>
                </a:solidFill>
              </a:rPr>
              <a:t>se toma la decisión?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7A9984-322E-2D84-F7D9-6ECBE4FD566D}"/>
              </a:ext>
            </a:extLst>
          </p:cNvPr>
          <p:cNvSpPr txBox="1"/>
          <p:nvPr/>
        </p:nvSpPr>
        <p:spPr>
          <a:xfrm>
            <a:off x="2641601" y="5273358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>
                <a:solidFill>
                  <a:srgbClr val="FF0000"/>
                </a:solidFill>
              </a:rPr>
              <a:t>3. ¿Cuál es el </a:t>
            </a:r>
            <a:r>
              <a:rPr lang="es-CO" sz="2400" dirty="0">
                <a:highlight>
                  <a:srgbClr val="FFFF00"/>
                </a:highlight>
              </a:rPr>
              <a:t>criterio objetivo</a:t>
            </a:r>
            <a:r>
              <a:rPr lang="es-CO" sz="2400" dirty="0"/>
              <a:t> </a:t>
            </a:r>
            <a:r>
              <a:rPr lang="es-CO" sz="2400" dirty="0">
                <a:solidFill>
                  <a:srgbClr val="FF0000"/>
                </a:solidFill>
              </a:rPr>
              <a:t>apropiado para evaluar las alternativas?</a:t>
            </a:r>
          </a:p>
        </p:txBody>
      </p:sp>
    </p:spTree>
    <p:extLst>
      <p:ext uri="{BB962C8B-B14F-4D97-AF65-F5344CB8AC3E}">
        <p14:creationId xmlns:p14="http://schemas.microsoft.com/office/powerpoint/2010/main" val="15213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2" grpId="0" animBg="1"/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1">
            <a:extLst>
              <a:ext uri="{FF2B5EF4-FFF2-40B4-BE49-F238E27FC236}">
                <a16:creationId xmlns:a16="http://schemas.microsoft.com/office/drawing/2014/main" id="{482E29E6-9E81-41BA-8D8B-AF6934D0F56B}"/>
              </a:ext>
            </a:extLst>
          </p:cNvPr>
          <p:cNvSpPr/>
          <p:nvPr/>
        </p:nvSpPr>
        <p:spPr bwMode="auto">
          <a:xfrm>
            <a:off x="203200" y="76200"/>
            <a:ext cx="2112000" cy="1728000"/>
          </a:xfrm>
          <a:prstGeom prst="rect">
            <a:avLst/>
          </a:prstGeom>
          <a:solidFill>
            <a:schemeClr val="accent6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Isosceles Triangle 61">
            <a:extLst>
              <a:ext uri="{FF2B5EF4-FFF2-40B4-BE49-F238E27FC236}">
                <a16:creationId xmlns:a16="http://schemas.microsoft.com/office/drawing/2014/main" id="{A606B2F0-9D9C-4A84-91DA-F5AF7CFD22C2}"/>
              </a:ext>
            </a:extLst>
          </p:cNvPr>
          <p:cNvSpPr/>
          <p:nvPr/>
        </p:nvSpPr>
        <p:spPr bwMode="auto">
          <a:xfrm rot="5400000">
            <a:off x="854411" y="3465385"/>
            <a:ext cx="352813" cy="232833"/>
          </a:xfrm>
          <a:prstGeom prst="triangle">
            <a:avLst/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none" lIns="121920" tIns="60960" rIns="121920" bIns="6096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s-CO" sz="2400" b="1" dirty="0">
              <a:solidFill>
                <a:schemeClr val="tx1">
                  <a:lumMod val="75000"/>
                  <a:lumOff val="25000"/>
                </a:schemeClr>
              </a:solidFill>
              <a:latin typeface="Ancizar Sans" panose="020B0602040300000003" pitchFamily="34" charset="0"/>
            </a:endParaRPr>
          </a:p>
        </p:txBody>
      </p:sp>
      <p:sp>
        <p:nvSpPr>
          <p:cNvPr id="8" name="TextBox 85">
            <a:extLst>
              <a:ext uri="{FF2B5EF4-FFF2-40B4-BE49-F238E27FC236}">
                <a16:creationId xmlns:a16="http://schemas.microsoft.com/office/drawing/2014/main" id="{E9975D09-C099-4C75-A569-696B189B2127}"/>
              </a:ext>
            </a:extLst>
          </p:cNvPr>
          <p:cNvSpPr txBox="1"/>
          <p:nvPr/>
        </p:nvSpPr>
        <p:spPr>
          <a:xfrm>
            <a:off x="224800" y="339693"/>
            <a:ext cx="2112000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s-CO" sz="2400" b="1" dirty="0">
                <a:solidFill>
                  <a:schemeClr val="bg1"/>
                </a:solidFill>
                <a:latin typeface="Ancizar Sans" panose="020B0602040300000003" pitchFamily="34" charset="0"/>
              </a:rPr>
              <a:t>ANALIZAR ESTA SITUACION :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5B0FF5-A2FD-D0EA-FE59-5AA36200C74A}"/>
              </a:ext>
            </a:extLst>
          </p:cNvPr>
          <p:cNvSpPr txBox="1"/>
          <p:nvPr/>
        </p:nvSpPr>
        <p:spPr>
          <a:xfrm>
            <a:off x="2641601" y="482601"/>
            <a:ext cx="8940799" cy="66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Se consideran algunas </a:t>
            </a:r>
            <a:r>
              <a:rPr lang="es-CO" sz="3733" dirty="0">
                <a:highlight>
                  <a:srgbClr val="FFFF00"/>
                </a:highlight>
              </a:rPr>
              <a:t>ALTERNATIVAS</a:t>
            </a:r>
            <a:r>
              <a:rPr lang="es-CO" sz="2400" dirty="0">
                <a:highlight>
                  <a:srgbClr val="FFFF00"/>
                </a:highlight>
              </a:rPr>
              <a:t> </a:t>
            </a:r>
            <a:r>
              <a:rPr lang="es-CO" sz="2400" dirty="0"/>
              <a:t>razonables:.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B47A2-397C-EBCA-B2E9-0CA11BDE1840}"/>
              </a:ext>
            </a:extLst>
          </p:cNvPr>
          <p:cNvSpPr txBox="1"/>
          <p:nvPr/>
        </p:nvSpPr>
        <p:spPr>
          <a:xfrm>
            <a:off x="2641601" y="1921907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1. Comprar cinco boletos normales A-B-A para salir el lunes y regresar el miércoles de la misma semana.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A661AC-7C3D-3FF2-D2A1-F6C7C4A668AC}"/>
              </a:ext>
            </a:extLst>
          </p:cNvPr>
          <p:cNvSpPr txBox="1"/>
          <p:nvPr/>
        </p:nvSpPr>
        <p:spPr>
          <a:xfrm>
            <a:off x="2641601" y="3278426"/>
            <a:ext cx="89407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2. Comprar un boleto A-B, cuatro B-A-B que abarquen fines de semana, y uno B-A.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5E268C-BAED-300C-9D62-3BB62488ACBE}"/>
              </a:ext>
            </a:extLst>
          </p:cNvPr>
          <p:cNvSpPr txBox="1"/>
          <p:nvPr/>
        </p:nvSpPr>
        <p:spPr>
          <a:xfrm>
            <a:off x="2743201" y="4470162"/>
            <a:ext cx="89407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sz="2400" dirty="0"/>
              <a:t>3. Comprar un boleto A-B-A para el lunes de la primera semana y el</a:t>
            </a:r>
          </a:p>
          <a:p>
            <a:pPr algn="just"/>
            <a:r>
              <a:rPr lang="es-CO" sz="2400" dirty="0"/>
              <a:t>miércoles de la última semana, y cuatro B-A-B para los viajes restantes.</a:t>
            </a:r>
          </a:p>
          <a:p>
            <a:pPr algn="just"/>
            <a:r>
              <a:rPr lang="es-CO" sz="2400" dirty="0"/>
              <a:t>Todos los boletos en esta alternativa cubren por lo menos un fin de semana.</a:t>
            </a:r>
          </a:p>
        </p:txBody>
      </p:sp>
    </p:spTree>
    <p:extLst>
      <p:ext uri="{BB962C8B-B14F-4D97-AF65-F5344CB8AC3E}">
        <p14:creationId xmlns:p14="http://schemas.microsoft.com/office/powerpoint/2010/main" val="844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2" grpId="0"/>
      <p:bldP spid="6" grpId="0"/>
      <p:bldP spid="3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5291</Words>
  <Application>Microsoft Office PowerPoint</Application>
  <PresentationFormat>Panorámica</PresentationFormat>
  <Paragraphs>688</Paragraphs>
  <Slides>74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74</vt:i4>
      </vt:variant>
    </vt:vector>
  </HeadingPairs>
  <TitlesOfParts>
    <vt:vector size="89" baseType="lpstr">
      <vt:lpstr>Ancizar Sans Black</vt:lpstr>
      <vt:lpstr>Times New Roman</vt:lpstr>
      <vt:lpstr>Ancizar Sans</vt:lpstr>
      <vt:lpstr>Wingdings 2</vt:lpstr>
      <vt:lpstr>Tahoma</vt:lpstr>
      <vt:lpstr>Ancizar Sans Extrabold</vt:lpstr>
      <vt:lpstr>Aptos Display</vt:lpstr>
      <vt:lpstr>Calibri</vt:lpstr>
      <vt:lpstr>Times</vt:lpstr>
      <vt:lpstr>Quattrocento Sans</vt:lpstr>
      <vt:lpstr>Arial</vt:lpstr>
      <vt:lpstr>Aptos</vt:lpstr>
      <vt:lpstr>Century Gothic</vt:lpstr>
      <vt:lpstr>Cambria Math</vt:lpstr>
      <vt:lpstr>Tema de Office</vt:lpstr>
      <vt:lpstr>PROGRAMACIÓN LINEAL</vt:lpstr>
      <vt:lpstr>GENERALIDADES</vt:lpstr>
      <vt:lpstr>EJEMPLO</vt:lpstr>
      <vt:lpstr>EJEMPLO</vt:lpstr>
      <vt:lpstr>MODELO GENERAL</vt:lpstr>
      <vt:lpstr>Sectores de aplicación de la investigación de operaciones (2/2)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ESTRUCTURA GENERAL</vt:lpstr>
      <vt:lpstr>Presentación de PowerPoint</vt:lpstr>
      <vt:lpstr>Presentación de PowerPoint</vt:lpstr>
      <vt:lpstr>PREGUNTAS CLAVE</vt:lpstr>
      <vt:lpstr>Qué vamos a aprender ?</vt:lpstr>
      <vt:lpstr>Qué vamos a aprender ? El ejemplo de DHL</vt:lpstr>
      <vt:lpstr>Qué vamos a aprender ? El ejemplo de DHL</vt:lpstr>
      <vt:lpstr>Qué vamos a aprender ? </vt:lpstr>
      <vt:lpstr>FORMA ESTÁNDAR</vt:lpstr>
      <vt:lpstr>FORMA MATRICIAL</vt:lpstr>
      <vt:lpstr>FORMA SUMATORIAL Y CANÓNICA</vt:lpstr>
      <vt:lpstr>PROCEDIMIENTO PARA LA CONSTRUCCIÓN DE MODELOS</vt:lpstr>
      <vt:lpstr>REGLAS DE EQUIVALENCIA</vt:lpstr>
      <vt:lpstr>1.4.SUPUESTOS / PRINCIPIOS DE LA PROGRAMACIÓN LINEAL</vt:lpstr>
      <vt:lpstr>SUPOSICIONES</vt:lpstr>
      <vt:lpstr>Presentación de PowerPoint</vt:lpstr>
      <vt:lpstr>Qué es un Programa lineal ? </vt:lpstr>
      <vt:lpstr>Presentación de PowerPoint</vt:lpstr>
      <vt:lpstr>Presentación de PowerPoint</vt:lpstr>
      <vt:lpstr>Presentación de PowerPoint</vt:lpstr>
      <vt:lpstr>Modelo general de PL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PROGRAMACIÓN LINEAL</vt:lpstr>
      <vt:lpstr>MODELO PRODUCTO-INSUMO</vt:lpstr>
      <vt:lpstr>MODELO PRODUCTO-INSUMO</vt:lpstr>
      <vt:lpstr>MODELO PRODUCTO-INSUMO</vt:lpstr>
      <vt:lpstr>MODELO PRODUCTO-INSUMO</vt:lpstr>
      <vt:lpstr>MODELO PRODUCTO-INSUMO</vt:lpstr>
      <vt:lpstr>MODELO PRODUCTO-INSUMO</vt:lpstr>
      <vt:lpstr>MODELO PRODUCTO-INSUMO</vt:lpstr>
      <vt:lpstr>MODELO PRODUCTO-INSUMO</vt:lpstr>
      <vt:lpstr>MODELO PRODUCTO-INSUMO</vt:lpstr>
      <vt:lpstr>MODELO PRODUCTO-INSUMO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LINEAL</dc:title>
  <dc:creator>Henry Armando Percy Guzman</dc:creator>
  <cp:lastModifiedBy>Oswaldo  Rojas</cp:lastModifiedBy>
  <cp:revision>14</cp:revision>
  <dcterms:created xsi:type="dcterms:W3CDTF">2022-02-07T20:37:58Z</dcterms:created>
  <dcterms:modified xsi:type="dcterms:W3CDTF">2025-04-09T17:48:55Z</dcterms:modified>
</cp:coreProperties>
</file>